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8" r:id="rId4"/>
    <p:sldId id="295" r:id="rId5"/>
    <p:sldId id="298" r:id="rId6"/>
    <p:sldId id="303" r:id="rId7"/>
    <p:sldId id="289" r:id="rId8"/>
    <p:sldId id="299" r:id="rId9"/>
    <p:sldId id="304" r:id="rId10"/>
    <p:sldId id="300" r:id="rId11"/>
    <p:sldId id="287" r:id="rId12"/>
    <p:sldId id="302" r:id="rId13"/>
    <p:sldId id="305" r:id="rId14"/>
    <p:sldId id="278" r:id="rId15"/>
    <p:sldId id="306" r:id="rId16"/>
    <p:sldId id="301" r:id="rId17"/>
    <p:sldId id="264" r:id="rId18"/>
    <p:sldId id="265" r:id="rId19"/>
    <p:sldId id="291" r:id="rId20"/>
    <p:sldId id="290" r:id="rId21"/>
    <p:sldId id="266" r:id="rId22"/>
    <p:sldId id="267" r:id="rId23"/>
    <p:sldId id="268" r:id="rId24"/>
    <p:sldId id="307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F66CC"/>
    <a:srgbClr val="FFFFCC"/>
    <a:srgbClr val="990000"/>
    <a:srgbClr val="CC0000"/>
    <a:srgbClr val="FF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29"/>
    <p:restoredTop sz="92771"/>
  </p:normalViewPr>
  <p:slideViewPr>
    <p:cSldViewPr showGuides="1">
      <p:cViewPr varScale="1">
        <p:scale>
          <a:sx n="87" d="100"/>
          <a:sy n="87" d="100"/>
        </p:scale>
        <p:origin x="6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9BE4E-93A2-4C46-88DF-26AF90D0CA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file:///C:\Users\May%20Tinh%20Nguyen%20Anh\Downloads\HoaTrongVuon-XuanMaiV.A-4040503.mp3" TargetMode="External"/><Relationship Id="rId2" Type="http://schemas.openxmlformats.org/officeDocument/2006/relationships/audio" Target="file:///C:\Users\May%20Tinh%20Nguyen%20Anh\Downloads\HoaTrongVuon-XuanMaiV.A-4040503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file:///C:\Users\May%20Tinh%20Nguyen%20Anh\Downloads\Mau-Hoa-Thieu-Nhi-Yen-Nhi.mp3" TargetMode="External"/><Relationship Id="rId1" Type="http://schemas.openxmlformats.org/officeDocument/2006/relationships/audio" Target="file:///C:\Users\May%20Tinh%20Nguyen%20Anh\Downloads\Mau-Hoa-Thieu-Nhi-Yen-Nhi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7" name="Text Box 5"/>
          <p:cNvSpPr txBox="1"/>
          <p:nvPr/>
        </p:nvSpPr>
        <p:spPr>
          <a:xfrm>
            <a:off x="93345" y="2819400"/>
            <a:ext cx="876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loại hoa</a:t>
            </a:r>
            <a:endParaRPr lang="en-US" altLang="en-US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590800" y="4765358"/>
            <a:ext cx="5257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Hoà</a:t>
            </a:r>
            <a:endParaRPr lang="en-US" altLang="en-US" sz="2800" b="1" i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370" y="2160270"/>
            <a:ext cx="7634605" cy="16294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KHÁM PHÁ KHOA HỌC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FFFF00"/>
                </a:solidFill>
                <a:prstDash val="solid"/>
              </a:ln>
              <a:solidFill>
                <a:srgbClr val="FF66CC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oaTrongVuon-XuanMaiV.A-40405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125" y="5546725"/>
            <a:ext cx="1006475" cy="146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OGO_TRƯỜNG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990600"/>
            <a:ext cx="930910" cy="9309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856105" y="307340"/>
            <a:ext cx="58400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477010" y="6183630"/>
            <a:ext cx="5740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2024- 2025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47010" y="4240530"/>
            <a:ext cx="431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3-4 tuổi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4037" grpId="0"/>
      <p:bldP spid="4403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2" name="Text Box 6"/>
          <p:cNvSpPr txBox="1"/>
          <p:nvPr/>
        </p:nvSpPr>
        <p:spPr>
          <a:xfrm>
            <a:off x="228600" y="457200"/>
            <a:ext cx="853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.VnTifani HeavyH" panose="020B7200000000000000" pitchFamily="34" charset="0"/>
              </a:rPr>
              <a:t>PhÇn I. G©y høng thó.</a:t>
            </a:r>
            <a:endParaRPr lang="en-US" altLang="en-US" dirty="0">
              <a:latin typeface=".VnTifani HeavyH" panose="020B7200000000000000" pitchFamily="34" charset="0"/>
            </a:endParaRPr>
          </a:p>
        </p:txBody>
      </p:sp>
      <p:sp>
        <p:nvSpPr>
          <p:cNvPr id="11267" name="Text Box 7"/>
          <p:cNvSpPr txBox="1"/>
          <p:nvPr/>
        </p:nvSpPr>
        <p:spPr>
          <a:xfrm>
            <a:off x="838200" y="1981200"/>
            <a:ext cx="662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000" dirty="0">
              <a:latin typeface=".VnTime" panose="020B7200000000000000" pitchFamily="34" charset="0"/>
            </a:endParaRPr>
          </a:p>
        </p:txBody>
      </p:sp>
      <p:sp>
        <p:nvSpPr>
          <p:cNvPr id="45064" name="Text Box 8"/>
          <p:cNvSpPr txBox="1"/>
          <p:nvPr/>
        </p:nvSpPr>
        <p:spPr>
          <a:xfrm>
            <a:off x="685800" y="12192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C« cho trÎ ®äc bµi th¬: Hoa kÕt tr¸i.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45065" name="Text Box 9"/>
          <p:cNvSpPr txBox="1"/>
          <p:nvPr/>
        </p:nvSpPr>
        <p:spPr>
          <a:xfrm>
            <a:off x="304800" y="21336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i="1" dirty="0">
                <a:latin typeface=".VnTime" panose="020B7200000000000000" pitchFamily="34" charset="0"/>
              </a:rPr>
              <a:t>- Trong bµi th¬ “ Hoa kÕt tr¸i” nãi ®Õn nh÷ng lo¹i hoa g×?( Hoa cµ, hoa m­íp, hoa lùu, hoa võng, hoa ®ç, hoa mËn)</a:t>
            </a:r>
            <a:endParaRPr lang="en-US" altLang="en-US" sz="3000" b="1" i="1" dirty="0">
              <a:latin typeface=".VnTime" panose="020B7200000000000000" pitchFamily="34" charset="0"/>
            </a:endParaRPr>
          </a:p>
        </p:txBody>
      </p:sp>
      <p:sp>
        <p:nvSpPr>
          <p:cNvPr id="45066" name="Text Box 10"/>
          <p:cNvSpPr txBox="1"/>
          <p:nvPr/>
        </p:nvSpPr>
        <p:spPr>
          <a:xfrm>
            <a:off x="228600" y="3810000"/>
            <a:ext cx="891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i="1" dirty="0">
                <a:latin typeface=".VnTime" panose="020B7200000000000000" pitchFamily="34" charset="0"/>
              </a:rPr>
              <a:t>- Nh÷ng lo¹i hoa ®ã kÕt thµnh qu¶ cho chóng m×nh ¨n. </a:t>
            </a:r>
            <a:endParaRPr lang="en-US" altLang="en-US" sz="3000" b="1" i="1" dirty="0">
              <a:latin typeface=".VnTime" panose="020B7200000000000000" pitchFamily="34" charset="0"/>
            </a:endParaRPr>
          </a:p>
        </p:txBody>
      </p:sp>
      <p:sp>
        <p:nvSpPr>
          <p:cNvPr id="45067" name="Text Box 11"/>
          <p:cNvSpPr txBox="1"/>
          <p:nvPr/>
        </p:nvSpPr>
        <p:spPr>
          <a:xfrm>
            <a:off x="304800" y="47244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i="1" dirty="0">
                <a:latin typeface=".VnTime" panose="020B7200000000000000" pitchFamily="34" charset="0"/>
              </a:rPr>
              <a:t>- §Ó cã qu¶ ¨n chóng ta ph¶i lµm g×? ( ch¨m sãc c©y, t­íi n­íc, b¾t s©u cho c©y, kh«ng ®­îc h¸i hoa bÎ cµnh)</a:t>
            </a:r>
            <a:endParaRPr lang="en-US" altLang="en-US" sz="3000" b="1" i="1" dirty="0">
              <a:latin typeface=".VnTime" panose="020B7200000000000000" pitchFamily="34" charset="0"/>
            </a:endParaRPr>
          </a:p>
        </p:txBody>
      </p:sp>
      <p:pic>
        <p:nvPicPr>
          <p:cNvPr id="45068" name="Picture 12" descr="Hoa Cuc 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ln/>
        </p:spPr>
      </p:pic>
      <p:sp>
        <p:nvSpPr>
          <p:cNvPr id="45069" name="Text Box 13"/>
          <p:cNvSpPr txBox="1"/>
          <p:nvPr/>
        </p:nvSpPr>
        <p:spPr>
          <a:xfrm>
            <a:off x="3276600" y="603250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cúc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758825"/>
            <a:ext cx="2438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hoa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3423231">
            <a:off x="1394619" y="2245519"/>
            <a:ext cx="2552700" cy="40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8788" y="80963"/>
            <a:ext cx="25908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 hoa</a:t>
            </a:r>
            <a:endParaRPr lang="en-US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872230">
            <a:off x="4413250" y="1608138"/>
            <a:ext cx="298767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79120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hoa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1719653">
            <a:off x="4187825" y="5757863"/>
            <a:ext cx="1993900" cy="212725"/>
          </a:xfrm>
          <a:prstGeom prst="rightArrow">
            <a:avLst>
              <a:gd name="adj1" fmla="val 421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4" grpId="0"/>
      <p:bldP spid="45065" grpId="0"/>
      <p:bldP spid="45066" grpId="0"/>
      <p:bldP spid="45067" grpId="0"/>
      <p:bldP spid="45069" grpId="0"/>
      <p:bldP spid="2" grpId="0"/>
      <p:bldP spid="5" grpId="0" animBg="1"/>
      <p:bldP spid="6" grpId="0"/>
      <p:bldP spid="9" grpId="0" animBg="1"/>
      <p:bldP spid="12" grpId="0"/>
      <p:bldP spid="12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4" name="Picture 4" descr="Hoa Cuc 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533400" y="0"/>
            <a:ext cx="9677400" cy="6858000"/>
          </a:xfrm>
          <a:ln/>
        </p:spPr>
      </p:pic>
      <p:sp>
        <p:nvSpPr>
          <p:cNvPr id="12291" name="TextBox 1"/>
          <p:cNvSpPr txBox="1"/>
          <p:nvPr/>
        </p:nvSpPr>
        <p:spPr>
          <a:xfrm>
            <a:off x="-381000" y="3429000"/>
            <a:ext cx="93726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 cúc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loại cây hoa thân thảo nhỏ, thân có nhiều đốt giòn, dễ gãy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cây mọc so le nhau, bản lá xẻ thùy lông chim. Phần lá cây có m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xanh đậm, mặt dưới của lá có lớp lông tơ mỏng.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có nhiều 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còn được để l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trang trí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7" descr="Cuc ti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hoa cucvan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Cuc t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60upload21159cuc20411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6858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52400" y="609600"/>
            <a:ext cx="4495800" cy="3200400"/>
          </a:xfrm>
          <a:ln/>
        </p:spPr>
      </p:pic>
      <p:sp>
        <p:nvSpPr>
          <p:cNvPr id="15364" name="Picture 4"/>
          <p:cNvSpPr>
            <a:spLocks noChangeAspect="1"/>
          </p:cNvSpPr>
          <p:nvPr/>
        </p:nvSpPr>
        <p:spPr>
          <a:xfrm>
            <a:off x="4356100" y="609600"/>
            <a:ext cx="4724400" cy="3270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800" dirty="0"/>
          </a:p>
        </p:txBody>
      </p:sp>
      <p:graphicFrame>
        <p:nvGraphicFramePr>
          <p:cNvPr id="15365" name="Table 15364"/>
          <p:cNvGraphicFramePr/>
          <p:nvPr/>
        </p:nvGraphicFramePr>
        <p:xfrm>
          <a:off x="228600" y="4114800"/>
          <a:ext cx="8991600" cy="2498725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  <a:gridCol w="1143000"/>
                <a:gridCol w="1295400"/>
                <a:gridCol w="1143000"/>
                <a:gridCol w="1524000"/>
                <a:gridCol w="1524000"/>
              </a:tblGrid>
              <a:tr h="7286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sắc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 hương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 hoa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Dụng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hồng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m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dạng tròn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gai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 trí, L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nước hoa, Tr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 tròn xẻ răng cưa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86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cúc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m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mùi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gai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 trí, Tr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Xẻ thùy lông chim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53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33400"/>
            <a:ext cx="46482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WordArt 7"/>
          <p:cNvSpPr>
            <a:spLocks noTextEdit="1"/>
          </p:cNvSpPr>
          <p:nvPr/>
        </p:nvSpPr>
        <p:spPr>
          <a:xfrm>
            <a:off x="1752600" y="1524000"/>
            <a:ext cx="6324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Mở rộng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4"/>
          <p:cNvSpPr txBox="1"/>
          <p:nvPr/>
        </p:nvSpPr>
        <p:spPr>
          <a:xfrm>
            <a:off x="6400800" y="4953000"/>
            <a:ext cx="2743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bg1"/>
                </a:solidFill>
                <a:latin typeface=".VnTifani HeavyH" panose="020B7200000000000000" pitchFamily="34" charset="0"/>
              </a:rPr>
              <a:t>Hoa ly</a:t>
            </a:r>
            <a:r>
              <a:rPr lang="en-US" altLang="en-US" sz="4800" dirty="0"/>
              <a:t> </a:t>
            </a:r>
            <a:endParaRPr lang="en-US" altLang="en-US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4"/>
          <p:cNvSpPr txBox="1"/>
          <p:nvPr/>
        </p:nvSpPr>
        <p:spPr>
          <a:xfrm>
            <a:off x="3505200" y="5638800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súng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6" name="Picture 4" descr="Hoa huong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000" y="5334000"/>
            <a:ext cx="4343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2" name="Picture 4" descr="bup sen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8133" name="Text Box 5"/>
          <p:cNvSpPr txBox="1"/>
          <p:nvPr/>
        </p:nvSpPr>
        <p:spPr>
          <a:xfrm>
            <a:off x="6019800" y="57912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  <a:latin typeface=".VnTifani HeavyH" panose="020B7200000000000000" pitchFamily="34" charset="0"/>
              </a:rPr>
              <a:t>Hoa sen</a:t>
            </a:r>
            <a:endParaRPr lang="en-US" altLang="en-US" sz="4000" dirty="0">
              <a:solidFill>
                <a:srgbClr val="FFFF00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4" name="Picture 4" descr="flow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"/>
            <a:ext cx="9144635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457200" y="5791200"/>
            <a:ext cx="44196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Hoa dam b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5"/>
          <p:cNvSpPr txBox="1"/>
          <p:nvPr/>
        </p:nvSpPr>
        <p:spPr>
          <a:xfrm>
            <a:off x="4876800" y="6019800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dâm bụt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Picture 4" descr="Hoa lan Cattleya by Khoa Moi Truong.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2531" name="Text Box 6"/>
          <p:cNvSpPr txBox="1"/>
          <p:nvPr/>
        </p:nvSpPr>
        <p:spPr>
          <a:xfrm>
            <a:off x="0" y="621665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00CC"/>
                </a:solidFill>
                <a:latin typeface=".VnTifani HeavyH" panose="020B7200000000000000" pitchFamily="34" charset="0"/>
              </a:rPr>
              <a:t>Hoa phong lan</a:t>
            </a:r>
            <a:endParaRPr lang="en-US" altLang="en-US" sz="3600" dirty="0">
              <a:solidFill>
                <a:srgbClr val="0000CC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4" descr="Xem trước Hình ả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5"/>
          <p:cNvSpPr txBox="1"/>
          <p:nvPr/>
        </p:nvSpPr>
        <p:spPr>
          <a:xfrm>
            <a:off x="4572000" y="288925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loa kèn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216544" y="76200"/>
            <a:ext cx="87109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Mau-Hoa-Thieu-Nhi-Yen-Nh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4327525" y="3619500"/>
            <a:ext cx="487363" cy="4873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3254" name="Picture 6" descr="13802971985249CE9A23FA3AF85D57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226550" cy="691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5" name="Text Box 7"/>
          <p:cNvSpPr txBox="1"/>
          <p:nvPr/>
        </p:nvSpPr>
        <p:spPr>
          <a:xfrm>
            <a:off x="6248400" y="5562600"/>
            <a:ext cx="2895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hoa</a:t>
            </a:r>
            <a:endParaRPr lang="en-US" altLang="en-US" sz="2000" b="1" i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0" y="3200400"/>
            <a:ext cx="4419600" cy="1230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00"/>
                </a:solidFill>
                <a:latin typeface=".VnTime" panose="020B7200000000000000" pitchFamily="34" charset="0"/>
              </a:rPr>
              <a:t>Lá </a:t>
            </a:r>
            <a:endParaRPr lang="en-US" altLang="en-US" sz="2400" b="1" i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solidFill>
                  <a:srgbClr val="FFFF00"/>
                </a:solidFill>
                <a:latin typeface=".VnTime" panose="020B7200000000000000" pitchFamily="34" charset="0"/>
              </a:rPr>
              <a:t>Lá hoa dạng tròn, xung quanh có gai,có màu xanh</a:t>
            </a:r>
            <a:endParaRPr lang="en-US" altLang="en-US" sz="2000" b="1" i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3258" name="Line 10"/>
          <p:cNvSpPr/>
          <p:nvPr/>
        </p:nvSpPr>
        <p:spPr>
          <a:xfrm flipH="1" flipV="1">
            <a:off x="5410200" y="5257800"/>
            <a:ext cx="1524000" cy="5334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59" name="Line 11"/>
          <p:cNvSpPr/>
          <p:nvPr/>
        </p:nvSpPr>
        <p:spPr>
          <a:xfrm flipH="1" flipV="1">
            <a:off x="1143000" y="3886200"/>
            <a:ext cx="2286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0" name="Text Box 12"/>
          <p:cNvSpPr txBox="1"/>
          <p:nvPr/>
        </p:nvSpPr>
        <p:spPr>
          <a:xfrm>
            <a:off x="1905000" y="152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hoa</a:t>
            </a:r>
            <a:endParaRPr lang="en-US" altLang="en-US" sz="2400" b="1" i="1" dirty="0">
              <a:solidFill>
                <a:srgbClr val="FF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1" name="Line 13"/>
          <p:cNvSpPr/>
          <p:nvPr/>
        </p:nvSpPr>
        <p:spPr>
          <a:xfrm>
            <a:off x="3200400" y="533400"/>
            <a:ext cx="1524000" cy="381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2" name="Text Box 14"/>
          <p:cNvSpPr txBox="1"/>
          <p:nvPr/>
        </p:nvSpPr>
        <p:spPr>
          <a:xfrm>
            <a:off x="6248400" y="857250"/>
            <a:ext cx="2779713" cy="1046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="1" i="1" dirty="0">
                <a:solidFill>
                  <a:srgbClr val="FF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hoa có gai</a:t>
            </a:r>
            <a:endParaRPr lang="en-US" altLang="en-US" sz="2000" b="1" i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hoa</a:t>
            </a:r>
            <a:endParaRPr lang="en-US" altLang="en-US" sz="2800" b="1" i="1" dirty="0">
              <a:solidFill>
                <a:srgbClr val="FF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3" name="Line 15"/>
          <p:cNvSpPr/>
          <p:nvPr/>
        </p:nvSpPr>
        <p:spPr>
          <a:xfrm flipH="1">
            <a:off x="6705600" y="1828800"/>
            <a:ext cx="762000" cy="1143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4" name="Text Box 16"/>
          <p:cNvSpPr txBox="1"/>
          <p:nvPr/>
        </p:nvSpPr>
        <p:spPr>
          <a:xfrm>
            <a:off x="6781800" y="3802063"/>
            <a:ext cx="236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 hoa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5" name="Line 17"/>
          <p:cNvSpPr/>
          <p:nvPr/>
        </p:nvSpPr>
        <p:spPr>
          <a:xfrm flipH="1" flipV="1">
            <a:off x="4419600" y="3276600"/>
            <a:ext cx="23622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6" name="Text Box 18"/>
          <p:cNvSpPr txBox="1"/>
          <p:nvPr/>
        </p:nvSpPr>
        <p:spPr>
          <a:xfrm>
            <a:off x="914400" y="6096000"/>
            <a:ext cx="4191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lang="en-US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7" grpId="0"/>
      <p:bldP spid="53260" grpId="0"/>
      <p:bldP spid="53262" grpId="0"/>
      <p:bldP spid="53264" grpId="0"/>
      <p:bldP spid="53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WordArt 4"/>
          <p:cNvSpPr>
            <a:spLocks noTextEdit="1"/>
          </p:cNvSpPr>
          <p:nvPr/>
        </p:nvSpPr>
        <p:spPr>
          <a:xfrm rot="-1345153">
            <a:off x="101600" y="2189163"/>
            <a:ext cx="8763000" cy="1905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4000">
                <a:gradFill rotWithShape="1">
                  <a:gsLst>
                    <a:gs pos="0">
                      <a:srgbClr val="FF0000"/>
                    </a:gs>
                    <a:gs pos="100000">
                      <a:srgbClr val="9900CC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.VnAristote" panose="020B7200000000000000" charset="0"/>
                <a:ea typeface=".VnAristote" panose="020B7200000000000000" charset="0"/>
              </a:rPr>
              <a:t>Më réng mµu s¾c hoa hång</a:t>
            </a:r>
            <a:endParaRPr lang="en-US" sz="4000">
              <a:gradFill rotWithShape="1">
                <a:gsLst>
                  <a:gs pos="0">
                    <a:srgbClr val="FF0000"/>
                  </a:gs>
                  <a:gs pos="100000">
                    <a:srgbClr val="9900CC"/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.VnAristote" panose="020B7200000000000000" charset="0"/>
              <a:ea typeface=".VnAristote" panose="020B7200000000000000" charset="0"/>
            </a:endParaRPr>
          </a:p>
        </p:txBody>
      </p:sp>
      <p:pic>
        <p:nvPicPr>
          <p:cNvPr id="57349" name="Picture 5" descr="hoa hồng vàng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52800"/>
            <a:ext cx="4495800" cy="3505200"/>
          </a:xfrm>
          <a:ln/>
        </p:spPr>
      </p:pic>
      <p:pic>
        <p:nvPicPr>
          <p:cNvPr id="57350" name="Picture 6" descr="Hoa ho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-14287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Hoa h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SuperStock_38-19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3" name="Text Box 9"/>
          <p:cNvSpPr txBox="1"/>
          <p:nvPr/>
        </p:nvSpPr>
        <p:spPr>
          <a:xfrm>
            <a:off x="0" y="633888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 v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4" name="Text Box 10"/>
          <p:cNvSpPr txBox="1"/>
          <p:nvPr/>
        </p:nvSpPr>
        <p:spPr>
          <a:xfrm>
            <a:off x="0" y="2743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 kem</a:t>
            </a:r>
            <a:endParaRPr lang="en-US" altLang="en-US" sz="28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5" name="Text Box 11"/>
          <p:cNvSpPr txBox="1"/>
          <p:nvPr/>
        </p:nvSpPr>
        <p:spPr>
          <a:xfrm>
            <a:off x="4572000" y="2743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 tím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7" name="Text Box 13"/>
          <p:cNvSpPr txBox="1"/>
          <p:nvPr/>
        </p:nvSpPr>
        <p:spPr>
          <a:xfrm>
            <a:off x="4648200" y="6338888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 trắng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57355" grpId="0"/>
      <p:bldP spid="573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3254" name="Picture 6" descr="13802971985249CE9A23FA3AF85D57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8"/>
            <a:ext cx="9677400" cy="725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2" name="Text Box 14"/>
          <p:cNvSpPr txBox="1"/>
          <p:nvPr/>
        </p:nvSpPr>
        <p:spPr>
          <a:xfrm>
            <a:off x="3925888" y="152400"/>
            <a:ext cx="4114800" cy="6494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 hồng có nhiều 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đỏ, 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trắng, 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với những cánh tròn to mịn, có mùi hương thơm. Hoa dùng để l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cảnh đẹp, l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nước hoa hồng, l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son môi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chiếc lá dạng hình tròn viền có răng cưa v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l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có những chiếc gai sắc nhọn để tự vệ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6" name="Text Box 18"/>
          <p:cNvSpPr txBox="1"/>
          <p:nvPr/>
        </p:nvSpPr>
        <p:spPr>
          <a:xfrm>
            <a:off x="-76200" y="5257800"/>
            <a:ext cx="4191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lang="en-US" altLang="en-US" sz="4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/>
      <p:bldP spid="53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8" name="Picture 4" descr="Dong ti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 Box 5"/>
          <p:cNvSpPr txBox="1"/>
          <p:nvPr/>
        </p:nvSpPr>
        <p:spPr>
          <a:xfrm>
            <a:off x="41910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đồng tiền</a:t>
            </a:r>
            <a:endParaRPr lang="en-US" altLang="en-US" sz="4000" dirty="0">
              <a:solidFill>
                <a:srgbClr val="FF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8373" name="Picture 5" descr="Xem trước Hình ả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ext Box 6"/>
          <p:cNvSpPr txBox="1"/>
          <p:nvPr/>
        </p:nvSpPr>
        <p:spPr>
          <a:xfrm>
            <a:off x="5943600" y="0"/>
            <a:ext cx="3200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hoa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5" name="Line 7"/>
          <p:cNvSpPr/>
          <p:nvPr/>
        </p:nvSpPr>
        <p:spPr>
          <a:xfrm flipH="1">
            <a:off x="5791200" y="381000"/>
            <a:ext cx="1143000" cy="106680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6" name="Text Box 8"/>
          <p:cNvSpPr txBox="1"/>
          <p:nvPr/>
        </p:nvSpPr>
        <p:spPr>
          <a:xfrm>
            <a:off x="304800" y="1009650"/>
            <a:ext cx="2971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 hoa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7" name="Line 9"/>
          <p:cNvSpPr/>
          <p:nvPr/>
        </p:nvSpPr>
        <p:spPr>
          <a:xfrm>
            <a:off x="2362200" y="1447800"/>
            <a:ext cx="2209800" cy="6096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8" name="Text Box 10"/>
          <p:cNvSpPr txBox="1"/>
          <p:nvPr/>
        </p:nvSpPr>
        <p:spPr>
          <a:xfrm>
            <a:off x="0" y="5638800"/>
            <a:ext cx="3962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hoa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9" name="Line 11"/>
          <p:cNvSpPr/>
          <p:nvPr/>
        </p:nvSpPr>
        <p:spPr>
          <a:xfrm flipV="1">
            <a:off x="1066800" y="5181600"/>
            <a:ext cx="1447800" cy="6858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0" name="Text Box 12"/>
          <p:cNvSpPr txBox="1"/>
          <p:nvPr/>
        </p:nvSpPr>
        <p:spPr>
          <a:xfrm>
            <a:off x="6858000" y="3344863"/>
            <a:ext cx="2286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hoa</a:t>
            </a:r>
            <a:r>
              <a:rPr lang="en-US" altLang="en-US" sz="2000" b="1" i="1" dirty="0">
                <a:solidFill>
                  <a:srgbClr val="FFFF00"/>
                </a:solidFill>
                <a:latin typeface=".VnTime" panose="020B7200000000000000" pitchFamily="34" charset="0"/>
              </a:rPr>
              <a:t>, </a:t>
            </a:r>
            <a:endParaRPr lang="en-US" altLang="en-US" sz="2000" b="1" i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8381" name="Line 13"/>
          <p:cNvSpPr/>
          <p:nvPr/>
        </p:nvSpPr>
        <p:spPr>
          <a:xfrm flipH="1">
            <a:off x="4953000" y="3657600"/>
            <a:ext cx="2286000" cy="2286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2" name="Text Box 14"/>
          <p:cNvSpPr txBox="1"/>
          <p:nvPr/>
        </p:nvSpPr>
        <p:spPr>
          <a:xfrm>
            <a:off x="3733800" y="6034088"/>
            <a:ext cx="5410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đồng tiên</a:t>
            </a:r>
            <a:endParaRPr lang="en-US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  <p:bldP spid="58378" grpId="0"/>
      <p:bldP spid="58380" grpId="0"/>
      <p:bldP spid="583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WordArt 4"/>
          <p:cNvSpPr>
            <a:spLocks noTextEdit="1"/>
          </p:cNvSpPr>
          <p:nvPr/>
        </p:nvSpPr>
        <p:spPr>
          <a:xfrm>
            <a:off x="228600" y="1676400"/>
            <a:ext cx="8001000" cy="2092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0000CC"/>
                    </a:gs>
                    <a:gs pos="100000">
                      <a:srgbClr val="9900CC"/>
                    </a:gs>
                  </a:gsLst>
                  <a:lin ang="5400000" scaled="1"/>
                  <a:tileRect/>
                </a:gradFill>
                <a:latin typeface=".VnCooper" panose="020B7200000000000000" charset="0"/>
                <a:ea typeface=".VnCooper" panose="020B7200000000000000" charset="0"/>
              </a:rPr>
              <a:t>C« cho trÎ chèn c«.</a:t>
            </a:r>
            <a:endParaRPr lang="en-US" sz="3600">
              <a:gradFill rotWithShape="1">
                <a:gsLst>
                  <a:gs pos="0">
                    <a:srgbClr val="0000CC"/>
                  </a:gs>
                  <a:gs pos="100000">
                    <a:srgbClr val="9900CC"/>
                  </a:gs>
                </a:gsLst>
                <a:lin ang="5400000" scaled="1"/>
                <a:tileRect/>
              </a:gradFill>
              <a:latin typeface=".VnCooper" panose="020B7200000000000000" charset="0"/>
              <a:ea typeface=".VnCooper" panose="020B7200000000000000" charset="0"/>
            </a:endParaRPr>
          </a:p>
        </p:txBody>
      </p:sp>
      <p:pic>
        <p:nvPicPr>
          <p:cNvPr id="58373" name="Picture 5" descr="Xem trước Hình ả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8" name="Text Box 10"/>
          <p:cNvSpPr txBox="1"/>
          <p:nvPr/>
        </p:nvSpPr>
        <p:spPr>
          <a:xfrm>
            <a:off x="0" y="5638800"/>
            <a:ext cx="3962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solidFill>
                  <a:srgbClr val="FFFF00"/>
                </a:solidFill>
                <a:latin typeface=".VnTime" panose="020B7200000000000000" pitchFamily="34" charset="0"/>
              </a:rPr>
              <a:t>Bông hoa to có dạng đồng tiền không có mùi, có nhiều màu</a:t>
            </a:r>
            <a:endParaRPr lang="en-US" altLang="en-US" sz="2000" b="1" i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8382" name="Text Box 14"/>
          <p:cNvSpPr txBox="1"/>
          <p:nvPr/>
        </p:nvSpPr>
        <p:spPr>
          <a:xfrm>
            <a:off x="3733800" y="6034088"/>
            <a:ext cx="5410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đồng tiên</a:t>
            </a:r>
            <a:endParaRPr lang="en-US" altLang="en-US" sz="4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5" descr="Xem trước Hình ả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TextBox 1"/>
          <p:cNvSpPr txBox="1"/>
          <p:nvPr/>
        </p:nvSpPr>
        <p:spPr>
          <a:xfrm>
            <a:off x="533400" y="4454525"/>
            <a:ext cx="90678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đồng tiền có cuống, đ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hoa, cánh hoa, nhụy hoa; cánh hoa đồng tiền mỏng, mịn 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bên ngo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bên trong ngắn, hoa đồng tiền l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 hoa cánh d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583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9397" name="Picture 5" descr="gerbe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6" descr="ANI0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4648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7" descr="P3245218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" y="2990850"/>
            <a:ext cx="4572000" cy="38290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1843</Words>
  <Application>WPS Presentation</Application>
  <PresentationFormat>On-screen Show (4:3)</PresentationFormat>
  <Paragraphs>145</Paragraphs>
  <Slides>23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.VnTimeH</vt:lpstr>
      <vt:lpstr>Times New Roman</vt:lpstr>
      <vt:lpstr>.VnTime</vt:lpstr>
      <vt:lpstr>.VnTifani HeavyH</vt:lpstr>
      <vt:lpstr>.VnAristote</vt:lpstr>
      <vt:lpstr>.VnCooper</vt:lpstr>
      <vt:lpstr>Microsoft YaHei</vt:lpstr>
      <vt:lpstr>Arial Unicode MS</vt:lpstr>
      <vt:lpstr>Trebuchet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mngiangbienc1 mngiangbienc1</cp:lastModifiedBy>
  <cp:revision>44</cp:revision>
  <dcterms:created xsi:type="dcterms:W3CDTF">2009-10-18T16:56:38Z</dcterms:created>
  <dcterms:modified xsi:type="dcterms:W3CDTF">2025-01-07T02:32:01Z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ED2D716CAB8B434491ABF2C0344DFF4E_12</vt:lpwstr>
  </property>
  <property fmtid="{D5CDD505-2E9C-101B-9397-08002B2CF9AE}" pid="3" name="KSOProductBuildVer">
    <vt:lpwstr>1033-12.2.0.19307</vt:lpwstr>
  </property>
</Properties>
</file>