
<file path=[Content_Types].xml><?xml version="1.0" encoding="utf-8"?>
<Types xmlns="http://schemas.openxmlformats.org/package/2006/content-types">
  <Default Extension="jfif" ContentType="image/jpeg"/>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60719A-D553-46C5-A2E8-7DBDA2567F6B}"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74D41-7AE9-4524-BD45-762B896C7A1F}" type="slidenum">
              <a:rPr lang="en-US" smtClean="0"/>
              <a:t>‹#›</a:t>
            </a:fld>
            <a:endParaRPr lang="en-US"/>
          </a:p>
        </p:txBody>
      </p:sp>
    </p:spTree>
    <p:extLst>
      <p:ext uri="{BB962C8B-B14F-4D97-AF65-F5344CB8AC3E}">
        <p14:creationId xmlns:p14="http://schemas.microsoft.com/office/powerpoint/2010/main" val="225745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0719A-D553-46C5-A2E8-7DBDA2567F6B}"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74D41-7AE9-4524-BD45-762B896C7A1F}" type="slidenum">
              <a:rPr lang="en-US" smtClean="0"/>
              <a:t>‹#›</a:t>
            </a:fld>
            <a:endParaRPr lang="en-US"/>
          </a:p>
        </p:txBody>
      </p:sp>
    </p:spTree>
    <p:extLst>
      <p:ext uri="{BB962C8B-B14F-4D97-AF65-F5344CB8AC3E}">
        <p14:creationId xmlns:p14="http://schemas.microsoft.com/office/powerpoint/2010/main" val="342041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0719A-D553-46C5-A2E8-7DBDA2567F6B}"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74D41-7AE9-4524-BD45-762B896C7A1F}" type="slidenum">
              <a:rPr lang="en-US" smtClean="0"/>
              <a:t>‹#›</a:t>
            </a:fld>
            <a:endParaRPr lang="en-US"/>
          </a:p>
        </p:txBody>
      </p:sp>
    </p:spTree>
    <p:extLst>
      <p:ext uri="{BB962C8B-B14F-4D97-AF65-F5344CB8AC3E}">
        <p14:creationId xmlns:p14="http://schemas.microsoft.com/office/powerpoint/2010/main" val="289886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0719A-D553-46C5-A2E8-7DBDA2567F6B}"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74D41-7AE9-4524-BD45-762B896C7A1F}" type="slidenum">
              <a:rPr lang="en-US" smtClean="0"/>
              <a:t>‹#›</a:t>
            </a:fld>
            <a:endParaRPr lang="en-US"/>
          </a:p>
        </p:txBody>
      </p:sp>
    </p:spTree>
    <p:extLst>
      <p:ext uri="{BB962C8B-B14F-4D97-AF65-F5344CB8AC3E}">
        <p14:creationId xmlns:p14="http://schemas.microsoft.com/office/powerpoint/2010/main" val="4162486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60719A-D553-46C5-A2E8-7DBDA2567F6B}"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74D41-7AE9-4524-BD45-762B896C7A1F}" type="slidenum">
              <a:rPr lang="en-US" smtClean="0"/>
              <a:t>‹#›</a:t>
            </a:fld>
            <a:endParaRPr lang="en-US"/>
          </a:p>
        </p:txBody>
      </p:sp>
    </p:spTree>
    <p:extLst>
      <p:ext uri="{BB962C8B-B14F-4D97-AF65-F5344CB8AC3E}">
        <p14:creationId xmlns:p14="http://schemas.microsoft.com/office/powerpoint/2010/main" val="9891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60719A-D553-46C5-A2E8-7DBDA2567F6B}"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74D41-7AE9-4524-BD45-762B896C7A1F}" type="slidenum">
              <a:rPr lang="en-US" smtClean="0"/>
              <a:t>‹#›</a:t>
            </a:fld>
            <a:endParaRPr lang="en-US"/>
          </a:p>
        </p:txBody>
      </p:sp>
    </p:spTree>
    <p:extLst>
      <p:ext uri="{BB962C8B-B14F-4D97-AF65-F5344CB8AC3E}">
        <p14:creationId xmlns:p14="http://schemas.microsoft.com/office/powerpoint/2010/main" val="336327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60719A-D553-46C5-A2E8-7DBDA2567F6B}" type="datetimeFigureOut">
              <a:rPr lang="en-US" smtClean="0"/>
              <a:t>4/12/2025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F74D41-7AE9-4524-BD45-762B896C7A1F}" type="slidenum">
              <a:rPr lang="en-US" smtClean="0"/>
              <a:t>‹#›</a:t>
            </a:fld>
            <a:endParaRPr lang="en-US"/>
          </a:p>
        </p:txBody>
      </p:sp>
    </p:spTree>
    <p:extLst>
      <p:ext uri="{BB962C8B-B14F-4D97-AF65-F5344CB8AC3E}">
        <p14:creationId xmlns:p14="http://schemas.microsoft.com/office/powerpoint/2010/main" val="140119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60719A-D553-46C5-A2E8-7DBDA2567F6B}" type="datetimeFigureOut">
              <a:rPr lang="en-US" smtClean="0"/>
              <a:t>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F74D41-7AE9-4524-BD45-762B896C7A1F}" type="slidenum">
              <a:rPr lang="en-US" smtClean="0"/>
              <a:t>‹#›</a:t>
            </a:fld>
            <a:endParaRPr lang="en-US"/>
          </a:p>
        </p:txBody>
      </p:sp>
    </p:spTree>
    <p:extLst>
      <p:ext uri="{BB962C8B-B14F-4D97-AF65-F5344CB8AC3E}">
        <p14:creationId xmlns:p14="http://schemas.microsoft.com/office/powerpoint/2010/main" val="261337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0719A-D553-46C5-A2E8-7DBDA2567F6B}" type="datetimeFigureOut">
              <a:rPr lang="en-US" smtClean="0"/>
              <a:t>4/12/2025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F74D41-7AE9-4524-BD45-762B896C7A1F}" type="slidenum">
              <a:rPr lang="en-US" smtClean="0"/>
              <a:t>‹#›</a:t>
            </a:fld>
            <a:endParaRPr lang="en-US"/>
          </a:p>
        </p:txBody>
      </p:sp>
    </p:spTree>
    <p:extLst>
      <p:ext uri="{BB962C8B-B14F-4D97-AF65-F5344CB8AC3E}">
        <p14:creationId xmlns:p14="http://schemas.microsoft.com/office/powerpoint/2010/main" val="157169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0719A-D553-46C5-A2E8-7DBDA2567F6B}"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74D41-7AE9-4524-BD45-762B896C7A1F}" type="slidenum">
              <a:rPr lang="en-US" smtClean="0"/>
              <a:t>‹#›</a:t>
            </a:fld>
            <a:endParaRPr lang="en-US"/>
          </a:p>
        </p:txBody>
      </p:sp>
    </p:spTree>
    <p:extLst>
      <p:ext uri="{BB962C8B-B14F-4D97-AF65-F5344CB8AC3E}">
        <p14:creationId xmlns:p14="http://schemas.microsoft.com/office/powerpoint/2010/main" val="143319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0719A-D553-46C5-A2E8-7DBDA2567F6B}"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74D41-7AE9-4524-BD45-762B896C7A1F}" type="slidenum">
              <a:rPr lang="en-US" smtClean="0"/>
              <a:t>‹#›</a:t>
            </a:fld>
            <a:endParaRPr lang="en-US"/>
          </a:p>
        </p:txBody>
      </p:sp>
    </p:spTree>
    <p:extLst>
      <p:ext uri="{BB962C8B-B14F-4D97-AF65-F5344CB8AC3E}">
        <p14:creationId xmlns:p14="http://schemas.microsoft.com/office/powerpoint/2010/main" val="32629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0719A-D553-46C5-A2E8-7DBDA2567F6B}" type="datetimeFigureOut">
              <a:rPr lang="en-US" smtClean="0"/>
              <a:t>4/12/2025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74D41-7AE9-4524-BD45-762B896C7A1F}" type="slidenum">
              <a:rPr lang="en-US" smtClean="0"/>
              <a:t>‹#›</a:t>
            </a:fld>
            <a:endParaRPr lang="en-US"/>
          </a:p>
        </p:txBody>
      </p:sp>
    </p:spTree>
    <p:extLst>
      <p:ext uri="{BB962C8B-B14F-4D97-AF65-F5344CB8AC3E}">
        <p14:creationId xmlns:p14="http://schemas.microsoft.com/office/powerpoint/2010/main" val="4246926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16786" cy="6858000"/>
          </a:xfrm>
          <a:prstGeom prst="rect">
            <a:avLst/>
          </a:prstGeom>
        </p:spPr>
      </p:pic>
      <p:sp>
        <p:nvSpPr>
          <p:cNvPr id="5" name="Rectangle 4"/>
          <p:cNvSpPr/>
          <p:nvPr/>
        </p:nvSpPr>
        <p:spPr>
          <a:xfrm>
            <a:off x="2124152" y="16317"/>
            <a:ext cx="5150769" cy="830997"/>
          </a:xfrm>
          <a:prstGeom prst="rect">
            <a:avLst/>
          </a:prstGeom>
          <a:noFill/>
        </p:spPr>
        <p:txBody>
          <a:bodyPr wrap="none" lIns="91440" tIns="45720" rIns="91440" bIns="45720">
            <a:spAutoFit/>
          </a:bodyPr>
          <a:lstStyle/>
          <a:p>
            <a:pPr algn="ctr"/>
            <a:r>
              <a:rPr lang="en-US" sz="2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Ubnd</a:t>
            </a:r>
            <a:r>
              <a:rPr lang="en-US" sz="24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4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PHƯỜNG VIỆT HƯNG</a:t>
            </a:r>
            <a:endPar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Trường</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mầm</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non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giang</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biên</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7231" y="990600"/>
            <a:ext cx="1104610" cy="1158935"/>
          </a:xfrm>
          <a:prstGeom prst="rect">
            <a:avLst/>
          </a:prstGeom>
        </p:spPr>
      </p:pic>
      <p:sp>
        <p:nvSpPr>
          <p:cNvPr id="7" name="Rectangle 6"/>
          <p:cNvSpPr/>
          <p:nvPr/>
        </p:nvSpPr>
        <p:spPr>
          <a:xfrm>
            <a:off x="915459" y="2209800"/>
            <a:ext cx="7313091" cy="424731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PHÁT TRIỂN NHẬN THỨC</a:t>
            </a:r>
          </a:p>
          <a:p>
            <a:pPr algn="ctr"/>
            <a:r>
              <a:rPr lang="en-US" sz="4800" b="1" dirty="0" err="1" smtClean="0">
                <a:ln w="11430"/>
                <a:effectLst>
                  <a:outerShdw blurRad="50800" dist="39000" dir="5460000" algn="tl">
                    <a:srgbClr val="000000">
                      <a:alpha val="38000"/>
                    </a:srgbClr>
                  </a:outerShdw>
                </a:effectLst>
                <a:latin typeface="Times New Roman" pitchFamily="18" charset="0"/>
                <a:cs typeface="Times New Roman" pitchFamily="18" charset="0"/>
              </a:rPr>
              <a:t>Tìm</a:t>
            </a:r>
            <a:r>
              <a:rPr lang="en-US" sz="4800" b="1" dirty="0" smtClean="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smtClean="0">
                <a:ln w="11430"/>
                <a:effectLst>
                  <a:outerShdw blurRad="50800" dist="39000" dir="5460000" algn="tl">
                    <a:srgbClr val="000000">
                      <a:alpha val="38000"/>
                    </a:srgbClr>
                  </a:outerShdw>
                </a:effectLst>
                <a:latin typeface="Times New Roman" pitchFamily="18" charset="0"/>
                <a:cs typeface="Times New Roman" pitchFamily="18" charset="0"/>
              </a:rPr>
              <a:t>hiểu</a:t>
            </a:r>
            <a:r>
              <a:rPr lang="en-US" sz="4800" b="1" dirty="0" smtClean="0">
                <a:ln w="11430"/>
                <a:effectLst>
                  <a:outerShdw blurRad="50800" dist="39000" dir="5460000" algn="tl">
                    <a:srgbClr val="000000">
                      <a:alpha val="38000"/>
                    </a:srgbClr>
                  </a:outerShdw>
                </a:effectLst>
                <a:latin typeface="Times New Roman" pitchFamily="18" charset="0"/>
                <a:cs typeface="Times New Roman" pitchFamily="18" charset="0"/>
              </a:rPr>
              <a:t>: </a:t>
            </a:r>
          </a:p>
          <a:p>
            <a:pPr algn="ctr"/>
            <a:r>
              <a:rPr lang="en-US" sz="4800" b="1" dirty="0" err="1" smtClean="0">
                <a:ln w="11430"/>
                <a:effectLst>
                  <a:outerShdw blurRad="50800" dist="39000" dir="5460000" algn="tl">
                    <a:srgbClr val="000000">
                      <a:alpha val="38000"/>
                    </a:srgbClr>
                  </a:outerShdw>
                </a:effectLst>
                <a:latin typeface="Times New Roman" pitchFamily="18" charset="0"/>
                <a:cs typeface="Times New Roman" pitchFamily="18" charset="0"/>
              </a:rPr>
              <a:t>Vòng</a:t>
            </a:r>
            <a:r>
              <a:rPr lang="en-US" sz="4800" b="1" dirty="0" smtClean="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smtClean="0">
                <a:ln w="11430"/>
                <a:effectLst>
                  <a:outerShdw blurRad="50800" dist="39000" dir="5460000" algn="tl">
                    <a:srgbClr val="000000">
                      <a:alpha val="38000"/>
                    </a:srgbClr>
                  </a:outerShdw>
                </a:effectLst>
                <a:latin typeface="Times New Roman" pitchFamily="18" charset="0"/>
                <a:cs typeface="Times New Roman" pitchFamily="18" charset="0"/>
              </a:rPr>
              <a:t>đời</a:t>
            </a:r>
            <a:r>
              <a:rPr lang="en-US" sz="4800" b="1" dirty="0" smtClean="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smtClean="0">
                <a:ln w="11430"/>
                <a:effectLst>
                  <a:outerShdw blurRad="50800" dist="39000" dir="5460000" algn="tl">
                    <a:srgbClr val="000000">
                      <a:alpha val="38000"/>
                    </a:srgbClr>
                  </a:outerShdw>
                </a:effectLst>
                <a:latin typeface="Times New Roman" pitchFamily="18" charset="0"/>
                <a:cs typeface="Times New Roman" pitchFamily="18" charset="0"/>
              </a:rPr>
              <a:t>sâu</a:t>
            </a:r>
            <a:r>
              <a:rPr lang="en-US" sz="4800" b="1" dirty="0" smtClean="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smtClean="0">
                <a:ln w="11430"/>
                <a:effectLst>
                  <a:outerShdw blurRad="50800" dist="39000" dir="5460000" algn="tl">
                    <a:srgbClr val="000000">
                      <a:alpha val="38000"/>
                    </a:srgbClr>
                  </a:outerShdw>
                </a:effectLst>
                <a:latin typeface="Times New Roman" pitchFamily="18" charset="0"/>
                <a:cs typeface="Times New Roman" pitchFamily="18" charset="0"/>
              </a:rPr>
              <a:t>bướm</a:t>
            </a:r>
            <a:endParaRPr lang="en-US" sz="4800" b="1" dirty="0" smtClean="0">
              <a:ln w="11430"/>
              <a:effectLst>
                <a:outerShdw blurRad="50800" dist="39000" dir="5460000" algn="tl">
                  <a:srgbClr val="000000">
                    <a:alpha val="38000"/>
                  </a:srgbClr>
                </a:outerShdw>
              </a:effectLst>
              <a:latin typeface="Times New Roman" pitchFamily="18" charset="0"/>
              <a:cs typeface="Times New Roman" pitchFamily="18" charset="0"/>
            </a:endParaRPr>
          </a:p>
          <a:p>
            <a:pPr algn="ctr"/>
            <a:r>
              <a:rPr lang="en-US" sz="4800" b="1" dirty="0" err="1" smtClean="0">
                <a:ln w="11430"/>
                <a:effectLst>
                  <a:outerShdw blurRad="50800" dist="39000" dir="5460000" algn="tl">
                    <a:srgbClr val="000000">
                      <a:alpha val="38000"/>
                    </a:srgbClr>
                  </a:outerShdw>
                </a:effectLst>
                <a:latin typeface="Times New Roman" pitchFamily="18" charset="0"/>
                <a:cs typeface="Times New Roman" pitchFamily="18" charset="0"/>
              </a:rPr>
              <a:t>Lưa</a:t>
            </a:r>
            <a:r>
              <a:rPr lang="en-US" sz="4800" b="1" dirty="0" smtClean="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smtClean="0">
                <a:ln w="11430"/>
                <a:effectLst>
                  <a:outerShdw blurRad="50800" dist="39000" dir="5460000" algn="tl">
                    <a:srgbClr val="000000">
                      <a:alpha val="38000"/>
                    </a:srgbClr>
                  </a:outerShdw>
                </a:effectLst>
                <a:latin typeface="Times New Roman" pitchFamily="18" charset="0"/>
                <a:cs typeface="Times New Roman" pitchFamily="18" charset="0"/>
              </a:rPr>
              <a:t>tuổi</a:t>
            </a:r>
            <a:r>
              <a:rPr lang="en-US" sz="4800" b="1" dirty="0" smtClean="0">
                <a:ln w="11430"/>
                <a:effectLst>
                  <a:outerShdw blurRad="50800" dist="39000" dir="5460000" algn="tl">
                    <a:srgbClr val="000000">
                      <a:alpha val="38000"/>
                    </a:srgbClr>
                  </a:outerShdw>
                </a:effectLst>
                <a:latin typeface="Times New Roman" pitchFamily="18" charset="0"/>
                <a:cs typeface="Times New Roman" pitchFamily="18" charset="0"/>
              </a:rPr>
              <a:t>: 3 – 4 </a:t>
            </a:r>
            <a:r>
              <a:rPr lang="en-US" sz="4800" b="1" dirty="0" err="1" smtClean="0">
                <a:ln w="11430"/>
                <a:effectLst>
                  <a:outerShdw blurRad="50800" dist="39000" dir="5460000" algn="tl">
                    <a:srgbClr val="000000">
                      <a:alpha val="38000"/>
                    </a:srgbClr>
                  </a:outerShdw>
                </a:effectLst>
                <a:latin typeface="Times New Roman" pitchFamily="18" charset="0"/>
                <a:cs typeface="Times New Roman" pitchFamily="18" charset="0"/>
              </a:rPr>
              <a:t>tuổi</a:t>
            </a:r>
            <a:endParaRPr lang="en-US" sz="4800" b="1" dirty="0" smtClean="0">
              <a:ln w="11430"/>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en-US" sz="24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Giáo</a:t>
            </a:r>
            <a:r>
              <a:rPr lang="en-US" sz="24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viên</a:t>
            </a:r>
            <a:r>
              <a:rPr lang="en-US" sz="24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Nguyễn</a:t>
            </a:r>
            <a:r>
              <a:rPr lang="en-US" sz="24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Thị</a:t>
            </a:r>
            <a:r>
              <a:rPr lang="en-US" sz="24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Hải</a:t>
            </a:r>
            <a:r>
              <a:rPr lang="en-US" sz="24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Yến</a:t>
            </a:r>
            <a:endParaRPr lang="en-US" sz="24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en-US" sz="24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Đỗ</a:t>
            </a:r>
            <a:r>
              <a:rPr lang="en-US" sz="24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Thị</a:t>
            </a:r>
            <a:r>
              <a:rPr lang="en-US" sz="24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Hường</a:t>
            </a:r>
            <a:endParaRPr lang="en-US" sz="2400" b="1" cap="none" spc="0"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208880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36" y="27708"/>
            <a:ext cx="9109364" cy="6830291"/>
          </a:xfrm>
        </p:spPr>
      </p:pic>
      <p:sp>
        <p:nvSpPr>
          <p:cNvPr id="5" name="Rectangle 4"/>
          <p:cNvSpPr/>
          <p:nvPr/>
        </p:nvSpPr>
        <p:spPr>
          <a:xfrm>
            <a:off x="2896132" y="57880"/>
            <a:ext cx="3379451" cy="954107"/>
          </a:xfrm>
          <a:prstGeom prst="rect">
            <a:avLst/>
          </a:prstGeom>
          <a:noFill/>
        </p:spPr>
        <p:txBody>
          <a:bodyPr wrap="none" lIns="91440" tIns="45720" rIns="91440" bIns="45720">
            <a:spAutoFit/>
          </a:bodyPr>
          <a:lstStyle/>
          <a:p>
            <a:pPr algn="ctr"/>
            <a:r>
              <a:rPr lang="en-US"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Câu</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truyện</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p>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chú</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sâu</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háu</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ăn</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Rectangle 5"/>
          <p:cNvSpPr/>
          <p:nvPr/>
        </p:nvSpPr>
        <p:spPr>
          <a:xfrm>
            <a:off x="0" y="1037327"/>
            <a:ext cx="8991600" cy="4985980"/>
          </a:xfrm>
          <a:prstGeom prst="rect">
            <a:avLst/>
          </a:prstGeom>
        </p:spPr>
        <p:txBody>
          <a:bodyPr wrap="square">
            <a:spAutoFit/>
          </a:bodyPr>
          <a:lstStyle/>
          <a:p>
            <a:pPr algn="ctr"/>
            <a:r>
              <a:rPr lang="vi-VN" b="1" i="0" dirty="0" smtClean="0">
                <a:solidFill>
                  <a:srgbClr val="333333"/>
                </a:solidFill>
                <a:effectLst/>
                <a:latin typeface="inherit"/>
              </a:rPr>
              <a:t>Chú sâu đói bụng</a:t>
            </a:r>
            <a:endParaRPr lang="vi-VN" b="0" i="0" dirty="0" smtClean="0">
              <a:solidFill>
                <a:srgbClr val="333333"/>
              </a:solidFill>
              <a:effectLst/>
              <a:latin typeface="Roboto"/>
            </a:endParaRPr>
          </a:p>
          <a:p>
            <a:pPr algn="just"/>
            <a:r>
              <a:rPr lang="vi-VN" sz="2000" b="1" i="0" dirty="0" smtClean="0">
                <a:solidFill>
                  <a:srgbClr val="333333"/>
                </a:solidFill>
                <a:effectLst/>
                <a:latin typeface="Times New Roman" pitchFamily="18" charset="0"/>
                <a:cs typeface="Times New Roman" pitchFamily="18" charset="0"/>
              </a:rPr>
              <a:t>Dưới ánh trăng có một quả trứng nằm gọn trên một chiếc lá. Vào một sáng Chủ nhật ấm áp, quả trứng nở ra một chú sâu háu đói và chú bò đi tìm thức ăn.</a:t>
            </a:r>
            <a:br>
              <a:rPr lang="vi-VN" sz="2000" b="1" i="0" dirty="0" smtClean="0">
                <a:solidFill>
                  <a:srgbClr val="333333"/>
                </a:solidFill>
                <a:effectLst/>
                <a:latin typeface="Times New Roman" pitchFamily="18" charset="0"/>
                <a:cs typeface="Times New Roman" pitchFamily="18" charset="0"/>
              </a:rPr>
            </a:br>
            <a:r>
              <a:rPr lang="en-US" sz="2000" b="1" i="0" dirty="0" smtClean="0">
                <a:solidFill>
                  <a:srgbClr val="333333"/>
                </a:solidFill>
                <a:effectLst/>
                <a:latin typeface="Times New Roman" pitchFamily="18" charset="0"/>
                <a:cs typeface="Times New Roman" pitchFamily="18" charset="0"/>
              </a:rPr>
              <a:t>- </a:t>
            </a:r>
            <a:r>
              <a:rPr lang="vi-VN" sz="2000" b="1" i="0" dirty="0" smtClean="0">
                <a:solidFill>
                  <a:srgbClr val="333333"/>
                </a:solidFill>
                <a:effectLst/>
                <a:latin typeface="Times New Roman" pitchFamily="18" charset="0"/>
                <a:cs typeface="Times New Roman" pitchFamily="18" charset="0"/>
              </a:rPr>
              <a:t>Ngày thứ Hai, chú ăn 1 quả táo nhưng vẫn thấy đói bụng.</a:t>
            </a:r>
            <a:br>
              <a:rPr lang="vi-VN" sz="2000" b="1" i="0" dirty="0" smtClean="0">
                <a:solidFill>
                  <a:srgbClr val="333333"/>
                </a:solidFill>
                <a:effectLst/>
                <a:latin typeface="Times New Roman" pitchFamily="18" charset="0"/>
                <a:cs typeface="Times New Roman" pitchFamily="18" charset="0"/>
              </a:rPr>
            </a:br>
            <a:r>
              <a:rPr lang="en-US" sz="2000" b="1" i="0" dirty="0" smtClean="0">
                <a:solidFill>
                  <a:srgbClr val="333333"/>
                </a:solidFill>
                <a:effectLst/>
                <a:latin typeface="Times New Roman" pitchFamily="18" charset="0"/>
                <a:cs typeface="Times New Roman" pitchFamily="18" charset="0"/>
              </a:rPr>
              <a:t>- </a:t>
            </a:r>
            <a:r>
              <a:rPr lang="vi-VN" sz="2000" b="1" i="0" dirty="0" smtClean="0">
                <a:solidFill>
                  <a:srgbClr val="333333"/>
                </a:solidFill>
                <a:effectLst/>
                <a:latin typeface="Times New Roman" pitchFamily="18" charset="0"/>
                <a:cs typeface="Times New Roman" pitchFamily="18" charset="0"/>
              </a:rPr>
              <a:t>Thứ Ba chú ăn 2 quả lê nhưng vẫn thấy đói bụng.</a:t>
            </a:r>
            <a:br>
              <a:rPr lang="vi-VN" sz="2000" b="1" i="0" dirty="0" smtClean="0">
                <a:solidFill>
                  <a:srgbClr val="333333"/>
                </a:solidFill>
                <a:effectLst/>
                <a:latin typeface="Times New Roman" pitchFamily="18" charset="0"/>
                <a:cs typeface="Times New Roman" pitchFamily="18" charset="0"/>
              </a:rPr>
            </a:br>
            <a:r>
              <a:rPr lang="en-US" sz="2000" b="1" i="0" dirty="0" smtClean="0">
                <a:solidFill>
                  <a:srgbClr val="333333"/>
                </a:solidFill>
                <a:effectLst/>
                <a:latin typeface="Times New Roman" pitchFamily="18" charset="0"/>
                <a:cs typeface="Times New Roman" pitchFamily="18" charset="0"/>
              </a:rPr>
              <a:t>- </a:t>
            </a:r>
            <a:r>
              <a:rPr lang="vi-VN" sz="2000" b="1" i="0" dirty="0" smtClean="0">
                <a:solidFill>
                  <a:srgbClr val="333333"/>
                </a:solidFill>
                <a:effectLst/>
                <a:latin typeface="Times New Roman" pitchFamily="18" charset="0"/>
                <a:cs typeface="Times New Roman" pitchFamily="18" charset="0"/>
              </a:rPr>
              <a:t>Đến thứ Tư, chú ăn hết 3 trái mận mà vẫn thấy đói bụng.</a:t>
            </a:r>
            <a:br>
              <a:rPr lang="vi-VN" sz="2000" b="1" i="0" dirty="0" smtClean="0">
                <a:solidFill>
                  <a:srgbClr val="333333"/>
                </a:solidFill>
                <a:effectLst/>
                <a:latin typeface="Times New Roman" pitchFamily="18" charset="0"/>
                <a:cs typeface="Times New Roman" pitchFamily="18" charset="0"/>
              </a:rPr>
            </a:br>
            <a:r>
              <a:rPr lang="en-US" sz="2000" b="1" i="0" dirty="0" smtClean="0">
                <a:solidFill>
                  <a:srgbClr val="333333"/>
                </a:solidFill>
                <a:effectLst/>
                <a:latin typeface="Times New Roman" pitchFamily="18" charset="0"/>
                <a:cs typeface="Times New Roman" pitchFamily="18" charset="0"/>
              </a:rPr>
              <a:t>- </a:t>
            </a:r>
            <a:r>
              <a:rPr lang="vi-VN" sz="2000" b="1" i="0" dirty="0" smtClean="0">
                <a:solidFill>
                  <a:srgbClr val="333333"/>
                </a:solidFill>
                <a:effectLst/>
                <a:latin typeface="Times New Roman" pitchFamily="18" charset="0"/>
                <a:cs typeface="Times New Roman" pitchFamily="18" charset="0"/>
              </a:rPr>
              <a:t>Thứ Năm, chú ăn hết 4 trái mận mà vẫn thấy đói meo.</a:t>
            </a:r>
            <a:br>
              <a:rPr lang="vi-VN" sz="2000" b="1" i="0" dirty="0" smtClean="0">
                <a:solidFill>
                  <a:srgbClr val="333333"/>
                </a:solidFill>
                <a:effectLst/>
                <a:latin typeface="Times New Roman" pitchFamily="18" charset="0"/>
                <a:cs typeface="Times New Roman" pitchFamily="18" charset="0"/>
              </a:rPr>
            </a:br>
            <a:r>
              <a:rPr lang="en-US" sz="2000" b="1" i="0" dirty="0" smtClean="0">
                <a:solidFill>
                  <a:srgbClr val="333333"/>
                </a:solidFill>
                <a:effectLst/>
                <a:latin typeface="Times New Roman" pitchFamily="18" charset="0"/>
                <a:cs typeface="Times New Roman" pitchFamily="18" charset="0"/>
              </a:rPr>
              <a:t>- </a:t>
            </a:r>
            <a:r>
              <a:rPr lang="vi-VN" sz="2000" b="1" i="0" dirty="0" smtClean="0">
                <a:solidFill>
                  <a:srgbClr val="333333"/>
                </a:solidFill>
                <a:effectLst/>
                <a:latin typeface="Times New Roman" pitchFamily="18" charset="0"/>
                <a:cs typeface="Times New Roman" pitchFamily="18" charset="0"/>
              </a:rPr>
              <a:t>Thứ Sáu, chú ăn hết 5 trái cam nhưng vẫn đói.</a:t>
            </a:r>
            <a:br>
              <a:rPr lang="vi-VN" sz="2000" b="1" i="0" dirty="0" smtClean="0">
                <a:solidFill>
                  <a:srgbClr val="333333"/>
                </a:solidFill>
                <a:effectLst/>
                <a:latin typeface="Times New Roman" pitchFamily="18" charset="0"/>
                <a:cs typeface="Times New Roman" pitchFamily="18" charset="0"/>
              </a:rPr>
            </a:br>
            <a:r>
              <a:rPr lang="en-US" sz="2000" b="1" i="0" dirty="0" smtClean="0">
                <a:solidFill>
                  <a:srgbClr val="333333"/>
                </a:solidFill>
                <a:effectLst/>
                <a:latin typeface="Times New Roman" pitchFamily="18" charset="0"/>
                <a:cs typeface="Times New Roman" pitchFamily="18" charset="0"/>
              </a:rPr>
              <a:t>- </a:t>
            </a:r>
            <a:r>
              <a:rPr lang="vi-VN" sz="2000" b="1" i="0" dirty="0" smtClean="0">
                <a:solidFill>
                  <a:srgbClr val="333333"/>
                </a:solidFill>
                <a:effectLst/>
                <a:latin typeface="Times New Roman" pitchFamily="18" charset="0"/>
                <a:cs typeface="Times New Roman" pitchFamily="18" charset="0"/>
              </a:rPr>
              <a:t>Thứ Bảy, chú ăn 1 miếng bánh sô-cô-la, 1 chiếc kem ốc quế, 1 trái dưa chuột muối, 1 lát phô mai Thụy Sỹ, 1 lát xúc xích salami, 1 chiếc kẹo mút, 1 miếng bánh sơ-ri, 1 chiếc xúc xích, 1 chiếc bánh cắp-kếch, 1 miếng dưa hấu và đêm đó chú bị đaubụng.</a:t>
            </a:r>
            <a:br>
              <a:rPr lang="vi-VN" sz="2000" b="1" i="0" dirty="0" smtClean="0">
                <a:solidFill>
                  <a:srgbClr val="333333"/>
                </a:solidFill>
                <a:effectLst/>
                <a:latin typeface="Times New Roman" pitchFamily="18" charset="0"/>
                <a:cs typeface="Times New Roman" pitchFamily="18" charset="0"/>
              </a:rPr>
            </a:br>
            <a:r>
              <a:rPr lang="en-US" sz="2000" b="1" i="0" dirty="0" smtClean="0">
                <a:solidFill>
                  <a:srgbClr val="333333"/>
                </a:solidFill>
                <a:effectLst/>
                <a:latin typeface="Times New Roman" pitchFamily="18" charset="0"/>
                <a:cs typeface="Times New Roman" pitchFamily="18" charset="0"/>
              </a:rPr>
              <a:t>- </a:t>
            </a:r>
            <a:r>
              <a:rPr lang="vi-VN" sz="2000" b="1" i="0" dirty="0" smtClean="0">
                <a:solidFill>
                  <a:srgbClr val="333333"/>
                </a:solidFill>
                <a:effectLst/>
                <a:latin typeface="Times New Roman" pitchFamily="18" charset="0"/>
                <a:cs typeface="Times New Roman" pitchFamily="18" charset="0"/>
              </a:rPr>
              <a:t>Chủ nhật, chú ăn một chiếc lá xanh ngon lành và thấy đỡ hơn.</a:t>
            </a:r>
            <a:br>
              <a:rPr lang="vi-VN" sz="2000" b="1" i="0" dirty="0" smtClean="0">
                <a:solidFill>
                  <a:srgbClr val="333333"/>
                </a:solidFill>
                <a:effectLst/>
                <a:latin typeface="Times New Roman" pitchFamily="18" charset="0"/>
                <a:cs typeface="Times New Roman" pitchFamily="18" charset="0"/>
              </a:rPr>
            </a:br>
            <a:r>
              <a:rPr lang="vi-VN" sz="2000" b="1" i="0" dirty="0" smtClean="0">
                <a:solidFill>
                  <a:srgbClr val="333333"/>
                </a:solidFill>
                <a:effectLst/>
                <a:latin typeface="Times New Roman" pitchFamily="18" charset="0"/>
                <a:cs typeface="Times New Roman" pitchFamily="18" charset="0"/>
              </a:rPr>
              <a:t>Chú bây giờ không đói nữa và trở thành một chú sâu bướm béo mập. Chú xây một ngôi nhà nhỏ gọi là kén bao lấy thân mình. Chú nằm trong kén hơn 2 tuần rồi đục lỗ chui ra và biến thành một chú bướm xinh đẹp.</a:t>
            </a:r>
            <a:endParaRPr lang="vi-VN" sz="2000" b="1" i="0" dirty="0">
              <a:solidFill>
                <a:srgbClr val="333333"/>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78390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054053" cy="6781800"/>
          </a:xfrm>
        </p:spPr>
      </p:pic>
      <p:sp>
        <p:nvSpPr>
          <p:cNvPr id="5" name="Rectangle 4"/>
          <p:cNvSpPr/>
          <p:nvPr/>
        </p:nvSpPr>
        <p:spPr>
          <a:xfrm>
            <a:off x="0" y="16594"/>
            <a:ext cx="8077200" cy="6340197"/>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r>
              <a:rPr lang="vi-VN" dirty="0" smtClean="0"/>
              <a:t>-        </a:t>
            </a:r>
            <a:r>
              <a:rPr lang="vi-VN" sz="3200" dirty="0" smtClean="0">
                <a:latin typeface="+mj-lt"/>
              </a:rPr>
              <a:t>Con sâu ăn gì vào ngày đầu tiên?</a:t>
            </a:r>
            <a:endParaRPr lang="en-US" sz="3200" dirty="0" smtClean="0">
              <a:latin typeface="+mj-lt"/>
            </a:endParaRPr>
          </a:p>
          <a:p>
            <a:endParaRPr lang="vi-VN" sz="3200" dirty="0" smtClean="0">
              <a:latin typeface="+mj-lt"/>
            </a:endParaRPr>
          </a:p>
          <a:p>
            <a:r>
              <a:rPr lang="vi-VN" sz="2800" dirty="0" smtClean="0">
                <a:latin typeface="Times New Roman" pitchFamily="18" charset="0"/>
                <a:cs typeface="Times New Roman" pitchFamily="18" charset="0"/>
              </a:rPr>
              <a:t>-        Sau một tuần, con sâu đã ăn bao nhiêu loại thực phẩm?</a:t>
            </a:r>
          </a:p>
          <a:p>
            <a:r>
              <a:rPr lang="vi-VN" sz="2800" dirty="0" smtClean="0">
                <a:latin typeface="Times New Roman" pitchFamily="18" charset="0"/>
                <a:cs typeface="Times New Roman" pitchFamily="18" charset="0"/>
              </a:rPr>
              <a:t>-        Con sâu đã làm gì khi con cảm thấy đói và mệt mỏi?</a:t>
            </a:r>
          </a:p>
          <a:p>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        Sau khi nở ra từ chiếc tơ, con sâu trở thành con gì?</a:t>
            </a:r>
            <a:r>
              <a:rPr lang="en-US" sz="2800" dirty="0" smtClean="0">
                <a:latin typeface="Times New Roman" pitchFamily="18" charset="0"/>
                <a:cs typeface="Times New Roman" pitchFamily="18" charset="0"/>
              </a:rPr>
              <a:t> </a:t>
            </a:r>
            <a:endParaRPr lang="vi-VN"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        Con bướm có thể làm gì mà con sâu không thể?</a:t>
            </a:r>
            <a:endParaRPr lang="vi-VN"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762000"/>
            <a:ext cx="1438691"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24" y="5105400"/>
            <a:ext cx="10477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674" y="3708254"/>
            <a:ext cx="842963"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200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 y="-13855"/>
            <a:ext cx="9144000" cy="6849174"/>
          </a:xfrm>
        </p:spPr>
      </p:pic>
      <p:sp>
        <p:nvSpPr>
          <p:cNvPr id="6" name="Rectangle 5"/>
          <p:cNvSpPr/>
          <p:nvPr/>
        </p:nvSpPr>
        <p:spPr>
          <a:xfrm>
            <a:off x="1199733" y="152400"/>
            <a:ext cx="6744539" cy="584775"/>
          </a:xfrm>
          <a:prstGeom prst="rect">
            <a:avLst/>
          </a:prstGeom>
          <a:noFill/>
        </p:spPr>
        <p:txBody>
          <a:bodyPr wrap="none" lIns="91440" tIns="45720" rIns="91440" bIns="45720">
            <a:spAutoFit/>
          </a:bodyPr>
          <a:lstStyle/>
          <a:p>
            <a:pPr algn="ct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Tìm</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hiểu</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vòng</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đời</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của</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bướm</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76400"/>
            <a:ext cx="457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905000" y="737175"/>
            <a:ext cx="7924800" cy="830997"/>
          </a:xfrm>
          <a:prstGeom prst="rect">
            <a:avLst/>
          </a:prstGeom>
        </p:spPr>
        <p:txBody>
          <a:bodyPr wrap="square">
            <a:spAutoFit/>
          </a:bodyPr>
          <a:lstStyle/>
          <a:p>
            <a:r>
              <a:rPr lang="vi-VN" b="0" i="0" dirty="0" smtClean="0">
                <a:solidFill>
                  <a:srgbClr val="000000"/>
                </a:solidFill>
                <a:effectLst/>
                <a:latin typeface="Times New Roman"/>
              </a:rPr>
              <a:t> </a:t>
            </a:r>
            <a:r>
              <a:rPr lang="en-US" sz="2400" b="0" i="0" dirty="0" smtClean="0">
                <a:solidFill>
                  <a:srgbClr val="000000"/>
                </a:solidFill>
                <a:effectLst/>
                <a:latin typeface="Times New Roman"/>
              </a:rPr>
              <a:t>T</a:t>
            </a:r>
            <a:r>
              <a:rPr lang="vi-VN" sz="2400" b="0" i="0" dirty="0" smtClean="0">
                <a:solidFill>
                  <a:srgbClr val="000000"/>
                </a:solidFill>
                <a:effectLst/>
                <a:latin typeface="Times New Roman"/>
              </a:rPr>
              <a:t>hực hiện các động tác mô phỏng từng giai</a:t>
            </a:r>
          </a:p>
          <a:p>
            <a:r>
              <a:rPr lang="vi-VN" sz="2400" b="0" i="0" dirty="0" smtClean="0">
                <a:solidFill>
                  <a:srgbClr val="000000"/>
                </a:solidFill>
                <a:effectLst/>
                <a:latin typeface="Times New Roman"/>
              </a:rPr>
              <a:t>đoạn trong vòng đời của bướm trong bài nhạc</a:t>
            </a:r>
            <a:r>
              <a:rPr lang="vi-VN" b="0" i="0" dirty="0" smtClean="0">
                <a:solidFill>
                  <a:srgbClr val="000000"/>
                </a:solidFill>
                <a:effectLst/>
                <a:latin typeface="Times New Roman"/>
              </a:rPr>
              <a:t>:</a:t>
            </a:r>
            <a:endParaRPr lang="vi-VN" b="0" i="0" dirty="0">
              <a:solidFill>
                <a:srgbClr val="000000"/>
              </a:solidFill>
              <a:effectLst/>
              <a:latin typeface="Times New Roman"/>
            </a:endParaRPr>
          </a:p>
        </p:txBody>
      </p:sp>
      <p:sp>
        <p:nvSpPr>
          <p:cNvPr id="8" name="Rectangle 7"/>
          <p:cNvSpPr/>
          <p:nvPr/>
        </p:nvSpPr>
        <p:spPr>
          <a:xfrm>
            <a:off x="4812153" y="1828800"/>
            <a:ext cx="53572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6248400" y="2895600"/>
            <a:ext cx="53572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4777517" y="5105400"/>
            <a:ext cx="53572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1607128" y="3200400"/>
            <a:ext cx="53572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76474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 y="304800"/>
            <a:ext cx="8991600" cy="584775"/>
          </a:xfrm>
          <a:prstGeom prst="rect">
            <a:avLst/>
          </a:prstGeom>
        </p:spPr>
        <p:txBody>
          <a:bodyPr wrap="square">
            <a:spAutoFit/>
          </a:bodyPr>
          <a:lstStyle/>
          <a:p>
            <a:r>
              <a:rPr lang="vi-VN" sz="3200" b="1" dirty="0">
                <a:latin typeface="Times New Roman" pitchFamily="18" charset="0"/>
                <a:cs typeface="Times New Roman" pitchFamily="18" charset="0"/>
              </a:rPr>
              <a:t>Quan sát video về hiện tượng vòng đời của bướm</a:t>
            </a:r>
            <a:endParaRPr lang="en-US" sz="3200" dirty="0">
              <a:latin typeface="Times New Roman" pitchFamily="18" charset="0"/>
              <a:cs typeface="Times New Roman" pitchFamily="18" charset="0"/>
            </a:endParaRPr>
          </a:p>
        </p:txBody>
      </p:sp>
      <p:sp>
        <p:nvSpPr>
          <p:cNvPr id="5" name="Rectangle 4"/>
          <p:cNvSpPr/>
          <p:nvPr/>
        </p:nvSpPr>
        <p:spPr>
          <a:xfrm>
            <a:off x="304800" y="2057400"/>
            <a:ext cx="7696200" cy="2554545"/>
          </a:xfrm>
          <a:prstGeom prst="rect">
            <a:avLst/>
          </a:prstGeom>
        </p:spPr>
        <p:txBody>
          <a:bodyPr wrap="square">
            <a:spAutoFit/>
          </a:bodyPr>
          <a:lstStyle/>
          <a:p>
            <a:r>
              <a:rPr lang="vi-VN" sz="3200" b="0" i="0" dirty="0" smtClean="0">
                <a:solidFill>
                  <a:srgbClr val="000000"/>
                </a:solidFill>
                <a:effectLst/>
                <a:latin typeface="Times New Roman"/>
              </a:rPr>
              <a:t>-   Con nhìn thấy con vật gì xuất hiện trong đoạn video vừa rồi?</a:t>
            </a:r>
          </a:p>
          <a:p>
            <a:r>
              <a:rPr lang="vi-VN" sz="3200" b="0" i="0" dirty="0" smtClean="0">
                <a:solidFill>
                  <a:srgbClr val="000000"/>
                </a:solidFill>
                <a:effectLst/>
                <a:latin typeface="Times New Roman"/>
              </a:rPr>
              <a:t>-   Chuyện gì đã xảy ra với chú sâu?</a:t>
            </a:r>
          </a:p>
          <a:p>
            <a:r>
              <a:rPr lang="vi-VN" sz="3200" b="0" i="0" dirty="0" smtClean="0">
                <a:solidFill>
                  <a:srgbClr val="000000"/>
                </a:solidFill>
                <a:effectLst/>
                <a:latin typeface="Times New Roman"/>
              </a:rPr>
              <a:t>-   Con thấy sâu và bướm có đặc điểm gì khác nhau?</a:t>
            </a:r>
            <a:endParaRPr lang="vi-VN" sz="3200" b="0" i="0" dirty="0">
              <a:solidFill>
                <a:srgbClr val="000000"/>
              </a:solidFill>
              <a:effectLst/>
              <a:latin typeface="Times New Roman"/>
            </a:endParaRPr>
          </a:p>
        </p:txBody>
      </p:sp>
    </p:spTree>
    <p:extLst>
      <p:ext uri="{BB962C8B-B14F-4D97-AF65-F5344CB8AC3E}">
        <p14:creationId xmlns:p14="http://schemas.microsoft.com/office/powerpoint/2010/main" val="765214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91602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 y="1905000"/>
            <a:ext cx="8382000" cy="1569660"/>
          </a:xfrm>
          <a:prstGeom prst="rect">
            <a:avLst/>
          </a:prstGeom>
        </p:spPr>
        <p:txBody>
          <a:bodyPr wrap="square">
            <a:spAutoFit/>
          </a:bodyPr>
          <a:lstStyle/>
          <a:p>
            <a:r>
              <a:rPr lang="en-US" sz="3200" dirty="0" smtClean="0">
                <a:solidFill>
                  <a:srgbClr val="000000"/>
                </a:solidFill>
                <a:latin typeface="Times New Roman"/>
              </a:rPr>
              <a:t>               C</a:t>
            </a:r>
            <a:r>
              <a:rPr lang="vi-VN" sz="3200" b="0" i="0" dirty="0" smtClean="0">
                <a:solidFill>
                  <a:srgbClr val="000000"/>
                </a:solidFill>
                <a:effectLst/>
                <a:latin typeface="Times New Roman"/>
              </a:rPr>
              <a:t>uộc đua của các chú sâu: </a:t>
            </a:r>
            <a:endParaRPr lang="en-US" sz="3200" b="0" i="0" dirty="0" smtClean="0">
              <a:solidFill>
                <a:srgbClr val="000000"/>
              </a:solidFill>
              <a:effectLst/>
              <a:latin typeface="Times New Roman"/>
            </a:endParaRPr>
          </a:p>
          <a:p>
            <a:r>
              <a:rPr lang="vi-VN" sz="3200" b="0" i="0" dirty="0" smtClean="0">
                <a:solidFill>
                  <a:srgbClr val="000000"/>
                </a:solidFill>
                <a:effectLst/>
                <a:latin typeface="Times New Roman"/>
              </a:rPr>
              <a:t>Các chú sâu đua nhau bò</a:t>
            </a:r>
            <a:r>
              <a:rPr lang="en-US" sz="3200" b="0" i="0" dirty="0" smtClean="0">
                <a:solidFill>
                  <a:srgbClr val="000000"/>
                </a:solidFill>
                <a:effectLst/>
                <a:latin typeface="Times New Roman"/>
              </a:rPr>
              <a:t> </a:t>
            </a:r>
            <a:r>
              <a:rPr lang="vi-VN" sz="3200" b="0" i="0" dirty="0" smtClean="0">
                <a:solidFill>
                  <a:srgbClr val="000000"/>
                </a:solidFill>
                <a:effectLst/>
                <a:latin typeface="Times New Roman"/>
              </a:rPr>
              <a:t>nhanh nhất tới vị trí thức ăn</a:t>
            </a:r>
            <a:endParaRPr lang="vi-VN" sz="3200" b="0" i="0" dirty="0">
              <a:solidFill>
                <a:srgbClr val="000000"/>
              </a:solidFill>
              <a:effectLst/>
              <a:latin typeface="Times New Roman"/>
            </a:endParaRPr>
          </a:p>
        </p:txBody>
      </p:sp>
      <p:pic>
        <p:nvPicPr>
          <p:cNvPr id="5" name="Con Cào Cào Karaoke Nhạc Thiếu Nhi ( Phối Mới ) Karaoke thiếu nhi con cào cà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14855" y="6096000"/>
            <a:ext cx="609600" cy="609600"/>
          </a:xfrm>
          <a:prstGeom prst="rect">
            <a:avLst/>
          </a:prstGeom>
        </p:spPr>
      </p:pic>
    </p:spTree>
    <p:extLst>
      <p:ext uri="{BB962C8B-B14F-4D97-AF65-F5344CB8AC3E}">
        <p14:creationId xmlns:p14="http://schemas.microsoft.com/office/powerpoint/2010/main" val="188834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9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133</Words>
  <Application>Microsoft Office PowerPoint</Application>
  <PresentationFormat>On-screen Show (4:3)</PresentationFormat>
  <Paragraphs>39</Paragraphs>
  <Slides>6</Slides>
  <Notes>0</Notes>
  <HiddenSlides>0</HiddenSlides>
  <MMClips>1</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cp:revision>
  <dcterms:created xsi:type="dcterms:W3CDTF">2023-12-26T08:24:38Z</dcterms:created>
  <dcterms:modified xsi:type="dcterms:W3CDTF">2025-12-04T02:57:17Z</dcterms:modified>
</cp:coreProperties>
</file>