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D1-A696-4DC0-B96D-5797335BFE21}" type="datetimeFigureOut">
              <a:rPr lang="en-US" smtClean="0"/>
              <a:t>14/4/2025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5F23-27AF-45B3-A233-91A4FFF23D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D1-A696-4DC0-B96D-5797335BFE21}" type="datetimeFigureOut">
              <a:rPr lang="en-US" smtClean="0"/>
              <a:t>14/4/2025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5F23-27AF-45B3-A233-91A4FFF23D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D1-A696-4DC0-B96D-5797335BFE21}" type="datetimeFigureOut">
              <a:rPr lang="en-US" smtClean="0"/>
              <a:t>14/4/2025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5F23-27AF-45B3-A233-91A4FFF23D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D1-A696-4DC0-B96D-5797335BFE21}" type="datetimeFigureOut">
              <a:rPr lang="en-US" smtClean="0"/>
              <a:t>14/4/2025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5F23-27AF-45B3-A233-91A4FFF23D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D1-A696-4DC0-B96D-5797335BFE21}" type="datetimeFigureOut">
              <a:rPr lang="en-US" smtClean="0"/>
              <a:t>14/4/2025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5F23-27AF-45B3-A233-91A4FFF23D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D1-A696-4DC0-B96D-5797335BFE21}" type="datetimeFigureOut">
              <a:rPr lang="en-US" smtClean="0"/>
              <a:t>14/4/2025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5F23-27AF-45B3-A233-91A4FFF23D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D1-A696-4DC0-B96D-5797335BFE21}" type="datetimeFigureOut">
              <a:rPr lang="en-US" smtClean="0"/>
              <a:t>14/4/2025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5F23-27AF-45B3-A233-91A4FFF23D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D1-A696-4DC0-B96D-5797335BFE21}" type="datetimeFigureOut">
              <a:rPr lang="en-US" smtClean="0"/>
              <a:t>14/4/2025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5F23-27AF-45B3-A233-91A4FFF23D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D1-A696-4DC0-B96D-5797335BFE21}" type="datetimeFigureOut">
              <a:rPr lang="en-US" smtClean="0"/>
              <a:t>14/4/2025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5F23-27AF-45B3-A233-91A4FFF23D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D1-A696-4DC0-B96D-5797335BFE21}" type="datetimeFigureOut">
              <a:rPr lang="en-US" smtClean="0"/>
              <a:t>14/4/2025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5F23-27AF-45B3-A233-91A4FFF23D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09ED1-A696-4DC0-B96D-5797335BFE21}" type="datetimeFigureOut">
              <a:rPr lang="en-US" smtClean="0"/>
              <a:t>14/4/2025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45F23-27AF-45B3-A233-91A4FFF23D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09ED1-A696-4DC0-B96D-5797335BFE21}" type="datetimeFigureOut">
              <a:rPr lang="en-US" smtClean="0"/>
              <a:t>14/4/2025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45F23-27AF-45B3-A233-91A4FFF23D3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36550" y="2259887"/>
            <a:ext cx="8991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3800" b="1" dirty="0">
                <a:latin typeface="Times New Roman" pitchFamily="18" charset="0"/>
              </a:rPr>
              <a:t>	 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38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    </a:t>
            </a:r>
            <a:r>
              <a:rPr lang="en-US" sz="3800" b="1" dirty="0">
                <a:solidFill>
                  <a:srgbClr val="FF0000"/>
                </a:solidFill>
                <a:latin typeface="Times New Roman" pitchFamily="18" charset="0"/>
              </a:rPr>
              <a:t>GIÁO DỤC ÂM NHẠC</a:t>
            </a:r>
            <a:r>
              <a:rPr lang="en-US" sz="3800" b="1" dirty="0">
                <a:latin typeface="Times New Roman" pitchFamily="18" charset="0"/>
              </a:rPr>
              <a:t>	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</a:rPr>
              <a:t>		     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Đề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tài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: -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Dạy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hát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</a:rPr>
              <a:t>“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</a:rPr>
              <a:t>Nhà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</a:rPr>
              <a:t>của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</a:rPr>
              <a:t>tôi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</a:rPr>
              <a:t>”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                               -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Nghe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hát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: 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</a:rPr>
              <a:t>Ba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</a:rPr>
              <a:t>ngọn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</a:rPr>
              <a:t>nến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</a:rPr>
              <a:t> lung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</a:rPr>
              <a:t>linh</a:t>
            </a:r>
            <a:endParaRPr lang="en-US" sz="2400" b="1" dirty="0" smtClean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</a:rPr>
              <a:t>			       -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Trò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chơi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</a:rPr>
              <a:t>Nhìn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</a:rPr>
              <a:t>tranh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</a:rPr>
              <a:t>đoán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</a:rPr>
              <a:t>tên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</a:rPr>
              <a:t>bài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</a:rPr>
              <a:t>hát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		      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Lứa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tuổi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: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Mẫu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giáo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lớn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 		     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Thời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gian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: 25 – 30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phút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 		     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Người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imes New Roman" pitchFamily="18" charset="0"/>
              </a:rPr>
              <a:t>dạy</a:t>
            </a:r>
            <a:r>
              <a:rPr lang="en-US" sz="2400" b="1" dirty="0">
                <a:solidFill>
                  <a:srgbClr val="7030A0"/>
                </a:solidFill>
                <a:latin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</a:rPr>
              <a:t>Nguyễn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</a:rPr>
              <a:t> Kim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</a:rPr>
              <a:t>Thoan</a:t>
            </a:r>
            <a:endParaRPr lang="en-US" sz="2400" b="1" dirty="0">
              <a:solidFill>
                <a:srgbClr val="7030A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sz="3200" b="1" dirty="0">
              <a:latin typeface="Times New Roman" pitchFamily="18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en-US" sz="1600" b="1" i="1" dirty="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2053" name="TextBox 14"/>
          <p:cNvSpPr txBox="1">
            <a:spLocks noChangeArrowheads="1"/>
          </p:cNvSpPr>
          <p:nvPr/>
        </p:nvSpPr>
        <p:spPr bwMode="auto">
          <a:xfrm>
            <a:off x="1600198" y="443547"/>
            <a:ext cx="5853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PHÒNG GIÁO DỤC VÀ ĐÀO TẠO QUẬN LONG BIÊN</a:t>
            </a:r>
          </a:p>
          <a:p>
            <a:pPr algn="ctr"/>
            <a:r>
              <a:rPr lang="en-US" b="1" dirty="0"/>
              <a:t>TRƯỜNG MẦM NON GIA THƯỢNG</a:t>
            </a:r>
          </a:p>
        </p:txBody>
      </p:sp>
      <p:sp>
        <p:nvSpPr>
          <p:cNvPr id="2055" name="AutoShape 2" descr="Káº¿t quáº£ hÃ¬nh áº£nh cho phÃ´ng nÃªn p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6" name="AutoShape 4" descr="Káº¿t quáº£ hÃ¬nh áº£nh cho phÃ´ng nÃªn p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" name="Picture 3" descr="A logo with hands and a couple of children&#10;&#10;AI-generated content may be incorrect.">
            <a:extLst>
              <a:ext uri="{FF2B5EF4-FFF2-40B4-BE49-F238E27FC236}">
                <a16:creationId xmlns="" xmlns:a16="http://schemas.microsoft.com/office/drawing/2014/main" id="{BACAE4F6-40AB-7681-A385-C3FE171CB1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539" y="1263410"/>
            <a:ext cx="802243" cy="1001240"/>
          </a:xfrm>
          <a:prstGeom prst="rect">
            <a:avLst/>
          </a:prstGeom>
        </p:spPr>
      </p:pic>
    </p:spTree>
  </p:cSld>
  <p:clrMapOvr>
    <a:masterClrMapping/>
  </p:clrMapOvr>
  <p:transition>
    <p:push dir="r"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16328" y="2743200"/>
            <a:ext cx="63113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GIỜ HỌC KẾT THÚC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Káº¿t quáº£ hÃ¬nh áº£nh cho phÃ´ng ná»n Äáº¹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-2"/>
            <a:ext cx="9144000" cy="6886799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28600" y="740689"/>
            <a:ext cx="91440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b="1" i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I. </a:t>
            </a:r>
            <a:r>
              <a:rPr lang="en-US" sz="3600" b="1" i="1" dirty="0" err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Mục</a:t>
            </a:r>
            <a:r>
              <a:rPr lang="en-US" sz="3600" b="1" i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đích</a:t>
            </a:r>
            <a:r>
              <a:rPr lang="en-US" sz="3600" b="1" i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lang="en-US" sz="3600" b="1" i="1" dirty="0" err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Yêu</a:t>
            </a:r>
            <a:r>
              <a:rPr lang="en-US" sz="3600" b="1" i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cầu</a:t>
            </a:r>
            <a:endParaRPr kumimoji="0" lang="en-US" sz="3600" b="1" i="1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vi-VN" sz="2800" b="1" i="1" dirty="0">
                <a:solidFill>
                  <a:srgbClr val="0070C0"/>
                </a:solidFill>
              </a:rPr>
              <a:t>* Kiến thức</a:t>
            </a:r>
            <a:endParaRPr lang="vi-VN" sz="2800" i="1" dirty="0">
              <a:solidFill>
                <a:srgbClr val="0070C0"/>
              </a:solidFill>
            </a:endParaRPr>
          </a:p>
          <a:p>
            <a:r>
              <a:rPr lang="vi-VN" sz="2800" i="1" dirty="0">
                <a:solidFill>
                  <a:srgbClr val="0070C0"/>
                </a:solidFill>
              </a:rPr>
              <a:t>- Trẻ cảm nhận được giai điệu vui t­ươi, tình cảm của bài hát:" Nhà của tôi", cảm nhận được giai điệu mượt mà, tha thiết của bài "Ba ngọn nến lung linh"</a:t>
            </a:r>
          </a:p>
          <a:p>
            <a:r>
              <a:rPr lang="vi-VN" sz="2800" i="1" dirty="0">
                <a:solidFill>
                  <a:srgbClr val="0070C0"/>
                </a:solidFill>
              </a:rPr>
              <a:t>- Trẻ nhớ tên bài hát, thuộc lời, thuộc nhạc bài: " Nhà của tôi"</a:t>
            </a:r>
          </a:p>
          <a:p>
            <a:r>
              <a:rPr lang="vi-VN" sz="2800" b="1" i="1" dirty="0">
                <a:solidFill>
                  <a:srgbClr val="0070C0"/>
                </a:solidFill>
              </a:rPr>
              <a:t>* Kỹ năng</a:t>
            </a:r>
            <a:endParaRPr lang="vi-VN" sz="2800" i="1" dirty="0">
              <a:solidFill>
                <a:srgbClr val="0070C0"/>
              </a:solidFill>
            </a:endParaRPr>
          </a:p>
          <a:p>
            <a:r>
              <a:rPr lang="vi-VN" sz="2800" i="1" dirty="0">
                <a:solidFill>
                  <a:srgbClr val="0070C0"/>
                </a:solidFill>
              </a:rPr>
              <a:t>- Trẻ hát tự nhiên, truyền cảm</a:t>
            </a:r>
          </a:p>
          <a:p>
            <a:r>
              <a:rPr lang="vi-VN" sz="2800" i="1" dirty="0">
                <a:solidFill>
                  <a:srgbClr val="0070C0"/>
                </a:solidFill>
              </a:rPr>
              <a:t>- Trẻ biết thể hiện cảm xúc theo bài hát</a:t>
            </a:r>
          </a:p>
          <a:p>
            <a:r>
              <a:rPr lang="vi-VN" sz="2800" i="1" dirty="0">
                <a:solidFill>
                  <a:srgbClr val="0070C0"/>
                </a:solidFill>
              </a:rPr>
              <a:t>- Trẻ biết cách chơi trò chơi</a:t>
            </a:r>
          </a:p>
          <a:p>
            <a:r>
              <a:rPr lang="vi-VN" sz="2800" b="1" i="1" dirty="0">
                <a:solidFill>
                  <a:srgbClr val="0070C0"/>
                </a:solidFill>
              </a:rPr>
              <a:t>* Thái độ</a:t>
            </a:r>
            <a:endParaRPr lang="vi-VN" sz="2800" i="1" dirty="0">
              <a:solidFill>
                <a:srgbClr val="0070C0"/>
              </a:solidFill>
            </a:endParaRPr>
          </a:p>
          <a:p>
            <a:r>
              <a:rPr lang="vi-VN" sz="2800" i="1" dirty="0">
                <a:solidFill>
                  <a:srgbClr val="0070C0"/>
                </a:solidFill>
              </a:rPr>
              <a:t>- Trẻ học hứng thú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6" descr="Káº¿t quáº£ hÃ¬nh áº£nh cho phÃ´ng ná»n Äáº¹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-2"/>
            <a:ext cx="9144000" cy="6886799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76200" y="1655326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II.</a:t>
            </a:r>
            <a:r>
              <a:rPr kumimoji="0" lang="en-US" sz="4000" b="1" i="0" u="none" strike="noStrike" cap="none" normalizeH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4000" b="1" i="0" u="none" strike="noStrike" cap="none" normalizeH="0" dirty="0" err="1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Chuẩn</a:t>
            </a:r>
            <a:r>
              <a:rPr kumimoji="0" lang="en-US" sz="4000" b="1" i="0" u="none" strike="noStrike" cap="none" normalizeH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4000" b="1" i="0" u="none" strike="noStrike" cap="none" normalizeH="0" dirty="0" err="1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bị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Đồ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dùng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của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cô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Đàn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nhạc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bài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hát</a:t>
            </a:r>
            <a:endParaRPr kumimoji="0" 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Bảng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tương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tác</a:t>
            </a:r>
            <a:endParaRPr kumimoji="0" 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Đồ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dùng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của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trẻ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Sắc</a:t>
            </a:r>
            <a:r>
              <a:rPr kumimoji="0" lang="en-US" sz="36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xô</a:t>
            </a:r>
            <a:r>
              <a:rPr kumimoji="0" lang="en-US" sz="36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3600" b="1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mõ</a:t>
            </a:r>
            <a:r>
              <a:rPr kumimoji="0" lang="en-US" sz="36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3600" b="1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míc</a:t>
            </a:r>
            <a:r>
              <a:rPr kumimoji="0" lang="en-US" sz="36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3600" b="1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trang</a:t>
            </a:r>
            <a:r>
              <a:rPr kumimoji="0" lang="en-US" sz="36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phục</a:t>
            </a:r>
            <a:r>
              <a:rPr kumimoji="0" lang="en-US" sz="36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biểu</a:t>
            </a:r>
            <a:r>
              <a:rPr kumimoji="0" lang="en-US" sz="36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diễn</a:t>
            </a:r>
            <a:r>
              <a:rPr kumimoji="0" lang="en-US" sz="36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4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HÃ¬nh áº£nh cÃ³ liÃªn qu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33400" y="1676400"/>
            <a:ext cx="914400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Ổn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định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tổ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chức</a:t>
            </a: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kumimoji="0" lang="en-US" sz="28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Cô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và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trẻ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chơi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trò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chơi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“ 5 </a:t>
            </a:r>
            <a:r>
              <a:rPr kumimoji="0" lang="en-US" sz="2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ngón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tay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ngoan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”</a:t>
            </a:r>
            <a:endParaRPr kumimoji="0" 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Trò</a:t>
            </a: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chuyện</a:t>
            </a:r>
            <a:r>
              <a:rPr kumimoji="0" 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với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trẻ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về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nội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dung </a:t>
            </a:r>
            <a:r>
              <a:rPr kumimoji="0" lang="en-US" sz="2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trò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chơi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và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dẫn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dắt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b="1" baseline="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endParaRPr kumimoji="0" 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75576" y="2313057"/>
            <a:ext cx="56012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10041" y="3167390"/>
            <a:ext cx="5657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đệm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Nhà của tô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43400" y="4648200"/>
            <a:ext cx="1409700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2351782"/>
            <a:ext cx="567174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</a:p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Nhà của tô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48100" y="3886200"/>
            <a:ext cx="144780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Ã¬nh áº£nh cÃ³ liÃªn qu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62200" y="1066800"/>
            <a:ext cx="48996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SÂN KHẤU CỦA BÉ</a:t>
            </a:r>
          </a:p>
        </p:txBody>
      </p:sp>
      <p:pic>
        <p:nvPicPr>
          <p:cNvPr id="2" name="Nhà của tô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72400" y="5791200"/>
            <a:ext cx="7620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43000" y="299144"/>
            <a:ext cx="60292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2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Ngọn</a:t>
            </a:r>
            <a:r>
              <a:rPr lang="en-US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nến</a:t>
            </a:r>
            <a:r>
              <a:rPr lang="en-US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lung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linh</a:t>
            </a:r>
            <a:r>
              <a:rPr lang="en-US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Ngọn nến hồng của mẹ - Tuổi Trẻ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770" y="1447800"/>
            <a:ext cx="8819130" cy="5548313"/>
          </a:xfrm>
          <a:prstGeom prst="rect">
            <a:avLst/>
          </a:prstGeom>
        </p:spPr>
      </p:pic>
      <p:pic>
        <p:nvPicPr>
          <p:cNvPr id="4" name="Bé Candy Ngọc Hà  Ba Ngọn Nến Lung Linh Nhạc Thiếu Nhi Cho Bé Sôi Động Nhacpro Kids - Mầm Chồi Lá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3400" y="76676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6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68619" y="1371600"/>
            <a:ext cx="84565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956" y="2819400"/>
            <a:ext cx="8093882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000" b="1" dirty="0">
                <a:solidFill>
                  <a:srgbClr val="0070C0"/>
                </a:solidFill>
              </a:rPr>
              <a:t>Chia trẻ làm 2 đội, các đội xem hình ảnh trên màn </a:t>
            </a:r>
            <a:r>
              <a:rPr lang="vi-VN" sz="2000" b="1" dirty="0" smtClean="0">
                <a:solidFill>
                  <a:srgbClr val="0070C0"/>
                </a:solidFill>
              </a:rPr>
              <a:t>hình</a:t>
            </a:r>
            <a:endParaRPr lang="en-US" sz="2000" b="1" dirty="0" smtClean="0">
              <a:solidFill>
                <a:srgbClr val="0070C0"/>
              </a:solidFill>
            </a:endParaRPr>
          </a:p>
          <a:p>
            <a:r>
              <a:rPr lang="vi-VN" sz="2000" b="1" dirty="0" smtClean="0">
                <a:solidFill>
                  <a:srgbClr val="0070C0"/>
                </a:solidFill>
              </a:rPr>
              <a:t> </a:t>
            </a:r>
            <a:r>
              <a:rPr lang="vi-VN" sz="2000" b="1" dirty="0">
                <a:solidFill>
                  <a:srgbClr val="0070C0"/>
                </a:solidFill>
              </a:rPr>
              <a:t>và đoán xem đó là hình ảnh của bài hát nào, dùng xắc xô dành </a:t>
            </a:r>
            <a:endParaRPr lang="en-US" sz="2000" b="1" dirty="0" smtClean="0">
              <a:solidFill>
                <a:srgbClr val="0070C0"/>
              </a:solidFill>
            </a:endParaRPr>
          </a:p>
          <a:p>
            <a:r>
              <a:rPr lang="vi-VN" sz="2000" b="1" dirty="0" smtClean="0">
                <a:solidFill>
                  <a:srgbClr val="0070C0"/>
                </a:solidFill>
              </a:rPr>
              <a:t>quyền </a:t>
            </a:r>
            <a:r>
              <a:rPr lang="vi-VN" sz="2000" b="1" dirty="0">
                <a:solidFill>
                  <a:srgbClr val="0070C0"/>
                </a:solidFill>
              </a:rPr>
              <a:t>trả </a:t>
            </a:r>
            <a:r>
              <a:rPr lang="vi-VN" sz="2000" b="1" dirty="0" smtClean="0">
                <a:solidFill>
                  <a:srgbClr val="0070C0"/>
                </a:solidFill>
              </a:rPr>
              <a:t>lời</a:t>
            </a:r>
            <a:r>
              <a:rPr lang="en-US" sz="2000" b="1" dirty="0" smtClean="0">
                <a:solidFill>
                  <a:srgbClr val="0070C0"/>
                </a:solidFill>
              </a:rPr>
              <a:t>.</a:t>
            </a:r>
            <a:endParaRPr lang="vi-VN" sz="2000" b="1" dirty="0">
              <a:solidFill>
                <a:srgbClr val="0070C0"/>
              </a:solidFill>
            </a:endParaRPr>
          </a:p>
          <a:p>
            <a:r>
              <a:rPr lang="vi-VN" sz="2000" b="1" dirty="0" smtClean="0">
                <a:solidFill>
                  <a:srgbClr val="0070C0"/>
                </a:solidFill>
              </a:rPr>
              <a:t>Luật </a:t>
            </a:r>
            <a:r>
              <a:rPr lang="vi-VN" sz="2000" b="1" dirty="0">
                <a:solidFill>
                  <a:srgbClr val="0070C0"/>
                </a:solidFill>
              </a:rPr>
              <a:t>chơi: Đội nào đoán đ­ợc tên bài hát và hát đ­ợc bài hát đó </a:t>
            </a:r>
            <a:r>
              <a:rPr lang="vi-VN" sz="2000" b="1" dirty="0" smtClean="0">
                <a:solidFill>
                  <a:srgbClr val="0070C0"/>
                </a:solidFill>
              </a:rPr>
              <a:t>sẽ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vi-VN" sz="2000" b="1" dirty="0" smtClean="0">
                <a:solidFill>
                  <a:srgbClr val="0070C0"/>
                </a:solidFill>
              </a:rPr>
              <a:t>đ­ược </a:t>
            </a:r>
            <a:r>
              <a:rPr lang="vi-VN" sz="2000" b="1" dirty="0">
                <a:solidFill>
                  <a:srgbClr val="0070C0"/>
                </a:solidFill>
              </a:rPr>
              <a:t>điểm, </a:t>
            </a:r>
            <a:r>
              <a:rPr lang="vi-VN" sz="2000" b="1" dirty="0" smtClean="0">
                <a:solidFill>
                  <a:srgbClr val="0070C0"/>
                </a:solidFill>
              </a:rPr>
              <a:t>đội </a:t>
            </a:r>
            <a:r>
              <a:rPr lang="vi-VN" sz="2000" b="1" dirty="0">
                <a:solidFill>
                  <a:srgbClr val="0070C0"/>
                </a:solidFill>
              </a:rPr>
              <a:t>nào đoán đ­ợc nhiều hơn sẽ thắng cuộc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316</Words>
  <Application>Microsoft Office PowerPoint</Application>
  <PresentationFormat>On-screen Show (4:3)</PresentationFormat>
  <Paragraphs>43</Paragraphs>
  <Slides>10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</dc:creator>
  <cp:lastModifiedBy>Admin</cp:lastModifiedBy>
  <cp:revision>15</cp:revision>
  <dcterms:created xsi:type="dcterms:W3CDTF">2019-04-19T06:02:56Z</dcterms:created>
  <dcterms:modified xsi:type="dcterms:W3CDTF">2025-04-14T00:49:26Z</dcterms:modified>
</cp:coreProperties>
</file>