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69" r:id="rId4"/>
    <p:sldId id="312" r:id="rId5"/>
    <p:sldId id="311" r:id="rId6"/>
    <p:sldId id="274" r:id="rId7"/>
    <p:sldId id="259" r:id="rId8"/>
    <p:sldId id="263" r:id="rId9"/>
    <p:sldId id="260" r:id="rId10"/>
    <p:sldId id="261" r:id="rId11"/>
    <p:sldId id="262" r:id="rId12"/>
    <p:sldId id="264" r:id="rId13"/>
    <p:sldId id="265" r:id="rId14"/>
    <p:sldId id="266" r:id="rId15"/>
    <p:sldId id="267" r:id="rId16"/>
    <p:sldId id="275" r:id="rId17"/>
    <p:sldId id="277" r:id="rId18"/>
    <p:sldId id="282" r:id="rId19"/>
    <p:sldId id="283" r:id="rId20"/>
    <p:sldId id="284" r:id="rId21"/>
    <p:sldId id="285" r:id="rId22"/>
    <p:sldId id="290" r:id="rId23"/>
    <p:sldId id="291" r:id="rId24"/>
    <p:sldId id="292" r:id="rId25"/>
    <p:sldId id="293" r:id="rId26"/>
    <p:sldId id="314" r:id="rId27"/>
    <p:sldId id="304" r:id="rId28"/>
    <p:sldId id="306" r:id="rId2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/>
    <p:restoredTop sz="94627"/>
  </p:normalViewPr>
  <p:slideViewPr>
    <p:cSldViewPr showGuides="1">
      <p:cViewPr varScale="1">
        <p:scale>
          <a:sx n="65" d="100"/>
          <a:sy n="65" d="100"/>
        </p:scale>
        <p:origin x="13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/>
          <p:nvPr/>
        </p:nvGrpSpPr>
        <p:grpSpPr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F7548FD-2D24-487D-B693-C7C1BDA6C74D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12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5124" name="TextBox 13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 algn="r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2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6148" name="TextBox 13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 algn="r" eaLnBrk="1" hangingPunct="1">
              <a:buNone/>
            </a:pPr>
            <a:r>
              <a:rPr sz="8000" dirty="0"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881CB1-E081-4885-B5FD-44D2276629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6"/>
          <p:cNvGrpSpPr/>
          <p:nvPr/>
        </p:nvGrpSpPr>
        <p:grpSpPr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A9EAE2-0383-4711-B68E-1D1CD7940DE6}" type="slidenum"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>
    <p:wheel spokes="8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file:///C:\Users\tuan%20dat\Desktop\NHAC%20TD\04.%20Ca%20nha%20thuong%20nhau.mp3" TargetMode="External"/><Relationship Id="rId1" Type="http://schemas.microsoft.com/office/2007/relationships/media" Target="file:///C:\Users\tuan%20dat\Desktop\NHAC%20TD\04.%20Ca%20nha%20thuong%20nhau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7"/>
          <p:cNvSpPr>
            <a:spLocks noTextEdit="1"/>
          </p:cNvSpPr>
          <p:nvPr/>
        </p:nvSpPr>
        <p:spPr>
          <a:xfrm>
            <a:off x="990600" y="-762000"/>
            <a:ext cx="7162800" cy="2667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lstStyle/>
          <a:p>
            <a:pPr algn="ctr"/>
            <a:endParaRPr lang="en-US" sz="44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.VnFree" charset="0"/>
              <a:ea typeface=".VnFree" charset="0"/>
            </a:endParaRPr>
          </a:p>
        </p:txBody>
      </p:sp>
      <p:sp>
        <p:nvSpPr>
          <p:cNvPr id="7171" name="WordArt 32"/>
          <p:cNvSpPr>
            <a:spLocks noTextEdit="1"/>
          </p:cNvSpPr>
          <p:nvPr/>
        </p:nvSpPr>
        <p:spPr>
          <a:xfrm>
            <a:off x="3123883" y="4165918"/>
            <a:ext cx="29908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10000"/>
          </a:bodyPr>
          <a:lstStyle/>
          <a:p>
            <a:pPr algn="ctr"/>
            <a:r>
              <a:rPr lang="en-US" sz="3600">
                <a:solidFill>
                  <a:schemeClr val="accent1"/>
                </a:solidFill>
                <a:effectLst>
                  <a:outerShdw dist="25400" dir="5400000" algn="ctr" rotWithShape="0">
                    <a:srgbClr val="6E747A">
                      <a:alpha val="42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Lứa tuổi: 4-5 tuổi</a:t>
            </a:r>
          </a:p>
        </p:txBody>
      </p:sp>
      <p:sp>
        <p:nvSpPr>
          <p:cNvPr id="7173" name="WordArt 34"/>
          <p:cNvSpPr>
            <a:spLocks noTextEdit="1"/>
          </p:cNvSpPr>
          <p:nvPr/>
        </p:nvSpPr>
        <p:spPr>
          <a:xfrm>
            <a:off x="1905000" y="3414395"/>
            <a:ext cx="543687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 tài: Truyện Chú Dê đen</a:t>
            </a:r>
          </a:p>
        </p:txBody>
      </p:sp>
      <p:sp>
        <p:nvSpPr>
          <p:cNvPr id="7174" name="Rectangle 1"/>
          <p:cNvSpPr/>
          <p:nvPr/>
        </p:nvSpPr>
        <p:spPr>
          <a:xfrm>
            <a:off x="1143000" y="381000"/>
            <a:ext cx="68167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202" y="2133398"/>
            <a:ext cx="57031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Lĩnh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vực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endParaRPr kumimoji="0" lang="en-US" sz="3600" b="1" i="0" u="none" strike="noStrike" kern="1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PHÁT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TRIỂN NGÔN NGỮ</a:t>
            </a:r>
          </a:p>
        </p:txBody>
      </p:sp>
      <p:sp>
        <p:nvSpPr>
          <p:cNvPr id="7176" name="Rectangle 3"/>
          <p:cNvSpPr/>
          <p:nvPr/>
        </p:nvSpPr>
        <p:spPr>
          <a:xfrm>
            <a:off x="1447800" y="4756150"/>
            <a:ext cx="6400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endParaRPr lang="en-US" altLang="en-US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093470"/>
            <a:ext cx="1040130" cy="104013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DSC_00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AutoShape 6"/>
          <p:cNvSpPr/>
          <p:nvPr/>
        </p:nvSpPr>
        <p:spPr>
          <a:xfrm>
            <a:off x="4419600" y="152400"/>
            <a:ext cx="4572000" cy="1905000"/>
          </a:xfrm>
          <a:prstGeom prst="cloudCallout">
            <a:avLst>
              <a:gd name="adj1" fmla="val -38750"/>
              <a:gd name="adj2" fmla="val -11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Dê đen mày đi đâu?Á tao  đi tìm kẻ hay gây sự đây.Thế thế dưới chân mày có gì?Dưới chân tao có móng bằng đồng</a:t>
            </a:r>
          </a:p>
        </p:txBody>
      </p:sp>
    </p:spTree>
  </p:cSld>
  <p:clrMapOvr>
    <a:masterClrMapping/>
  </p:clrMapOvr>
  <p:transition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DSC_00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0"/>
            <a:ext cx="102108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AutoShape 6"/>
          <p:cNvSpPr/>
          <p:nvPr/>
        </p:nvSpPr>
        <p:spPr>
          <a:xfrm>
            <a:off x="-914400" y="0"/>
            <a:ext cx="6629400" cy="2286000"/>
          </a:xfrm>
          <a:prstGeom prst="cloudCallout">
            <a:avLst>
              <a:gd name="adj1" fmla="val -42241"/>
              <a:gd name="adj2" fmla="val 12014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Thế thế thế trên đầu mày có gì?Trên đầu tao có đôi sừng bằng kim cương.Sói lại hỏi tiếp:Thế thế trái tim mày thế thế nào?Trái tim tao đang mách bảo tao hãy cắm đôi sừng bằng kim cương vào bụng mày.Nào Sói hãy lại đây thử xem.</a:t>
            </a:r>
          </a:p>
        </p:txBody>
      </p:sp>
    </p:spTree>
  </p:cSld>
  <p:clrMapOvr>
    <a:masterClrMapping/>
  </p:clrMapOvr>
  <p:transition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DSC_00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7" name="AutoShape 6"/>
          <p:cNvSpPr/>
          <p:nvPr/>
        </p:nvSpPr>
        <p:spPr>
          <a:xfrm>
            <a:off x="304800" y="152400"/>
            <a:ext cx="4343400" cy="1524000"/>
          </a:xfrm>
          <a:prstGeom prst="cloudCallout">
            <a:avLst>
              <a:gd name="adj1" fmla="val -48685"/>
              <a:gd name="adj2" fmla="val 33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Sói sợ quá há rộng miệng.Dê trắng liền nhảy ra,sói chạy tít vào rừng sâu.</a:t>
            </a:r>
          </a:p>
        </p:txBody>
      </p:sp>
    </p:spTree>
  </p:cSld>
  <p:clrMapOvr>
    <a:masterClrMapping/>
  </p:clrMapOvr>
  <p:transition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DSC_00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6" descr="spring-smiley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AutoShape 9"/>
          <p:cNvSpPr/>
          <p:nvPr/>
        </p:nvSpPr>
        <p:spPr>
          <a:xfrm>
            <a:off x="1600200" y="152400"/>
            <a:ext cx="4267200" cy="1600200"/>
          </a:xfrm>
          <a:prstGeom prst="cloudCallout">
            <a:avLst>
              <a:gd name="adj1" fmla="val -48662"/>
              <a:gd name="adj2" fmla="val 766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Thế là hai bạn dê đen và dê trắng cùng đi tìm lá non để ăn và nước suối mát để uống.</a:t>
            </a:r>
          </a:p>
        </p:txBody>
      </p:sp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WhitecornerFlow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5" descr="blumen-pflanzen0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6" descr="Blue_ro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953000"/>
            <a:ext cx="141922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7" descr="Blue_ros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486400"/>
            <a:ext cx="102235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8" descr="blumen-pflanzen0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9" descr="WhitecornerFlow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60" name="WordArt 11"/>
          <p:cNvSpPr>
            <a:spLocks noTextEdit="1"/>
          </p:cNvSpPr>
          <p:nvPr/>
        </p:nvSpPr>
        <p:spPr>
          <a:xfrm>
            <a:off x="533400" y="1447800"/>
            <a:ext cx="7848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Đàm thoại</a:t>
            </a:r>
          </a:p>
        </p:txBody>
      </p:sp>
    </p:spTree>
  </p:cSld>
  <p:clrMapOvr>
    <a:masterClrMapping/>
  </p:clrMapOvr>
  <p:transition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_00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Picture 3" descr="spring-smiley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0" name="AutoShape 4"/>
          <p:cNvSpPr/>
          <p:nvPr/>
        </p:nvSpPr>
        <p:spPr>
          <a:xfrm>
            <a:off x="1524000" y="0"/>
            <a:ext cx="4191000" cy="1981200"/>
          </a:xfrm>
          <a:prstGeom prst="cloudCallout">
            <a:avLst>
              <a:gd name="adj1" fmla="val -46134"/>
              <a:gd name="adj2" fmla="val 4230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Chú Dê trắng đi vào khu rừng để làm gì?</a:t>
            </a:r>
          </a:p>
        </p:txBody>
      </p:sp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_00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AutoShape 3"/>
          <p:cNvSpPr/>
          <p:nvPr/>
        </p:nvSpPr>
        <p:spPr>
          <a:xfrm>
            <a:off x="4953000" y="0"/>
            <a:ext cx="4191000" cy="2286000"/>
          </a:xfrm>
          <a:prstGeom prst="cloudCallout">
            <a:avLst>
              <a:gd name="adj1" fmla="val -26704"/>
              <a:gd name="adj2" fmla="val 47361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Bổng nhiên có ai xuất hiện?</a:t>
            </a:r>
          </a:p>
          <a:p>
            <a:pPr algn="ctr" eaLnBrk="1" hangingPunct="1">
              <a:buChar char="-"/>
            </a:pP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Chó Sói đã nói gì với Dê trắng?</a:t>
            </a:r>
          </a:p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- Dê trắng đã trả lời như thế nào?</a:t>
            </a:r>
          </a:p>
          <a:p>
            <a:pPr algn="ctr" eaLnBrk="1" hangingPunct="1"/>
            <a:endParaRPr lang="en-US" altLang="en-US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_00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AutoShape 3"/>
          <p:cNvSpPr/>
          <p:nvPr/>
        </p:nvSpPr>
        <p:spPr>
          <a:xfrm>
            <a:off x="0" y="0"/>
            <a:ext cx="5486400" cy="1600200"/>
          </a:xfrm>
          <a:prstGeom prst="cloudCallout">
            <a:avLst>
              <a:gd name="adj1" fmla="val -30032"/>
              <a:gd name="adj2" fmla="val 10615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Chó Sói lại hỏi Dê trắng những gì?</a:t>
            </a:r>
          </a:p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Dê trắng trả lời như thế nào?</a:t>
            </a:r>
          </a:p>
        </p:txBody>
      </p:sp>
    </p:spTree>
  </p:cSld>
  <p:clrMapOvr>
    <a:masterClrMapping/>
  </p:clrMapOvr>
  <p:transition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_00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AutoShape 3"/>
          <p:cNvSpPr/>
          <p:nvPr/>
        </p:nvSpPr>
        <p:spPr>
          <a:xfrm>
            <a:off x="685800" y="0"/>
            <a:ext cx="4419600" cy="1828800"/>
          </a:xfrm>
          <a:prstGeom prst="cloudCallout">
            <a:avLst>
              <a:gd name="adj1" fmla="val -62500"/>
              <a:gd name="adj2" fmla="val 251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Thái độ của Dê trắng như thế nào?</a:t>
            </a:r>
          </a:p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Chó Sói đã làm gì với dê trắng?</a:t>
            </a:r>
          </a:p>
        </p:txBody>
      </p:sp>
    </p:spTree>
  </p:cSld>
  <p:clrMapOvr>
    <a:masterClrMapping/>
  </p:clrMapOvr>
  <p:transition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_00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AutoShape 3"/>
          <p:cNvSpPr/>
          <p:nvPr/>
        </p:nvSpPr>
        <p:spPr>
          <a:xfrm>
            <a:off x="5334000" y="0"/>
            <a:ext cx="3581400" cy="1447800"/>
          </a:xfrm>
          <a:prstGeom prst="cloudCallout">
            <a:avLst>
              <a:gd name="adj1" fmla="val -41356"/>
              <a:gd name="adj2" fmla="val -153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Dê đen vào khu rừng để làm gì?</a:t>
            </a:r>
          </a:p>
        </p:txBody>
      </p:sp>
    </p:spTree>
  </p:cSld>
  <p:clrMapOvr>
    <a:masterClrMapping/>
  </p:clrMapOvr>
  <p:transition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"/>
          <p:cNvGrpSpPr/>
          <p:nvPr/>
        </p:nvGrpSpPr>
        <p:grpSpPr>
          <a:xfrm>
            <a:off x="29845" y="304165"/>
            <a:ext cx="9144000" cy="6629400"/>
            <a:chOff x="117" y="1152"/>
            <a:chExt cx="2493" cy="1584"/>
          </a:xfrm>
        </p:grpSpPr>
        <p:pic>
          <p:nvPicPr>
            <p:cNvPr id="11268" name="Picture 5" descr="ghi ch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" y="1152"/>
              <a:ext cx="2493" cy="1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9" name="Text Box 6"/>
            <p:cNvSpPr txBox="1"/>
            <p:nvPr/>
          </p:nvSpPr>
          <p:spPr>
            <a:xfrm>
              <a:off x="649" y="1407"/>
              <a:ext cx="1562" cy="124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just" eaLnBrk="1" hangingPunct="1">
                <a:spcBef>
                  <a:spcPct val="50000"/>
                </a:spcBef>
                <a:buNone/>
              </a:pPr>
              <a:endParaRPr lang="vi-VN" altLang="en-US" sz="2800" b="1" u="sng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752600" y="1524000"/>
            <a:ext cx="7620000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kết hợp cử chỉ, điệu bộ, nét mặt.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_00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9" name="AutoShape 3"/>
          <p:cNvSpPr/>
          <p:nvPr/>
        </p:nvSpPr>
        <p:spPr>
          <a:xfrm>
            <a:off x="4419600" y="152400"/>
            <a:ext cx="4572000" cy="1905000"/>
          </a:xfrm>
          <a:prstGeom prst="cloudCallout">
            <a:avLst>
              <a:gd name="adj1" fmla="val -38750"/>
              <a:gd name="adj2" fmla="val -11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Thấy dê đen chó Sói đã làm gì?</a:t>
            </a:r>
          </a:p>
          <a:p>
            <a:pPr algn="ctr" eaLnBrk="1" hangingPunct="1"/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Thái độ của dê den như thế nào?</a:t>
            </a:r>
          </a:p>
        </p:txBody>
      </p:sp>
    </p:spTree>
  </p:cSld>
  <p:clrMapOvr>
    <a:masterClrMapping/>
  </p:clrMapOvr>
  <p:transition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_00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0"/>
            <a:ext cx="10439400" cy="7391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AutoShape 3"/>
          <p:cNvSpPr/>
          <p:nvPr/>
        </p:nvSpPr>
        <p:spPr>
          <a:xfrm>
            <a:off x="0" y="0"/>
            <a:ext cx="4114800" cy="2438400"/>
          </a:xfrm>
          <a:prstGeom prst="cloudCallout">
            <a:avLst>
              <a:gd name="adj1" fmla="val -80093"/>
              <a:gd name="adj2" fmla="val 813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Chó Sói đã hỏi Dê đen nhưng gì?</a:t>
            </a:r>
          </a:p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Dê đen trả lời như thế nào?</a:t>
            </a:r>
          </a:p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Thái độ của Dê đen như thế nào?</a:t>
            </a:r>
          </a:p>
          <a:p>
            <a:pPr algn="ctr" eaLnBrk="1" hangingPunct="1"/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AutoShape 4"/>
          <p:cNvSpPr/>
          <p:nvPr/>
        </p:nvSpPr>
        <p:spPr>
          <a:xfrm>
            <a:off x="838200" y="5181600"/>
            <a:ext cx="4038600" cy="1905000"/>
          </a:xfrm>
          <a:prstGeom prst="cloudCallout">
            <a:avLst>
              <a:gd name="adj1" fmla="val -48583"/>
              <a:gd name="adj2" fmla="val 15241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Khi thấy Dê đen trả lời, thái độ chó Sói như thế nào?</a:t>
            </a:r>
          </a:p>
          <a:p>
            <a:pPr algn="ctr" eaLnBrk="1" hangingPunct="1">
              <a:buChar char="-"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Chó Sói đã làm gì?</a:t>
            </a:r>
          </a:p>
        </p:txBody>
      </p:sp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_00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AutoShape 3"/>
          <p:cNvSpPr/>
          <p:nvPr/>
        </p:nvSpPr>
        <p:spPr>
          <a:xfrm>
            <a:off x="304800" y="152400"/>
            <a:ext cx="4343400" cy="1524000"/>
          </a:xfrm>
          <a:prstGeom prst="cloudCallout">
            <a:avLst>
              <a:gd name="adj1" fmla="val -48685"/>
              <a:gd name="adj2" fmla="val 33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Sói sợ quá há rộng miệng.Dê trắng liền nhảy ra,sói chạy tít vào rừng sâu.</a:t>
            </a:r>
          </a:p>
        </p:txBody>
      </p:sp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_00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3" descr="spring-smiley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AutoShape 4"/>
          <p:cNvSpPr/>
          <p:nvPr/>
        </p:nvSpPr>
        <p:spPr>
          <a:xfrm>
            <a:off x="1600200" y="152400"/>
            <a:ext cx="4267200" cy="1600200"/>
          </a:xfrm>
          <a:prstGeom prst="cloudCallout">
            <a:avLst>
              <a:gd name="adj1" fmla="val -48662"/>
              <a:gd name="adj2" fmla="val 7668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Thế là hai bạn dê đen và dê trắng cùng đi tìm lá non để ăn và nước suối mát để uống.</a:t>
            </a:r>
          </a:p>
        </p:txBody>
      </p:sp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4"/>
          <p:cNvGrpSpPr/>
          <p:nvPr/>
        </p:nvGrpSpPr>
        <p:grpSpPr>
          <a:xfrm>
            <a:off x="0" y="228600"/>
            <a:ext cx="9144000" cy="6629400"/>
            <a:chOff x="117" y="1152"/>
            <a:chExt cx="2493" cy="1584"/>
          </a:xfrm>
        </p:grpSpPr>
        <p:pic>
          <p:nvPicPr>
            <p:cNvPr id="33796" name="Picture 5" descr="ghi ch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" y="1152"/>
              <a:ext cx="2493" cy="1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797" name="Text Box 6"/>
            <p:cNvSpPr txBox="1"/>
            <p:nvPr/>
          </p:nvSpPr>
          <p:spPr>
            <a:xfrm>
              <a:off x="649" y="1407"/>
              <a:ext cx="1562" cy="124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</a:pPr>
              <a:endParaRPr lang="vi-VN" altLang="en-US" sz="2800" b="1" u="sng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33795" name="Text Box 10"/>
          <p:cNvSpPr txBox="1"/>
          <p:nvPr/>
        </p:nvSpPr>
        <p:spPr>
          <a:xfrm>
            <a:off x="1066800" y="1066800"/>
            <a:ext cx="7620000" cy="2862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trò chuyện với trẻ về ngữ điệu giọng của 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nhân vật trong truyện v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trẻ tập </a:t>
            </a:r>
          </a:p>
          <a:p>
            <a:pPr algn="ctr" eaLnBrk="1" hangingPunct="1"/>
            <a:r>
              <a:rPr lang="en-US" altLang="en-US" sz="28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kịch</a:t>
            </a:r>
            <a:endParaRPr lang="en-US" altLang="en-US" sz="28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4" descr="Paper bag"/>
          <p:cNvSpPr>
            <a:spLocks noTextEdit="1"/>
          </p:cNvSpPr>
          <p:nvPr/>
        </p:nvSpPr>
        <p:spPr>
          <a:xfrm>
            <a:off x="2895600" y="762000"/>
            <a:ext cx="5257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b="1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5"/>
                </a:blipFill>
                <a:effectLst>
                  <a:outerShdw dist="563972" dir="14049740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 thể hiện vai</a:t>
            </a:r>
          </a:p>
        </p:txBody>
      </p:sp>
      <p:pic>
        <p:nvPicPr>
          <p:cNvPr id="72707" name="04. Ca nha thuong nhau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8200" y="59436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93" fill="hold"/>
                                        <p:tgtEl>
                                          <p:spTgt spid="727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0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0" name="Picture 8" descr="KITT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3480" flipH="1">
            <a:off x="7260908" y="325755"/>
            <a:ext cx="1112837" cy="114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80" name="Picture 28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5105400"/>
            <a:ext cx="914400" cy="893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781" name="Picture 29" descr="Firewr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181600"/>
            <a:ext cx="914400" cy="893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73" name="Picture 53" descr="chu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14500"/>
            <a:ext cx="81534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75" name="Picture 55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3657600"/>
            <a:ext cx="7239000" cy="890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47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4"/>
          <p:cNvGrpSpPr/>
          <p:nvPr/>
        </p:nvGrpSpPr>
        <p:grpSpPr>
          <a:xfrm>
            <a:off x="0" y="228600"/>
            <a:ext cx="9144000" cy="6629400"/>
            <a:chOff x="117" y="1152"/>
            <a:chExt cx="2493" cy="1584"/>
          </a:xfrm>
        </p:grpSpPr>
        <p:pic>
          <p:nvPicPr>
            <p:cNvPr id="12292" name="Picture 5" descr="ghi ch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" y="1152"/>
              <a:ext cx="2493" cy="158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3" name="Text Box 6"/>
            <p:cNvSpPr txBox="1"/>
            <p:nvPr/>
          </p:nvSpPr>
          <p:spPr>
            <a:xfrm>
              <a:off x="649" y="1407"/>
              <a:ext cx="1562" cy="124"/>
            </a:xfrm>
            <a:prstGeom prst="rect">
              <a:avLst/>
            </a:prstGeom>
            <a:noFill/>
            <a:ln w="57150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lvl="0" indent="0" algn="just" eaLnBrk="1" hangingPunct="1">
                <a:spcBef>
                  <a:spcPct val="50000"/>
                </a:spcBef>
                <a:buNone/>
              </a:pPr>
              <a:endParaRPr lang="vi-VN" altLang="en-US" sz="2800" b="1" u="sng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295400" y="1066800"/>
            <a:ext cx="7620000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</a:pPr>
            <a:endParaRPr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kể chuyện cho trẻ nghe kết hợp phần </a:t>
            </a:r>
          </a:p>
          <a:p>
            <a:pPr algn="ctr" eaLnBrk="1" hangingPunct="1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mềm powerpoint kết hợp đ</a:t>
            </a:r>
            <a:r>
              <a:rPr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thoại về </a:t>
            </a:r>
          </a:p>
          <a:p>
            <a:pPr algn="ctr" eaLnBrk="1" hangingPunct="1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chuyện.</a:t>
            </a:r>
            <a:endParaRPr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lumen-pflanzen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3" descr="blumen-pflanzen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542925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Whitecorner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5400"/>
            <a:ext cx="17526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WhitecornerFlow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6" descr="Blue_ros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953000"/>
            <a:ext cx="1419225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Blue_ros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5486400"/>
            <a:ext cx="1022350" cy="1371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WordArt 9"/>
          <p:cNvSpPr>
            <a:spLocks noTextEdit="1"/>
          </p:cNvSpPr>
          <p:nvPr/>
        </p:nvSpPr>
        <p:spPr>
          <a:xfrm>
            <a:off x="990600" y="1066800"/>
            <a:ext cx="71628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Aristote" charset="0"/>
                <a:ea typeface=".VnAristote" charset="0"/>
              </a:rPr>
              <a:t>Câu chuyện:</a:t>
            </a:r>
          </a:p>
          <a:p>
            <a:pPr algn="ctr"/>
            <a:r>
              <a:rPr lang="en-US" sz="3600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.VnAristote" charset="0"/>
                <a:ea typeface=".VnAristote" charset="0"/>
              </a:rPr>
              <a:t>Chú dê đen</a:t>
            </a:r>
          </a:p>
        </p:txBody>
      </p:sp>
      <p:pic>
        <p:nvPicPr>
          <p:cNvPr id="13321" name="Picture 11" descr="blumen-pflanzen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Picture 12" descr="blumen-pflanzen0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0" y="-2286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" y="304800"/>
            <a:ext cx="857250" cy="85725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DSC_00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7" descr="spring-smiley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09600"/>
            <a:ext cx="1143000" cy="83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0" name="AutoShape 11"/>
          <p:cNvSpPr/>
          <p:nvPr/>
        </p:nvSpPr>
        <p:spPr>
          <a:xfrm>
            <a:off x="1524000" y="0"/>
            <a:ext cx="4191000" cy="1981200"/>
          </a:xfrm>
          <a:prstGeom prst="cloudCallout">
            <a:avLst>
              <a:gd name="adj1" fmla="val -46134"/>
              <a:gd name="adj2" fmla="val 4230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Có một chú dê trắng đang đi vào một khu rừng tìm lá non để ăn và nước suối mát để uống.</a:t>
            </a:r>
          </a:p>
        </p:txBody>
      </p:sp>
    </p:spTree>
  </p:cSld>
  <p:clrMapOvr>
    <a:masterClrMapping/>
  </p:clrMapOvr>
  <p:transition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_00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AutoShape 5"/>
          <p:cNvSpPr/>
          <p:nvPr/>
        </p:nvSpPr>
        <p:spPr>
          <a:xfrm>
            <a:off x="4953000" y="228600"/>
            <a:ext cx="4191000" cy="2057400"/>
          </a:xfrm>
          <a:prstGeom prst="cloudCallout">
            <a:avLst>
              <a:gd name="adj1" fmla="val -26704"/>
              <a:gd name="adj2" fmla="val 6558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Bỗng nhiên một con sói đi tới nó bảo: 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-Dê kia,mày đi đâu?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  -Tôi...tôi đi tìm lá non để ăn và nước suối mát để uống</a:t>
            </a:r>
          </a:p>
          <a:p>
            <a:pPr algn="ctr"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_00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AutoShape 6"/>
          <p:cNvSpPr/>
          <p:nvPr/>
        </p:nvSpPr>
        <p:spPr>
          <a:xfrm>
            <a:off x="0" y="0"/>
            <a:ext cx="5486400" cy="2667000"/>
          </a:xfrm>
          <a:prstGeom prst="cloudCallout">
            <a:avLst>
              <a:gd name="adj1" fmla="val -30032"/>
              <a:gd name="adj2" fmla="val 4369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Sói lại hỏi tiếp: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-Thế dưới chân mày có gì?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-Dưới chân tôi có móng.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-Trên đầu mày có gì?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-Trên…trên đầu tôi có sừng ạ.</a:t>
            </a:r>
          </a:p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-Thế trái tim mày thế nào?Dạ trái tim tôi đang run sợ ạ.</a:t>
            </a:r>
          </a:p>
        </p:txBody>
      </p:sp>
    </p:spTree>
  </p:cSld>
  <p:clrMapOvr>
    <a:masterClrMapping/>
  </p:clrMapOvr>
  <p:transition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_00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AutoShape 7"/>
          <p:cNvSpPr/>
          <p:nvPr/>
        </p:nvSpPr>
        <p:spPr>
          <a:xfrm>
            <a:off x="1828800" y="0"/>
            <a:ext cx="4267200" cy="1371600"/>
          </a:xfrm>
          <a:prstGeom prst="cloudCallout">
            <a:avLst>
              <a:gd name="adj1" fmla="val -66519"/>
              <a:gd name="adj2" fmla="val 2002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 Ha ha ha ha.Sói cười vang và nuốt chửng luôn dê trắng.</a:t>
            </a:r>
          </a:p>
        </p:txBody>
      </p:sp>
    </p:spTree>
  </p:cSld>
  <p:clrMapOvr>
    <a:masterClrMapping/>
  </p:clrMapOvr>
  <p:transition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_00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AutoShape 8"/>
          <p:cNvSpPr/>
          <p:nvPr/>
        </p:nvSpPr>
        <p:spPr>
          <a:xfrm>
            <a:off x="5334000" y="0"/>
            <a:ext cx="3581400" cy="1981200"/>
          </a:xfrm>
          <a:prstGeom prst="cloudCallout">
            <a:avLst>
              <a:gd name="adj1" fmla="val -41356"/>
              <a:gd name="adj2" fmla="val -1458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/>
            <a:r>
              <a:rPr lang="en-US" altLang="en-US" dirty="0">
                <a:latin typeface="Arial" panose="020B0604020202020204" pitchFamily="34" charset="0"/>
              </a:rPr>
              <a:t>Một chú dê đen cũng đi tới khu rừng tìm lá non để ăn và nước suối mát để uống.Sói đã chờ sẵn ở đó</a:t>
            </a:r>
          </a:p>
        </p:txBody>
      </p:sp>
    </p:spTree>
  </p:cSld>
  <p:clrMapOvr>
    <a:masterClrMapping/>
  </p:clrMapOvr>
  <p:transition>
    <p:wheel spokes="8"/>
  </p:transition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Office PowerPoint</Application>
  <PresentationFormat>On-screen Show (4:3)</PresentationFormat>
  <Paragraphs>62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.VnAristote</vt:lpstr>
      <vt:lpstr>.VnAvant</vt:lpstr>
      <vt:lpstr>.VnFree</vt:lpstr>
      <vt:lpstr>Arial</vt:lpstr>
      <vt:lpstr>Century Gothic</vt:lpstr>
      <vt:lpstr>Times New Roman</vt:lpstr>
      <vt:lpstr>Wingdings 3</vt:lpstr>
      <vt:lpstr>1_Default Design</vt:lpstr>
      <vt:lpstr>2_Default Design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Dell</cp:lastModifiedBy>
  <cp:revision>40</cp:revision>
  <dcterms:created xsi:type="dcterms:W3CDTF">2009-11-06T00:07:52Z</dcterms:created>
  <dcterms:modified xsi:type="dcterms:W3CDTF">2025-01-14T14:42:15Z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5E96FEA8DE6A415CAC17E92292E846C9_12</vt:lpwstr>
  </property>
  <property fmtid="{D5CDD505-2E9C-101B-9397-08002B2CF9AE}" pid="3" name="KSOProductBuildVer">
    <vt:lpwstr>1033-12.2.0.13431</vt:lpwstr>
  </property>
</Properties>
</file>