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2" r:id="rId2"/>
    <p:sldId id="281" r:id="rId3"/>
    <p:sldId id="279" r:id="rId4"/>
    <p:sldId id="291" r:id="rId5"/>
    <p:sldId id="290" r:id="rId6"/>
    <p:sldId id="289" r:id="rId7"/>
    <p:sldId id="259" r:id="rId8"/>
    <p:sldId id="260" r:id="rId9"/>
    <p:sldId id="280" r:id="rId10"/>
    <p:sldId id="272" r:id="rId11"/>
    <p:sldId id="263" r:id="rId12"/>
    <p:sldId id="261" r:id="rId13"/>
    <p:sldId id="262" r:id="rId14"/>
    <p:sldId id="293" r:id="rId15"/>
    <p:sldId id="283" r:id="rId16"/>
    <p:sldId id="284" r:id="rId17"/>
    <p:sldId id="275" r:id="rId18"/>
    <p:sldId id="277"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1EC"/>
    <a:srgbClr val="FF99CC"/>
    <a:srgbClr val="0099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9" autoAdjust="0"/>
    <p:restoredTop sz="94660"/>
  </p:normalViewPr>
  <p:slideViewPr>
    <p:cSldViewPr snapToGrid="0">
      <p:cViewPr varScale="1">
        <p:scale>
          <a:sx n="92" d="100"/>
          <a:sy n="92" d="100"/>
        </p:scale>
        <p:origin x="5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790462-AE2D-4907-8102-CF667DBA239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790462-AE2D-4907-8102-CF667DBA239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790462-AE2D-4907-8102-CF667DBA239C}"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790462-AE2D-4907-8102-CF667DBA239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790462-AE2D-4907-8102-CF667DBA239C}" type="datetimeFigureOut">
              <a:rPr lang="en-US" smtClean="0"/>
              <a:t>10/31/2025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790462-AE2D-4907-8102-CF667DBA239C}" type="datetimeFigureOut">
              <a:rPr lang="en-US" smtClean="0"/>
              <a:t>10/31/2025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790462-AE2D-4907-8102-CF667DBA239C}" type="datetimeFigureOut">
              <a:rPr lang="en-US" smtClean="0"/>
              <a:t>10/31/2025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790462-AE2D-4907-8102-CF667DBA239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790462-AE2D-4907-8102-CF667DBA239C}" type="datetimeFigureOut">
              <a:rPr lang="en-US" smtClean="0"/>
              <a:t>10/31/2025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F4561-675F-437F-9C79-0C33450E09D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90462-AE2D-4907-8102-CF667DBA239C}" type="datetimeFigureOut">
              <a:rPr lang="en-US" smtClean="0"/>
              <a:t>10/31/2025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F4561-675F-437F-9C79-0C33450E09D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920" r="17869" b="15094"/>
          <a:stretch>
            <a:fillRect/>
          </a:stretch>
        </p:blipFill>
        <p:spPr bwMode="auto">
          <a:xfrm>
            <a:off x="20" y="1282"/>
            <a:ext cx="12188952"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ình nền powerPoint 8 | Mầm non Gia Thượng"/>
          <p:cNvPicPr>
            <a:picLocks noChangeAspect="1" noChangeArrowheads="1"/>
          </p:cNvPicPr>
          <p:nvPr/>
        </p:nvPicPr>
        <p:blipFill rotWithShape="1">
          <a:blip r:embed="rId5">
            <a:clrChange>
              <a:clrFrom>
                <a:srgbClr val="FBFBFB"/>
              </a:clrFrom>
              <a:clrTo>
                <a:srgbClr val="FBFBFB">
                  <a:alpha val="0"/>
                </a:srgbClr>
              </a:clrTo>
            </a:clrChange>
            <a:extLst>
              <a:ext uri="{BEBA8EAE-BF5A-486C-A8C5-ECC9F3942E4B}">
                <a14:imgProps xmlns:a14="http://schemas.microsoft.com/office/drawing/2010/main">
                  <a14:imgLayer r:embed="rId6">
                    <a14:imgEffect>
                      <a14:backgroundRemoval t="8593" b="92296" l="10000" r="97556">
                        <a14:foregroundMark x1="89333" y1="8593" x2="97556" y2="92296"/>
                        <a14:backgroundMark x1="82333" y1="24444" x2="78889" y2="57630"/>
                        <a14:backgroundMark x1="78889" y1="57630" x2="79222" y2="65926"/>
                        <a14:backgroundMark x1="79222" y1="65926" x2="81222" y2="73037"/>
                        <a14:backgroundMark x1="81222" y1="73037" x2="84444" y2="77926"/>
                      </a14:backgroundRemoval>
                    </a14:imgEffect>
                  </a14:imgLayer>
                </a14:imgProps>
              </a:ext>
              <a:ext uri="{28A0092B-C50C-407E-A947-70E740481C1C}">
                <a14:useLocalDpi xmlns:a14="http://schemas.microsoft.com/office/drawing/2010/main" val="0"/>
              </a:ext>
            </a:extLst>
          </a:blip>
          <a:srcRect l="81572" t="6186" b="2506"/>
          <a:stretch>
            <a:fillRect/>
          </a:stretch>
        </p:blipFill>
        <p:spPr bwMode="auto">
          <a:xfrm flipH="1">
            <a:off x="0" y="0"/>
            <a:ext cx="181880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rẻ Em, Trẻ Con, Đứa Trẻ, Em Nhỏ, Mầm Non, Tải hình PNG 130 - Free.Vector6. com"/>
          <p:cNvPicPr>
            <a:picLocks noChangeAspect="1" noChangeArrowheads="1"/>
          </p:cNvPicPr>
          <p:nvPr/>
        </p:nvPicPr>
        <p:blipFill rotWithShape="1">
          <a:blip r:embed="rId7">
            <a:extLst>
              <a:ext uri="{28A0092B-C50C-407E-A947-70E740481C1C}">
                <a14:useLocalDpi xmlns:a14="http://schemas.microsoft.com/office/drawing/2010/main" val="0"/>
              </a:ext>
            </a:extLst>
          </a:blip>
          <a:srcRect t="22093" b="22093"/>
          <a:stretch>
            <a:fillRect/>
          </a:stretch>
        </p:blipFill>
        <p:spPr bwMode="auto">
          <a:xfrm>
            <a:off x="5951095" y="4589014"/>
            <a:ext cx="6252888" cy="24508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87380" y="2267851"/>
            <a:ext cx="8720529" cy="861774"/>
          </a:xfrm>
          <a:prstGeom prst="rect">
            <a:avLst/>
          </a:prstGeom>
          <a:noFill/>
        </p:spPr>
        <p:txBody>
          <a:bodyPr wrap="square" rtlCol="0">
            <a:spAutoFit/>
          </a:bodyPr>
          <a:lstStyle/>
          <a:p>
            <a:pPr algn="ctr"/>
            <a:r>
              <a:rPr lang="en-US" sz="5000" b="1" dirty="0" err="1">
                <a:solidFill>
                  <a:srgbClr val="FF0000"/>
                </a:solidFill>
                <a:latin typeface="Times New Roman" panose="02020603050405020304" pitchFamily="18" charset="0"/>
                <a:cs typeface="Times New Roman" panose="02020603050405020304" pitchFamily="18" charset="0"/>
              </a:rPr>
              <a:t>CHÀO</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MỪNG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HỘI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err="1">
                <a:solidFill>
                  <a:srgbClr val="FF0000"/>
                </a:solidFill>
                <a:latin typeface="Times New Roman" panose="02020603050405020304" pitchFamily="18" charset="0"/>
                <a:cs typeface="Times New Roman" panose="02020603050405020304" pitchFamily="18" charset="0"/>
              </a:rPr>
              <a:t>THI</a:t>
            </a:r>
            <a:r>
              <a:rPr lang="en-US" sz="5000" b="1">
                <a:solidFill>
                  <a:srgbClr val="FF0000"/>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3127838" y="168987"/>
            <a:ext cx="6096000" cy="707886"/>
          </a:xfrm>
          <a:prstGeom prst="rect">
            <a:avLst/>
          </a:prstGeom>
        </p:spPr>
        <p:txBody>
          <a:bodyPr>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UBND </a:t>
            </a:r>
            <a:r>
              <a:rPr lang="en-US" sz="2000" b="1" dirty="0" smtClean="0">
                <a:solidFill>
                  <a:srgbClr val="002060"/>
                </a:solidFill>
                <a:latin typeface="Times New Roman" panose="02020603050405020304" pitchFamily="18" charset="0"/>
                <a:cs typeface="Times New Roman" panose="02020603050405020304" pitchFamily="18" charset="0"/>
              </a:rPr>
              <a:t>PHƯỜNG BỒ ĐỀ</a:t>
            </a:r>
            <a:endParaRPr lang="en-US" sz="2000" b="1" dirty="0">
              <a:solidFill>
                <a:srgbClr val="002060"/>
              </a:solidFill>
              <a:latin typeface="Times New Roman" panose="02020603050405020304" pitchFamily="18" charset="0"/>
              <a:cs typeface="Times New Roman" panose="02020603050405020304" pitchFamily="18" charset="0"/>
            </a:endParaRPr>
          </a:p>
          <a:p>
            <a:pPr algn="ctr"/>
            <a:r>
              <a:rPr lang="en-US" sz="2000" b="1" dirty="0">
                <a:solidFill>
                  <a:srgbClr val="002060"/>
                </a:solidFill>
                <a:latin typeface="Times New Roman" panose="02020603050405020304" pitchFamily="18" charset="0"/>
                <a:cs typeface="Times New Roman" panose="02020603050405020304" pitchFamily="18" charset="0"/>
              </a:rPr>
              <a:t>TRƯỜNG MẦM NON HOA MỘC LAN</a:t>
            </a:r>
          </a:p>
        </p:txBody>
      </p:sp>
      <p:sp>
        <p:nvSpPr>
          <p:cNvPr id="11" name="TextBox 10"/>
          <p:cNvSpPr txBox="1"/>
          <p:nvPr/>
        </p:nvSpPr>
        <p:spPr>
          <a:xfrm>
            <a:off x="1171977" y="3063948"/>
            <a:ext cx="10560677"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GIÁO VIÊN GIỎI </a:t>
            </a:r>
            <a:r>
              <a:rPr lang="en-US" sz="5000" b="1" dirty="0" smtClean="0">
                <a:solidFill>
                  <a:srgbClr val="FF0000"/>
                </a:solidFill>
                <a:latin typeface="Times New Roman" panose="02020603050405020304" pitchFamily="18" charset="0"/>
                <a:cs typeface="Times New Roman" panose="02020603050405020304" pitchFamily="18" charset="0"/>
              </a:rPr>
              <a:t>CẤP</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smtClean="0">
                <a:solidFill>
                  <a:srgbClr val="FF0000"/>
                </a:solidFill>
                <a:latin typeface="Times New Roman" panose="02020603050405020304" pitchFamily="18" charset="0"/>
                <a:cs typeface="Times New Roman" panose="02020603050405020304" pitchFamily="18" charset="0"/>
              </a:rPr>
              <a:t>TRƯỜNG</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203678" y="3772128"/>
            <a:ext cx="8720529" cy="861774"/>
          </a:xfrm>
          <a:prstGeom prst="rect">
            <a:avLst/>
          </a:prstGeom>
          <a:noFill/>
        </p:spPr>
        <p:txBody>
          <a:bodyPr wrap="square" rtlCol="0">
            <a:spAutoFit/>
          </a:bodyPr>
          <a:lstStyle/>
          <a:p>
            <a:pPr algn="ctr"/>
            <a:r>
              <a:rPr lang="en-US" sz="5000" b="1" dirty="0">
                <a:solidFill>
                  <a:srgbClr val="FF0000"/>
                </a:solidFill>
                <a:latin typeface="Times New Roman" panose="02020603050405020304" pitchFamily="18" charset="0"/>
                <a:cs typeface="Times New Roman" panose="02020603050405020304" pitchFamily="18" charset="0"/>
              </a:rPr>
              <a:t>NĂM HỌC </a:t>
            </a:r>
            <a:r>
              <a:rPr lang="en-US" sz="5000" b="1" dirty="0" smtClean="0">
                <a:solidFill>
                  <a:srgbClr val="FF0000"/>
                </a:solidFill>
                <a:latin typeface="Times New Roman" panose="02020603050405020304" pitchFamily="18" charset="0"/>
                <a:cs typeface="Times New Roman" panose="02020603050405020304" pitchFamily="18" charset="0"/>
              </a:rPr>
              <a:t>2025 </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smtClean="0">
                <a:solidFill>
                  <a:srgbClr val="FF0000"/>
                </a:solidFill>
                <a:latin typeface="Times New Roman" panose="02020603050405020304" pitchFamily="18" charset="0"/>
                <a:cs typeface="Times New Roman" panose="02020603050405020304" pitchFamily="18" charset="0"/>
              </a:rPr>
              <a:t>2026</a:t>
            </a:r>
            <a:endParaRPr lang="en-US" sz="5000" b="1" dirty="0">
              <a:solidFill>
                <a:srgbClr val="FF0000"/>
              </a:solidFill>
              <a:latin typeface="Times New Roman" panose="02020603050405020304" pitchFamily="18" charset="0"/>
              <a:cs typeface="Times New Roman" panose="02020603050405020304" pitchFamily="18" charset="0"/>
            </a:endParaRPr>
          </a:p>
        </p:txBody>
      </p:sp>
      <p:pic>
        <p:nvPicPr>
          <p:cNvPr id="2" name="Kiss The Ra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9673" y="5087911"/>
            <a:ext cx="609600" cy="609600"/>
          </a:xfrm>
          <a:prstGeom prst="rect">
            <a:avLst/>
          </a:prstGeom>
        </p:spPr>
      </p:pic>
      <p:pic>
        <p:nvPicPr>
          <p:cNvPr id="7" name="Picture 6"/>
          <p:cNvPicPr>
            <a:picLocks noChangeAspect="1"/>
          </p:cNvPicPr>
          <p:nvPr/>
        </p:nvPicPr>
        <p:blipFill>
          <a:blip r:embed="rId9">
            <a:clrChange>
              <a:clrFrom>
                <a:srgbClr val="FFFFFF"/>
              </a:clrFrom>
              <a:clrTo>
                <a:srgbClr val="FFFFFF">
                  <a:alpha val="0"/>
                </a:srgbClr>
              </a:clrTo>
            </a:clrChange>
          </a:blip>
          <a:stretch>
            <a:fillRect/>
          </a:stretch>
        </p:blipFill>
        <p:spPr>
          <a:xfrm>
            <a:off x="5186930" y="869091"/>
            <a:ext cx="1265824" cy="1205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100"/>
                                  </p:stCondLst>
                                  <p:childTnLst>
                                    <p:animRot by="120000">
                                      <p:cBhvr>
                                        <p:cTn id="12" dur="95" fill="hold">
                                          <p:stCondLst>
                                            <p:cond delay="0"/>
                                          </p:stCondLst>
                                        </p:cTn>
                                        <p:tgtEl>
                                          <p:spTgt spid="5"/>
                                        </p:tgtEl>
                                        <p:attrNameLst>
                                          <p:attrName>r</p:attrName>
                                        </p:attrNameLst>
                                      </p:cBhvr>
                                    </p:animRot>
                                    <p:animRot by="-240000">
                                      <p:cBhvr>
                                        <p:cTn id="13" dur="191" fill="hold">
                                          <p:stCondLst>
                                            <p:cond delay="191"/>
                                          </p:stCondLst>
                                        </p:cTn>
                                        <p:tgtEl>
                                          <p:spTgt spid="5"/>
                                        </p:tgtEl>
                                        <p:attrNameLst>
                                          <p:attrName>r</p:attrName>
                                        </p:attrNameLst>
                                      </p:cBhvr>
                                    </p:animRot>
                                    <p:animRot by="240000">
                                      <p:cBhvr>
                                        <p:cTn id="14" dur="191" fill="hold">
                                          <p:stCondLst>
                                            <p:cond delay="382"/>
                                          </p:stCondLst>
                                        </p:cTn>
                                        <p:tgtEl>
                                          <p:spTgt spid="5"/>
                                        </p:tgtEl>
                                        <p:attrNameLst>
                                          <p:attrName>r</p:attrName>
                                        </p:attrNameLst>
                                      </p:cBhvr>
                                    </p:animRot>
                                    <p:animRot by="-240000">
                                      <p:cBhvr>
                                        <p:cTn id="15" dur="191" fill="hold">
                                          <p:stCondLst>
                                            <p:cond delay="573"/>
                                          </p:stCondLst>
                                        </p:cTn>
                                        <p:tgtEl>
                                          <p:spTgt spid="5"/>
                                        </p:tgtEl>
                                        <p:attrNameLst>
                                          <p:attrName>r</p:attrName>
                                        </p:attrNameLst>
                                      </p:cBhvr>
                                    </p:animRot>
                                    <p:animRot by="120000">
                                      <p:cBhvr>
                                        <p:cTn id="16" dur="191" fill="hold">
                                          <p:stCondLst>
                                            <p:cond delay="764"/>
                                          </p:stCondLst>
                                        </p:cTn>
                                        <p:tgtEl>
                                          <p:spTgt spid="5"/>
                                        </p:tgtEl>
                                        <p:attrNameLst>
                                          <p:attrName>r</p:attrName>
                                        </p:attrNameLst>
                                      </p:cBhvr>
                                    </p:animRot>
                                  </p:childTnLst>
                                </p:cTn>
                              </p:par>
                              <p:par>
                                <p:cTn id="17" presetID="16" presetClass="emph" presetSubtype="0" repeatCount="indefinite" fill="hold" grpId="0" nodeType="withEffect">
                                  <p:stCondLst>
                                    <p:cond delay="100"/>
                                  </p:stCondLst>
                                  <p:iterate type="lt">
                                    <p:tmPct val="4000"/>
                                  </p:iterate>
                                  <p:childTnLst>
                                    <p:set>
                                      <p:cBhvr override="childStyle">
                                        <p:cTn id="18" dur="2000" fill="hold"/>
                                        <p:tgtEl>
                                          <p:spTgt spid="8"/>
                                        </p:tgtEl>
                                        <p:attrNameLst>
                                          <p:attrName>style.color</p:attrName>
                                        </p:attrNameLst>
                                      </p:cBhvr>
                                      <p:to>
                                        <p:clrVal>
                                          <a:srgbClr val="002060"/>
                                        </p:clrVal>
                                      </p:to>
                                    </p:set>
                                    <p:set>
                                      <p:cBhvr>
                                        <p:cTn id="19" dur="2000" fill="hold"/>
                                        <p:tgtEl>
                                          <p:spTgt spid="8"/>
                                        </p:tgtEl>
                                        <p:attrNameLst>
                                          <p:attrName>fillcolor</p:attrName>
                                        </p:attrNameLst>
                                      </p:cBhvr>
                                      <p:to>
                                        <p:clrVal>
                                          <a:srgbClr val="002060"/>
                                        </p:clrVal>
                                      </p:to>
                                    </p:set>
                                    <p:set>
                                      <p:cBhvr>
                                        <p:cTn id="20" dur="2000" fill="hold"/>
                                        <p:tgtEl>
                                          <p:spTgt spid="8"/>
                                        </p:tgtEl>
                                        <p:attrNameLst>
                                          <p:attrName>fill.type</p:attrName>
                                        </p:attrNameLst>
                                      </p:cBhvr>
                                      <p:to>
                                        <p:strVal val="solid"/>
                                      </p:to>
                                    </p:set>
                                  </p:childTnLst>
                                </p:cTn>
                              </p:par>
                              <p:par>
                                <p:cTn id="21" presetID="16" presetClass="emph" presetSubtype="0" repeatCount="indefinite" fill="hold" grpId="0" nodeType="withEffect">
                                  <p:stCondLst>
                                    <p:cond delay="2000"/>
                                  </p:stCondLst>
                                  <p:iterate type="lt">
                                    <p:tmPct val="4000"/>
                                  </p:iterate>
                                  <p:childTnLst>
                                    <p:set>
                                      <p:cBhvr override="childStyle">
                                        <p:cTn id="22" dur="2000" fill="hold"/>
                                        <p:tgtEl>
                                          <p:spTgt spid="11"/>
                                        </p:tgtEl>
                                        <p:attrNameLst>
                                          <p:attrName>style.color</p:attrName>
                                        </p:attrNameLst>
                                      </p:cBhvr>
                                      <p:to>
                                        <p:clrVal>
                                          <a:srgbClr val="002060"/>
                                        </p:clrVal>
                                      </p:to>
                                    </p:set>
                                    <p:set>
                                      <p:cBhvr>
                                        <p:cTn id="23" dur="2000" fill="hold"/>
                                        <p:tgtEl>
                                          <p:spTgt spid="11"/>
                                        </p:tgtEl>
                                        <p:attrNameLst>
                                          <p:attrName>fillcolor</p:attrName>
                                        </p:attrNameLst>
                                      </p:cBhvr>
                                      <p:to>
                                        <p:clrVal>
                                          <a:srgbClr val="002060"/>
                                        </p:clrVal>
                                      </p:to>
                                    </p:set>
                                    <p:set>
                                      <p:cBhvr>
                                        <p:cTn id="24" dur="2000" fill="hold"/>
                                        <p:tgtEl>
                                          <p:spTgt spid="11"/>
                                        </p:tgtEl>
                                        <p:attrNameLst>
                                          <p:attrName>fill.type</p:attrName>
                                        </p:attrNameLst>
                                      </p:cBhvr>
                                      <p:to>
                                        <p:strVal val="solid"/>
                                      </p:to>
                                    </p:set>
                                  </p:childTnLst>
                                </p:cTn>
                              </p:par>
                              <p:par>
                                <p:cTn id="25" presetID="16" presetClass="emph" presetSubtype="0" repeatCount="indefinite" fill="hold" grpId="0" nodeType="withEffect">
                                  <p:stCondLst>
                                    <p:cond delay="3700"/>
                                  </p:stCondLst>
                                  <p:iterate type="lt">
                                    <p:tmPct val="4000"/>
                                  </p:iterate>
                                  <p:childTnLst>
                                    <p:set>
                                      <p:cBhvr override="childStyle">
                                        <p:cTn id="26" dur="2000" fill="hold"/>
                                        <p:tgtEl>
                                          <p:spTgt spid="12"/>
                                        </p:tgtEl>
                                        <p:attrNameLst>
                                          <p:attrName>style.color</p:attrName>
                                        </p:attrNameLst>
                                      </p:cBhvr>
                                      <p:to>
                                        <p:clrVal>
                                          <a:srgbClr val="002060"/>
                                        </p:clrVal>
                                      </p:to>
                                    </p:set>
                                    <p:set>
                                      <p:cBhvr>
                                        <p:cTn id="27" dur="2000" fill="hold"/>
                                        <p:tgtEl>
                                          <p:spTgt spid="12"/>
                                        </p:tgtEl>
                                        <p:attrNameLst>
                                          <p:attrName>fillcolor</p:attrName>
                                        </p:attrNameLst>
                                      </p:cBhvr>
                                      <p:to>
                                        <p:clrVal>
                                          <a:srgbClr val="002060"/>
                                        </p:clrVal>
                                      </p:to>
                                    </p:set>
                                    <p:set>
                                      <p:cBhvr>
                                        <p:cTn id="28" dur="2000" fill="hold"/>
                                        <p:tgtEl>
                                          <p:spTgt spid="12"/>
                                        </p:tgtEl>
                                        <p:attrNameLst>
                                          <p:attrName>fill.type</p:attrName>
                                        </p:attrNameLst>
                                      </p:cBhvr>
                                      <p:to>
                                        <p:strVal val="solid"/>
                                      </p:to>
                                    </p:set>
                                  </p:childTnLst>
                                </p:cTn>
                              </p:par>
                              <p:par>
                                <p:cTn id="29" presetID="1" presetClass="mediacall" presetSubtype="0" fill="hold" nodeType="withEffect">
                                  <p:stCondLst>
                                    <p:cond delay="0"/>
                                  </p:stCondLst>
                                  <p:childTnLst>
                                    <p:cmd type="call" cmd="playFrom(0.0)">
                                      <p:cBhvr>
                                        <p:cTn id="3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7">
                <p:cTn id="31" repeatCount="indefinite" fill="hold" display="0">
                  <p:stCondLst>
                    <p:cond delay="indefinite"/>
                  </p:stCondLst>
                  <p:endCondLst>
                    <p:cond evt="onStopAudio" delay="0">
                      <p:tgtEl>
                        <p:sldTgt/>
                      </p:tgtEl>
                    </p:cond>
                  </p:endCondLst>
                </p:cTn>
                <p:tgtEl>
                  <p:spTgt spid="2"/>
                </p:tgtEl>
              </p:cMediaNode>
            </p:audio>
          </p:childTnLst>
        </p:cTn>
      </p:par>
    </p:tnLst>
    <p:bldLst>
      <p:bldP spid="8"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idx="1"/>
          </p:nvPr>
        </p:nvPicPr>
        <p:blipFill>
          <a:blip r:embed="rId2"/>
          <a:stretch>
            <a:fillRect/>
          </a:stretch>
        </p:blipFill>
        <p:spPr>
          <a:xfrm>
            <a:off x="3194685" y="1825625"/>
            <a:ext cx="5801995" cy="4351655"/>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42720"/>
          </a:xfrm>
          <a:prstGeom prst="rect">
            <a:avLst/>
          </a:prstGeom>
        </p:spPr>
      </p:pic>
      <p:sp>
        <p:nvSpPr>
          <p:cNvPr id="5" name="Rectangle 4"/>
          <p:cNvSpPr/>
          <p:nvPr/>
        </p:nvSpPr>
        <p:spPr>
          <a:xfrm>
            <a:off x="1790164" y="4227487"/>
            <a:ext cx="10052496" cy="798745"/>
          </a:xfrm>
          <a:prstGeom prst="rect">
            <a:avLst/>
          </a:prstGeom>
        </p:spPr>
        <p:txBody>
          <a:bodyPr wrap="square">
            <a:spAutoFit/>
          </a:bodyPr>
          <a:lstStyle/>
          <a:p>
            <a:pPr algn="just">
              <a:lnSpc>
                <a:spcPct val="120000"/>
              </a:lnSpc>
            </a:pPr>
            <a:r>
              <a:rPr lang="en-US" sz="2000" dirty="0" smtClean="0">
                <a:solidFill>
                  <a:schemeClr val="accent1">
                    <a:lumMod val="75000"/>
                  </a:schemeClr>
                </a:solidFill>
                <a:latin typeface="Times New Roman" panose="02020603050405020304" pitchFamily="18" charset="0"/>
                <a:cs typeface="Times New Roman" panose="02020603050405020304" pitchFamily="18" charset="0"/>
              </a:rPr>
              <a:t>.</a:t>
            </a:r>
            <a:endParaRPr lang="en-US" sz="2000" dirty="0">
              <a:solidFill>
                <a:schemeClr val="accent1">
                  <a:lumMod val="75000"/>
                </a:schemeClr>
              </a:solidFill>
              <a:latin typeface="Times New Roman" panose="02020603050405020304" pitchFamily="18" charset="0"/>
              <a:cs typeface="Times New Roman" panose="02020603050405020304" pitchFamily="18" charset="0"/>
            </a:endParaRPr>
          </a:p>
          <a:p>
            <a:pPr algn="just">
              <a:lnSpc>
                <a:spcPct val="120000"/>
              </a:lnSpc>
            </a:pPr>
            <a:endParaRPr lang="en-US" sz="2000" dirty="0">
              <a:latin typeface="Times New Roman" panose="02020603050405020304" pitchFamily="18" charset="0"/>
              <a:ea typeface="Times New Roman" panose="02020603050405020304" pitchFamily="18" charset="0"/>
            </a:endParaRPr>
          </a:p>
        </p:txBody>
      </p:sp>
      <p:sp>
        <p:nvSpPr>
          <p:cNvPr id="8" name="Rectangle 7"/>
          <p:cNvSpPr/>
          <p:nvPr/>
        </p:nvSpPr>
        <p:spPr>
          <a:xfrm>
            <a:off x="597031" y="216115"/>
            <a:ext cx="3220825" cy="369332"/>
          </a:xfrm>
          <a:prstGeom prst="rect">
            <a:avLst/>
          </a:prstGeom>
        </p:spPr>
        <p:txBody>
          <a:bodyPr wrap="square">
            <a:spAutoFit/>
          </a:bodyPr>
          <a:lstStyle/>
          <a:p>
            <a:pPr algn="just"/>
            <a:r>
              <a:rPr lang="en-US" dirty="0" smtClean="0">
                <a:solidFill>
                  <a:srgbClr val="000000"/>
                </a:solidFill>
                <a:latin typeface="Times New Roman" panose="02020603050405020304" pitchFamily="18" charset="0"/>
                <a:ea typeface="Calibri" panose="020F0502020204030204" pitchFamily="34" charset="0"/>
                <a:cs typeface="Calibri Light" panose="020F0302020204030204" pitchFamily="34" charset="0"/>
              </a:rPr>
              <a:t>    </a:t>
            </a:r>
            <a:endParaRPr lang="en-US" dirty="0">
              <a:solidFill>
                <a:srgbClr val="0070C0"/>
              </a:solidFill>
            </a:endParaRPr>
          </a:p>
        </p:txBody>
      </p:sp>
      <p:grpSp>
        <p:nvGrpSpPr>
          <p:cNvPr id="12" name="组合 7"/>
          <p:cNvGrpSpPr/>
          <p:nvPr/>
        </p:nvGrpSpPr>
        <p:grpSpPr>
          <a:xfrm>
            <a:off x="419099" y="963596"/>
            <a:ext cx="614363" cy="392543"/>
            <a:chOff x="3672114" y="-827314"/>
            <a:chExt cx="396844" cy="142875"/>
          </a:xfrm>
        </p:grpSpPr>
        <p:cxnSp>
          <p:nvCxnSpPr>
            <p:cNvPr id="13" name="直接连接符 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1452561" y="888473"/>
            <a:ext cx="6805029" cy="830997"/>
          </a:xfrm>
          <a:prstGeom prst="rect">
            <a:avLst/>
          </a:prstGeom>
        </p:spPr>
        <p:txBody>
          <a:bodyPr wrap="square">
            <a:spAutoFit/>
          </a:bodyPr>
          <a:lstStyle/>
          <a:p>
            <a:pPr algn="just"/>
            <a:r>
              <a:rPr lang="it-IT" sz="2400" b="1" i="1" dirty="0" smtClean="0">
                <a:solidFill>
                  <a:srgbClr val="FF0000"/>
                </a:solidFill>
                <a:latin typeface="Times New Roman" panose="02020603050405020304" pitchFamily="18" charset="0"/>
                <a:cs typeface="Times New Roman" panose="02020603050405020304" pitchFamily="18" charset="0"/>
              </a:rPr>
              <a:t>3.1 </a:t>
            </a:r>
            <a:r>
              <a:rPr lang="vi-VN" sz="2400" b="1" i="1" dirty="0">
                <a:solidFill>
                  <a:srgbClr val="FF0000"/>
                </a:solidFill>
                <a:latin typeface="Times New Roman" panose="02020603050405020304" pitchFamily="18" charset="0"/>
                <a:cs typeface="Times New Roman" panose="02020603050405020304" pitchFamily="18" charset="0"/>
              </a:rPr>
              <a:t>Xây dựng kế hoạch giáo dục nếp sống thanh lịch, văn minh theo chương trình dạy học</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45381" y="2196162"/>
            <a:ext cx="9491331" cy="1753235"/>
          </a:xfrm>
          <a:prstGeom prst="rect">
            <a:avLst/>
          </a:prstGeom>
        </p:spPr>
        <p:txBody>
          <a:bodyPr wrap="square">
            <a:spAutoFit/>
          </a:bodyPr>
          <a:lstStyle/>
          <a:p>
            <a:pPr algn="just"/>
            <a:r>
              <a:rPr lang="vi-VN" i="1" dirty="0">
                <a:solidFill>
                  <a:schemeClr val="accent5"/>
                </a:solidFill>
                <a:latin typeface="+mj-lt"/>
              </a:rPr>
              <a:t>Việc rèn luyện nếp sống thanh lịch, văn minh cho trẻ không thể thực hiện một cách tùy hứng, mà cần có kế hoạch cụ thể, phù hợp với từng giai đoạn trong năm học. Để giúp trẻ hình thành và rèn luyện nếp sống thanh lịch, văn minh tôi đã xây dựng kế hoạch giáo dục theo chương trình dạy học. Mỗi chương trình sẽ gắn với những hành vi cụ thể mà trẻ cần rèn luyện, đồng thời được lồng ghép vào các hoạt động học tập, vui chơi và sinh hoạt hàng ngày. Nó không chỉ giúp trẻ tiếp thu kiến thức một cách tự nhiên, mà còn tạo cơ hội cho trẻ được thực hành, trải nghiệm và hình thành thói quen tốt. </a:t>
            </a:r>
            <a:endParaRPr lang="en-US" i="1" dirty="0">
              <a:solidFill>
                <a:schemeClr val="accent5"/>
              </a:solidFill>
              <a:latin typeface="+mj-lt"/>
            </a:endParaRPr>
          </a:p>
        </p:txBody>
      </p:sp>
      <p:pic>
        <p:nvPicPr>
          <p:cNvPr id="10" name="Picture 9"/>
          <p:cNvPicPr>
            <a:picLocks noChangeAspect="1"/>
          </p:cNvPicPr>
          <p:nvPr/>
        </p:nvPicPr>
        <p:blipFill>
          <a:blip r:embed="rId2"/>
          <a:stretch>
            <a:fillRect/>
          </a:stretch>
        </p:blipFill>
        <p:spPr>
          <a:xfrm>
            <a:off x="0" y="3949065"/>
            <a:ext cx="3629660" cy="2893695"/>
          </a:xfrm>
          <a:prstGeom prst="rect">
            <a:avLst/>
          </a:prstGeom>
        </p:spPr>
      </p:pic>
      <p:pic>
        <p:nvPicPr>
          <p:cNvPr id="11" name="Picture 10"/>
          <p:cNvPicPr>
            <a:picLocks noChangeAspect="1"/>
          </p:cNvPicPr>
          <p:nvPr/>
        </p:nvPicPr>
        <p:blipFill>
          <a:blip r:embed="rId4"/>
          <a:stretch>
            <a:fillRect/>
          </a:stretch>
        </p:blipFill>
        <p:spPr>
          <a:xfrm>
            <a:off x="3630295" y="3950335"/>
            <a:ext cx="3855085" cy="2907665"/>
          </a:xfrm>
          <a:prstGeom prst="rect">
            <a:avLst/>
          </a:prstGeom>
        </p:spPr>
      </p:pic>
      <p:pic>
        <p:nvPicPr>
          <p:cNvPr id="16" name="Picture 15"/>
          <p:cNvPicPr>
            <a:picLocks noChangeAspect="1"/>
          </p:cNvPicPr>
          <p:nvPr/>
        </p:nvPicPr>
        <p:blipFill>
          <a:blip r:embed="rId5"/>
          <a:stretch>
            <a:fillRect/>
          </a:stretch>
        </p:blipFill>
        <p:spPr>
          <a:xfrm>
            <a:off x="7284085" y="4132580"/>
            <a:ext cx="4682490" cy="2725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a:blip r:embed="rId2"/>
          <a:stretch>
            <a:fillRect/>
          </a:stretch>
        </p:blipFill>
        <p:spPr>
          <a:xfrm>
            <a:off x="3194685" y="1825625"/>
            <a:ext cx="5801995" cy="4351655"/>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515" y="19050"/>
            <a:ext cx="12192000" cy="6838682"/>
          </a:xfrm>
          <a:prstGeom prst="rect">
            <a:avLst/>
          </a:prstGeom>
        </p:spPr>
      </p:pic>
      <p:sp>
        <p:nvSpPr>
          <p:cNvPr id="9" name="Rectangle 8"/>
          <p:cNvSpPr/>
          <p:nvPr/>
        </p:nvSpPr>
        <p:spPr>
          <a:xfrm>
            <a:off x="1452563" y="635363"/>
            <a:ext cx="242374" cy="369332"/>
          </a:xfrm>
          <a:prstGeom prst="rect">
            <a:avLst/>
          </a:prstGeom>
        </p:spPr>
        <p:txBody>
          <a:bodyPr wrap="none">
            <a:spAutoFit/>
          </a:bodyPr>
          <a:lstStyle/>
          <a:p>
            <a:r>
              <a:rPr lang="vi-VN"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786316" y="1296671"/>
            <a:ext cx="4624367" cy="683264"/>
          </a:xfrm>
          <a:prstGeom prst="rect">
            <a:avLst/>
          </a:prstGeom>
        </p:spPr>
        <p:txBody>
          <a:bodyPr wrap="square">
            <a:spAutoFit/>
          </a:bodyPr>
          <a:lstStyle/>
          <a:p>
            <a:pPr algn="just">
              <a:lnSpc>
                <a:spcPct val="120000"/>
              </a:lnSpc>
            </a:pPr>
            <a:r>
              <a:rPr lang="pt-BR" sz="16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16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pPr>
            <a:endParaRPr lang="en-US" sz="1600" dirty="0">
              <a:latin typeface="Times New Roman" panose="02020603050405020304" pitchFamily="18" charset="0"/>
              <a:cs typeface="Times New Roman" panose="02020603050405020304" pitchFamily="18" charset="0"/>
            </a:endParaRPr>
          </a:p>
        </p:txBody>
      </p:sp>
      <p:grpSp>
        <p:nvGrpSpPr>
          <p:cNvPr id="8" name="组合 7"/>
          <p:cNvGrpSpPr/>
          <p:nvPr/>
        </p:nvGrpSpPr>
        <p:grpSpPr>
          <a:xfrm>
            <a:off x="531018" y="577717"/>
            <a:ext cx="614363" cy="392543"/>
            <a:chOff x="3672114" y="-827314"/>
            <a:chExt cx="396844" cy="142875"/>
          </a:xfrm>
        </p:grpSpPr>
        <p:cxnSp>
          <p:nvCxnSpPr>
            <p:cNvPr id="10" name="直接连接符 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4" name="直接连接符 1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a:off x="1349828" y="515403"/>
            <a:ext cx="6096000" cy="646331"/>
          </a:xfrm>
          <a:prstGeom prst="rect">
            <a:avLst/>
          </a:prstGeom>
        </p:spPr>
        <p:txBody>
          <a:bodyPr>
            <a:spAutoFit/>
          </a:bodyPr>
          <a:lstStyle/>
          <a:p>
            <a:pPr algn="just"/>
            <a:r>
              <a:rPr lang="en-US" b="1" i="1" dirty="0" smtClean="0">
                <a:solidFill>
                  <a:srgbClr val="FF0000"/>
                </a:solidFill>
                <a:latin typeface="Times New Roman" panose="02020603050405020304" pitchFamily="18" charset="0"/>
                <a:cs typeface="Times New Roman" panose="02020603050405020304" pitchFamily="18" charset="0"/>
              </a:rPr>
              <a:t>3.2 </a:t>
            </a:r>
            <a:r>
              <a:rPr lang="vi-VN" b="1" i="1" dirty="0">
                <a:solidFill>
                  <a:srgbClr val="FF0000"/>
                </a:solidFill>
                <a:latin typeface="Times New Roman" panose="02020603050405020304" pitchFamily="18" charset="0"/>
                <a:cs typeface="Times New Roman" panose="02020603050405020304" pitchFamily="18" charset="0"/>
              </a:rPr>
              <a:t>Xây dựng môi trường giáo dục nếp sống thanh lịch văn minh cho trẻ</a:t>
            </a:r>
            <a:endParaRPr lang="en-US" b="1" i="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46305" y="1111017"/>
            <a:ext cx="6001138" cy="1814830"/>
          </a:xfrm>
          <a:prstGeom prst="rect">
            <a:avLst/>
          </a:prstGeom>
        </p:spPr>
        <p:txBody>
          <a:bodyPr wrap="square">
            <a:spAutoFit/>
          </a:bodyPr>
          <a:lstStyle/>
          <a:p>
            <a:pPr algn="just"/>
            <a:r>
              <a:rPr lang="en-US" altLang="en-US" sz="1600" dirty="0">
                <a:solidFill>
                  <a:schemeClr val="accent5"/>
                </a:solidFill>
                <a:latin typeface="Times New Roman" panose="02020603050405020304" pitchFamily="18" charset="0"/>
                <a:cs typeface="Times New Roman" panose="02020603050405020304" pitchFamily="18" charset="0"/>
              </a:rPr>
              <a:t>Môi trường giáo dục đóng vai trò quan trọng trong việc hình thành thói quen, hành vi của trẻ. Một không gian học tập phù hợp, kết hợp với các học cụ trực quan và hoạt động đa dạng, sẽ giúp trẻ tiếp thu và rèn luyện hành vi thanh lịch, văn minh một cách tự nhiên, nhẹ nhàng. Chính vì vậy, tôi tập trung xây dựng môi trường lớp học theo hướng kích thích sự tò mò, hứng thú của trẻ, đồng thời tạo cơ hội để trẻ được trải nghiệm và thực hành những hành vi tốt.</a:t>
            </a:r>
          </a:p>
        </p:txBody>
      </p:sp>
      <p:sp>
        <p:nvSpPr>
          <p:cNvPr id="12" name="Rectangle 11"/>
          <p:cNvSpPr/>
          <p:nvPr/>
        </p:nvSpPr>
        <p:spPr>
          <a:xfrm>
            <a:off x="5046305" y="3183920"/>
            <a:ext cx="6975977" cy="2553335"/>
          </a:xfrm>
          <a:prstGeom prst="rect">
            <a:avLst/>
          </a:prstGeom>
        </p:spPr>
        <p:txBody>
          <a:bodyPr wrap="square">
            <a:spAutoFit/>
          </a:bodyPr>
          <a:lstStyle/>
          <a:p>
            <a:pPr algn="just"/>
            <a:r>
              <a:rPr lang="en-US" altLang="en-US" sz="1600" dirty="0">
                <a:solidFill>
                  <a:schemeClr val="accent5"/>
                </a:solidFill>
                <a:latin typeface="Times New Roman" panose="02020603050405020304" pitchFamily="18" charset="0"/>
                <a:cs typeface="Times New Roman" panose="02020603050405020304" pitchFamily="18" charset="0"/>
              </a:rPr>
              <a:t>Để dạy trẻ các nếp sống thanh lịch văn minh, bản thân tôi cũng phải làm tấm gương mẫu mực và tạo môi trường tích cực. Tôi luôn yêu thương, quan tâm, gần gũi với trẻ: Lắng nghe trẻ nói, chia sẻ cảm xúc với trẻ, giúp đỡ trẻ khi gặp khó khăn. Luôn khen ngợi trẻ có hành động đẹp để khơi gợi tinh thần tạo cơ hội cho trẻ được thể hiện bản thân: Khuyến khích trẻ đặt câu hỏi, đưa ra ý kiến, tham gia vào các hoạt động. Tôi dạy trẻ cách tôn trọng người khác: Tôn trọng ý kiến, sở thích, sự khác biệt của bạn bè. Tôi hướng dẫn trẻ cách giải quyết xung đột bằng lời nói, không dùng bạo lực. Khi trẻ mắc lỗi tôi nhẹ nhàng phân tích thay vì trách mắng, giúp trẻ hiểu đúng sai để sửa đổi, tôi luôn thấu hiểu, tôn trọng và đối xử công bằng với tất cả các học sinh.</a:t>
            </a:r>
          </a:p>
        </p:txBody>
      </p:sp>
      <p:pic>
        <p:nvPicPr>
          <p:cNvPr id="15" name="Picture 14"/>
          <p:cNvPicPr>
            <a:picLocks noChangeAspect="1"/>
          </p:cNvPicPr>
          <p:nvPr/>
        </p:nvPicPr>
        <p:blipFill>
          <a:blip r:embed="rId4"/>
          <a:stretch>
            <a:fillRect/>
          </a:stretch>
        </p:blipFill>
        <p:spPr>
          <a:xfrm>
            <a:off x="530860" y="1111250"/>
            <a:ext cx="4093845" cy="247205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2"/>
          <a:stretch>
            <a:fillRect/>
          </a:stretch>
        </p:blipFill>
        <p:spPr>
          <a:xfrm>
            <a:off x="443865" y="3723640"/>
            <a:ext cx="4295140" cy="3192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38682"/>
          </a:xfrm>
          <a:prstGeom prst="rect">
            <a:avLst/>
          </a:prstGeom>
        </p:spPr>
      </p:pic>
      <p:grpSp>
        <p:nvGrpSpPr>
          <p:cNvPr id="7" name="组合 7"/>
          <p:cNvGrpSpPr/>
          <p:nvPr/>
        </p:nvGrpSpPr>
        <p:grpSpPr>
          <a:xfrm>
            <a:off x="531018" y="577717"/>
            <a:ext cx="614363" cy="392543"/>
            <a:chOff x="3672114" y="-827314"/>
            <a:chExt cx="396844" cy="142875"/>
          </a:xfrm>
        </p:grpSpPr>
        <p:cxnSp>
          <p:nvCxnSpPr>
            <p:cNvPr id="8" name="直接连接符 9"/>
            <p:cNvCxnSpPr/>
            <p:nvPr/>
          </p:nvCxnSpPr>
          <p:spPr>
            <a:xfrm>
              <a:off x="3672114" y="-827314"/>
              <a:ext cx="396844"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直接连接符 11"/>
            <p:cNvCxnSpPr/>
            <p:nvPr/>
          </p:nvCxnSpPr>
          <p:spPr>
            <a:xfrm>
              <a:off x="3672114" y="-755876"/>
              <a:ext cx="396844" cy="0"/>
            </a:xfrm>
            <a:prstGeom prst="line">
              <a:avLst/>
            </a:prstGeom>
            <a:ln w="10160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12"/>
            <p:cNvCxnSpPr/>
            <p:nvPr/>
          </p:nvCxnSpPr>
          <p:spPr>
            <a:xfrm>
              <a:off x="3672114" y="-684439"/>
              <a:ext cx="396844" cy="0"/>
            </a:xfrm>
            <a:prstGeom prst="line">
              <a:avLst/>
            </a:prstGeom>
            <a:ln w="101600" cap="rnd">
              <a:solidFill>
                <a:schemeClr val="accent4"/>
              </a:solidFill>
              <a:round/>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5710631" y="1224399"/>
            <a:ext cx="5577836" cy="435376"/>
          </a:xfrm>
          <a:prstGeom prst="rect">
            <a:avLst/>
          </a:prstGeom>
        </p:spPr>
        <p:txBody>
          <a:bodyPr wrap="square">
            <a:spAutoFit/>
          </a:bodyPr>
          <a:lstStyle/>
          <a:p>
            <a:pPr algn="just">
              <a:lnSpc>
                <a:spcPct val="120000"/>
              </a:lnSpc>
              <a:tabLst>
                <a:tab pos="457200" algn="l"/>
                <a:tab pos="914400" algn="l"/>
                <a:tab pos="1371600" algn="l"/>
                <a:tab pos="1828800" algn="l"/>
                <a:tab pos="3108960" algn="ctr"/>
              </a:tabLst>
            </a:pPr>
            <a:r>
              <a:rPr lang="en-US" sz="2000" dirty="0" smtClean="0">
                <a:latin typeface="Times New Roman" panose="02020603050405020304" pitchFamily="18" charset="0"/>
                <a:ea typeface="Times New Roman" panose="02020603050405020304" pitchFamily="18" charset="0"/>
              </a:rPr>
              <a:t>	</a:t>
            </a:r>
            <a:endParaRPr lang="en-US" sz="2000" dirty="0"/>
          </a:p>
        </p:txBody>
      </p:sp>
      <p:sp>
        <p:nvSpPr>
          <p:cNvPr id="6" name="Rectangle 5"/>
          <p:cNvSpPr/>
          <p:nvPr/>
        </p:nvSpPr>
        <p:spPr>
          <a:xfrm>
            <a:off x="1452563" y="600928"/>
            <a:ext cx="8238153" cy="369332"/>
          </a:xfrm>
          <a:prstGeom prst="rect">
            <a:avLst/>
          </a:prstGeom>
        </p:spPr>
        <p:txBody>
          <a:bodyPr wrap="none">
            <a:spAutoFit/>
          </a:bodyPr>
          <a:lstStyle/>
          <a:p>
            <a:r>
              <a:rPr lang="en-US" b="1" i="1" dirty="0" smtClean="0">
                <a:solidFill>
                  <a:srgbClr val="FF0000"/>
                </a:solidFill>
                <a:latin typeface="Times New Roman" panose="02020603050405020304" pitchFamily="18" charset="0"/>
                <a:cs typeface="Times New Roman" panose="02020603050405020304" pitchFamily="18" charset="0"/>
              </a:rPr>
              <a:t>3.3 </a:t>
            </a:r>
            <a:r>
              <a:rPr lang="vi-VN" b="1" i="1" dirty="0">
                <a:solidFill>
                  <a:srgbClr val="FF0000"/>
                </a:solidFill>
                <a:latin typeface="Times New Roman" panose="02020603050405020304" pitchFamily="18" charset="0"/>
                <a:cs typeface="Times New Roman" panose="02020603050405020304" pitchFamily="18" charset="0"/>
              </a:rPr>
              <a:t>Lồng ghép giáo dục nếp sống thanh lịch, văn minh vào các hoạt động hàng ngày</a:t>
            </a:r>
            <a:endParaRPr lang="en-US" b="1" i="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760052" y="1128706"/>
            <a:ext cx="7205805" cy="5064760"/>
          </a:xfrm>
          <a:prstGeom prst="rect">
            <a:avLst/>
          </a:prstGeom>
        </p:spPr>
        <p:txBody>
          <a:bodyPr wrap="square">
            <a:spAutoFit/>
          </a:bodyPr>
          <a:lstStyle/>
          <a:p>
            <a:pPr lvl="1"/>
            <a:r>
              <a:rPr lang="vi-VN" sz="1600" b="1" dirty="0">
                <a:latin typeface="+mj-lt"/>
              </a:rPr>
              <a:t>Biện pháp 3: Lồng ghép giáo dục nếp sống thanh lịch, văn minh vào các hoạt động hàng ngày</a:t>
            </a:r>
            <a:endParaRPr lang="en-US" sz="1600" b="1" dirty="0">
              <a:latin typeface="+mj-lt"/>
            </a:endParaRPr>
          </a:p>
          <a:p>
            <a:r>
              <a:rPr lang="vi-VN" sz="1600" dirty="0">
                <a:latin typeface="+mj-lt"/>
              </a:rPr>
              <a:t>Việc giáo dục hành vi văn minh cần được thực hiện thường xuyên và lặp đi lặp lại trong các hoạt động hàng ngày để trẻ hình thành thói quen. Tôi đã chủ động tận dụng các tình huống thực tế để hướng dẫn trẻ một cách cụ thể, nhẹ nhàng và gần gũi.</a:t>
            </a:r>
            <a:endParaRPr lang="en-US" sz="1600" dirty="0">
              <a:latin typeface="+mj-lt"/>
            </a:endParaRPr>
          </a:p>
          <a:p>
            <a:pPr lvl="2"/>
            <a:r>
              <a:rPr lang="vi-VN" sz="1600" b="1" i="1" dirty="0">
                <a:latin typeface="+mj-lt"/>
              </a:rPr>
              <a:t>Thông qua hoạt động đón, trả trẻ.</a:t>
            </a:r>
            <a:endParaRPr lang="en-US" sz="1600" b="1" i="1" dirty="0">
              <a:latin typeface="+mj-lt"/>
            </a:endParaRPr>
          </a:p>
          <a:p>
            <a:r>
              <a:rPr lang="vi-VN" sz="1600" dirty="0">
                <a:latin typeface="+mj-lt"/>
              </a:rPr>
              <a:t>Hoạt động đón, trả trẻ là thời điểm quan trọng nên tôi lựa chọn bài nói lời thanh lịch, văn minh và trang phục thanh lịch, văn minh để lồng ghép giáo dục trẻ. Ngay từ khi trẻ đến lớp, tôi rèn cho trẻ thói quen chào hỏi một cách lễ phép và đúng chuẩn mực, tôi luôn đón trẻ tại cửa lớp với thái độ niềm nở, ân cần, ánh mắt trìu mến, chào hỏi từng trẻ và phụ huynh bằng lời nói lịch sự, lễ phép. Tôi nhắc trẻ chào hỏi cô giáo, bố mẹ, bạn bè.</a:t>
            </a:r>
            <a:r>
              <a:rPr lang="en-US" altLang="vi-VN" sz="1600" dirty="0">
                <a:latin typeface="+mj-lt"/>
              </a:rPr>
              <a:t>..</a:t>
            </a:r>
            <a:r>
              <a:rPr lang="vi-VN" sz="1600" dirty="0">
                <a:latin typeface="+mj-lt"/>
              </a:rPr>
              <a:t> Khi chào người lớn trẻ đứng ngay ngắn, mặt vui tươi, đầu hơi cúi, tay khoanh trước ngực, trẻ nói to, rõ ràng, có thêm từ “ạ” thể hiện sự lễ phép. Tôi quan tâm hướng dẫn trẻ về trang phục đến lớp và </a:t>
            </a:r>
            <a:r>
              <a:rPr lang="vi-VN" sz="1600" dirty="0" smtClean="0">
                <a:latin typeface="+mj-lt"/>
              </a:rPr>
              <a:t>tự</a:t>
            </a:r>
            <a:r>
              <a:rPr lang="en-US" sz="1600" dirty="0">
                <a:latin typeface="+mj-lt"/>
              </a:rPr>
              <a:t> </a:t>
            </a:r>
            <a:r>
              <a:rPr lang="vi-VN" sz="1600" dirty="0" smtClean="0">
                <a:latin typeface="+mj-lt"/>
              </a:rPr>
              <a:t>cất </a:t>
            </a:r>
            <a:r>
              <a:rPr lang="vi-VN" sz="1600" dirty="0">
                <a:latin typeface="+mj-lt"/>
              </a:rPr>
              <a:t>đồ dùng cá nhân đúng nơi quy định. Trước khi đến giờ trả trẻ, tôi cho trẻ ngồi trên ghế nhắc trẻ chỉnh lại trang phục gọn gàng, sạch sẽ chờ đến khi được gọi tên sẽ đứng dậy chào cô, chào các bạn cất xếp ghế gọn gàng và chào ông bà bố mẹ đến đón.Tôi luôn dặn dò trẻ những điều cần thiết nhắc trẻ chú ý an toàn khi về nhà. Trao đổi ngắn gọn với phụ huynh về tình hình trong ngày của trẻ.</a:t>
            </a:r>
            <a:endParaRPr lang="en-US" sz="1600" dirty="0">
              <a:latin typeface="+mj-lt"/>
            </a:endParaRPr>
          </a:p>
          <a:p>
            <a:pPr>
              <a:lnSpc>
                <a:spcPct val="120000"/>
              </a:lnSpc>
            </a:pPr>
            <a:endParaRPr lang="en-US" sz="1600" dirty="0">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454725" y="1519268"/>
            <a:ext cx="4151736" cy="689517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47107" y="78008"/>
            <a:ext cx="4667488" cy="2317750"/>
          </a:xfrm>
          <a:prstGeom prst="rect">
            <a:avLst/>
          </a:prstGeom>
        </p:spPr>
        <p:txBody>
          <a:bodyPr wrap="square">
            <a:spAutoFit/>
          </a:bodyPr>
          <a:lstStyle/>
          <a:p>
            <a:pPr marL="342900" marR="0" indent="-114300" algn="just">
              <a:lnSpc>
                <a:spcPct val="115000"/>
              </a:lnSpc>
              <a:spcBef>
                <a:spcPts val="0"/>
              </a:spcBef>
              <a:spcAft>
                <a:spcPts val="0"/>
              </a:spcAft>
            </a:pP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Ngoài ra ở tất cả các hoạt động trên lớp như:</a:t>
            </a:r>
          </a:p>
          <a:p>
            <a:pPr marL="342900" marR="0" indent="-114300" algn="just">
              <a:lnSpc>
                <a:spcPct val="115000"/>
              </a:lnSpc>
              <a:spcBef>
                <a:spcPts val="0"/>
              </a:spcBef>
              <a:spcAft>
                <a:spcPts val="0"/>
              </a:spcAft>
            </a:pPr>
            <a:r>
              <a:rPr lang="en-US" spc="-1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 động góc.</a:t>
            </a:r>
          </a:p>
          <a:p>
            <a:pPr marL="342900" marR="0" indent="-114300" algn="just">
              <a:lnSpc>
                <a:spcPct val="115000"/>
              </a:lnSpc>
              <a:spcBef>
                <a:spcPts val="0"/>
              </a:spcBef>
              <a:spcAft>
                <a:spcPts val="0"/>
              </a:spcAft>
            </a:pPr>
            <a:r>
              <a:rPr lang="en-US"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Hoạt động ngoài trời.</a:t>
            </a:r>
          </a:p>
          <a:p>
            <a:pPr marL="342900" marR="0" indent="-114300" algn="just">
              <a:lnSpc>
                <a:spcPct val="115000"/>
              </a:lnSpc>
              <a:spcBef>
                <a:spcPts val="0"/>
              </a:spcBef>
              <a:spcAft>
                <a:spcPts val="0"/>
              </a:spcAft>
            </a:pPr>
            <a:r>
              <a:rPr lang="en-US"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ăn ngủ, vệ sinh.</a:t>
            </a:r>
          </a:p>
          <a:p>
            <a:pPr marL="342900" marR="0" indent="-114300" algn="just">
              <a:lnSpc>
                <a:spcPct val="115000"/>
              </a:lnSpc>
              <a:spcBef>
                <a:spcPts val="0"/>
              </a:spcBef>
              <a:spcAft>
                <a:spcPts val="0"/>
              </a:spcAft>
            </a:pPr>
            <a:r>
              <a:rPr lang="en-US"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cũng luôn lồng ghép nhắc nhở các con những hành vi văn minh thanh lịch luôn đặt lên hàng đầu.</a:t>
            </a:r>
          </a:p>
        </p:txBody>
      </p:sp>
      <p:pic>
        <p:nvPicPr>
          <p:cNvPr id="9" name="Picture 8" descr="C:\Users\Admin\Desktop\ảnh\Trang trí lớp\z4835999340573_686e7a991fd9c4490df869903f701496.jpg"/>
          <p:cNvPicPr/>
          <p:nvPr/>
        </p:nvPicPr>
        <p:blipFill rotWithShape="1">
          <a:blip r:embed="rId2" cstate="print">
            <a:extLst>
              <a:ext uri="{28A0092B-C50C-407E-A947-70E740481C1C}">
                <a14:useLocalDpi xmlns:a14="http://schemas.microsoft.com/office/drawing/2010/main" val="0"/>
              </a:ext>
            </a:extLst>
          </a:blip>
          <a:srcRect l="-2649" t="19779" r="6609" b="-4709"/>
          <a:stretch>
            <a:fillRect/>
          </a:stretch>
        </p:blipFill>
        <p:spPr bwMode="auto">
          <a:xfrm>
            <a:off x="969029" y="382310"/>
            <a:ext cx="3280853" cy="2589490"/>
          </a:xfrm>
          <a:prstGeom prst="rect">
            <a:avLst/>
          </a:prstGeom>
          <a:noFill/>
          <a:ln>
            <a:noFill/>
          </a:ln>
        </p:spPr>
      </p:pic>
      <p:sp>
        <p:nvSpPr>
          <p:cNvPr id="3" name="Rectangle 2"/>
          <p:cNvSpPr/>
          <p:nvPr/>
        </p:nvSpPr>
        <p:spPr>
          <a:xfrm>
            <a:off x="4847107" y="2400182"/>
            <a:ext cx="4522610" cy="1366528"/>
          </a:xfrm>
          <a:prstGeom prst="rect">
            <a:avLst/>
          </a:prstGeom>
        </p:spPr>
        <p:txBody>
          <a:bodyPr wrap="square">
            <a:spAutoFit/>
          </a:bodyPr>
          <a:lstStyle/>
          <a:p>
            <a:pPr marL="342900" marR="0" indent="-114300" algn="just">
              <a:lnSpc>
                <a:spcPct val="115000"/>
              </a:lnSpc>
              <a:spcBef>
                <a:spcPts val="0"/>
              </a:spcBef>
              <a:spcAft>
                <a:spcPts val="0"/>
              </a:spcAft>
            </a:pPr>
            <a:r>
              <a:rPr lang="en-US" dirty="0" smtClean="0">
                <a:solidFill>
                  <a:srgbClr val="0070C0"/>
                </a:solidFill>
                <a:latin typeface="Times New Roman" panose="02020603050405020304" pitchFamily="18" charset="0"/>
                <a:cs typeface="Times New Roman" panose="02020603050405020304" pitchFamily="18" charset="0"/>
              </a:rPr>
              <a:t>+ “ </a:t>
            </a:r>
            <a:r>
              <a:rPr lang="en-US" dirty="0" err="1" smtClean="0">
                <a:solidFill>
                  <a:srgbClr val="0070C0"/>
                </a:solidFill>
                <a:latin typeface="Times New Roman" panose="02020603050405020304" pitchFamily="18" charset="0"/>
                <a:cs typeface="Times New Roman" panose="02020603050405020304" pitchFamily="18" charset="0"/>
              </a:rPr>
              <a:t>Góc</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tuyên</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truyền</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tôi</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bố</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trí</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trước</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lớp</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học</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của</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mình</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để</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phụ</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huynh</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dễ</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dàng</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nhìn</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thấy</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những</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thông</a:t>
            </a:r>
            <a:r>
              <a:rPr lang="en-US" dirty="0" smtClean="0">
                <a:solidFill>
                  <a:srgbClr val="0070C0"/>
                </a:solidFill>
                <a:latin typeface="Times New Roman" panose="02020603050405020304" pitchFamily="18" charset="0"/>
                <a:cs typeface="Times New Roman" panose="02020603050405020304" pitchFamily="18" charset="0"/>
              </a:rPr>
              <a:t> tin </a:t>
            </a:r>
            <a:r>
              <a:rPr lang="en-US" dirty="0" err="1" smtClean="0">
                <a:solidFill>
                  <a:srgbClr val="0070C0"/>
                </a:solidFill>
                <a:latin typeface="Times New Roman" panose="02020603050405020304" pitchFamily="18" charset="0"/>
                <a:cs typeface="Times New Roman" panose="02020603050405020304" pitchFamily="18" charset="0"/>
              </a:rPr>
              <a:t>và</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cô</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giáo</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muốn</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trao</a:t>
            </a:r>
            <a:r>
              <a:rPr lang="en-US" dirty="0" smtClean="0">
                <a:solidFill>
                  <a:srgbClr val="0070C0"/>
                </a:solidFill>
                <a:latin typeface="Times New Roman" panose="02020603050405020304" pitchFamily="18" charset="0"/>
                <a:cs typeface="Times New Roman" panose="02020603050405020304" pitchFamily="18" charset="0"/>
              </a:rPr>
              <a:t> </a:t>
            </a:r>
            <a:r>
              <a:rPr lang="en-US" dirty="0" err="1" smtClean="0">
                <a:solidFill>
                  <a:srgbClr val="0070C0"/>
                </a:solidFill>
                <a:latin typeface="Times New Roman" panose="02020603050405020304" pitchFamily="18" charset="0"/>
                <a:cs typeface="Times New Roman" panose="02020603050405020304" pitchFamily="18" charset="0"/>
              </a:rPr>
              <a:t>đổi</a:t>
            </a:r>
            <a:r>
              <a:rPr lang="en-US" dirty="0" smtClean="0">
                <a:solidFill>
                  <a:srgbClr val="0070C0"/>
                </a:solidFill>
                <a:latin typeface="Times New Roman" panose="02020603050405020304" pitchFamily="18" charset="0"/>
                <a:cs typeface="Times New Roman" panose="02020603050405020304" pitchFamily="18" charset="0"/>
              </a:rPr>
              <a:t>. </a:t>
            </a:r>
            <a:endPar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90087" y="3308330"/>
            <a:ext cx="3956647" cy="3109229"/>
          </a:xfrm>
          <a:prstGeom prst="rect">
            <a:avLst/>
          </a:prstGeom>
        </p:spPr>
      </p:pic>
      <p:pic>
        <p:nvPicPr>
          <p:cNvPr id="2" name="Picture 1"/>
          <p:cNvPicPr>
            <a:picLocks noChangeAspect="1"/>
          </p:cNvPicPr>
          <p:nvPr/>
        </p:nvPicPr>
        <p:blipFill>
          <a:blip r:embed="rId4"/>
          <a:stretch>
            <a:fillRect/>
          </a:stretch>
        </p:blipFill>
        <p:spPr>
          <a:xfrm>
            <a:off x="6155055" y="3601085"/>
            <a:ext cx="5541010" cy="3256915"/>
          </a:xfrm>
          <a:prstGeom prst="rect">
            <a:avLst/>
          </a:prstGeom>
        </p:spPr>
      </p:pic>
      <p:pic>
        <p:nvPicPr>
          <p:cNvPr id="6" name="Picture 5" descr="ảnh goc"/>
          <p:cNvPicPr>
            <a:picLocks noChangeAspect="1"/>
          </p:cNvPicPr>
          <p:nvPr/>
        </p:nvPicPr>
        <p:blipFill>
          <a:blip r:embed="rId5"/>
          <a:stretch>
            <a:fillRect/>
          </a:stretch>
        </p:blipFill>
        <p:spPr>
          <a:xfrm>
            <a:off x="-115570" y="-1265555"/>
            <a:ext cx="4525645" cy="4375785"/>
          </a:xfrm>
          <a:prstGeom prst="rect">
            <a:avLst/>
          </a:prstGeom>
        </p:spPr>
      </p:pic>
      <p:pic>
        <p:nvPicPr>
          <p:cNvPr id="7" name="Picture 6" descr="ảnh ngoài trời"/>
          <p:cNvPicPr>
            <a:picLocks noChangeAspect="1"/>
          </p:cNvPicPr>
          <p:nvPr/>
        </p:nvPicPr>
        <p:blipFill>
          <a:blip r:embed="rId6"/>
          <a:stretch>
            <a:fillRect/>
          </a:stretch>
        </p:blipFill>
        <p:spPr>
          <a:xfrm>
            <a:off x="0" y="3366135"/>
            <a:ext cx="4499610" cy="2835275"/>
          </a:xfrm>
          <a:prstGeom prst="rect">
            <a:avLst/>
          </a:prstGeom>
        </p:spPr>
      </p:pic>
      <p:pic>
        <p:nvPicPr>
          <p:cNvPr id="10" name="Picture 9"/>
          <p:cNvPicPr>
            <a:picLocks noChangeAspect="1"/>
          </p:cNvPicPr>
          <p:nvPr/>
        </p:nvPicPr>
        <p:blipFill>
          <a:blip r:embed="rId7"/>
          <a:stretch>
            <a:fillRect/>
          </a:stretch>
        </p:blipFill>
        <p:spPr>
          <a:xfrm>
            <a:off x="5488305" y="3930650"/>
            <a:ext cx="6207760" cy="306514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04544" cy="1325563"/>
          </a:xfrm>
        </p:spPr>
        <p:txBody>
          <a:bodyPr/>
          <a:lstStyle/>
          <a:p>
            <a:endParaRPr lang="en-US" sz="1800" dirty="0">
              <a:latin typeface="Times New Roman" panose="02020603050405020304" pitchFamily="18" charset="0"/>
              <a:cs typeface="Times New Roman" panose="02020603050405020304" pitchFamily="18" charset="0"/>
            </a:endParaRPr>
          </a:p>
        </p:txBody>
      </p:sp>
      <p:pic>
        <p:nvPicPr>
          <p:cNvPr id="15" name="Content Placeholder 1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6307" y="1562533"/>
            <a:ext cx="5850857" cy="4351338"/>
          </a:xfrm>
        </p:spPr>
      </p:pic>
      <p:pic>
        <p:nvPicPr>
          <p:cNvPr id="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95124" cy="6838682"/>
          </a:xfrm>
          <a:prstGeom prst="rect">
            <a:avLst/>
          </a:prstGeom>
        </p:spPr>
      </p:pic>
      <p:sp>
        <p:nvSpPr>
          <p:cNvPr id="4" name="Rectangle 3"/>
          <p:cNvSpPr/>
          <p:nvPr/>
        </p:nvSpPr>
        <p:spPr>
          <a:xfrm>
            <a:off x="4350316" y="420899"/>
            <a:ext cx="6078568" cy="1200329"/>
          </a:xfrm>
          <a:prstGeom prst="rect">
            <a:avLst/>
          </a:prstGeom>
        </p:spPr>
        <p:txBody>
          <a:bodyPr wrap="square">
            <a:spAutoFit/>
          </a:bodyPr>
          <a:lstStyle/>
          <a:p>
            <a:pPr algn="just"/>
            <a:r>
              <a:rPr lang="en-US" spc="-10" dirty="0">
                <a:solidFill>
                  <a:schemeClr val="accent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accent5"/>
                </a:solidFill>
                <a:latin typeface="Times New Roman" panose="02020603050405020304" pitchFamily="18" charset="0"/>
                <a:cs typeface="Times New Roman" panose="02020603050405020304" pitchFamily="18" charset="0"/>
              </a:rPr>
              <a:t>G</a:t>
            </a:r>
            <a:r>
              <a:rPr lang="vi-VN" dirty="0" smtClean="0">
                <a:solidFill>
                  <a:schemeClr val="accent5"/>
                </a:solidFill>
                <a:latin typeface="Times New Roman" panose="02020603050405020304" pitchFamily="18" charset="0"/>
                <a:cs typeface="Times New Roman" panose="02020603050405020304" pitchFamily="18" charset="0"/>
              </a:rPr>
              <a:t>óc </a:t>
            </a:r>
            <a:r>
              <a:rPr lang="vi-VN" dirty="0">
                <a:solidFill>
                  <a:schemeClr val="accent5"/>
                </a:solidFill>
                <a:latin typeface="Times New Roman" panose="02020603050405020304" pitchFamily="18" charset="0"/>
                <a:cs typeface="Times New Roman" panose="02020603050405020304" pitchFamily="18" charset="0"/>
              </a:rPr>
              <a:t>phân vai: “</a:t>
            </a:r>
            <a:r>
              <a:rPr lang="vi-VN" i="1" dirty="0">
                <a:solidFill>
                  <a:schemeClr val="accent5"/>
                </a:solidFill>
                <a:latin typeface="Times New Roman" panose="02020603050405020304" pitchFamily="18" charset="0"/>
                <a:cs typeface="Times New Roman" panose="02020603050405020304" pitchFamily="18" charset="0"/>
              </a:rPr>
              <a:t>Góc </a:t>
            </a:r>
            <a:r>
              <a:rPr lang="en-US" altLang="vi-VN" i="1" dirty="0">
                <a:solidFill>
                  <a:schemeClr val="accent5"/>
                </a:solidFill>
                <a:latin typeface="Times New Roman" panose="02020603050405020304" pitchFamily="18" charset="0"/>
                <a:cs typeface="Times New Roman" panose="02020603050405020304" pitchFamily="18" charset="0"/>
              </a:rPr>
              <a:t>bán hàng</a:t>
            </a:r>
            <a:r>
              <a:rPr lang="vi-VN" dirty="0">
                <a:solidFill>
                  <a:schemeClr val="accent5"/>
                </a:solidFill>
                <a:latin typeface="Times New Roman" panose="02020603050405020304" pitchFamily="18" charset="0"/>
                <a:cs typeface="Times New Roman" panose="02020603050405020304" pitchFamily="18" charset="0"/>
              </a:rPr>
              <a:t>” trẻ chơi trò chơi đóng vai </a:t>
            </a:r>
            <a:r>
              <a:rPr lang="en-US" dirty="0">
                <a:solidFill>
                  <a:schemeClr val="accent5"/>
                </a:solidFill>
                <a:latin typeface="Times New Roman" panose="02020603050405020304" pitchFamily="18" charset="0"/>
                <a:cs typeface="Times New Roman" panose="02020603050405020304" pitchFamily="18" charset="0"/>
              </a:rPr>
              <a:t>là những người bán hàng tận tâm, người mua hàng thanh lịch</a:t>
            </a:r>
            <a:r>
              <a:rPr lang="vi-VN" dirty="0">
                <a:solidFill>
                  <a:schemeClr val="accent5"/>
                </a:solidFill>
                <a:latin typeface="Times New Roman" panose="02020603050405020304" pitchFamily="18" charset="0"/>
                <a:cs typeface="Times New Roman" panose="02020603050405020304" pitchFamily="18" charset="0"/>
              </a:rPr>
              <a:t>: Thái độ niềm nở, ân cần chào hỏi khách, giới thiệu menu, nhận tiền và trả tiền bằng hai tay, cảm ơn khách.</a:t>
            </a:r>
            <a:endParaRPr lang="en-US" dirty="0">
              <a:solidFill>
                <a:schemeClr val="accent5"/>
              </a:solidFill>
              <a:latin typeface="Times New Roman" panose="02020603050405020304" pitchFamily="18" charset="0"/>
              <a:cs typeface="Times New Roman" panose="02020603050405020304" pitchFamily="18" charset="0"/>
            </a:endParaRPr>
          </a:p>
        </p:txBody>
      </p:sp>
      <p:sp>
        <p:nvSpPr>
          <p:cNvPr id="3" name="Rectangle 2"/>
          <p:cNvSpPr/>
          <p:nvPr/>
        </p:nvSpPr>
        <p:spPr>
          <a:xfrm>
            <a:off x="4350316" y="2055813"/>
            <a:ext cx="7944808" cy="2031325"/>
          </a:xfrm>
          <a:prstGeom prst="rect">
            <a:avLst/>
          </a:prstGeom>
        </p:spPr>
        <p:txBody>
          <a:bodyPr wrap="square">
            <a:spAutoFit/>
          </a:bodyPr>
          <a:lstStyle/>
          <a:p>
            <a:r>
              <a:rPr lang="vi-VN" dirty="0">
                <a:solidFill>
                  <a:schemeClr val="accent5"/>
                </a:solidFill>
                <a:latin typeface="Times New Roman" panose="02020603050405020304" pitchFamily="18" charset="0"/>
                <a:cs typeface="Times New Roman" panose="02020603050405020304" pitchFamily="18" charset="0"/>
              </a:rPr>
              <a:t>“Góc văn học” tôi sưu tầm các câu chuyện có nhân vật sống thanh lịch, văn minh có thể kể chuyện minh họa qua tranh, qua powerpoint hoặc tổ chức các hoạt động kể chuyện sáng tạo, đóng vai, diễn kịch dựa trên nội dung câu chuyện.</a:t>
            </a:r>
            <a:endParaRPr lang="en-US" dirty="0">
              <a:solidFill>
                <a:schemeClr val="accent5"/>
              </a:solidFill>
              <a:latin typeface="Times New Roman" panose="02020603050405020304" pitchFamily="18" charset="0"/>
              <a:cs typeface="Times New Roman" panose="02020603050405020304" pitchFamily="18" charset="0"/>
            </a:endParaRPr>
          </a:p>
          <a:p>
            <a:r>
              <a:rPr lang="vi-VN" dirty="0">
                <a:solidFill>
                  <a:schemeClr val="accent5"/>
                </a:solidFill>
                <a:latin typeface="Times New Roman" panose="02020603050405020304" pitchFamily="18" charset="0"/>
                <a:cs typeface="Times New Roman" panose="02020603050405020304" pitchFamily="18" charset="0"/>
              </a:rPr>
              <a:t>Ví dụ: "Cô bé quàng khăn đỏ" (biết chào hỏi người lớn), "Cây táo" (Giúp trẻ hiểu về tình cảm người thân trong gia đình), “Sự tích cây vú sữa” ( dạy trẻ về lòng biết ơn), ...Những câu chuyện này sẽ giúp trẻ hiểu hơn về những hành động đúng đắn và những giá trị đạo đức như lòng trung thực, sự tôn trọng, và biết chia </a:t>
            </a:r>
            <a:r>
              <a:rPr lang="vi-VN" dirty="0" smtClean="0">
                <a:solidFill>
                  <a:schemeClr val="accent5"/>
                </a:solidFill>
                <a:latin typeface="Times New Roman" panose="02020603050405020304" pitchFamily="18" charset="0"/>
                <a:cs typeface="Times New Roman" panose="02020603050405020304" pitchFamily="18" charset="0"/>
              </a:rPr>
              <a:t>sẻ</a:t>
            </a:r>
            <a:endParaRPr lang="en-US" dirty="0">
              <a:solidFill>
                <a:schemeClr val="accent5"/>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59959" y="420899"/>
            <a:ext cx="3725745" cy="5492972"/>
          </a:xfrm>
          <a:prstGeom prst="rect">
            <a:avLst/>
          </a:prstGeom>
        </p:spPr>
      </p:pic>
      <p:pic>
        <p:nvPicPr>
          <p:cNvPr id="7" name="Picture 6"/>
          <p:cNvPicPr>
            <a:picLocks noChangeAspect="1"/>
          </p:cNvPicPr>
          <p:nvPr/>
        </p:nvPicPr>
        <p:blipFill>
          <a:blip r:embed="rId5"/>
          <a:stretch>
            <a:fillRect/>
          </a:stretch>
        </p:blipFill>
        <p:spPr>
          <a:xfrm>
            <a:off x="3979236" y="4275181"/>
            <a:ext cx="7236579" cy="262150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endParaRPr lang="en-US">
              <a:latin typeface="Times New Roman" panose="02020603050405020304" pitchFamily="18" charset="0"/>
              <a:cs typeface="Times New Roman" panose="02020603050405020304" pitchFamily="18" charset="0"/>
            </a:endParaRPr>
          </a:p>
        </p:txBody>
      </p:sp>
      <p:pic>
        <p:nvPicPr>
          <p:cNvPr id="4" name="Hình ảnh 2"/>
          <p:cNvPicPr>
            <a:picLocks noChangeAspect="1"/>
          </p:cNvPicPr>
          <p:nvPr/>
        </p:nvPicPr>
        <p:blipFill rotWithShape="1">
          <a:blip r:embed="rId2"/>
          <a:srcRect t="15094"/>
          <a:stretch>
            <a:fillRect/>
          </a:stretch>
        </p:blipFill>
        <p:spPr>
          <a:xfrm>
            <a:off x="0" y="10"/>
            <a:ext cx="12191980" cy="6857990"/>
          </a:xfrm>
          <a:prstGeom prst="rect">
            <a:avLst/>
          </a:prstGeom>
        </p:spPr>
      </p:pic>
      <p:sp>
        <p:nvSpPr>
          <p:cNvPr id="6" name="Rounded Rectangle 5"/>
          <p:cNvSpPr/>
          <p:nvPr/>
        </p:nvSpPr>
        <p:spPr>
          <a:xfrm>
            <a:off x="476518" y="230188"/>
            <a:ext cx="4056845" cy="5879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smtClean="0">
                <a:latin typeface="Times New Roman" panose="02020603050405020304" pitchFamily="18" charset="0"/>
                <a:cs typeface="Times New Roman" panose="02020603050405020304" pitchFamily="18" charset="0"/>
              </a:rPr>
              <a:t>4. </a:t>
            </a:r>
            <a:r>
              <a:rPr lang="en-US" b="1" dirty="0" err="1" smtClean="0">
                <a:latin typeface="Times New Roman" panose="02020603050405020304" pitchFamily="18" charset="0"/>
                <a:cs typeface="Times New Roman" panose="02020603050405020304" pitchFamily="18" charset="0"/>
              </a:rPr>
              <a:t>Hiệu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quả</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pháp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sáng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tạo</a:t>
            </a:r>
            <a:endParaRPr lang="en-US" b="1" dirty="0">
              <a:latin typeface="Times New Roman" panose="02020603050405020304" pitchFamily="18" charset="0"/>
              <a:cs typeface="Times New Roman" panose="02020603050405020304" pitchFamily="18" charset="0"/>
            </a:endParaRPr>
          </a:p>
        </p:txBody>
      </p:sp>
      <p:sp>
        <p:nvSpPr>
          <p:cNvPr id="5" name="Rectangle 4"/>
          <p:cNvSpPr/>
          <p:nvPr/>
        </p:nvSpPr>
        <p:spPr>
          <a:xfrm>
            <a:off x="3477634" y="969992"/>
            <a:ext cx="7978076" cy="4247317"/>
          </a:xfrm>
          <a:prstGeom prst="rect">
            <a:avLst/>
          </a:prstGeom>
        </p:spPr>
        <p:txBody>
          <a:bodyPr wrap="square">
            <a:spAutoFit/>
          </a:bodyPr>
          <a:lstStyle/>
          <a:p>
            <a:pPr algn="just"/>
            <a:r>
              <a:rPr lang="en-US"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altLang="en-US" dirty="0" smtClean="0">
              <a:solidFill>
                <a:srgbClr val="0070C0"/>
              </a:solidFill>
              <a:latin typeface="Times New Roman" panose="02020603050405020304" pitchFamily="18" charset="0"/>
              <a:cs typeface="Times New Roman" panose="02020603050405020304" pitchFamily="18" charset="0"/>
            </a:endParaRPr>
          </a:p>
          <a:p>
            <a:pPr algn="just"/>
            <a:r>
              <a:rPr lang="en-US" altLang="en-US" dirty="0" err="1" smtClean="0">
                <a:solidFill>
                  <a:srgbClr val="0070C0"/>
                </a:solidFill>
                <a:latin typeface="Times New Roman" panose="02020603050405020304" pitchFamily="18" charset="0"/>
                <a:cs typeface="Times New Roman" panose="02020603050405020304" pitchFamily="18" charset="0"/>
              </a:rPr>
              <a:t>Sau</a:t>
            </a:r>
            <a:r>
              <a:rPr lang="en-US" altLang="en-US" dirty="0" smtClean="0">
                <a:solidFill>
                  <a:srgbClr val="0070C0"/>
                </a:solidFill>
                <a:latin typeface="Times New Roman" panose="02020603050405020304" pitchFamily="18" charset="0"/>
                <a:cs typeface="Times New Roman" panose="02020603050405020304" pitchFamily="18" charset="0"/>
              </a:rPr>
              <a:t> </a:t>
            </a:r>
            <a:r>
              <a:rPr lang="en-US" altLang="en-US" dirty="0">
                <a:solidFill>
                  <a:srgbClr val="0070C0"/>
                </a:solidFill>
                <a:latin typeface="Times New Roman" panose="02020603050405020304" pitchFamily="18" charset="0"/>
                <a:cs typeface="Times New Roman" panose="02020603050405020304" pitchFamily="18" charset="0"/>
              </a:rPr>
              <a:t>một thời gian áp dụng các biện pháp, tôi nhận thấy trẻ có sự thay đổi rõ rệt trong hành vi. 100% trẻ đều được giáo viên tạo mọi điều kiện cho trẻ đư</a:t>
            </a:r>
            <a:r>
              <a:rPr lang="en-US" altLang="en-US" dirty="0" err="1" smtClean="0">
                <a:solidFill>
                  <a:srgbClr val="0070C0"/>
                </a:solidFill>
                <a:latin typeface="Times New Roman" panose="02020603050405020304" pitchFamily="18" charset="0"/>
                <a:cs typeface="Times New Roman" panose="02020603050405020304" pitchFamily="18" charset="0"/>
              </a:rPr>
              <a:t>ợc</a:t>
            </a:r>
            <a:r>
              <a:rPr lang="en-US" altLang="en-US" dirty="0" smtClean="0">
                <a:solidFill>
                  <a:srgbClr val="0070C0"/>
                </a:solidFill>
                <a:latin typeface="Times New Roman" panose="02020603050405020304" pitchFamily="18" charset="0"/>
                <a:cs typeface="Times New Roman" panose="02020603050405020304" pitchFamily="18" charset="0"/>
              </a:rPr>
              <a:t> </a:t>
            </a:r>
            <a:r>
              <a:rPr lang="en-US" altLang="en-US" dirty="0" err="1" smtClean="0">
                <a:solidFill>
                  <a:srgbClr val="0070C0"/>
                </a:solidFill>
                <a:latin typeface="Times New Roman" panose="02020603050405020304" pitchFamily="18" charset="0"/>
                <a:cs typeface="Times New Roman" panose="02020603050405020304" pitchFamily="18" charset="0"/>
              </a:rPr>
              <a:t>trải</a:t>
            </a:r>
            <a:r>
              <a:rPr lang="en-US" altLang="en-US" dirty="0" smtClean="0">
                <a:solidFill>
                  <a:srgbClr val="0070C0"/>
                </a:solidFill>
                <a:latin typeface="Times New Roman" panose="02020603050405020304" pitchFamily="18" charset="0"/>
                <a:cs typeface="Times New Roman" panose="02020603050405020304" pitchFamily="18" charset="0"/>
              </a:rPr>
              <a:t> </a:t>
            </a:r>
            <a:r>
              <a:rPr lang="en-US" altLang="en-US" dirty="0">
                <a:solidFill>
                  <a:srgbClr val="0070C0"/>
                </a:solidFill>
                <a:latin typeface="Times New Roman" panose="02020603050405020304" pitchFamily="18" charset="0"/>
                <a:cs typeface="Times New Roman" panose="02020603050405020304" pitchFamily="18" charset="0"/>
              </a:rPr>
              <a:t>nghiệm thực tế, khuyến khích khơi dậy tính tò mò, phát triển trí tưởng tượng, năng động, mạnh dạn, tự tin thông qua thực hiện các hành vi thanh lịch, văn minh. </a:t>
            </a:r>
            <a:endParaRPr lang="en-US" altLang="en-US" dirty="0" smtClean="0">
              <a:solidFill>
                <a:srgbClr val="0070C0"/>
              </a:solidFill>
              <a:latin typeface="Times New Roman" panose="02020603050405020304" pitchFamily="18" charset="0"/>
              <a:cs typeface="Times New Roman" panose="02020603050405020304" pitchFamily="18" charset="0"/>
            </a:endParaRPr>
          </a:p>
          <a:p>
            <a:pPr algn="just"/>
            <a:endParaRPr lang="en-US" altLang="en-US" dirty="0">
              <a:solidFill>
                <a:srgbClr val="0070C0"/>
              </a:solidFill>
              <a:latin typeface="Times New Roman" panose="02020603050405020304" pitchFamily="18" charset="0"/>
              <a:cs typeface="Times New Roman" panose="02020603050405020304" pitchFamily="18" charset="0"/>
            </a:endParaRPr>
          </a:p>
          <a:p>
            <a:pPr algn="just"/>
            <a:r>
              <a:rPr lang="en-US" altLang="en-US" dirty="0" smtClean="0">
                <a:solidFill>
                  <a:srgbClr val="0070C0"/>
                </a:solidFill>
                <a:latin typeface="Times New Roman" panose="02020603050405020304" pitchFamily="18" charset="0"/>
                <a:cs typeface="Times New Roman" panose="02020603050405020304" pitchFamily="18" charset="0"/>
              </a:rPr>
              <a:t>     </a:t>
            </a:r>
            <a:r>
              <a:rPr lang="en-US" altLang="en-US" dirty="0" err="1" smtClean="0">
                <a:solidFill>
                  <a:srgbClr val="0070C0"/>
                </a:solidFill>
                <a:latin typeface="Times New Roman" panose="02020603050405020304" pitchFamily="18" charset="0"/>
                <a:cs typeface="Times New Roman" panose="02020603050405020304" pitchFamily="18" charset="0"/>
              </a:rPr>
              <a:t>Trẻ</a:t>
            </a:r>
            <a:r>
              <a:rPr lang="en-US" altLang="en-US" dirty="0" smtClean="0">
                <a:solidFill>
                  <a:srgbClr val="0070C0"/>
                </a:solidFill>
                <a:latin typeface="Times New Roman" panose="02020603050405020304" pitchFamily="18" charset="0"/>
                <a:cs typeface="Times New Roman" panose="02020603050405020304" pitchFamily="18" charset="0"/>
              </a:rPr>
              <a:t> </a:t>
            </a:r>
            <a:r>
              <a:rPr lang="en-US" altLang="en-US" dirty="0">
                <a:solidFill>
                  <a:srgbClr val="0070C0"/>
                </a:solidFill>
                <a:latin typeface="Times New Roman" panose="02020603050405020304" pitchFamily="18" charset="0"/>
                <a:cs typeface="Times New Roman" panose="02020603050405020304" pitchFamily="18" charset="0"/>
              </a:rPr>
              <a:t>biết chào hỏi lễ phép với cô giáo, bố mẹ, ông bà và bạn bè một cách tự nhiên. </a:t>
            </a:r>
            <a:r>
              <a:rPr lang="en-US" altLang="en-US" dirty="0" err="1" smtClean="0">
                <a:solidFill>
                  <a:srgbClr val="0070C0"/>
                </a:solidFill>
                <a:latin typeface="Times New Roman" panose="02020603050405020304" pitchFamily="18" charset="0"/>
                <a:cs typeface="Times New Roman" panose="02020603050405020304" pitchFamily="18" charset="0"/>
              </a:rPr>
              <a:t>Khi</a:t>
            </a:r>
            <a:r>
              <a:rPr lang="en-US" altLang="en-US" dirty="0" smtClean="0">
                <a:solidFill>
                  <a:srgbClr val="0070C0"/>
                </a:solidFill>
                <a:latin typeface="Times New Roman" panose="02020603050405020304" pitchFamily="18" charset="0"/>
                <a:cs typeface="Times New Roman" panose="02020603050405020304" pitchFamily="18" charset="0"/>
              </a:rPr>
              <a:t> </a:t>
            </a:r>
            <a:r>
              <a:rPr lang="en-US" altLang="en-US" dirty="0">
                <a:solidFill>
                  <a:srgbClr val="0070C0"/>
                </a:solidFill>
                <a:latin typeface="Times New Roman" panose="02020603050405020304" pitchFamily="18" charset="0"/>
                <a:cs typeface="Times New Roman" panose="02020603050405020304" pitchFamily="18" charset="0"/>
              </a:rPr>
              <a:t>nhận quà hoặc sự giúp đỡ, trẻ biết nói lời cảm ơn, khi làm sai biết nhận lỗi và xin lỗi chân thành. Trong các hoạt động chung, trẻ chủ động xếp hàng ngay ngắn, không chen lấn, không lớn tiếng ở nơi công cộng. </a:t>
            </a:r>
          </a:p>
          <a:p>
            <a:pPr algn="just"/>
            <a:r>
              <a:rPr lang="en-US" altLang="en-US" dirty="0" smtClean="0">
                <a:solidFill>
                  <a:srgbClr val="0070C0"/>
                </a:solidFill>
                <a:latin typeface="Times New Roman" panose="02020603050405020304" pitchFamily="18" charset="0"/>
                <a:cs typeface="Times New Roman" panose="02020603050405020304" pitchFamily="18" charset="0"/>
              </a:rPr>
              <a:t>      Đ</a:t>
            </a:r>
            <a:r>
              <a:rPr lang="en-US" altLang="en-US" dirty="0">
                <a:solidFill>
                  <a:srgbClr val="0070C0"/>
                </a:solidFill>
                <a:latin typeface="Times New Roman" panose="02020603050405020304" pitchFamily="18" charset="0"/>
                <a:cs typeface="Times New Roman" panose="02020603050405020304" pitchFamily="18" charset="0"/>
              </a:rPr>
              <a:t>ặc biệt, trẻ có ý thức giữ gìn vệ sinh lớp học, biết nhắc nhở nhau thực hiện hành vi văn minh mà không cần sự nhắc nhở thường xuyên từ cô giáo. Nhìn vào bảng khảo sát ta thấy số trẻ đến lớp cho đến thời điểm hiện tại các con đã có nhiều thói quen hành vi văn minh. </a:t>
            </a:r>
          </a:p>
        </p:txBody>
      </p:sp>
    </p:spTree>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p:cNvPicPr>
            <a:picLocks noChangeAspect="1"/>
          </p:cNvPicPr>
          <p:nvPr/>
        </p:nvPicPr>
        <p:blipFill rotWithShape="1">
          <a:blip r:embed="rId2"/>
          <a:srcRect t="15094"/>
          <a:stretch>
            <a:fillRect/>
          </a:stretch>
        </p:blipFill>
        <p:spPr>
          <a:xfrm>
            <a:off x="20" y="10"/>
            <a:ext cx="12191980" cy="6857990"/>
          </a:xfrm>
          <a:prstGeom prst="rect">
            <a:avLst/>
          </a:prstGeom>
        </p:spPr>
      </p:pic>
      <p:sp>
        <p:nvSpPr>
          <p:cNvPr id="6" name="Rectangle 5"/>
          <p:cNvSpPr/>
          <p:nvPr/>
        </p:nvSpPr>
        <p:spPr>
          <a:xfrm>
            <a:off x="3618006" y="635953"/>
            <a:ext cx="7406749" cy="4375044"/>
          </a:xfrm>
          <a:prstGeom prst="rect">
            <a:avLst/>
          </a:prstGeom>
        </p:spPr>
        <p:txBody>
          <a:bodyPr wrap="square">
            <a:spAutoFit/>
          </a:bodyPr>
          <a:lstStyle/>
          <a:p>
            <a:pPr algn="just">
              <a:lnSpc>
                <a:spcPct val="115000"/>
              </a:lnSpc>
            </a:pPr>
            <a:r>
              <a:rPr lang="en-US" b="1" i="1" dirty="0">
                <a:solidFill>
                  <a:srgbClr val="002060"/>
                </a:solidFill>
                <a:latin typeface="Times New Roman" panose="02020603050405020304" pitchFamily="18" charset="0"/>
                <a:ea typeface="Times New Roman" panose="02020603050405020304" pitchFamily="18" charset="0"/>
              </a:rPr>
              <a:t>* </a:t>
            </a:r>
            <a:r>
              <a:rPr lang="en-US" b="1" i="1" dirty="0" err="1" smtClean="0">
                <a:solidFill>
                  <a:srgbClr val="002060"/>
                </a:solidFill>
                <a:latin typeface="Times New Roman" panose="02020603050405020304" pitchFamily="18" charset="0"/>
                <a:ea typeface="Times New Roman" panose="02020603050405020304" pitchFamily="18" charset="0"/>
              </a:rPr>
              <a:t>Đối</a:t>
            </a:r>
            <a:r>
              <a:rPr lang="en-US" b="1" i="1" dirty="0" smtClean="0">
                <a:solidFill>
                  <a:srgbClr val="002060"/>
                </a:solidFill>
                <a:latin typeface="Times New Roman" panose="02020603050405020304" pitchFamily="18" charset="0"/>
                <a:ea typeface="Times New Roman" panose="02020603050405020304" pitchFamily="18" charset="0"/>
              </a:rPr>
              <a:t> </a:t>
            </a:r>
            <a:r>
              <a:rPr lang="en-US" b="1" i="1" dirty="0" err="1" smtClean="0">
                <a:solidFill>
                  <a:srgbClr val="002060"/>
                </a:solidFill>
                <a:latin typeface="Times New Roman" panose="02020603050405020304" pitchFamily="18" charset="0"/>
                <a:ea typeface="Times New Roman" panose="02020603050405020304" pitchFamily="18" charset="0"/>
              </a:rPr>
              <a:t>với</a:t>
            </a:r>
            <a:r>
              <a:rPr lang="en-US" b="1" i="1" dirty="0" smtClean="0">
                <a:solidFill>
                  <a:srgbClr val="002060"/>
                </a:solidFill>
                <a:latin typeface="Times New Roman" panose="02020603050405020304" pitchFamily="18" charset="0"/>
                <a:ea typeface="Times New Roman" panose="02020603050405020304" pitchFamily="18" charset="0"/>
              </a:rPr>
              <a:t> </a:t>
            </a:r>
            <a:r>
              <a:rPr lang="en-US" b="1" i="1" dirty="0" err="1" smtClean="0">
                <a:solidFill>
                  <a:srgbClr val="002060"/>
                </a:solidFill>
                <a:latin typeface="Times New Roman" panose="02020603050405020304" pitchFamily="18" charset="0"/>
                <a:ea typeface="Times New Roman" panose="02020603050405020304" pitchFamily="18" charset="0"/>
              </a:rPr>
              <a:t>giáo</a:t>
            </a:r>
            <a:r>
              <a:rPr lang="en-US" b="1" i="1" dirty="0" smtClean="0">
                <a:solidFill>
                  <a:srgbClr val="002060"/>
                </a:solidFill>
                <a:latin typeface="Times New Roman" panose="02020603050405020304" pitchFamily="18" charset="0"/>
                <a:ea typeface="Times New Roman" panose="02020603050405020304" pitchFamily="18" charset="0"/>
              </a:rPr>
              <a:t> </a:t>
            </a:r>
            <a:r>
              <a:rPr lang="en-US" b="1" i="1" dirty="0" err="1" smtClean="0">
                <a:solidFill>
                  <a:srgbClr val="002060"/>
                </a:solidFill>
                <a:latin typeface="Times New Roman" panose="02020603050405020304" pitchFamily="18" charset="0"/>
                <a:ea typeface="Times New Roman" panose="02020603050405020304" pitchFamily="18" charset="0"/>
              </a:rPr>
              <a:t>viên</a:t>
            </a:r>
            <a:r>
              <a:rPr lang="en-US" b="1" dirty="0" smtClean="0">
                <a:solidFill>
                  <a:srgbClr val="002060"/>
                </a:solidFill>
                <a:latin typeface="Times New Roman" panose="02020603050405020304" pitchFamily="18" charset="0"/>
                <a:ea typeface="Times New Roman" panose="02020603050405020304" pitchFamily="18" charset="0"/>
              </a:rPr>
              <a:t>: </a:t>
            </a:r>
            <a:endParaRPr lang="en-US"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pt-BR"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nếp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cởi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dạn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lồng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riêng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endPar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1600" b="1" i="1"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b="1" i="1"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i="1" spc="-10" dirty="0" err="1" smtClean="0">
                <a:latin typeface="Times New Roman" panose="02020603050405020304" pitchFamily="18" charset="0"/>
                <a:ea typeface="Times New Roman" panose="02020603050405020304" pitchFamily="18" charset="0"/>
                <a:cs typeface="Times New Roman" panose="02020603050405020304" pitchFamily="18" charset="0"/>
              </a:rPr>
              <a:t>Đối</a:t>
            </a:r>
            <a:r>
              <a:rPr lang="en-US" altLang="en-US" b="1" i="1"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i="1" spc="-10" dirty="0" err="1" smtClean="0">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b="1" i="1"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i="1" spc="-10" dirty="0" err="1" smtClean="0">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b="1" i="1" spc="-1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b="1" i="1" spc="-10" dirty="0" err="1" smtClean="0">
                <a:latin typeface="Times New Roman" panose="02020603050405020304" pitchFamily="18" charset="0"/>
                <a:ea typeface="Times New Roman" panose="02020603050405020304" pitchFamily="18" charset="0"/>
                <a:cs typeface="Times New Roman" panose="02020603050405020304" pitchFamily="18" charset="0"/>
              </a:rPr>
              <a:t>huynh</a:t>
            </a:r>
            <a:endParaRPr lang="en-US" altLang="en-US" b="1" i="1" spc="-1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huynh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huynh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nhắc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nhở</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chào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xin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lúc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cư</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bè</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huynh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cực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phối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1600" spc="-1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alt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spc="-1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solidFill>
                <a:srgbClr val="0070C0"/>
              </a:solidFill>
              <a:effectLst/>
              <a:latin typeface="Tahoma"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663116" y="134292"/>
            <a:ext cx="2293448"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III. KẾT LUẬN</a:t>
            </a:r>
          </a:p>
        </p:txBody>
      </p:sp>
      <p:sp>
        <p:nvSpPr>
          <p:cNvPr id="6" name="Rectangle 5"/>
          <p:cNvSpPr/>
          <p:nvPr/>
        </p:nvSpPr>
        <p:spPr>
          <a:xfrm>
            <a:off x="723046" y="642189"/>
            <a:ext cx="10745907" cy="5062924"/>
          </a:xfrm>
          <a:prstGeom prst="rect">
            <a:avLst/>
          </a:prstGeom>
        </p:spPr>
        <p:txBody>
          <a:bodyPr wrap="square">
            <a:spAutoFit/>
          </a:bodyPr>
          <a:lstStyle/>
          <a:p>
            <a:pPr marL="342900" indent="-342900" algn="just">
              <a:buAutoNum type="arabicPeriod"/>
            </a:pPr>
            <a:r>
              <a:rPr lang="en-US" sz="1700" b="1" i="1" dirty="0" err="1" smtClean="0">
                <a:solidFill>
                  <a:srgbClr val="C00000"/>
                </a:solidFill>
                <a:latin typeface="Times New Roman" panose="02020603050405020304" pitchFamily="18" charset="0"/>
                <a:cs typeface="Times New Roman" panose="02020603050405020304" pitchFamily="18" charset="0"/>
              </a:rPr>
              <a:t>Kết</a:t>
            </a:r>
            <a:r>
              <a:rPr lang="en-US" sz="1700" b="1" i="1" dirty="0" smtClean="0">
                <a:solidFill>
                  <a:srgbClr val="C00000"/>
                </a:solidFill>
                <a:latin typeface="Times New Roman" panose="02020603050405020304" pitchFamily="18" charset="0"/>
                <a:cs typeface="Times New Roman" panose="02020603050405020304" pitchFamily="18" charset="0"/>
              </a:rPr>
              <a:t> </a:t>
            </a:r>
            <a:r>
              <a:rPr lang="en-US" sz="1700" b="1" i="1" dirty="0" err="1">
                <a:solidFill>
                  <a:srgbClr val="C00000"/>
                </a:solidFill>
                <a:latin typeface="Times New Roman" panose="02020603050405020304" pitchFamily="18" charset="0"/>
                <a:cs typeface="Times New Roman" panose="02020603050405020304" pitchFamily="18" charset="0"/>
              </a:rPr>
              <a:t>luận</a:t>
            </a:r>
            <a:r>
              <a:rPr lang="vi-VN" sz="1700" b="1" i="1" dirty="0">
                <a:solidFill>
                  <a:srgbClr val="C00000"/>
                </a:solidFill>
                <a:latin typeface="Times New Roman" panose="02020603050405020304" pitchFamily="18" charset="0"/>
                <a:cs typeface="Times New Roman" panose="02020603050405020304" pitchFamily="18" charset="0"/>
              </a:rPr>
              <a:t>: </a:t>
            </a:r>
            <a:endParaRPr lang="en-US" sz="1700" b="1" i="1" dirty="0" smtClean="0">
              <a:solidFill>
                <a:srgbClr val="C00000"/>
              </a:solidFill>
              <a:latin typeface="Times New Roman" panose="02020603050405020304" pitchFamily="18" charset="0"/>
              <a:cs typeface="Times New Roman" panose="02020603050405020304" pitchFamily="18" charset="0"/>
            </a:endParaRPr>
          </a:p>
          <a:p>
            <a:pPr algn="just"/>
            <a:endParaRPr lang="en-US" sz="1700" dirty="0">
              <a:solidFill>
                <a:srgbClr val="0070C0"/>
              </a:solidFill>
              <a:latin typeface="Times New Roman" panose="02020603050405020304" pitchFamily="18" charset="0"/>
              <a:cs typeface="Times New Roman" panose="02020603050405020304" pitchFamily="18" charset="0"/>
            </a:endParaRPr>
          </a:p>
          <a:p>
            <a:pPr algn="just"/>
            <a:r>
              <a:rPr lang="en-US" altLang="en-US" sz="1700" dirty="0" smtClean="0">
                <a:solidFill>
                  <a:srgbClr val="0070C0"/>
                </a:solidFill>
                <a:latin typeface="Times New Roman" panose="02020603050405020304" pitchFamily="18" charset="0"/>
                <a:cs typeface="Times New Roman" panose="02020603050405020304" pitchFamily="18" charset="0"/>
              </a:rPr>
              <a:t>        </a:t>
            </a:r>
            <a:r>
              <a:rPr lang="en-US" altLang="en-US" sz="1700" dirty="0" err="1" smtClean="0">
                <a:solidFill>
                  <a:srgbClr val="0070C0"/>
                </a:solidFill>
                <a:latin typeface="Times New Roman" panose="02020603050405020304" pitchFamily="18" charset="0"/>
                <a:cs typeface="Times New Roman" panose="02020603050405020304" pitchFamily="18" charset="0"/>
              </a:rPr>
              <a:t>Tôi</a:t>
            </a:r>
            <a:r>
              <a:rPr lang="en-US" altLang="en-US" sz="1700" dirty="0" smtClean="0">
                <a:solidFill>
                  <a:srgbClr val="0070C0"/>
                </a:solidFill>
                <a:latin typeface="Times New Roman" panose="02020603050405020304" pitchFamily="18" charset="0"/>
                <a:cs typeface="Times New Roman" panose="02020603050405020304" pitchFamily="18" charset="0"/>
              </a:rPr>
              <a:t> </a:t>
            </a:r>
            <a:r>
              <a:rPr lang="en-US" altLang="en-US" sz="1700" dirty="0">
                <a:solidFill>
                  <a:srgbClr val="0070C0"/>
                </a:solidFill>
                <a:latin typeface="Times New Roman" panose="02020603050405020304" pitchFamily="18" charset="0"/>
                <a:cs typeface="Times New Roman" panose="02020603050405020304" pitchFamily="18" charset="0"/>
              </a:rPr>
              <a:t>đã nghiên cứu và áp dụng các biện pháp giáo dục hành vi văn minh cho trẻ và nhận thấy sự thay đổi tích cực trong nhận thức và hành vi của trẻ. Với chuyên đề trọng tâm của năm học“Phát triển chương trình giáo dục nhà trường, lồng ghép giáo dục nếp sống thanh lịch, văn minh cho trẻ mẫu giáo lớn 5 - 6 tuổi” tôi đã nghiên cứu và áp dụng các biện pháp giáo dục hành vi văn minh cho trẻ, tôi nhận thấy sự thay đổi tích cực trong nhận thức và hành vi của trẻ. Biện pháp này mang lại ý nghĩa vô cùng to lớn và toàn diện, góp phần xây dựng những thế hệ tương lai có nhân cách tốt đẹp, có kỹ năng sống vững vàng, có trách nhiệm với bản thân, gia đình và xã hội. Giúp trẻ hình thành những thói quen tốt, hành vi văn minh trong giao tiếp, ứng xử, sinh hoạt hàng ngày. Biện pháp góp phần xây dựng môi trường lớp học/trường học an toàn, lành mạnh, nơi trẻ cảm thấy được yêu thương, tôn trọng và được phát triển toàn diện. Trẻ yêu thích đến trường, hứng thú tham gia các hoạt động học tập, vui chơi. Đồng thời, phụ huynh ngày càng quan tâm hơn đến việc rèn luyện hành vi văn minh cho con, tạo sự đồng thuận giữa gia đình và nhà trư</a:t>
            </a:r>
            <a:r>
              <a:rPr lang="en-US" altLang="en-US" sz="1700" dirty="0" err="1" smtClean="0">
                <a:solidFill>
                  <a:srgbClr val="0070C0"/>
                </a:solidFill>
                <a:latin typeface="Times New Roman" panose="02020603050405020304" pitchFamily="18" charset="0"/>
                <a:cs typeface="Times New Roman" panose="02020603050405020304" pitchFamily="18" charset="0"/>
              </a:rPr>
              <a:t>ờng</a:t>
            </a:r>
            <a:r>
              <a:rPr lang="en-US" altLang="en-US" sz="1700" dirty="0" smtClean="0">
                <a:solidFill>
                  <a:srgbClr val="0070C0"/>
                </a:solidFill>
                <a:latin typeface="Times New Roman" panose="02020603050405020304" pitchFamily="18" charset="0"/>
                <a:cs typeface="Times New Roman" panose="02020603050405020304" pitchFamily="18" charset="0"/>
              </a:rPr>
              <a:t>.</a:t>
            </a:r>
            <a:endParaRPr lang="en-US" altLang="en-US" sz="1700" dirty="0">
              <a:solidFill>
                <a:srgbClr val="0070C0"/>
              </a:solidFill>
              <a:latin typeface="Times New Roman" panose="02020603050405020304" pitchFamily="18" charset="0"/>
              <a:cs typeface="Times New Roman" panose="02020603050405020304" pitchFamily="18" charset="0"/>
            </a:endParaRPr>
          </a:p>
          <a:p>
            <a:pPr algn="just"/>
            <a:endParaRPr lang="en-US" altLang="en-US" sz="1700" dirty="0">
              <a:solidFill>
                <a:srgbClr val="0070C0"/>
              </a:solidFill>
              <a:latin typeface="Times New Roman" panose="02020603050405020304" pitchFamily="18" charset="0"/>
              <a:cs typeface="Times New Roman" panose="02020603050405020304" pitchFamily="18" charset="0"/>
            </a:endParaRPr>
          </a:p>
          <a:p>
            <a:pPr algn="just"/>
            <a:r>
              <a:rPr lang="pt-BR" sz="1700" b="1" i="1" dirty="0">
                <a:solidFill>
                  <a:srgbClr val="C00000"/>
                </a:solidFill>
                <a:latin typeface="Times New Roman" panose="02020603050405020304" pitchFamily="18" charset="0"/>
                <a:cs typeface="Times New Roman" panose="02020603050405020304" pitchFamily="18" charset="0"/>
              </a:rPr>
              <a:t>2. </a:t>
            </a:r>
            <a:r>
              <a:rPr lang="en-US" sz="1700" b="1" i="1" dirty="0" err="1">
                <a:solidFill>
                  <a:srgbClr val="C00000"/>
                </a:solidFill>
                <a:latin typeface="Times New Roman" panose="02020603050405020304" pitchFamily="18" charset="0"/>
                <a:cs typeface="Times New Roman" panose="02020603050405020304" pitchFamily="18" charset="0"/>
              </a:rPr>
              <a:t>Kiến</a:t>
            </a:r>
            <a:r>
              <a:rPr lang="en-US" sz="1700" b="1" i="1" dirty="0">
                <a:solidFill>
                  <a:srgbClr val="C00000"/>
                </a:solidFill>
                <a:latin typeface="Times New Roman" panose="02020603050405020304" pitchFamily="18" charset="0"/>
                <a:cs typeface="Times New Roman" panose="02020603050405020304" pitchFamily="18" charset="0"/>
              </a:rPr>
              <a:t> </a:t>
            </a:r>
            <a:r>
              <a:rPr lang="en-US" sz="1700" b="1" i="1" dirty="0" err="1" smtClean="0">
                <a:solidFill>
                  <a:srgbClr val="C00000"/>
                </a:solidFill>
                <a:latin typeface="Times New Roman" panose="02020603050405020304" pitchFamily="18" charset="0"/>
                <a:cs typeface="Times New Roman" panose="02020603050405020304" pitchFamily="18" charset="0"/>
              </a:rPr>
              <a:t>nghị</a:t>
            </a:r>
            <a:endParaRPr lang="en-US" sz="1700" b="1" i="1" dirty="0" smtClean="0">
              <a:solidFill>
                <a:srgbClr val="C00000"/>
              </a:solidFill>
              <a:latin typeface="Times New Roman" panose="02020603050405020304" pitchFamily="18" charset="0"/>
              <a:cs typeface="Times New Roman" panose="02020603050405020304" pitchFamily="18" charset="0"/>
            </a:endParaRPr>
          </a:p>
          <a:p>
            <a:pPr algn="just"/>
            <a:endParaRPr lang="en-US" sz="1700" b="1" i="1" dirty="0">
              <a:solidFill>
                <a:srgbClr val="0070C0"/>
              </a:solidFill>
              <a:latin typeface="Times New Roman" panose="02020603050405020304" pitchFamily="18" charset="0"/>
              <a:cs typeface="Times New Roman" panose="02020603050405020304" pitchFamily="18" charset="0"/>
            </a:endParaRPr>
          </a:p>
          <a:p>
            <a:pPr algn="just"/>
            <a:r>
              <a:rPr lang="vi-VN" sz="1700" dirty="0">
                <a:solidFill>
                  <a:srgbClr val="0070C0"/>
                </a:solidFill>
                <a:latin typeface="Times New Roman" panose="02020603050405020304" pitchFamily="18" charset="0"/>
                <a:cs typeface="Times New Roman" panose="02020603050405020304" pitchFamily="18" charset="0"/>
              </a:rPr>
              <a:t>     </a:t>
            </a:r>
            <a:r>
              <a:rPr lang="en-US" sz="1700" dirty="0">
                <a:solidFill>
                  <a:srgbClr val="0070C0"/>
                </a:solidFill>
                <a:latin typeface="Times New Roman" panose="02020603050405020304" pitchFamily="18" charset="0"/>
                <a:cs typeface="Times New Roman" panose="02020603050405020304" pitchFamily="18" charset="0"/>
              </a:rPr>
              <a:t>   Mong nhận được nhiều sự quan tâm hơn từ các cấp Phường, Sở dành cho giáo dục mầm non. </a:t>
            </a:r>
            <a:r>
              <a:rPr lang="en-US" altLang="en-US" sz="1700" dirty="0">
                <a:solidFill>
                  <a:srgbClr val="0070C0"/>
                </a:solidFill>
                <a:latin typeface="Times New Roman" panose="02020603050405020304" pitchFamily="18" charset="0"/>
                <a:cs typeface="Times New Roman" panose="02020603050405020304" pitchFamily="18" charset="0"/>
              </a:rPr>
              <a:t>Tăng cường tổ chức các buổi tập huấn, chuyên đề về giáo dục hành vi văn minh cho trẻ mầm non để giáo viên có thêm kinh nghiệm và phương pháp phù hợp. Khuyến nghị nhà trường đưa nội dung giáo dục nếp sống thanh lịch, văn minh vào chương trình hoạt động ngoại khóa, hoạt động trải nghiệm, hoạt động cộng đồng. </a:t>
            </a:r>
            <a:r>
              <a:rPr lang="en-US" sz="1700" dirty="0">
                <a:solidFill>
                  <a:srgbClr val="0070C0"/>
                </a:solidFill>
                <a:latin typeface="Times New Roman" panose="02020603050405020304" pitchFamily="18" charset="0"/>
                <a:cs typeface="Times New Roman" panose="02020603050405020304" pitchFamily="18" charset="0"/>
              </a:rPr>
              <a:t>	</a:t>
            </a:r>
            <a:endParaRPr lang="en-US" sz="17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838200" y="960632"/>
            <a:ext cx="10073962" cy="368755"/>
          </a:xfrm>
          <a:prstGeom prst="rect">
            <a:avLst/>
          </a:prstGeom>
        </p:spPr>
        <p:txBody>
          <a:bodyPr wrap="square">
            <a:spAutoFit/>
          </a:bodyPr>
          <a:lstStyle/>
          <a:p>
            <a:pPr algn="just">
              <a:lnSpc>
                <a:spcPct val="107000"/>
              </a:lnSpc>
              <a:spcAft>
                <a:spcPts val="80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 phim Hoạt hình miễn phí tiền bản Quyền Clip nghệ thuật - trẻ em png tải  về - Miễn phí trong suốt Người png Tải về."/>
          <p:cNvPicPr>
            <a:picLocks noChangeAspect="1" noChangeArrowheads="1"/>
          </p:cNvPicPr>
          <p:nvPr/>
        </p:nvPicPr>
        <p:blipFill>
          <a:blip r:embed="rId2">
            <a:clrChange>
              <a:clrFrom>
                <a:srgbClr val="ECEDF2"/>
              </a:clrFrom>
              <a:clrTo>
                <a:srgbClr val="ECEDF2">
                  <a:alpha val="0"/>
                </a:srgbClr>
              </a:clrTo>
            </a:clrChange>
            <a:extLst>
              <a:ext uri="{28A0092B-C50C-407E-A947-70E740481C1C}">
                <a14:useLocalDpi xmlns:a14="http://schemas.microsoft.com/office/drawing/2010/main" val="0"/>
              </a:ext>
            </a:extLst>
          </a:blip>
          <a:srcRect/>
          <a:stretch>
            <a:fillRect/>
          </a:stretch>
        </p:blipFill>
        <p:spPr bwMode="auto">
          <a:xfrm>
            <a:off x="117843" y="3373339"/>
            <a:ext cx="5905235" cy="32806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1287" y="1690688"/>
            <a:ext cx="5632565" cy="1015663"/>
          </a:xfrm>
          <a:prstGeom prst="rect">
            <a:avLst/>
          </a:prstGeom>
          <a:noFill/>
        </p:spPr>
        <p:txBody>
          <a:bodyPr wrap="square" rtlCol="0">
            <a:spAutoFit/>
          </a:bodyPr>
          <a:lstStyle/>
          <a:p>
            <a:pPr algn="ctr"/>
            <a:r>
              <a:rPr lang="en-US" sz="3000" b="1" dirty="0">
                <a:solidFill>
                  <a:srgbClr val="FF0000"/>
                </a:solidFill>
              </a:rPr>
              <a:t>XIN CHÂN THÀNH CẢM ƠN</a:t>
            </a:r>
          </a:p>
          <a:p>
            <a:pPr algn="ctr"/>
            <a:r>
              <a:rPr lang="en-US" sz="3000" b="1" dirty="0">
                <a:solidFill>
                  <a:srgbClr val="FF0000"/>
                </a:solidFill>
              </a:rPr>
              <a:t> BAN GIÁM KHẢO ĐÃ LẮNG NGHE</a:t>
            </a:r>
          </a:p>
        </p:txBody>
      </p:sp>
      <p:pic>
        <p:nvPicPr>
          <p:cNvPr id="7" name="Picture 6" descr="A logo with a couple people and a flower&#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0" y="0"/>
            <a:ext cx="860353" cy="815661"/>
          </a:xfrm>
          <a:prstGeom prst="ellipse">
            <a:avLst/>
          </a:prstGeom>
        </p:spPr>
      </p:pic>
      <p:pic>
        <p:nvPicPr>
          <p:cNvPr id="8" name="Picture 2" descr="THANKS - BUNNY | รูปเด็กตลกๆ, การ์ตูนน่ารัก, ภาพประกอบน่ารัก"/>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33692" y="1690688"/>
            <a:ext cx="687098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1365296" y="204609"/>
            <a:ext cx="8920780" cy="9541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Kính</a:t>
            </a:r>
            <a:r>
              <a:rPr lang="en-US" sz="2800" b="1" cap="none" spc="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chúc</a:t>
            </a:r>
            <a:r>
              <a:rPr lang="en-US" sz="2800" b="1" cap="none" spc="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hội</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thi</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thành</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công</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rực</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rỡ</a:t>
            </a:r>
            <a:endPar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a:p>
            <a:pPr algn="ct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Kính</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chúc</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Ban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giám</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khảo</a:t>
            </a:r>
            <a:r>
              <a:rPr lang="en-US" sz="2800" b="1" cap="none" spc="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luôn</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mạnh</a:t>
            </a:r>
            <a:r>
              <a:rPr lang="en-US" sz="2800" b="1" cap="none" spc="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cap="none" spc="0"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khỏe</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thành</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2800" b="1" dirty="0" err="1">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công</a:t>
            </a:r>
            <a:r>
              <a:rPr lang="en-US" sz="2800"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endParaRPr lang="en-US" sz="2800" b="1" cap="none" spc="0"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8"/>
                                        </p:tgtEl>
                                        <p:attrNameLst>
                                          <p:attrName>r</p:attrName>
                                        </p:attrNameLst>
                                      </p:cBhvr>
                                    </p:animRot>
                                    <p:animRot by="-240000">
                                      <p:cBhvr>
                                        <p:cTn id="13" dur="400" fill="hold">
                                          <p:stCondLst>
                                            <p:cond delay="400"/>
                                          </p:stCondLst>
                                        </p:cTn>
                                        <p:tgtEl>
                                          <p:spTgt spid="8"/>
                                        </p:tgtEl>
                                        <p:attrNameLst>
                                          <p:attrName>r</p:attrName>
                                        </p:attrNameLst>
                                      </p:cBhvr>
                                    </p:animRot>
                                    <p:animRot by="240000">
                                      <p:cBhvr>
                                        <p:cTn id="14" dur="400" fill="hold">
                                          <p:stCondLst>
                                            <p:cond delay="800"/>
                                          </p:stCondLst>
                                        </p:cTn>
                                        <p:tgtEl>
                                          <p:spTgt spid="8"/>
                                        </p:tgtEl>
                                        <p:attrNameLst>
                                          <p:attrName>r</p:attrName>
                                        </p:attrNameLst>
                                      </p:cBhvr>
                                    </p:animRot>
                                    <p:animRot by="-240000">
                                      <p:cBhvr>
                                        <p:cTn id="15" dur="400" fill="hold">
                                          <p:stCondLst>
                                            <p:cond delay="1200"/>
                                          </p:stCondLst>
                                        </p:cTn>
                                        <p:tgtEl>
                                          <p:spTgt spid="8"/>
                                        </p:tgtEl>
                                        <p:attrNameLst>
                                          <p:attrName>r</p:attrName>
                                        </p:attrNameLst>
                                      </p:cBhvr>
                                    </p:animRot>
                                    <p:animRot by="120000">
                                      <p:cBhvr>
                                        <p:cTn id="16"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3D, background PP đơn giản, đẹp, cute - META.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51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87078" y="523571"/>
            <a:ext cx="6096000" cy="707886"/>
          </a:xfrm>
          <a:prstGeom prst="rect">
            <a:avLst/>
          </a:prstGeom>
        </p:spPr>
        <p:txBody>
          <a:bodyPr>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UBND </a:t>
            </a:r>
            <a:r>
              <a:rPr lang="vi-VN" sz="2000" b="1" dirty="0" smtClean="0">
                <a:solidFill>
                  <a:srgbClr val="002060"/>
                </a:solidFill>
                <a:latin typeface="Times New Roman" panose="02020603050405020304" pitchFamily="18" charset="0"/>
                <a:cs typeface="Times New Roman" panose="02020603050405020304" pitchFamily="18" charset="0"/>
              </a:rPr>
              <a:t>P</a:t>
            </a:r>
            <a:r>
              <a:rPr lang="en-US" sz="2000" b="1" smtClean="0">
                <a:solidFill>
                  <a:srgbClr val="002060"/>
                </a:solidFill>
                <a:latin typeface="Times New Roman" panose="02020603050405020304" pitchFamily="18" charset="0"/>
                <a:cs typeface="Times New Roman" panose="02020603050405020304" pitchFamily="18" charset="0"/>
              </a:rPr>
              <a:t>HƯỜNG BỒ ĐỀ</a:t>
            </a:r>
            <a:endParaRPr lang="en-US" sz="2000" b="1" dirty="0">
              <a:solidFill>
                <a:srgbClr val="002060"/>
              </a:solidFill>
              <a:latin typeface="Times New Roman" panose="02020603050405020304" pitchFamily="18" charset="0"/>
              <a:cs typeface="Times New Roman" panose="02020603050405020304" pitchFamily="18" charset="0"/>
            </a:endParaRPr>
          </a:p>
          <a:p>
            <a:pPr algn="ctr"/>
            <a:r>
              <a:rPr lang="en-US" sz="2000" b="1" dirty="0">
                <a:solidFill>
                  <a:srgbClr val="002060"/>
                </a:solidFill>
                <a:latin typeface="Times New Roman" panose="02020603050405020304" pitchFamily="18" charset="0"/>
                <a:cs typeface="Times New Roman" panose="02020603050405020304" pitchFamily="18" charset="0"/>
              </a:rPr>
              <a:t>TRƯỜNG MẦM NON HOA MỘC LAN</a:t>
            </a:r>
          </a:p>
        </p:txBody>
      </p:sp>
      <p:sp>
        <p:nvSpPr>
          <p:cNvPr id="6" name="Rectangle 5"/>
          <p:cNvSpPr/>
          <p:nvPr/>
        </p:nvSpPr>
        <p:spPr>
          <a:xfrm>
            <a:off x="4168106" y="2207988"/>
            <a:ext cx="4333943" cy="553998"/>
          </a:xfrm>
          <a:prstGeom prst="rect">
            <a:avLst/>
          </a:prstGeom>
        </p:spPr>
        <p:txBody>
          <a:bodyPr wrap="none">
            <a:spAutoFit/>
          </a:bodyPr>
          <a:lstStyle/>
          <a:p>
            <a:r>
              <a:rPr lang="en-US" sz="3000" b="1">
                <a:solidFill>
                  <a:srgbClr val="FF0000"/>
                </a:solidFill>
                <a:latin typeface="Times New Roman" panose="02020603050405020304" pitchFamily="18" charset="0"/>
                <a:cs typeface="Times New Roman" panose="02020603050405020304" pitchFamily="18" charset="0"/>
              </a:rPr>
              <a:t>BIỆN PHÁP SÁNG TẠO</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002171" y="2662119"/>
            <a:ext cx="8984859" cy="1384995"/>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Tổ</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chức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hiệu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hoạt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nếp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thanh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lịch,văn</a:t>
            </a:r>
            <a:r>
              <a:rPr lang="en-US" sz="2800" b="1" dirty="0" smtClean="0">
                <a:solidFill>
                  <a:srgbClr val="FF0000"/>
                </a:solidFill>
                <a:latin typeface="Times New Roman" panose="02020603050405020304" pitchFamily="18" charset="0"/>
                <a:cs typeface="Times New Roman" panose="02020603050405020304" pitchFamily="18" charset="0"/>
              </a:rPr>
              <a:t> minh </a:t>
            </a:r>
            <a:r>
              <a:rPr lang="en-US" sz="2800" b="1" dirty="0" err="1" smtClean="0">
                <a:solidFill>
                  <a:srgbClr val="FF0000"/>
                </a:solidFill>
                <a:latin typeface="Times New Roman" panose="02020603050405020304" pitchFamily="18" charset="0"/>
                <a:cs typeface="Times New Roman" panose="02020603050405020304" pitchFamily="18" charset="0"/>
              </a:rPr>
              <a:t>cho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trẻ</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tại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lớp</a:t>
            </a:r>
            <a:r>
              <a:rPr lang="en-US" sz="2800" b="1" dirty="0" smtClean="0">
                <a:solidFill>
                  <a:srgbClr val="FF0000"/>
                </a:solidFill>
                <a:latin typeface="Times New Roman" panose="02020603050405020304" pitchFamily="18" charset="0"/>
                <a:cs typeface="Times New Roman" panose="02020603050405020304" pitchFamily="18" charset="0"/>
              </a:rPr>
              <a:t> A3 ( </a:t>
            </a:r>
            <a:r>
              <a:rPr lang="en-US" sz="2800" b="1" dirty="0" err="1" smtClean="0">
                <a:solidFill>
                  <a:srgbClr val="FF0000"/>
                </a:solidFill>
                <a:latin typeface="Times New Roman" panose="02020603050405020304" pitchFamily="18" charset="0"/>
                <a:cs typeface="Times New Roman" panose="02020603050405020304" pitchFamily="18" charset="0"/>
              </a:rPr>
              <a:t>Mẫu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giáo</a:t>
            </a:r>
            <a:r>
              <a:rPr lang="en-US" sz="2800" b="1" dirty="0" smtClean="0">
                <a:solidFill>
                  <a:srgbClr val="FF0000"/>
                </a:solidFill>
                <a:latin typeface="Times New Roman" panose="02020603050405020304" pitchFamily="18" charset="0"/>
                <a:cs typeface="Times New Roman" panose="02020603050405020304" pitchFamily="18" charset="0"/>
              </a:rPr>
              <a:t> 5 – 6 </a:t>
            </a:r>
            <a:r>
              <a:rPr lang="en-US" sz="2800" b="1" dirty="0" err="1" smtClean="0">
                <a:solidFill>
                  <a:srgbClr val="FF0000"/>
                </a:solidFill>
                <a:latin typeface="Times New Roman" panose="02020603050405020304" pitchFamily="18" charset="0"/>
                <a:cs typeface="Times New Roman" panose="02020603050405020304" pitchFamily="18" charset="0"/>
              </a:rPr>
              <a:t>tuổi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Mầm</a:t>
            </a:r>
            <a:r>
              <a:rPr lang="en-US" sz="2800" b="1" dirty="0" smtClean="0">
                <a:solidFill>
                  <a:srgbClr val="FF0000"/>
                </a:solidFill>
                <a:latin typeface="Times New Roman" panose="02020603050405020304" pitchFamily="18" charset="0"/>
                <a:cs typeface="Times New Roman" panose="02020603050405020304" pitchFamily="18" charset="0"/>
              </a:rPr>
              <a:t> Non </a:t>
            </a:r>
            <a:r>
              <a:rPr lang="en-US" sz="2800" b="1" dirty="0" err="1" smtClean="0">
                <a:solidFill>
                  <a:srgbClr val="FF0000"/>
                </a:solidFill>
                <a:latin typeface="Times New Roman" panose="02020603050405020304" pitchFamily="18" charset="0"/>
                <a:cs typeface="Times New Roman" panose="02020603050405020304" pitchFamily="18" charset="0"/>
              </a:rPr>
              <a:t>Hoa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Mộc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Lan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123255" y="3957332"/>
            <a:ext cx="5191036" cy="1938992"/>
          </a:xfrm>
          <a:prstGeom prst="rect">
            <a:avLst/>
          </a:prstGeom>
          <a:noFill/>
        </p:spPr>
        <p:txBody>
          <a:bodyPr wrap="none" rtlCol="0">
            <a:spAutoFit/>
          </a:bodyPr>
          <a:lstStyle/>
          <a:p>
            <a:r>
              <a:rPr lang="en-US" sz="2000" b="1" dirty="0" err="1">
                <a:solidFill>
                  <a:srgbClr val="002060"/>
                </a:solidFill>
                <a:latin typeface="Times New Roman" panose="02020603050405020304" pitchFamily="18" charset="0"/>
                <a:cs typeface="Times New Roman" panose="02020603050405020304" pitchFamily="18" charset="0"/>
              </a:rPr>
              <a:t>Lĩnh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vực</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dục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mẫu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giáo</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err="1">
                <a:solidFill>
                  <a:srgbClr val="002060"/>
                </a:solidFill>
                <a:latin typeface="Times New Roman" panose="02020603050405020304" pitchFamily="18" charset="0"/>
                <a:cs typeface="Times New Roman" panose="02020603050405020304" pitchFamily="18" charset="0"/>
              </a:rPr>
              <a:t>Cấp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học</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Mầm</a:t>
            </a:r>
            <a:r>
              <a:rPr lang="en-US" sz="2000" b="1" dirty="0">
                <a:solidFill>
                  <a:srgbClr val="002060"/>
                </a:solidFill>
                <a:latin typeface="Times New Roman" panose="02020603050405020304" pitchFamily="18" charset="0"/>
                <a:cs typeface="Times New Roman" panose="02020603050405020304" pitchFamily="18" charset="0"/>
              </a:rPr>
              <a:t> non</a:t>
            </a:r>
          </a:p>
          <a:p>
            <a:r>
              <a:rPr lang="en-US" sz="2000" b="1" dirty="0" err="1">
                <a:solidFill>
                  <a:srgbClr val="002060"/>
                </a:solidFill>
                <a:latin typeface="Times New Roman" panose="02020603050405020304" pitchFamily="18" charset="0"/>
                <a:cs typeface="Times New Roman" panose="02020603050405020304" pitchFamily="18" charset="0"/>
              </a:rPr>
              <a:t>Họ</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giả</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smtClean="0">
                <a:solidFill>
                  <a:srgbClr val="002060"/>
                </a:solidFill>
                <a:latin typeface="Times New Roman" panose="02020603050405020304" pitchFamily="18" charset="0"/>
                <a:cs typeface="Times New Roman" panose="02020603050405020304" pitchFamily="18" charset="0"/>
              </a:rPr>
              <a:t>Trần</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Thị</a:t>
            </a:r>
            <a:r>
              <a:rPr lang="en-US" sz="2000" b="1" dirty="0" smtClean="0">
                <a:solidFill>
                  <a:srgbClr val="002060"/>
                </a:solidFill>
                <a:latin typeface="Times New Roman" panose="02020603050405020304" pitchFamily="18" charset="0"/>
                <a:cs typeface="Times New Roman" panose="02020603050405020304" pitchFamily="18" charset="0"/>
              </a:rPr>
              <a:t> Chung</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err="1">
                <a:solidFill>
                  <a:srgbClr val="002060"/>
                </a:solidFill>
                <a:latin typeface="Times New Roman" panose="02020603050405020304" pitchFamily="18" charset="0"/>
                <a:cs typeface="Times New Roman" panose="02020603050405020304" pitchFamily="18" charset="0"/>
              </a:rPr>
              <a:t>Chức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vụ</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viên</a:t>
            </a:r>
            <a:r>
              <a:rPr lang="en-US" sz="2000" b="1" dirty="0">
                <a:solidFill>
                  <a:srgbClr val="002060"/>
                </a:solidFill>
                <a:latin typeface="Times New Roman" panose="02020603050405020304" pitchFamily="18" charset="0"/>
                <a:cs typeface="Times New Roman" panose="02020603050405020304" pitchFamily="18" charset="0"/>
              </a:rPr>
              <a:t> - ĐT: </a:t>
            </a:r>
            <a:r>
              <a:rPr lang="en-US" sz="2000" b="1" dirty="0" smtClean="0">
                <a:solidFill>
                  <a:srgbClr val="002060"/>
                </a:solidFill>
                <a:latin typeface="Times New Roman" panose="02020603050405020304" pitchFamily="18" charset="0"/>
                <a:cs typeface="Times New Roman" panose="02020603050405020304" pitchFamily="18" charset="0"/>
              </a:rPr>
              <a:t>0386.407.124</a:t>
            </a:r>
            <a:endParaRPr lang="en-US" sz="2000" b="1" dirty="0">
              <a:solidFill>
                <a:srgbClr val="002060"/>
              </a:solidFill>
              <a:latin typeface="Times New Roman" panose="02020603050405020304" pitchFamily="18" charset="0"/>
              <a:cs typeface="Times New Roman" panose="02020603050405020304" pitchFamily="18" charset="0"/>
            </a:endParaRPr>
          </a:p>
          <a:p>
            <a:r>
              <a:rPr lang="en-US" sz="2000" b="1" dirty="0" err="1">
                <a:solidFill>
                  <a:srgbClr val="002060"/>
                </a:solidFill>
                <a:latin typeface="Times New Roman" panose="02020603050405020304" pitchFamily="18" charset="0"/>
                <a:cs typeface="Times New Roman" panose="02020603050405020304" pitchFamily="18" charset="0"/>
              </a:rPr>
              <a:t>Đơn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vị</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Trường</a:t>
            </a:r>
            <a:r>
              <a:rPr lang="en-US" sz="2000" b="1" dirty="0">
                <a:solidFill>
                  <a:srgbClr val="002060"/>
                </a:solidFill>
                <a:latin typeface="Times New Roman" panose="02020603050405020304" pitchFamily="18" charset="0"/>
                <a:cs typeface="Times New Roman" panose="02020603050405020304" pitchFamily="18" charset="0"/>
              </a:rPr>
              <a:t> MN </a:t>
            </a:r>
            <a:r>
              <a:rPr lang="en-US" sz="2000" b="1" dirty="0" err="1">
                <a:solidFill>
                  <a:srgbClr val="002060"/>
                </a:solidFill>
                <a:latin typeface="Times New Roman" panose="02020603050405020304" pitchFamily="18" charset="0"/>
                <a:cs typeface="Times New Roman" panose="02020603050405020304" pitchFamily="18" charset="0"/>
              </a:rPr>
              <a:t>Hoa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Mộc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Lan</a:t>
            </a:r>
            <a:r>
              <a:rPr lang="en-US" sz="2000" b="1" dirty="0">
                <a:solidFill>
                  <a:srgbClr val="002060"/>
                </a:solidFill>
                <a:latin typeface="Times New Roman" panose="02020603050405020304" pitchFamily="18" charset="0"/>
                <a:cs typeface="Times New Roman" panose="02020603050405020304" pitchFamily="18" charset="0"/>
              </a:rPr>
              <a:t> </a:t>
            </a:r>
          </a:p>
          <a:p>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Phường</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Bồ</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Đề</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Nội</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982807" y="6342002"/>
            <a:ext cx="3023585" cy="461665"/>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Năm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2025 </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2026</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565573" y="1212826"/>
            <a:ext cx="1060854" cy="100475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691" y="0"/>
            <a:ext cx="12192000" cy="6858000"/>
          </a:xfrm>
          <a:prstGeom prst="rect">
            <a:avLst/>
          </a:prstGeom>
        </p:spPr>
      </p:pic>
      <p:sp>
        <p:nvSpPr>
          <p:cNvPr id="10" name="Rectangle 9"/>
          <p:cNvSpPr/>
          <p:nvPr/>
        </p:nvSpPr>
        <p:spPr>
          <a:xfrm>
            <a:off x="3265077" y="838158"/>
            <a:ext cx="6640642" cy="60752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Times New Roman" panose="02020603050405020304" pitchFamily="18" charset="0"/>
                <a:cs typeface="Times New Roman" panose="02020603050405020304" pitchFamily="18" charset="0"/>
              </a:rPr>
              <a:t>NỘI DUNG CHÍNH</a:t>
            </a:r>
          </a:p>
        </p:txBody>
      </p:sp>
      <p:sp>
        <p:nvSpPr>
          <p:cNvPr id="12" name="Oval 11"/>
          <p:cNvSpPr/>
          <p:nvPr/>
        </p:nvSpPr>
        <p:spPr>
          <a:xfrm>
            <a:off x="3564407" y="3550305"/>
            <a:ext cx="768100"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II</a:t>
            </a:r>
          </a:p>
        </p:txBody>
      </p:sp>
      <p:sp>
        <p:nvSpPr>
          <p:cNvPr id="13" name="Oval 12"/>
          <p:cNvSpPr/>
          <p:nvPr/>
        </p:nvSpPr>
        <p:spPr>
          <a:xfrm>
            <a:off x="3432748" y="4806119"/>
            <a:ext cx="1019331"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III</a:t>
            </a:r>
          </a:p>
        </p:txBody>
      </p:sp>
      <p:sp>
        <p:nvSpPr>
          <p:cNvPr id="14" name="Oval 13"/>
          <p:cNvSpPr/>
          <p:nvPr/>
        </p:nvSpPr>
        <p:spPr>
          <a:xfrm>
            <a:off x="3564407" y="2309794"/>
            <a:ext cx="768100" cy="768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I</a:t>
            </a:r>
          </a:p>
        </p:txBody>
      </p:sp>
      <p:grpSp>
        <p:nvGrpSpPr>
          <p:cNvPr id="15" name="Group 14"/>
          <p:cNvGrpSpPr/>
          <p:nvPr/>
        </p:nvGrpSpPr>
        <p:grpSpPr>
          <a:xfrm>
            <a:off x="4342666" y="2309794"/>
            <a:ext cx="5251326" cy="731520"/>
            <a:chOff x="2738719" y="1470345"/>
            <a:chExt cx="4291201" cy="731520"/>
          </a:xfrm>
        </p:grpSpPr>
        <p:sp>
          <p:nvSpPr>
            <p:cNvPr id="16" name="Flowchart: Stored Data 15"/>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latin typeface="Times New Roman" panose="02020603050405020304" pitchFamily="18" charset="0"/>
                <a:cs typeface="Times New Roman" panose="02020603050405020304" pitchFamily="18" charset="0"/>
              </a:endParaRPr>
            </a:p>
          </p:txBody>
        </p:sp>
        <p:sp>
          <p:nvSpPr>
            <p:cNvPr id="17" name="Rectangle 16"/>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ĐẶT VẤN ĐỀ</a:t>
              </a:r>
            </a:p>
          </p:txBody>
        </p:sp>
      </p:grpSp>
      <p:grpSp>
        <p:nvGrpSpPr>
          <p:cNvPr id="18" name="Group 17"/>
          <p:cNvGrpSpPr/>
          <p:nvPr/>
        </p:nvGrpSpPr>
        <p:grpSpPr>
          <a:xfrm>
            <a:off x="4342666" y="3586885"/>
            <a:ext cx="5251326" cy="731520"/>
            <a:chOff x="2738719" y="1470345"/>
            <a:chExt cx="4291201" cy="731520"/>
          </a:xfrm>
        </p:grpSpPr>
        <p:sp>
          <p:nvSpPr>
            <p:cNvPr id="19" name="Flowchart: Stored Data 18"/>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0" name="Rectangle 19"/>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    GIẢI QUYẾT VẤN ĐỀ</a:t>
              </a:r>
            </a:p>
          </p:txBody>
        </p:sp>
      </p:grpSp>
      <p:grpSp>
        <p:nvGrpSpPr>
          <p:cNvPr id="21" name="Group 20"/>
          <p:cNvGrpSpPr/>
          <p:nvPr/>
        </p:nvGrpSpPr>
        <p:grpSpPr>
          <a:xfrm>
            <a:off x="4342665" y="4846547"/>
            <a:ext cx="5251327" cy="731520"/>
            <a:chOff x="2738719" y="1470345"/>
            <a:chExt cx="4291201" cy="731520"/>
          </a:xfrm>
        </p:grpSpPr>
        <p:sp>
          <p:nvSpPr>
            <p:cNvPr id="22" name="Flowchart: Stored Data 21"/>
            <p:cNvSpPr/>
            <p:nvPr/>
          </p:nvSpPr>
          <p:spPr>
            <a:xfrm flipH="1">
              <a:off x="2738719" y="1470345"/>
              <a:ext cx="1075340" cy="731520"/>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23" name="Rectangle 22"/>
            <p:cNvSpPr/>
            <p:nvPr/>
          </p:nvSpPr>
          <p:spPr>
            <a:xfrm>
              <a:off x="2958990" y="1470345"/>
              <a:ext cx="4070930" cy="731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KẾT LUẬN</a:t>
              </a:r>
              <a:endParaRPr lang="en-US" sz="3200" b="1" dirty="0">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65" r="7865"/>
          <a:stretch>
            <a:fillRect/>
          </a:stretch>
        </p:blipFill>
        <p:spPr bwMode="auto">
          <a:xfrm rot="16200000">
            <a:off x="2543175" y="-2733675"/>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639717" y="230188"/>
            <a:ext cx="2348785"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I. ĐẶT VẤN ĐỀ</a:t>
            </a:r>
          </a:p>
        </p:txBody>
      </p:sp>
      <p:sp>
        <p:nvSpPr>
          <p:cNvPr id="17" name="Rectangle 16"/>
          <p:cNvSpPr/>
          <p:nvPr/>
        </p:nvSpPr>
        <p:spPr>
          <a:xfrm>
            <a:off x="7205195" y="3878481"/>
            <a:ext cx="2887008" cy="307777"/>
          </a:xfrm>
          <a:prstGeom prst="rect">
            <a:avLst/>
          </a:prstGeom>
        </p:spPr>
        <p:txBody>
          <a:bodyPr wrap="square">
            <a:spAutoFit/>
          </a:bodyPr>
          <a:lstStyle/>
          <a:p>
            <a:pPr algn="just"/>
            <a:r>
              <a:rPr lang="en-US" sz="1400" spc="-1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1714500" y="988717"/>
            <a:ext cx="3522518" cy="5188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latin typeface="Times New Roman" panose="02020603050405020304" pitchFamily="18" charset="0"/>
                <a:cs typeface="Times New Roman" panose="02020603050405020304" pitchFamily="18" charset="0"/>
              </a:rPr>
              <a:t>Hành vi thanh lịch, văn minh là biểu hiện của sự tôn trọng và thái độ đúng mực trong giao tiếp, ứng xử hàng ngày. Đối với trẻ mầm non, những hành vi này không chỉ đơn giản là biết chào hỏi lễ phép, cảm ơn hay xin lỗi đúng lúc, mà còn thể hiện ở cách trẻ biết nhường nhịn bạn bè, biết giữ gìn vệ sinh cá nhân, biết xếp hàng khi tham gia các hoạt động chung. Những điều tưởng chừng nhỏ bé ấy lại chính là nền tảng để hình thành nhân cách và kỹ năng sống cho trẻ sau này.</a:t>
            </a:r>
            <a:endParaRPr lang="en-US" sz="1600"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6119381" y="937044"/>
            <a:ext cx="3751118" cy="524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latin typeface="Times New Roman" panose="02020603050405020304" pitchFamily="18" charset="0"/>
                <a:cs typeface="Times New Roman" panose="02020603050405020304" pitchFamily="18" charset="0"/>
              </a:rPr>
              <a:t>Giai đoạn 5 - 6 tuổi là thời điểm trẻ phát triển mạnh về nhận thức và cảm xúc, có khả năng quan sát, bắt chước và tiếp thu những chuẩn mực hành vi từ môi trường xung quanh. Đây cũng là lứa tuổi mà trẻ dần hình thành thói quen trong giao tiếp và sinh hoạt hàng ngày. Nếu được rèn luyện đúng cách, trẻ sẽ hình thành nếp sống văn minh, biết cách cư xử phù hợp trong từng tình huống, tự tin thể hiện bản thân và tạo dựng những mối quan hệ tốt đẹp. Ngược lại, nếu không được hướng dẫn và uốn nắn kịp thời, trẻ có thể có những hành vi thiếu lễ phép, chưa biết kiểm soát cảm xúc hay ứng xử chưa phù hợp trong giao tiếp.</a:t>
            </a:r>
            <a:endParaRPr lang="en-US" sz="1600" dirty="0">
              <a:latin typeface="Times New Roman" panose="02020603050405020304" pitchFamily="18" charset="0"/>
              <a:cs typeface="Times New Roman" panose="02020603050405020304" pitchFamily="18" charset="0"/>
            </a:endParaRPr>
          </a:p>
          <a:p>
            <a:endParaRPr lang="en-US" sz="15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65" r="7865"/>
          <a:stretch>
            <a:fillRect/>
          </a:stretch>
        </p:blipFill>
        <p:spPr bwMode="auto">
          <a:xfrm rot="16200000">
            <a:off x="2800351" y="-2922444"/>
            <a:ext cx="6858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25336" y="1192213"/>
            <a:ext cx="3645477" cy="481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latin typeface="Times New Roman" panose="02020603050405020304" pitchFamily="18" charset="0"/>
                <a:cs typeface="Times New Roman" panose="02020603050405020304" pitchFamily="18" charset="0"/>
              </a:rPr>
              <a:t>Tuy nhiên, thực tế cho thấy không phải trẻ nào cũng có ý thức thực hiện các hành vi văn minh một cách tự nhiên. Trong quá trình giảng dạy tại lớp Mẫu giáo lớn A3, </a:t>
            </a:r>
            <a:r>
              <a:rPr lang="en-US" sz="1600" dirty="0" err="1">
                <a:latin typeface="Times New Roman" panose="02020603050405020304" pitchFamily="18" charset="0"/>
                <a:cs typeface="Times New Roman" panose="02020603050405020304" pitchFamily="18" charset="0"/>
              </a:rPr>
              <a:t>Trường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Mầm</a:t>
            </a:r>
            <a:r>
              <a:rPr lang="en-US" sz="1600" dirty="0">
                <a:latin typeface="Times New Roman" panose="02020603050405020304" pitchFamily="18" charset="0"/>
                <a:cs typeface="Times New Roman" panose="02020603050405020304" pitchFamily="18" charset="0"/>
              </a:rPr>
              <a:t> Non </a:t>
            </a:r>
            <a:r>
              <a:rPr lang="en-US" sz="1600" dirty="0" err="1">
                <a:latin typeface="Times New Roman" panose="02020603050405020304" pitchFamily="18" charset="0"/>
                <a:cs typeface="Times New Roman" panose="02020603050405020304" pitchFamily="18" charset="0"/>
              </a:rPr>
              <a:t>Hoa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Mộc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Lan</a:t>
            </a:r>
            <a:r>
              <a:rPr lang="vi-VN" sz="1600" dirty="0">
                <a:latin typeface="Times New Roman" panose="02020603050405020304" pitchFamily="18" charset="0"/>
                <a:cs typeface="Times New Roman" panose="02020603050405020304" pitchFamily="18" charset="0"/>
              </a:rPr>
              <a:t>, tôi nhận thấy có trẻ đã hình thành thói quen chào hỏi, biết lắng nghe, chia sẻ với bạn bè, nhưng cũng có trẻ còn ngại giao tiếp, chưa biết sử dụng những lời nói lễ phép hay chưa có ý thức giữ gìn vệ sinh chung. Đôi khi, trong các hoạt động tập thể, vẫn có trẻ chen lấn, chưa biết chờ đến lượt hoặc thiếu sự quan tâm đến cảm xúc của bạn bè. </a:t>
            </a:r>
            <a:endParaRPr lang="en-US" sz="16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5969578" y="1192213"/>
            <a:ext cx="3683576" cy="4815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dirty="0">
                <a:latin typeface="Times New Roman" panose="02020603050405020304" pitchFamily="18" charset="0"/>
                <a:cs typeface="Times New Roman" panose="02020603050405020304" pitchFamily="18" charset="0"/>
              </a:rPr>
              <a:t>Những hành vi này không chỉ xuất phát từ cá tính riêng của từng trẻ mà còn chịu ảnh hưởng từ môi trường gia đình và xã hội. Khi cuộc sống hiện đại khiến trẻ có xu hướng dành nhiều thời gian cho thiết bị điện tử hơn là các hoạt động giao tiếp trực tiếp, những kỹ năng ứng xử cần thiết có thể dần bị mai một. Trong khi đó, không phải phụ huynh nào cũng có đủ thời gian và phương pháp phù hợp để hướng dẫn con cái về cách cư xử lễ phép, đúng mực.</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a:r>
            <a:br>
              <a:rPr lang="vi-VN" sz="160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Hình ảnh 2"/>
          <p:cNvPicPr>
            <a:picLocks noChangeAspect="1"/>
          </p:cNvPicPr>
          <p:nvPr/>
        </p:nvPicPr>
        <p:blipFill rotWithShape="1">
          <a:blip r:embed="rId2"/>
          <a:srcRect/>
          <a:stretch>
            <a:fillRect/>
          </a:stretch>
        </p:blipFill>
        <p:spPr>
          <a:xfrm>
            <a:off x="0" y="0"/>
            <a:ext cx="12191980" cy="6857990"/>
          </a:xfrm>
          <a:prstGeom prst="rect">
            <a:avLst/>
          </a:prstGeom>
        </p:spPr>
      </p:pic>
      <p:sp>
        <p:nvSpPr>
          <p:cNvPr id="5" name="Rectangle 4"/>
          <p:cNvSpPr/>
          <p:nvPr/>
        </p:nvSpPr>
        <p:spPr>
          <a:xfrm>
            <a:off x="4249949" y="134292"/>
            <a:ext cx="3692101"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II. GIẢI QUYẾT VẤN ĐỀ</a:t>
            </a:r>
          </a:p>
        </p:txBody>
      </p:sp>
      <p:sp>
        <p:nvSpPr>
          <p:cNvPr id="6" name="Rectangle 5"/>
          <p:cNvSpPr/>
          <p:nvPr/>
        </p:nvSpPr>
        <p:spPr>
          <a:xfrm>
            <a:off x="1335132" y="843240"/>
            <a:ext cx="1717137" cy="369332"/>
          </a:xfrm>
          <a:prstGeom prst="rect">
            <a:avLst/>
          </a:prstGeom>
        </p:spPr>
        <p:txBody>
          <a:bodyPr wrap="none">
            <a:spAutoFit/>
          </a:bodyPr>
          <a:lstStyle/>
          <a:p>
            <a:pPr algn="ctr"/>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luận</a:t>
            </a:r>
            <a:endParaRPr lang="en-US" b="1" dirty="0">
              <a:latin typeface="Times New Roman" panose="02020603050405020304" pitchFamily="18" charset="0"/>
              <a:cs typeface="Times New Roman" panose="02020603050405020304" pitchFamily="18" charset="0"/>
            </a:endParaRPr>
          </a:p>
        </p:txBody>
      </p:sp>
      <p:sp>
        <p:nvSpPr>
          <p:cNvPr id="9" name="Rectangle 8"/>
          <p:cNvSpPr/>
          <p:nvPr/>
        </p:nvSpPr>
        <p:spPr>
          <a:xfrm>
            <a:off x="1396285" y="1212572"/>
            <a:ext cx="3893713" cy="369332"/>
          </a:xfrm>
          <a:prstGeom prst="rect">
            <a:avLst/>
          </a:prstGeom>
        </p:spPr>
        <p:txBody>
          <a:bodyPr wrap="square">
            <a:spAutoFit/>
          </a:bodyPr>
          <a:lstStyle/>
          <a:p>
            <a:pPr algn="just"/>
            <a:r>
              <a:rPr lang="en-US" dirty="0">
                <a:solidFill>
                  <a:srgbClr val="000000"/>
                </a:solidFill>
                <a:latin typeface="Times New Roman" panose="02020603050405020304" pitchFamily="18" charset="0"/>
                <a:ea typeface="Times New Roman" panose="02020603050405020304" pitchFamily="18" charset="0"/>
              </a:rPr>
              <a:t> </a:t>
            </a:r>
            <a:r>
              <a:rPr lang="en-US" dirty="0" smtClean="0">
                <a:solidFill>
                  <a:srgbClr val="000000"/>
                </a:solidFill>
                <a:latin typeface="Times New Roman" panose="02020603050405020304" pitchFamily="18" charset="0"/>
                <a:ea typeface="Times New Roman" panose="02020603050405020304" pitchFamily="18" charset="0"/>
              </a:rPr>
              <a:t>        </a:t>
            </a:r>
            <a:endParaRPr lang="en-US" dirty="0"/>
          </a:p>
        </p:txBody>
      </p:sp>
      <p:sp>
        <p:nvSpPr>
          <p:cNvPr id="10" name="Rectangle 9"/>
          <p:cNvSpPr/>
          <p:nvPr/>
        </p:nvSpPr>
        <p:spPr>
          <a:xfrm>
            <a:off x="5791201" y="1244649"/>
            <a:ext cx="4358424" cy="369332"/>
          </a:xfrm>
          <a:prstGeom prst="rect">
            <a:avLst/>
          </a:prstGeom>
        </p:spPr>
        <p:txBody>
          <a:bodyPr wrap="square">
            <a:spAutoFit/>
          </a:bodyPr>
          <a:lstStyle/>
          <a:p>
            <a:pPr algn="just"/>
            <a:r>
              <a:rPr lang="en-US" dirty="0" smtClean="0">
                <a:solidFill>
                  <a:srgbClr val="000000"/>
                </a:solidFill>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1396285" y="1347509"/>
            <a:ext cx="9198036" cy="4016484"/>
          </a:xfrm>
          <a:prstGeom prst="rect">
            <a:avLst/>
          </a:prstGeom>
        </p:spPr>
        <p:txBody>
          <a:bodyPr wrap="square">
            <a:spAutoFit/>
          </a:bodyPr>
          <a:lstStyle/>
          <a:p>
            <a:pPr algn="just"/>
            <a:r>
              <a:rPr lang="vi-VN" sz="1700" dirty="0">
                <a:latin typeface="+mj-lt"/>
              </a:rPr>
              <a:t>Hành vi thanh lịch, văn minh là một trong những biểu hiện quan trọng của văn hóa ứng xử, góp phần hình thành nhân cách cho trẻ ngay từ những năm </a:t>
            </a:r>
            <a:r>
              <a:rPr lang="vi-VN" sz="1700" dirty="0" smtClean="0">
                <a:latin typeface="+mj-lt"/>
              </a:rPr>
              <a:t>đầu</a:t>
            </a:r>
            <a:r>
              <a:rPr lang="en-US" sz="1700" dirty="0">
                <a:latin typeface="+mj-lt"/>
              </a:rPr>
              <a:t> </a:t>
            </a:r>
            <a:r>
              <a:rPr lang="vi-VN" sz="1700" dirty="0" smtClean="0">
                <a:latin typeface="+mj-lt"/>
              </a:rPr>
              <a:t>đời</a:t>
            </a:r>
            <a:r>
              <a:rPr lang="vi-VN" sz="1700" dirty="0">
                <a:latin typeface="+mj-lt"/>
              </a:rPr>
              <a:t>. Trong xã hội Việt Nam, những giá trị đạo đức như lễ phép, tôn trọng, yêu thương và giúp đỡ nhau luôn được coi trọng, trở thành nền tảng trong giáo dục gia đình và nhà trường. Vì vậy, rèn luyện cho trẻ những hành vi này từ sớm không chỉ giúp trẻ có thói quen ứng xử tốt mà còn góp phần xây dựng một môi trường học tập và sinh hoạt lành mạnh.</a:t>
            </a:r>
            <a:endParaRPr lang="en-US" sz="1700" dirty="0">
              <a:latin typeface="+mj-lt"/>
            </a:endParaRPr>
          </a:p>
          <a:p>
            <a:pPr algn="just"/>
            <a:r>
              <a:rPr lang="vi-VN" sz="1700" dirty="0">
                <a:latin typeface="+mj-lt"/>
              </a:rPr>
              <a:t>Ở Việt Nam, việc rèn luyện thói quen ứng xử văn minh không chỉ là trách nhiệm của giáo viên mà còn cần có sự phối hợp chặt chẽ với gia đình. Nếu ngay từ nhỏ, trẻ được rèn luyện trong môi trường có nề nếp, được người lớn làm gương, trẻ sẽ dễ dàng tiếp thu và duy trì những hành vi văn minh trong suốt cuộc đời.</a:t>
            </a:r>
            <a:endParaRPr lang="en-US" sz="1700" dirty="0">
              <a:latin typeface="+mj-lt"/>
            </a:endParaRPr>
          </a:p>
          <a:p>
            <a:pPr algn="just"/>
            <a:r>
              <a:rPr lang="vi-VN" sz="1700" dirty="0">
                <a:latin typeface="+mj-lt"/>
              </a:rPr>
              <a:t>Từ những cơ sở lý luận trên, có thể thấy rằng việc rèn luyện hành vi thanh lịch, văn minh cho trẻ mầm non không chỉ là nhu cầu thực tiễn mà còn là nhiệm vụ quan trọng của giáo viên, nhà trường và gia đình. Để đạt được hiệu quả cao, việc giáo dục cần có kế hoạch cụ thể, áp dụng phương pháp phù hợp và tạo điều kiện để trẻ thực hành thường xuyên trong cuộc sống hàng ngày. Đây chính là lý do tôi lựa chọn nghiên cứu và áp dụng những biện pháp giúp trẻ có hành vi thanh lịch, văn minh, góp phần nâng cao chất lượng giáo dục tại lớp học và nhà trường.</a:t>
            </a:r>
            <a:endParaRPr lang="en-US" sz="1700" dirty="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4043137" y="273319"/>
            <a:ext cx="4105726" cy="553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2. </a:t>
            </a:r>
            <a:r>
              <a:rPr lang="en-US" sz="3200" b="1" dirty="0" err="1">
                <a:solidFill>
                  <a:srgbClr val="FFFF00"/>
                </a:solidFill>
                <a:latin typeface="Times New Roman" panose="02020603050405020304" pitchFamily="18" charset="0"/>
                <a:cs typeface="Times New Roman" panose="02020603050405020304" pitchFamily="18" charset="0"/>
              </a:rPr>
              <a:t>Thực</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trạng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vấn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đề</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77788" y="1149105"/>
            <a:ext cx="5404826" cy="5465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600" b="1" dirty="0">
                <a:latin typeface="Times New Roman" panose="02020603050405020304" pitchFamily="18" charset="0"/>
                <a:cs typeface="Times New Roman" panose="02020603050405020304" pitchFamily="18" charset="0"/>
              </a:rPr>
              <a:t>2.1. Thuận lợi</a:t>
            </a:r>
            <a:r>
              <a:rPr lang="pt-BR" sz="1600" b="1" dirty="0" smtClean="0">
                <a:latin typeface="Times New Roman" panose="02020603050405020304" pitchFamily="18" charset="0"/>
                <a:cs typeface="Times New Roman" panose="02020603050405020304" pitchFamily="18" charset="0"/>
              </a:rPr>
              <a:t>:</a:t>
            </a:r>
          </a:p>
          <a:p>
            <a:pPr algn="just"/>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Nhà trường luôn đề cao việc rèn luyện kỹ năng sống, đặc biệt là hành vi ứng xử thanh lịch, văn minh cho trẻ. Ban giám hiệu khuyến khích giáo viên lồng ghép nội dung này vào các hoạt động hàng 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lúc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mọi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nơi</a:t>
            </a:r>
            <a:r>
              <a:rPr lang="en-US" sz="1600" dirty="0">
                <a:latin typeface="Times New Roman" panose="02020603050405020304" pitchFamily="18" charset="0"/>
                <a:cs typeface="Times New Roman" panose="02020603050405020304" pitchFamily="18" charset="0"/>
              </a:rPr>
              <a:t>,</a:t>
            </a:r>
            <a:r>
              <a:rPr lang="vi-VN" sz="1600" dirty="0">
                <a:latin typeface="Times New Roman" panose="02020603050405020304" pitchFamily="18" charset="0"/>
                <a:cs typeface="Times New Roman" panose="02020603050405020304" pitchFamily="18" charset="0"/>
              </a:rPr>
              <a:t> đồng thời tạo điều kiện để giáo viên có cơ hội học hỏi, trao đổi kinh nghiệm giảng dạy.</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
            </a:r>
            <a:br>
              <a:rPr lang="vi-VN" sz="1600" dirty="0">
                <a:latin typeface="Times New Roman" panose="02020603050405020304" pitchFamily="18" charset="0"/>
                <a:cs typeface="Times New Roman" panose="02020603050405020304" pitchFamily="18" charset="0"/>
              </a:rPr>
            </a:br>
            <a:r>
              <a:rPr lang="vi-VN" sz="1600" dirty="0">
                <a:latin typeface="Times New Roman" panose="02020603050405020304" pitchFamily="18" charset="0"/>
                <a:cs typeface="Times New Roman" panose="02020603050405020304" pitchFamily="18" charset="0"/>
              </a:rPr>
              <a:t>Ở độ tuổi này, trẻ đã có ý thức về hành vi của mình và biết phân biệt </a:t>
            </a:r>
            <a:r>
              <a:rPr lang="vi-VN" sz="1600" dirty="0" smtClean="0">
                <a:latin typeface="Times New Roman" panose="02020603050405020304" pitchFamily="18" charset="0"/>
                <a:cs typeface="Times New Roman" panose="02020603050405020304" pitchFamily="18" charset="0"/>
              </a:rPr>
              <a:t>đúng</a:t>
            </a:r>
            <a:r>
              <a:rPr lang="en-US" sz="1600" dirty="0">
                <a:latin typeface="Times New Roman" panose="02020603050405020304" pitchFamily="18" charset="0"/>
                <a:cs typeface="Times New Roman" panose="02020603050405020304" pitchFamily="18" charset="0"/>
              </a:rPr>
              <a:t> </a:t>
            </a:r>
            <a:r>
              <a:rPr lang="vi-VN" sz="1600" dirty="0" smtClean="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sai trong các tình huống giao tiếp hằng ngày. Trẻ cũng dễ bắt chước các hành vi tốt nếu được hướng dẫn và tạo môi trường phù hợp.</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Phụ huynh mong muốn con mình lễ phép, ngoan ngoãn và có kỹ năng giao tiếp tốt. Nhiều gia đình sẵn sàng phối hợp với giáo viên trong việc hướng dẫn trẻ thực hiện các hành vi văn minh, lịch sự.</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Với nhiều năm kinh nghiệm trong nghề, tôi hiểu rõ tâm lý trẻ và có thể linh hoạt lựa chọn phương pháp phù hợp để giáo dục trẻ một cách nhẹ nhàng, tự nhiên, không gây áp lực.</a:t>
            </a:r>
            <a:endParaRPr lang="en-US" sz="16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6096000" y="1149105"/>
            <a:ext cx="5392105" cy="5465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latin typeface="Times New Roman" panose="02020603050405020304" pitchFamily="18" charset="0"/>
                <a:cs typeface="Times New Roman" panose="02020603050405020304" pitchFamily="18" charset="0"/>
              </a:rPr>
              <a:t>2.2.</a:t>
            </a:r>
            <a:r>
              <a:rPr lang="en-US" sz="1600" dirty="0">
                <a:latin typeface="Times New Roman" panose="02020603050405020304" pitchFamily="18" charset="0"/>
                <a:cs typeface="Times New Roman" panose="02020603050405020304" pitchFamily="18" charset="0"/>
              </a:rPr>
              <a:t> </a:t>
            </a:r>
            <a:r>
              <a:rPr lang="pt-BR" sz="1600" b="1" dirty="0">
                <a:latin typeface="Times New Roman" panose="02020603050405020304" pitchFamily="18" charset="0"/>
                <a:cs typeface="Times New Roman" panose="02020603050405020304" pitchFamily="18" charset="0"/>
              </a:rPr>
              <a:t>Khó khăn</a:t>
            </a:r>
            <a:r>
              <a:rPr lang="pt-BR" sz="1600" b="1" dirty="0" smtClean="0">
                <a:latin typeface="Times New Roman" panose="02020603050405020304" pitchFamily="18" charset="0"/>
                <a:cs typeface="Times New Roman" panose="02020603050405020304" pitchFamily="18" charset="0"/>
              </a:rPr>
              <a:t>:</a:t>
            </a:r>
          </a:p>
          <a:p>
            <a:pPr algn="just"/>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      </a:t>
            </a:r>
            <a:r>
              <a:rPr lang="vi-VN" sz="1600" dirty="0" smtClean="0">
                <a:latin typeface="Times New Roman" panose="02020603050405020304" pitchFamily="18" charset="0"/>
                <a:cs typeface="Times New Roman" panose="02020603050405020304" pitchFamily="18" charset="0"/>
              </a:rPr>
              <a:t>Do </a:t>
            </a:r>
            <a:r>
              <a:rPr lang="vi-VN" sz="1600" dirty="0">
                <a:latin typeface="Times New Roman" panose="02020603050405020304" pitchFamily="18" charset="0"/>
                <a:cs typeface="Times New Roman" panose="02020603050405020304" pitchFamily="18" charset="0"/>
              </a:rPr>
              <a:t>môi trường gia đình khác nhau, không phải trẻ nào cũng được rèn luyện thói quen chào hỏi, cảm ơn, xin lỗi từ sớm. Một số trẻ còn nhút nhát, ít giao tiếp, trong khi một số khác lại thiếu kiên nhẫn, chưa biết lắng nghe hoặc chờ đợi đến lượt khi tham gia hoạt động.</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Nhiều trẻ có thói quen sử dụng điện thoại, ipad để xem video, chơi trò chơi, ít được giao tiếp trực tiếp với mọi người xung quanh. Điều này dẫn đến việc trẻ thiếu kỹ năng giao tiếp, phản xạ chậm khi trò chuyện và ít thể hiện cảm xúc qua lời nói.</a:t>
            </a:r>
            <a:endParaRPr lang="en-US" sz="1600" dirty="0">
              <a:latin typeface="Times New Roman" panose="02020603050405020304" pitchFamily="18" charset="0"/>
              <a:cs typeface="Times New Roman" panose="02020603050405020304" pitchFamily="18" charset="0"/>
            </a:endParaRPr>
          </a:p>
          <a:p>
            <a:r>
              <a:rPr lang="vi-VN" sz="1600" dirty="0">
                <a:latin typeface="Times New Roman" panose="02020603050405020304" pitchFamily="18" charset="0"/>
                <a:cs typeface="Times New Roman" panose="02020603050405020304" pitchFamily="18" charset="0"/>
              </a:rPr>
              <a:t>Một bộ phận phụ huynh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trẻ</a:t>
            </a:r>
            <a:r>
              <a:rPr lang="vi-VN" sz="1600" dirty="0">
                <a:latin typeface="Times New Roman" panose="02020603050405020304" pitchFamily="18" charset="0"/>
                <a:cs typeface="Times New Roman" panose="02020603050405020304" pitchFamily="18" charset="0"/>
              </a:rPr>
              <a:t> còn xem nhẹ việc rèn luyện hành vi lễ phép cho trẻ, đôi khi nuông chiều con quá mức hoặc không làm gương trong giao tiếp hàng ngày. Điều này ảnh hưởng không nhỏ đến quá trình giáo dục trẻ ở trường</a:t>
            </a:r>
            <a:r>
              <a:rPr lang="vi-VN" sz="1600" dirty="0" smtClean="0">
                <a:latin typeface="Times New Roman" panose="02020603050405020304" pitchFamily="18" charset="0"/>
                <a:cs typeface="Times New Roman" panose="02020603050405020304" pitchFamily="18" charset="0"/>
              </a:rPr>
              <a:t>.</a:t>
            </a:r>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    </a:t>
            </a:r>
            <a:r>
              <a:rPr lang="vi-VN" sz="1600" dirty="0" smtClean="0">
                <a:latin typeface="Times New Roman" panose="02020603050405020304" pitchFamily="18" charset="0"/>
                <a:cs typeface="Times New Roman" panose="02020603050405020304" pitchFamily="18" charset="0"/>
              </a:rPr>
              <a:t>Hiện </a:t>
            </a:r>
            <a:r>
              <a:rPr lang="vi-VN" sz="1600" dirty="0">
                <a:latin typeface="Times New Roman" panose="02020603050405020304" pitchFamily="18" charset="0"/>
                <a:cs typeface="Times New Roman" panose="02020603050405020304" pitchFamily="18" charset="0"/>
              </a:rPr>
              <a:t>nay, giáo viên chủ yếu sử dụng lời nói để nhắc nhở, chưa có nhiều học cụ trực quan hấp dẫn như tranh ảnh, video hay trò chơi tương tác để trẻ dễ tiếp thu.</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Rounded Rectangle 4"/>
          <p:cNvSpPr/>
          <p:nvPr/>
        </p:nvSpPr>
        <p:spPr>
          <a:xfrm>
            <a:off x="1126576" y="490694"/>
            <a:ext cx="10227224" cy="6651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spc="-20" dirty="0">
                <a:solidFill>
                  <a:srgbClr val="FFFFFF"/>
                </a:solidFill>
                <a:effectLst/>
                <a:latin typeface="Times New Roman" panose="02020603050405020304" pitchFamily="18" charset="0"/>
                <a:ea typeface="Times New Roman" panose="02020603050405020304" pitchFamily="18" charset="0"/>
              </a:rPr>
              <a:t>Để nắm bắt được khả năng của trẻ tôi tiến hành khảo sát trẻ đầu năm theo các tiêu chí sau:</a:t>
            </a:r>
            <a:r>
              <a:rPr lang="pl-PL" sz="2000" b="1" dirty="0">
                <a:solidFill>
                  <a:srgbClr val="FFFFFF"/>
                </a:solidFill>
                <a:effectLst/>
                <a:latin typeface="Times New Roman" panose="02020603050405020304" pitchFamily="18" charset="0"/>
                <a:ea typeface="Times New Roman" panose="02020603050405020304" pitchFamily="18" charset="0"/>
              </a:rPr>
              <a:t> </a:t>
            </a:r>
            <a:endParaRPr lang="en-US" sz="2000" b="1" dirty="0"/>
          </a:p>
        </p:txBody>
      </p:sp>
      <p:graphicFrame>
        <p:nvGraphicFramePr>
          <p:cNvPr id="6" name="Table 5"/>
          <p:cNvGraphicFramePr>
            <a:graphicFrameLocks noGrp="1"/>
          </p:cNvGraphicFramePr>
          <p:nvPr/>
        </p:nvGraphicFramePr>
        <p:xfrm>
          <a:off x="942818" y="1490708"/>
          <a:ext cx="10594740" cy="3557795"/>
        </p:xfrm>
        <a:graphic>
          <a:graphicData uri="http://schemas.openxmlformats.org/drawingml/2006/table">
            <a:tbl>
              <a:tblPr firstRow="1" firstCol="1" lastRow="1" lastCol="1" bandRow="1" bandCol="1">
                <a:tableStyleId>{5C22544A-7EE6-4342-B048-85BDC9FD1C3A}</a:tableStyleId>
              </a:tblPr>
              <a:tblGrid>
                <a:gridCol w="1240226"/>
                <a:gridCol w="3360090"/>
                <a:gridCol w="1033520"/>
                <a:gridCol w="1240226"/>
                <a:gridCol w="1240226"/>
                <a:gridCol w="1240226"/>
                <a:gridCol w="1240226"/>
              </a:tblGrid>
              <a:tr h="397174">
                <a:tc>
                  <a:txBody>
                    <a:bodyPr/>
                    <a:lstStyle/>
                    <a:p>
                      <a:pPr marL="23495" marR="17780" algn="ctr">
                        <a:spcBef>
                          <a:spcPts val="960"/>
                        </a:spcBef>
                        <a:spcAft>
                          <a:spcPts val="0"/>
                        </a:spcAft>
                      </a:pPr>
                      <a:r>
                        <a:rPr lang="vi-VN" sz="1400" b="1" spc="-25" dirty="0">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89890" algn="ctr">
                        <a:spcBef>
                          <a:spcPts val="96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1400" b="1"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dung</a:t>
                      </a: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1400" b="1" spc="-1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spc="-25">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46685" algn="ctr">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1400" b="1" spc="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spc="-25">
                          <a:effectLst/>
                          <a:latin typeface="Times New Roman" panose="02020603050405020304" pitchFamily="18" charset="0"/>
                          <a:ea typeface="Times New Roman" panose="02020603050405020304" pitchFamily="18" charset="0"/>
                          <a:cs typeface="Times New Roman" panose="02020603050405020304" pitchFamily="18" charset="0"/>
                        </a:rPr>
                        <a:t>trẻ</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233045" algn="ctr">
                        <a:spcBef>
                          <a:spcPts val="320"/>
                        </a:spcBef>
                        <a:spcAft>
                          <a:spcPts val="0"/>
                        </a:spcAft>
                      </a:pPr>
                      <a:r>
                        <a:rPr lang="vi-VN" sz="1400" b="1" spc="-25">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161925" algn="ctr">
                        <a:spcBef>
                          <a:spcPts val="96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Tỷ</a:t>
                      </a: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spc="-35">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350" marR="635" algn="ctr">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1400" b="1" spc="5">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spc="-25">
                          <a:effectLst/>
                          <a:latin typeface="Times New Roman" panose="02020603050405020304" pitchFamily="18" charset="0"/>
                          <a:ea typeface="Times New Roman" panose="02020603050405020304" pitchFamily="18" charset="0"/>
                          <a:cs typeface="Times New Roman" panose="02020603050405020304" pitchFamily="18" charset="0"/>
                        </a:rPr>
                        <a:t>trẻ</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p>
                      <a:pPr marL="6350" marR="1270" algn="ctr">
                        <a:spcBef>
                          <a:spcPts val="32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Chưa </a:t>
                      </a:r>
                      <a:r>
                        <a:rPr lang="vi-VN" sz="1400" b="1" spc="-25">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85" marR="2540" algn="ctr">
                        <a:spcBef>
                          <a:spcPts val="960"/>
                        </a:spcBef>
                        <a:spcAft>
                          <a:spcPts val="0"/>
                        </a:spcAft>
                      </a:pPr>
                      <a:r>
                        <a:rPr lang="vi-VN" sz="1400" b="1">
                          <a:effectLst/>
                          <a:latin typeface="Times New Roman" panose="02020603050405020304" pitchFamily="18" charset="0"/>
                          <a:ea typeface="Times New Roman" panose="02020603050405020304" pitchFamily="18" charset="0"/>
                          <a:cs typeface="Times New Roman" panose="02020603050405020304" pitchFamily="18" charset="0"/>
                        </a:rPr>
                        <a:t>Tỷ</a:t>
                      </a:r>
                      <a:r>
                        <a:rPr lang="vi-VN" sz="1400" b="1" spc="-1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b="1" spc="-35">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495" marR="17780" algn="ctr">
                        <a:spcBef>
                          <a:spcPts val="960"/>
                        </a:spcBef>
                        <a:spcAft>
                          <a:spcPts val="0"/>
                        </a:spcAft>
                      </a:pPr>
                      <a:r>
                        <a:rPr lang="vi-VN" sz="1400" b="1" spc="-25">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397174">
                <a:tc>
                  <a:txBody>
                    <a:bodyPr/>
                    <a:lstStyle/>
                    <a:p>
                      <a:pPr marL="23495" marR="1841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algn="l">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Ăn</a:t>
                      </a:r>
                      <a:r>
                        <a:rPr lang="vi-VN" sz="1400" spc="-4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vi-VN" sz="1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thanh</a:t>
                      </a:r>
                      <a:r>
                        <a:rPr lang="vi-VN" sz="1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vi-VN" sz="1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spc="-25" dirty="0">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spcBef>
                          <a:spcPts val="320"/>
                        </a:spcBef>
                        <a:spcAft>
                          <a:spcPts val="0"/>
                        </a:spcAft>
                      </a:pP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080" marR="635" algn="ctr">
                        <a:spcAft>
                          <a:spcPts val="0"/>
                        </a:spcAft>
                      </a:pP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30</a:t>
                      </a: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1750" marR="114300"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71</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4</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350" marR="635" algn="ctr">
                        <a:spcAft>
                          <a:spcPts val="0"/>
                        </a:spcAft>
                      </a:pP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12</a:t>
                      </a: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85" marR="635"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28,6</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495" marR="1841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497951">
                <a:tc>
                  <a:txBody>
                    <a:bodyPr/>
                    <a:lstStyle/>
                    <a:p>
                      <a:pPr marL="23495" marR="1841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algn="l">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1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vi-VN" sz="1400" spc="-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thanh</a:t>
                      </a:r>
                      <a:r>
                        <a:rPr lang="vi-VN" sz="1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spc="-25" dirty="0">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spcBef>
                          <a:spcPts val="320"/>
                        </a:spcBef>
                        <a:spcAft>
                          <a:spcPts val="0"/>
                        </a:spcAft>
                      </a:pP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080" algn="ctr">
                        <a:spcAft>
                          <a:spcPts val="0"/>
                        </a:spcAft>
                      </a:pP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5</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1750" marR="114300" algn="ctr">
                        <a:spcAft>
                          <a:spcPts val="0"/>
                        </a:spcAft>
                      </a:pP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35,</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7</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350" algn="ctr">
                        <a:spcAft>
                          <a:spcPts val="0"/>
                        </a:spcAft>
                      </a:pP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27</a:t>
                      </a: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85" algn="ctr">
                        <a:spcAft>
                          <a:spcPts val="0"/>
                        </a:spcAft>
                      </a:pP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64,</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495" marR="1841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397174">
                <a:tc>
                  <a:txBody>
                    <a:bodyPr/>
                    <a:lstStyle/>
                    <a:p>
                      <a:pPr marL="2349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algn="l">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Trang</a:t>
                      </a:r>
                      <a:r>
                        <a:rPr lang="vi-VN" sz="1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vi-VN" sz="1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thanh</a:t>
                      </a:r>
                      <a:r>
                        <a:rPr lang="vi-VN" sz="1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spc="-25" dirty="0">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spcBef>
                          <a:spcPts val="325"/>
                        </a:spcBef>
                        <a:spcAft>
                          <a:spcPts val="0"/>
                        </a:spcAft>
                      </a:pP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080"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35</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215" algn="ctr">
                        <a:spcAft>
                          <a:spcPts val="0"/>
                        </a:spcAft>
                      </a:pP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8</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350" marR="1905" algn="ctr">
                        <a:spcAft>
                          <a:spcPts val="0"/>
                        </a:spcAft>
                      </a:pP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7</a:t>
                      </a: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85" algn="ctr">
                        <a:spcAft>
                          <a:spcPts val="0"/>
                        </a:spcAft>
                      </a:pP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7</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49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832692">
                <a:tc>
                  <a:txBody>
                    <a:bodyPr/>
                    <a:lstStyle/>
                    <a:p>
                      <a:pPr marL="23495" marR="1841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algn="l">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Vui</a:t>
                      </a:r>
                      <a:r>
                        <a:rPr lang="vi-VN" sz="1400" spc="-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chơi</a:t>
                      </a:r>
                      <a:r>
                        <a:rPr lang="vi-VN" sz="1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thanh</a:t>
                      </a:r>
                      <a:r>
                        <a:rPr lang="vi-VN" sz="1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spc="-25" dirty="0">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spcBef>
                          <a:spcPts val="320"/>
                        </a:spcBef>
                        <a:spcAft>
                          <a:spcPts val="0"/>
                        </a:spcAft>
                      </a:pP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080"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22</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1750" marR="114300"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52,3</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350" marR="635" algn="ctr">
                        <a:spcAft>
                          <a:spcPts val="0"/>
                        </a:spcAft>
                      </a:pP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85" marR="635"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24,6</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495" marR="1841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r h="832692">
                <a:tc>
                  <a:txBody>
                    <a:bodyPr/>
                    <a:lstStyle/>
                    <a:p>
                      <a:pPr marL="23495" marR="18415" algn="ctr">
                        <a:spcAft>
                          <a:spcPts val="0"/>
                        </a:spcAft>
                      </a:pPr>
                      <a:r>
                        <a:rPr lang="vi-VN" sz="1400" spc="-5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8580" algn="l">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Giao</a:t>
                      </a: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vi-VN" sz="14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ứng</a:t>
                      </a:r>
                      <a:r>
                        <a:rPr lang="vi-VN" sz="14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xử</a:t>
                      </a:r>
                      <a:r>
                        <a:rPr lang="vi-VN" sz="1400" spc="-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thanh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 algn="l">
                        <a:spcBef>
                          <a:spcPts val="320"/>
                        </a:spcBef>
                        <a:spcAft>
                          <a:spcPts val="0"/>
                        </a:spcAft>
                      </a:pP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vi-VN" sz="1400" spc="-3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400" dirty="0">
                          <a:effectLst/>
                          <a:latin typeface="Times New Roman" panose="02020603050405020304" pitchFamily="18" charset="0"/>
                          <a:ea typeface="Times New Roman" panose="02020603050405020304" pitchFamily="18" charset="0"/>
                          <a:cs typeface="Times New Roman" panose="02020603050405020304" pitchFamily="18" charset="0"/>
                        </a:rPr>
                        <a:t>văn </a:t>
                      </a:r>
                      <a:r>
                        <a:rPr lang="vi-VN" sz="1400" spc="-20" dirty="0">
                          <a:effectLst/>
                          <a:latin typeface="Times New Roman" panose="02020603050405020304" pitchFamily="18" charset="0"/>
                          <a:ea typeface="Times New Roman" panose="02020603050405020304" pitchFamily="18" charset="0"/>
                          <a:cs typeface="Times New Roman" panose="02020603050405020304" pitchFamily="18" charset="0"/>
                        </a:rPr>
                        <a:t>minh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5080"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21</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31750" marR="114300"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50</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350" algn="ctr">
                        <a:spcAft>
                          <a:spcPts val="0"/>
                        </a:spcAft>
                      </a:pP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1400" spc="-2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spc="-20">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6985" marR="635" algn="ctr">
                        <a:spcAft>
                          <a:spcPts val="0"/>
                        </a:spcAft>
                      </a:pPr>
                      <a:r>
                        <a:rPr lang="en-US" sz="1400" spc="-10">
                          <a:effectLst/>
                          <a:latin typeface="Times New Roman" panose="02020603050405020304" pitchFamily="18" charset="0"/>
                          <a:ea typeface="Times New Roman" panose="02020603050405020304" pitchFamily="18" charset="0"/>
                          <a:cs typeface="Times New Roman" panose="02020603050405020304" pitchFamily="18" charset="0"/>
                        </a:rPr>
                        <a:t>50</a:t>
                      </a:r>
                      <a:r>
                        <a:rPr lang="vi-VN" sz="1400"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c>
                  <a:txBody>
                    <a:bodyPr/>
                    <a:lstStyle/>
                    <a:p>
                      <a:pPr marL="23495" marR="18415" algn="ctr">
                        <a:spcAft>
                          <a:spcPts val="0"/>
                        </a:spcAft>
                      </a:pPr>
                      <a:r>
                        <a:rPr lang="vi-VN" sz="1400" spc="-5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tr>
            </a:tbl>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ight Arrow 2"/>
          <p:cNvSpPr/>
          <p:nvPr/>
        </p:nvSpPr>
        <p:spPr>
          <a:xfrm>
            <a:off x="0" y="2479299"/>
            <a:ext cx="2633618" cy="164856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000" b="1" i="0" u="none" strike="noStrike" kern="1200" cap="none" spc="0" normalizeH="0" baseline="0" noProof="0">
                <a:ln>
                  <a:noFill/>
                </a:ln>
                <a:solidFill>
                  <a:srgbClr val="000099"/>
                </a:solidFill>
                <a:effectLst/>
                <a:uLnTx/>
                <a:uFillTx/>
                <a:latin typeface="Times New Roman" panose="02020603050405020304" pitchFamily="18" charset="0"/>
                <a:cs typeface="Times New Roman" panose="02020603050405020304" pitchFamily="18" charset="0"/>
              </a:rPr>
              <a:t>3. BIỆN</a:t>
            </a:r>
            <a:r>
              <a:rPr kumimoji="0" lang="nl-NL" sz="2000" b="1" i="0" u="none" strike="noStrike" kern="1200" cap="none" spc="0" normalizeH="0" noProof="0">
                <a:ln>
                  <a:noFill/>
                </a:ln>
                <a:solidFill>
                  <a:srgbClr val="000099"/>
                </a:solidFill>
                <a:effectLst/>
                <a:uLnTx/>
                <a:uFillTx/>
                <a:latin typeface="Times New Roman" panose="02020603050405020304" pitchFamily="18" charset="0"/>
                <a:cs typeface="Times New Roman" panose="02020603050405020304" pitchFamily="18" charset="0"/>
              </a:rPr>
              <a:t> </a:t>
            </a:r>
            <a:r>
              <a:rPr kumimoji="0" lang="nl-NL" sz="2000" b="1" i="0" u="none" strike="noStrike" kern="1200" cap="none" spc="0" normalizeH="0" noProof="0" dirty="0">
                <a:ln>
                  <a:noFill/>
                </a:ln>
                <a:solidFill>
                  <a:srgbClr val="000099"/>
                </a:solidFill>
                <a:effectLst/>
                <a:uLnTx/>
                <a:uFillTx/>
                <a:latin typeface="Times New Roman" panose="02020603050405020304" pitchFamily="18" charset="0"/>
                <a:cs typeface="Times New Roman" panose="02020603050405020304" pitchFamily="18" charset="0"/>
              </a:rPr>
              <a:t>PHÁP THỰC HIỆN</a:t>
            </a:r>
            <a:endParaRPr kumimoji="0" lang="nl-NL" sz="2000" b="1" i="0" u="none" strike="noStrike" kern="1200" cap="none" spc="0" normalizeH="0" baseline="0" noProof="0" dirty="0">
              <a:ln>
                <a:noFill/>
              </a:ln>
              <a:solidFill>
                <a:srgbClr val="000099"/>
              </a:solidFill>
              <a:effectLst/>
              <a:uLnTx/>
              <a:uFillTx/>
              <a:latin typeface="Times New Roman" panose="02020603050405020304" pitchFamily="18" charset="0"/>
              <a:cs typeface="Times New Roman" panose="02020603050405020304" pitchFamily="18" charset="0"/>
            </a:endParaRPr>
          </a:p>
        </p:txBody>
      </p:sp>
      <p:sp>
        <p:nvSpPr>
          <p:cNvPr id="4" name="Rounded Rectangle 3"/>
          <p:cNvSpPr/>
          <p:nvPr/>
        </p:nvSpPr>
        <p:spPr>
          <a:xfrm>
            <a:off x="4270270" y="873738"/>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solidFill>
                  <a:srgbClr val="FF0000"/>
                </a:solidFill>
                <a:latin typeface="Times New Roman" panose="02020603050405020304" pitchFamily="18" charset="0"/>
                <a:cs typeface="Times New Roman" panose="02020603050405020304" pitchFamily="18" charset="0"/>
              </a:rPr>
              <a:t>Xây dựng kế hoạch giáo dục nếp sống thanh lịch, văn minh theo chương trình dạy học</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8"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33618" y="925873"/>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39698" y="2736757"/>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Káº¿t quáº£ hÃ¬nh áº£nh cho má»¥c tiÃªu"/>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33618" y="4488014"/>
            <a:ext cx="1380106" cy="113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4217397" y="2705470"/>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vi-VN" sz="2400" i="1" dirty="0">
                <a:solidFill>
                  <a:srgbClr val="FF0000"/>
                </a:solidFill>
                <a:latin typeface="Times New Roman" panose="02020603050405020304" pitchFamily="18" charset="0"/>
                <a:cs typeface="Times New Roman" panose="02020603050405020304" pitchFamily="18" charset="0"/>
              </a:rPr>
              <a:t>Xây dựng môi trường giáo dục nếp sống thanh lịch văn minh cho trẻ</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270270" y="4474924"/>
            <a:ext cx="6905810" cy="114673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i="1" dirty="0">
                <a:solidFill>
                  <a:srgbClr val="FF0000"/>
                </a:solidFill>
                <a:latin typeface="Times New Roman" panose="02020603050405020304" pitchFamily="18" charset="0"/>
                <a:cs typeface="Times New Roman" panose="02020603050405020304" pitchFamily="18" charset="0"/>
              </a:rPr>
              <a:t>Lồng ghép giáo dục nếp sống thanh lịch, văn minh vào các hoạt động hàng ngày</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3505</Words>
  <Application>Microsoft Office PowerPoint</Application>
  <PresentationFormat>Widescreen</PresentationFormat>
  <Paragraphs>156</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100</cp:revision>
  <cp:lastPrinted>2025-10-27T01:00:28Z</cp:lastPrinted>
  <dcterms:created xsi:type="dcterms:W3CDTF">2023-12-13T15:12:00Z</dcterms:created>
  <dcterms:modified xsi:type="dcterms:W3CDTF">2025-10-31T09:05:05Z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81A55D5AE9E7419BAD2F49641CEE8DDB_12</vt:lpwstr>
  </property>
  <property fmtid="{D5CDD505-2E9C-101B-9397-08002B2CF9AE}" pid="3" name="KSOProductBuildVer">
    <vt:lpwstr>1033-12.2.0.23131</vt:lpwstr>
  </property>
</Properties>
</file>