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8"/>
  </p:notesMasterIdLst>
  <p:sldIdLst>
    <p:sldId id="257" r:id="rId3"/>
    <p:sldId id="256" r:id="rId4"/>
    <p:sldId id="258" r:id="rId5"/>
    <p:sldId id="259" r:id="rId6"/>
    <p:sldId id="268" r:id="rId7"/>
    <p:sldId id="267" r:id="rId8"/>
    <p:sldId id="261" r:id="rId9"/>
    <p:sldId id="262" r:id="rId10"/>
    <p:sldId id="274" r:id="rId11"/>
    <p:sldId id="276" r:id="rId12"/>
    <p:sldId id="275" r:id="rId13"/>
    <p:sldId id="266" r:id="rId14"/>
    <p:sldId id="271" r:id="rId15"/>
    <p:sldId id="273"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1" d="100"/>
          <a:sy n="91" d="100"/>
        </p:scale>
        <p:origin x="534"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17/2/2025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17/2/2025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17/2/2025</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17/2/2025</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17/2/2025</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17/2/2025</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17/2/2025</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17/2/2025</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17/2/2025</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17/2/2025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17/2/2025</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17/2/2025</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17/2/2025</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17/2/2025</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17/2/2025</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17/2/2025</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17/2/2025</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17/2/2025</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17/2/2025</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5380EB-4824-4C6F-92FA-0E2685F607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49"/>
            <a:ext cx="12192000" cy="6858000"/>
          </a:xfrm>
          <a:prstGeom prst="rect">
            <a:avLst/>
          </a:prstGeom>
        </p:spPr>
      </p:pic>
      <p:sp>
        <p:nvSpPr>
          <p:cNvPr id="6" name="TextBox 5">
            <a:extLst>
              <a:ext uri="{FF2B5EF4-FFF2-40B4-BE49-F238E27FC236}">
                <a16:creationId xmlns:a16="http://schemas.microsoft.com/office/drawing/2014/main" id="{8E45599D-9476-4615-AB95-8A023941CA76}"/>
              </a:ext>
            </a:extLst>
          </p:cNvPr>
          <p:cNvSpPr txBox="1"/>
          <p:nvPr/>
        </p:nvSpPr>
        <p:spPr>
          <a:xfrm>
            <a:off x="2524666" y="2324210"/>
            <a:ext cx="7142668" cy="523220"/>
          </a:xfrm>
          <a:prstGeom prst="rect">
            <a:avLst/>
          </a:prstGeom>
          <a:noFill/>
        </p:spPr>
        <p:txBody>
          <a:bodyPr wrap="square" rtlCol="0">
            <a:spAutoFit/>
          </a:bodyPr>
          <a:lstStyle/>
          <a:p>
            <a:pPr algn="ctr"/>
            <a:r>
              <a:rPr lang="en-US" sz="2800" b="1" dirty="0">
                <a:solidFill>
                  <a:srgbClr val="FFFF00"/>
                </a:solidFill>
                <a:latin typeface="Times New Roman" panose="02020603050405020304" pitchFamily="18" charset="0"/>
                <a:cs typeface="Times New Roman" panose="02020603050405020304" pitchFamily="18" charset="0"/>
              </a:rPr>
              <a:t>LĨNH VỰC PHÁT TRIỂN NGÔN NGỮ</a:t>
            </a:r>
          </a:p>
        </p:txBody>
      </p:sp>
      <p:sp>
        <p:nvSpPr>
          <p:cNvPr id="8" name="TextBox 7">
            <a:extLst>
              <a:ext uri="{FF2B5EF4-FFF2-40B4-BE49-F238E27FC236}">
                <a16:creationId xmlns:a16="http://schemas.microsoft.com/office/drawing/2014/main" id="{E859EE75-47D0-48B9-93CC-FFEF0950C829}"/>
              </a:ext>
            </a:extLst>
          </p:cNvPr>
          <p:cNvSpPr txBox="1"/>
          <p:nvPr/>
        </p:nvSpPr>
        <p:spPr>
          <a:xfrm>
            <a:off x="3175557" y="2842523"/>
            <a:ext cx="5840887" cy="1532727"/>
          </a:xfrm>
          <a:prstGeom prst="rect">
            <a:avLst/>
          </a:prstGeom>
          <a:noFill/>
        </p:spPr>
        <p:txBody>
          <a:bodyPr wrap="square" rtlCol="0">
            <a:spAutoFit/>
          </a:bodyPr>
          <a:lstStyle/>
          <a:p>
            <a:pPr algn="ctr">
              <a:lnSpc>
                <a:spcPct val="130000"/>
              </a:lnSpc>
            </a:pPr>
            <a:r>
              <a:rPr lang="en-US" sz="2400" b="1" smtClean="0">
                <a:solidFill>
                  <a:srgbClr val="FFFF00"/>
                </a:solidFill>
                <a:latin typeface="Times New Roman" panose="02020603050405020304" pitchFamily="18" charset="0"/>
                <a:cs typeface="Times New Roman" panose="02020603050405020304" pitchFamily="18" charset="0"/>
              </a:rPr>
              <a:t>LQVH: Truyện “Chiếc áo mùa xuân”</a:t>
            </a:r>
          </a:p>
          <a:p>
            <a:pPr algn="ctr">
              <a:lnSpc>
                <a:spcPct val="130000"/>
              </a:lnSpc>
            </a:pPr>
            <a:r>
              <a:rPr lang="en-US" sz="2400" smtClean="0">
                <a:solidFill>
                  <a:srgbClr val="FFFF00"/>
                </a:solidFill>
                <a:latin typeface="Times New Roman" panose="02020603050405020304" pitchFamily="18" charset="0"/>
                <a:cs typeface="Times New Roman" panose="02020603050405020304" pitchFamily="18" charset="0"/>
              </a:rPr>
              <a:t>Lứa </a:t>
            </a:r>
            <a:r>
              <a:rPr lang="en-US" sz="2400" smtClean="0">
                <a:solidFill>
                  <a:srgbClr val="FFFF00"/>
                </a:solidFill>
                <a:latin typeface="Times New Roman" panose="02020603050405020304" pitchFamily="18" charset="0"/>
                <a:cs typeface="Times New Roman" panose="02020603050405020304" pitchFamily="18" charset="0"/>
              </a:rPr>
              <a:t>tuổi: Nhà trẻ (24-36 tháng tuổi)</a:t>
            </a:r>
          </a:p>
          <a:p>
            <a:pPr algn="ctr">
              <a:lnSpc>
                <a:spcPct val="130000"/>
              </a:lnSpc>
            </a:pPr>
            <a:r>
              <a:rPr lang="en-US" sz="2400" smtClean="0">
                <a:solidFill>
                  <a:srgbClr val="FFFF00"/>
                </a:solidFill>
                <a:latin typeface="Times New Roman" panose="02020603050405020304" pitchFamily="18" charset="0"/>
                <a:cs typeface="Times New Roman" panose="02020603050405020304" pitchFamily="18" charset="0"/>
              </a:rPr>
              <a:t>Giáo viên: Nguyễn Thị Huyền Trang</a:t>
            </a:r>
            <a:endParaRPr lang="en-US" sz="2400" dirty="0">
              <a:solidFill>
                <a:srgbClr val="FFFF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048000" y="318416"/>
            <a:ext cx="6096000" cy="584775"/>
          </a:xfrm>
          <a:prstGeom prst="rect">
            <a:avLst/>
          </a:prstGeom>
        </p:spPr>
        <p:txBody>
          <a:bodyPr>
            <a:spAutoFit/>
          </a:bodyPr>
          <a:lstStyle/>
          <a:p>
            <a:pPr algn="ctr">
              <a:defRPr/>
            </a:pPr>
            <a:r>
              <a:rPr lang="en-US" sz="160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UBND QUẬN LONG BIÊN</a:t>
            </a:r>
          </a:p>
          <a:p>
            <a:pPr algn="ctr">
              <a:defRPr/>
            </a:pPr>
            <a:r>
              <a:rPr lang="en-US" sz="1600" b="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TRƯỜNG MẦM NON HỒNG TIẾN</a:t>
            </a:r>
            <a:endParaRPr lang="en-US" sz="1600" b="1"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5" name="Oval 4"/>
          <p:cNvSpPr/>
          <p:nvPr/>
        </p:nvSpPr>
        <p:spPr>
          <a:xfrm>
            <a:off x="5764218" y="1193953"/>
            <a:ext cx="651641" cy="6516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10680" y="1153744"/>
            <a:ext cx="758716" cy="758716"/>
          </a:xfrm>
          <a:prstGeom prst="rect">
            <a:avLst/>
          </a:prstGeom>
        </p:spPr>
      </p:pic>
      <p:cxnSp>
        <p:nvCxnSpPr>
          <p:cNvPr id="11" name="Straight Connector 10"/>
          <p:cNvCxnSpPr/>
          <p:nvPr/>
        </p:nvCxnSpPr>
        <p:spPr>
          <a:xfrm>
            <a:off x="4981904" y="851338"/>
            <a:ext cx="2228193"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246299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400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grpId="0" nodeType="withEffect">
                                  <p:stCondLst>
                                    <p:cond delay="800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834D79-6B4E-472D-8EE2-FBE1F2C8B4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4044F72-0EBA-44FF-A643-00C1B307C87B}"/>
              </a:ext>
            </a:extLst>
          </p:cNvPr>
          <p:cNvSpPr txBox="1"/>
          <p:nvPr/>
        </p:nvSpPr>
        <p:spPr>
          <a:xfrm>
            <a:off x="1955903" y="168860"/>
            <a:ext cx="4586067" cy="400110"/>
          </a:xfrm>
          <a:prstGeom prst="rect">
            <a:avLst/>
          </a:prstGeom>
          <a:noFill/>
        </p:spPr>
        <p:txBody>
          <a:bodyPr wrap="square" rtlCol="0">
            <a:spAutoFit/>
          </a:bodyPr>
          <a:lstStyle/>
          <a:p>
            <a:pPr algn="l"/>
            <a:r>
              <a:rPr lang="en-US" sz="2000" dirty="0">
                <a:solidFill>
                  <a:srgbClr val="000099"/>
                </a:solidFill>
                <a:latin typeface="Times New Roman" panose="02020603050405020304" pitchFamily="18" charset="0"/>
                <a:cs typeface="Times New Roman" panose="02020603050405020304" pitchFamily="18" charset="0"/>
              </a:rPr>
              <a:t>Ai </a:t>
            </a:r>
            <a:r>
              <a:rPr lang="en-US" sz="2000" dirty="0" err="1">
                <a:solidFill>
                  <a:srgbClr val="000099"/>
                </a:solidFill>
                <a:latin typeface="Times New Roman" panose="02020603050405020304" pitchFamily="18" charset="0"/>
                <a:cs typeface="Times New Roman" panose="02020603050405020304" pitchFamily="18" charset="0"/>
              </a:rPr>
              <a:t>chế</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diễu</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Thỏ</a:t>
            </a:r>
            <a:r>
              <a:rPr lang="en-US" sz="2000" dirty="0">
                <a:solidFill>
                  <a:srgbClr val="000099"/>
                </a:solidFill>
                <a:latin typeface="Times New Roman" panose="02020603050405020304" pitchFamily="18" charset="0"/>
                <a:cs typeface="Times New Roman" panose="02020603050405020304" pitchFamily="18" charset="0"/>
              </a:rPr>
              <a:t> con?</a:t>
            </a:r>
          </a:p>
        </p:txBody>
      </p:sp>
      <p:sp>
        <p:nvSpPr>
          <p:cNvPr id="2" name="Rectangle 1"/>
          <p:cNvSpPr/>
          <p:nvPr/>
        </p:nvSpPr>
        <p:spPr>
          <a:xfrm>
            <a:off x="1923393" y="537440"/>
            <a:ext cx="1986455" cy="1631216"/>
          </a:xfrm>
          <a:prstGeom prst="rect">
            <a:avLst/>
          </a:prstGeom>
        </p:spPr>
        <p:txBody>
          <a:bodyPr wrap="square">
            <a:spAutoFit/>
          </a:bodyPr>
          <a:lstStyle/>
          <a:p>
            <a:r>
              <a:rPr lang="en-US" sz="2000">
                <a:solidFill>
                  <a:srgbClr val="000099"/>
                </a:solidFill>
                <a:latin typeface="Times New Roman" panose="02020603050405020304" pitchFamily="18" charset="0"/>
                <a:cs typeface="Times New Roman" panose="02020603050405020304" pitchFamily="18" charset="0"/>
              </a:rPr>
              <a:t>Anh Châu Chấu chế diễu Thỏ con: Ha ha mùa xuân mà vẫn mặc áo da trắng à?</a:t>
            </a:r>
            <a:endParaRPr lang="en-US" sz="2000" dirty="0">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3777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139D37-DAC5-4282-9C22-FB04856766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4650"/>
          </a:xfrm>
          <a:prstGeom prst="rect">
            <a:avLst/>
          </a:prstGeom>
        </p:spPr>
      </p:pic>
      <p:sp>
        <p:nvSpPr>
          <p:cNvPr id="4" name="TextBox 3">
            <a:extLst>
              <a:ext uri="{FF2B5EF4-FFF2-40B4-BE49-F238E27FC236}">
                <a16:creationId xmlns:a16="http://schemas.microsoft.com/office/drawing/2014/main" id="{34044F72-0EBA-44FF-A643-00C1B307C87B}"/>
              </a:ext>
            </a:extLst>
          </p:cNvPr>
          <p:cNvSpPr txBox="1"/>
          <p:nvPr/>
        </p:nvSpPr>
        <p:spPr>
          <a:xfrm>
            <a:off x="1900224" y="139226"/>
            <a:ext cx="1915031" cy="1323439"/>
          </a:xfrm>
          <a:prstGeom prst="rect">
            <a:avLst/>
          </a:prstGeom>
          <a:noFill/>
        </p:spPr>
        <p:txBody>
          <a:bodyPr wrap="square" rtlCol="0">
            <a:spAutoFit/>
          </a:bodyPr>
          <a:lstStyle/>
          <a:p>
            <a:pPr algn="just"/>
            <a:r>
              <a:rPr lang="en-US" sz="2000" dirty="0">
                <a:solidFill>
                  <a:srgbClr val="FFFF00"/>
                </a:solidFill>
                <a:latin typeface="Times New Roman" panose="02020603050405020304" pitchFamily="18" charset="0"/>
                <a:cs typeface="Times New Roman" panose="02020603050405020304" pitchFamily="18" charset="0"/>
              </a:rPr>
              <a:t>Khi </a:t>
            </a:r>
            <a:r>
              <a:rPr lang="en-US" sz="2000" dirty="0" err="1">
                <a:solidFill>
                  <a:srgbClr val="FFFF00"/>
                </a:solidFill>
                <a:latin typeface="Times New Roman" panose="02020603050405020304" pitchFamily="18" charset="0"/>
                <a:cs typeface="Times New Roman" panose="02020603050405020304" pitchFamily="18" charset="0"/>
              </a:rPr>
              <a:t>bị</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anh</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Châu</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Chấu</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chế</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diễu</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Thỏ</a:t>
            </a:r>
            <a:r>
              <a:rPr lang="en-US" sz="2000" dirty="0">
                <a:solidFill>
                  <a:srgbClr val="FFFF00"/>
                </a:solidFill>
                <a:latin typeface="Times New Roman" panose="02020603050405020304" pitchFamily="18" charset="0"/>
                <a:cs typeface="Times New Roman" panose="02020603050405020304" pitchFamily="18" charset="0"/>
              </a:rPr>
              <a:t> con </a:t>
            </a:r>
            <a:r>
              <a:rPr lang="en-US" sz="2000" dirty="0" err="1">
                <a:solidFill>
                  <a:srgbClr val="FFFF00"/>
                </a:solidFill>
                <a:latin typeface="Times New Roman" panose="02020603050405020304" pitchFamily="18" charset="0"/>
                <a:cs typeface="Times New Roman" panose="02020603050405020304" pitchFamily="18" charset="0"/>
              </a:rPr>
              <a:t>đã</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làm</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gì</a:t>
            </a:r>
            <a:r>
              <a:rPr lang="en-US" sz="2000" dirty="0">
                <a:solidFill>
                  <a:srgbClr val="FFFF00"/>
                </a:solidFill>
                <a:latin typeface="Times New Roman" panose="02020603050405020304" pitchFamily="18" charset="0"/>
                <a:cs typeface="Times New Roman" panose="02020603050405020304" pitchFamily="18" charset="0"/>
              </a:rPr>
              <a:t>?</a:t>
            </a:r>
          </a:p>
        </p:txBody>
      </p:sp>
      <p:sp>
        <p:nvSpPr>
          <p:cNvPr id="2" name="Rectangle 1"/>
          <p:cNvSpPr/>
          <p:nvPr/>
        </p:nvSpPr>
        <p:spPr>
          <a:xfrm>
            <a:off x="1450427" y="1792042"/>
            <a:ext cx="2039007" cy="1477328"/>
          </a:xfrm>
          <a:prstGeom prst="rect">
            <a:avLst/>
          </a:prstGeom>
        </p:spPr>
        <p:txBody>
          <a:bodyPr wrap="square">
            <a:spAutoFit/>
          </a:bodyPr>
          <a:lstStyle/>
          <a:p>
            <a:pPr algn="just"/>
            <a:r>
              <a:rPr lang="en-US">
                <a:solidFill>
                  <a:srgbClr val="002060"/>
                </a:solidFill>
                <a:latin typeface="Times New Roman" panose="02020603050405020304" pitchFamily="18" charset="0"/>
                <a:cs typeface="Times New Roman" panose="02020603050405020304" pitchFamily="18" charset="0"/>
              </a:rPr>
              <a:t>Thỏ con xấu hổ quá đã chạy thẳng một mạch về nhà nằng nặc đòi mẹ thay quần áo cho</a:t>
            </a:r>
            <a:endParaRPr lang="en-US"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5420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7EE3CA-7828-43B5-80DB-924E71FD87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478"/>
          </a:xfrm>
          <a:prstGeom prst="rect">
            <a:avLst/>
          </a:prstGeom>
        </p:spPr>
      </p:pic>
      <p:sp>
        <p:nvSpPr>
          <p:cNvPr id="4" name="TextBox 3">
            <a:extLst>
              <a:ext uri="{FF2B5EF4-FFF2-40B4-BE49-F238E27FC236}">
                <a16:creationId xmlns:a16="http://schemas.microsoft.com/office/drawing/2014/main" id="{E2C5770B-089E-4A08-BF8C-ECCD399FF55A}"/>
              </a:ext>
            </a:extLst>
          </p:cNvPr>
          <p:cNvSpPr txBox="1"/>
          <p:nvPr/>
        </p:nvSpPr>
        <p:spPr>
          <a:xfrm>
            <a:off x="975683" y="487082"/>
            <a:ext cx="4586067" cy="400110"/>
          </a:xfrm>
          <a:prstGeom prst="rect">
            <a:avLst/>
          </a:prstGeom>
          <a:noFill/>
        </p:spPr>
        <p:txBody>
          <a:bodyPr wrap="square" rtlCol="0">
            <a:spAutoFit/>
          </a:bodyPr>
          <a:lstStyle/>
          <a:p>
            <a:pPr algn="l"/>
            <a:r>
              <a:rPr lang="en-US" sz="2000" dirty="0" err="1">
                <a:solidFill>
                  <a:srgbClr val="002060"/>
                </a:solidFill>
                <a:latin typeface="Times New Roman" panose="02020603050405020304" pitchFamily="18" charset="0"/>
                <a:cs typeface="Times New Roman" panose="02020603050405020304" pitchFamily="18" charset="0"/>
              </a:rPr>
              <a:t>Thỏ</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mẹ</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bảo</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Thỏ</a:t>
            </a:r>
            <a:r>
              <a:rPr lang="en-US" sz="2000" dirty="0">
                <a:solidFill>
                  <a:srgbClr val="002060"/>
                </a:solidFill>
                <a:latin typeface="Times New Roman" panose="02020603050405020304" pitchFamily="18" charset="0"/>
                <a:cs typeface="Times New Roman" panose="02020603050405020304" pitchFamily="18" charset="0"/>
              </a:rPr>
              <a:t> con </a:t>
            </a:r>
            <a:r>
              <a:rPr lang="en-US" sz="2000" dirty="0" err="1">
                <a:solidFill>
                  <a:srgbClr val="002060"/>
                </a:solidFill>
                <a:latin typeface="Times New Roman" panose="02020603050405020304" pitchFamily="18" charset="0"/>
                <a:cs typeface="Times New Roman" panose="02020603050405020304" pitchFamily="18" charset="0"/>
              </a:rPr>
              <a:t>làm</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gì</a:t>
            </a:r>
            <a:r>
              <a:rPr lang="en-US" sz="2000" dirty="0">
                <a:solidFill>
                  <a:srgbClr val="002060"/>
                </a:solidFill>
                <a:latin typeface="Times New Roman" panose="02020603050405020304" pitchFamily="18" charset="0"/>
                <a:cs typeface="Times New Roman" panose="02020603050405020304" pitchFamily="18" charset="0"/>
              </a:rPr>
              <a:t>?</a:t>
            </a:r>
          </a:p>
        </p:txBody>
      </p:sp>
      <p:sp>
        <p:nvSpPr>
          <p:cNvPr id="2" name="Rectangle 1"/>
          <p:cNvSpPr/>
          <p:nvPr/>
        </p:nvSpPr>
        <p:spPr>
          <a:xfrm>
            <a:off x="7746123" y="566417"/>
            <a:ext cx="2070539" cy="2862322"/>
          </a:xfrm>
          <a:prstGeom prst="rect">
            <a:avLst/>
          </a:prstGeom>
        </p:spPr>
        <p:txBody>
          <a:bodyPr wrap="square">
            <a:spAutoFit/>
          </a:bodyPr>
          <a:lstStyle/>
          <a:p>
            <a:pPr algn="just"/>
            <a:r>
              <a:rPr lang="en-US">
                <a:solidFill>
                  <a:srgbClr val="002060"/>
                </a:solidFill>
                <a:latin typeface="Times New Roman" panose="02020603050405020304" pitchFamily="18" charset="0"/>
                <a:cs typeface="Times New Roman" panose="02020603050405020304" pitchFamily="18" charset="0"/>
              </a:rPr>
              <a:t>Thỏ mẹ cười và nói con thử soi gương xem nào, và thật kỳ lạ trong gương chú thấy mình đã mọc rất nhiều chiếc lông màu xám, thỏ xung sướng reo lên con đã mặc quần áo mùa xuân rồi mẹ ạ.</a:t>
            </a:r>
            <a:endParaRPr lang="en-US"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5006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flowers&#10;&#10;Description automatically generated with low confidence">
            <a:extLst>
              <a:ext uri="{FF2B5EF4-FFF2-40B4-BE49-F238E27FC236}">
                <a16:creationId xmlns:a16="http://schemas.microsoft.com/office/drawing/2014/main" id="{3BAC9A38-A1A4-408C-AEDF-79A99B4054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2C5770B-089E-4A08-BF8C-ECCD399FF55A}"/>
              </a:ext>
            </a:extLst>
          </p:cNvPr>
          <p:cNvSpPr txBox="1"/>
          <p:nvPr/>
        </p:nvSpPr>
        <p:spPr>
          <a:xfrm>
            <a:off x="1719492" y="2887682"/>
            <a:ext cx="8412480" cy="3970318"/>
          </a:xfrm>
          <a:prstGeom prst="rect">
            <a:avLst/>
          </a:prstGeom>
          <a:noFill/>
        </p:spPr>
        <p:txBody>
          <a:bodyPr wrap="square" rtlCol="0">
            <a:spAutoFit/>
          </a:bodyPr>
          <a:lstStyle/>
          <a:p>
            <a:pPr algn="just"/>
            <a:r>
              <a:rPr lang="en-US" sz="2800" dirty="0">
                <a:solidFill>
                  <a:srgbClr val="002060"/>
                </a:solidFill>
                <a:latin typeface="Times New Roman" panose="02020603050405020304" pitchFamily="18" charset="0"/>
                <a:cs typeface="Times New Roman" panose="02020603050405020304" pitchFamily="18" charset="0"/>
              </a:rPr>
              <a:t>Khi </a:t>
            </a:r>
            <a:r>
              <a:rPr lang="en-US" sz="2800" dirty="0" err="1">
                <a:solidFill>
                  <a:srgbClr val="002060"/>
                </a:solidFill>
                <a:latin typeface="Times New Roman" panose="02020603050405020304" pitchFamily="18" charset="0"/>
                <a:cs typeface="Times New Roman" panose="02020603050405020304" pitchFamily="18" charset="0"/>
              </a:rPr>
              <a:t>mùa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xuân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loài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đều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thay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áo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mới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để</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phù</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hợp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với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tiết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cây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cối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đâm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chồi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nảy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lộc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muôn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hoa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khoe</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sắc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cô</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Phương</a:t>
            </a:r>
            <a:r>
              <a:rPr lang="en-US" sz="2800" dirty="0">
                <a:solidFill>
                  <a:srgbClr val="002060"/>
                </a:solidFill>
                <a:latin typeface="Times New Roman" panose="02020603050405020304" pitchFamily="18" charset="0"/>
                <a:cs typeface="Times New Roman" panose="02020603050405020304" pitchFamily="18" charset="0"/>
              </a:rPr>
              <a:t> Anh </a:t>
            </a:r>
            <a:r>
              <a:rPr lang="en-US" sz="2800" dirty="0" err="1">
                <a:solidFill>
                  <a:srgbClr val="002060"/>
                </a:solidFill>
                <a:latin typeface="Times New Roman" panose="02020603050405020304" pitchFamily="18" charset="0"/>
                <a:cs typeface="Times New Roman" panose="02020603050405020304" pitchFamily="18" charset="0"/>
              </a:rPr>
              <a:t>đã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câu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chuyện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Chiếc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áo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mùa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xuân</a:t>
            </a:r>
            <a:r>
              <a:rPr lang="en-US" sz="2800" dirty="0">
                <a:solidFill>
                  <a:srgbClr val="002060"/>
                </a:solidFill>
                <a:latin typeface="Times New Roman" panose="02020603050405020304" pitchFamily="18" charset="0"/>
                <a:cs typeface="Times New Roman" panose="02020603050405020304" pitchFamily="18" charset="0"/>
              </a:rPr>
              <a:t>”.</a:t>
            </a:r>
          </a:p>
          <a:p>
            <a:pPr algn="just"/>
            <a:r>
              <a:rPr lang="en-US" sz="2800" dirty="0" err="1">
                <a:solidFill>
                  <a:srgbClr val="002060"/>
                </a:solidFill>
                <a:latin typeface="Times New Roman" panose="02020603050405020304" pitchFamily="18" charset="0"/>
                <a:cs typeface="Times New Roman" panose="02020603050405020304" pitchFamily="18" charset="0"/>
              </a:rPr>
              <a:t>Mùa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xuân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tiết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ấm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con </a:t>
            </a:r>
            <a:r>
              <a:rPr lang="en-US" sz="2800" dirty="0" err="1">
                <a:solidFill>
                  <a:srgbClr val="002060"/>
                </a:solidFill>
                <a:latin typeface="Times New Roman" panose="02020603050405020304" pitchFamily="18" charset="0"/>
                <a:cs typeface="Times New Roman" panose="02020603050405020304" pitchFamily="18" charset="0"/>
              </a:rPr>
              <a:t>được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mặc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áo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mới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chúng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thích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con </a:t>
            </a:r>
            <a:r>
              <a:rPr lang="en-US" sz="2800" dirty="0" err="1">
                <a:solidFill>
                  <a:srgbClr val="002060"/>
                </a:solidFill>
                <a:latin typeface="Times New Roman" panose="02020603050405020304" pitchFamily="18" charset="0"/>
                <a:cs typeface="Times New Roman" panose="02020603050405020304" pitchFamily="18" charset="0"/>
              </a:rPr>
              <a:t>nhớ</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mặc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áo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phù</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hợp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với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tiết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lạnh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chúng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phải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mặc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áo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ấm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đội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mũ</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tất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còn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ấm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nóng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chúng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mặc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áo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mát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mẻ</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nhé</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2687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âu huyện chiếc áo mùa xuân">
            <a:hlinkClick r:id="" action="ppaction://media"/>
            <a:extLst>
              <a:ext uri="{FF2B5EF4-FFF2-40B4-BE49-F238E27FC236}">
                <a16:creationId xmlns:a16="http://schemas.microsoft.com/office/drawing/2014/main" id="{C60F1BFA-20BB-47EC-A09D-77A6B2A6F33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73765"/>
          </a:xfrm>
          <a:prstGeom prst="rect">
            <a:avLst/>
          </a:prstGeom>
        </p:spPr>
      </p:pic>
    </p:spTree>
    <p:extLst>
      <p:ext uri="{BB962C8B-B14F-4D97-AF65-F5344CB8AC3E}">
        <p14:creationId xmlns:p14="http://schemas.microsoft.com/office/powerpoint/2010/main" val="119627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0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lower, plant&#10;&#10;Description automatically generated">
            <a:extLst>
              <a:ext uri="{FF2B5EF4-FFF2-40B4-BE49-F238E27FC236}">
                <a16:creationId xmlns:a16="http://schemas.microsoft.com/office/drawing/2014/main" id="{C2F3D454-AA33-4540-9155-539BA32854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5642"/>
          </a:xfrm>
          <a:prstGeom prst="rect">
            <a:avLst/>
          </a:prstGeom>
        </p:spPr>
      </p:pic>
    </p:spTree>
    <p:extLst>
      <p:ext uri="{BB962C8B-B14F-4D97-AF65-F5344CB8AC3E}">
        <p14:creationId xmlns:p14="http://schemas.microsoft.com/office/powerpoint/2010/main" val="244477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flower, plant&#10;&#10;Description automatically generated">
            <a:extLst>
              <a:ext uri="{FF2B5EF4-FFF2-40B4-BE49-F238E27FC236}">
                <a16:creationId xmlns:a16="http://schemas.microsoft.com/office/drawing/2014/main" id="{32D9DDAA-393F-41C1-949E-26D6CDA191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93169"/>
          </a:xfrm>
          <a:prstGeom prst="rect">
            <a:avLst/>
          </a:prstGeom>
        </p:spPr>
      </p:pic>
      <p:sp>
        <p:nvSpPr>
          <p:cNvPr id="2" name="TextBox 1">
            <a:extLst>
              <a:ext uri="{FF2B5EF4-FFF2-40B4-BE49-F238E27FC236}">
                <a16:creationId xmlns:a16="http://schemas.microsoft.com/office/drawing/2014/main" id="{3C1364A9-E4BE-4C56-9D09-82F73E29CE7A}"/>
              </a:ext>
            </a:extLst>
          </p:cNvPr>
          <p:cNvSpPr txBox="1"/>
          <p:nvPr/>
        </p:nvSpPr>
        <p:spPr>
          <a:xfrm>
            <a:off x="295421" y="112541"/>
            <a:ext cx="3938953" cy="523220"/>
          </a:xfrm>
          <a:prstGeom prst="rect">
            <a:avLst/>
          </a:prstGeom>
          <a:noFill/>
        </p:spPr>
        <p:txBody>
          <a:bodyPr wrap="square" rtlCol="0">
            <a:spAutoFit/>
          </a:bodyPr>
          <a:lstStyle/>
          <a:p>
            <a:pPr algn="l"/>
            <a:r>
              <a:rPr lang="en-US" sz="2800" b="1" dirty="0">
                <a:solidFill>
                  <a:srgbClr val="FFFF00"/>
                </a:solidFill>
              </a:rPr>
              <a:t>MỤC ĐÍCH - YÊU CẦU</a:t>
            </a:r>
          </a:p>
        </p:txBody>
      </p:sp>
      <p:sp>
        <p:nvSpPr>
          <p:cNvPr id="4" name="TextBox 3">
            <a:extLst>
              <a:ext uri="{FF2B5EF4-FFF2-40B4-BE49-F238E27FC236}">
                <a16:creationId xmlns:a16="http://schemas.microsoft.com/office/drawing/2014/main" id="{0281B613-8BF6-41C2-AE42-B06E54607DDF}"/>
              </a:ext>
            </a:extLst>
          </p:cNvPr>
          <p:cNvSpPr txBox="1"/>
          <p:nvPr/>
        </p:nvSpPr>
        <p:spPr>
          <a:xfrm>
            <a:off x="815926" y="1199815"/>
            <a:ext cx="4556174" cy="2246769"/>
          </a:xfrm>
          <a:prstGeom prst="rect">
            <a:avLst/>
          </a:prstGeom>
          <a:noFill/>
        </p:spPr>
        <p:txBody>
          <a:bodyPr wrap="square" rtlCol="0">
            <a:spAutoFit/>
          </a:bodyPr>
          <a:lstStyle/>
          <a:p>
            <a:pPr algn="just"/>
            <a:r>
              <a:rPr lang="en-US" sz="1600" b="1" i="1" dirty="0">
                <a:solidFill>
                  <a:srgbClr val="002060"/>
                </a:solidFill>
                <a:latin typeface="Times New Roman" panose="02020603050405020304" pitchFamily="18" charset="0"/>
                <a:cs typeface="Times New Roman" panose="02020603050405020304" pitchFamily="18" charset="0"/>
              </a:rPr>
              <a:t>1</a:t>
            </a:r>
            <a:r>
              <a:rPr lang="en-US" sz="2000" b="1" i="1" dirty="0">
                <a:solidFill>
                  <a:srgbClr val="002060"/>
                </a:solidFill>
                <a:latin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cs typeface="Times New Roman" panose="02020603050405020304" pitchFamily="18" charset="0"/>
              </a:rPr>
              <a:t>Kiến</a:t>
            </a:r>
            <a:r>
              <a:rPr lang="en-US" sz="2000" b="1" i="1" dirty="0">
                <a:solidFill>
                  <a:srgbClr val="002060"/>
                </a:solidFill>
                <a:latin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cs typeface="Times New Roman" panose="02020603050405020304" pitchFamily="18" charset="0"/>
              </a:rPr>
              <a:t>thức</a:t>
            </a:r>
            <a:r>
              <a:rPr lang="en-US" sz="2000" b="1" i="1" dirty="0">
                <a:solidFill>
                  <a:srgbClr val="002060"/>
                </a:solidFill>
                <a:latin typeface="Times New Roman" panose="02020603050405020304" pitchFamily="18" charset="0"/>
                <a:cs typeface="Times New Roman" panose="02020603050405020304" pitchFamily="18" charset="0"/>
              </a:rPr>
              <a:t>:</a:t>
            </a:r>
          </a:p>
          <a:p>
            <a:pPr algn="just"/>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Trẻ</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biết</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tên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truyện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Chiếc</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áo</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mùa</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xuân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tên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các</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nhân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vật</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trong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truyện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Thỏ</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mẹ</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thỏ</a:t>
            </a:r>
            <a:r>
              <a:rPr lang="en-US" sz="2000" dirty="0">
                <a:solidFill>
                  <a:srgbClr val="002060"/>
                </a:solidFill>
                <a:latin typeface="Times New Roman" panose="02020603050405020304" pitchFamily="18" charset="0"/>
                <a:cs typeface="Times New Roman" panose="02020603050405020304" pitchFamily="18" charset="0"/>
              </a:rPr>
              <a:t> con, </a:t>
            </a:r>
            <a:r>
              <a:rPr lang="en-US" sz="2000" dirty="0" err="1">
                <a:solidFill>
                  <a:srgbClr val="002060"/>
                </a:solidFill>
                <a:latin typeface="Times New Roman" panose="02020603050405020304" pitchFamily="18" charset="0"/>
                <a:cs typeface="Times New Roman" panose="02020603050405020304" pitchFamily="18" charset="0"/>
              </a:rPr>
              <a:t>cô</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Gà</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Gô</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bạn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Nhái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Bén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anh</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Châu</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Chấu</a:t>
            </a:r>
            <a:r>
              <a:rPr lang="en-US" sz="2000" dirty="0">
                <a:solidFill>
                  <a:srgbClr val="002060"/>
                </a:solidFill>
                <a:latin typeface="Times New Roman" panose="02020603050405020304" pitchFamily="18" charset="0"/>
                <a:cs typeface="Times New Roman" panose="02020603050405020304" pitchFamily="18" charset="0"/>
              </a:rPr>
              <a:t>.</a:t>
            </a:r>
          </a:p>
          <a:p>
            <a:pPr algn="just"/>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Trẻ</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hiểu</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nội</a:t>
            </a:r>
            <a:r>
              <a:rPr lang="en-US" sz="2000" dirty="0">
                <a:solidFill>
                  <a:srgbClr val="002060"/>
                </a:solidFill>
                <a:latin typeface="Times New Roman" panose="02020603050405020304" pitchFamily="18" charset="0"/>
                <a:cs typeface="Times New Roman" panose="02020603050405020304" pitchFamily="18" charset="0"/>
              </a:rPr>
              <a:t> dung </a:t>
            </a:r>
            <a:r>
              <a:rPr lang="en-US" sz="2000" dirty="0" err="1">
                <a:solidFill>
                  <a:srgbClr val="002060"/>
                </a:solidFill>
                <a:latin typeface="Times New Roman" panose="02020603050405020304" pitchFamily="18" charset="0"/>
                <a:cs typeface="Times New Roman" panose="02020603050405020304" pitchFamily="18" charset="0"/>
              </a:rPr>
              <a:t>câu</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chuyện</a:t>
            </a:r>
            <a:r>
              <a:rPr lang="en-US" sz="2000" dirty="0">
                <a:solidFill>
                  <a:srgbClr val="002060"/>
                </a:solidFill>
                <a:latin typeface="Times New Roman" panose="02020603050405020304" pitchFamily="18" charset="0"/>
                <a:cs typeface="Times New Roman" panose="02020603050405020304" pitchFamily="18" charset="0"/>
              </a:rPr>
              <a:t>: Sang </a:t>
            </a:r>
            <a:r>
              <a:rPr lang="en-US" sz="2000" dirty="0" err="1">
                <a:solidFill>
                  <a:srgbClr val="002060"/>
                </a:solidFill>
                <a:latin typeface="Times New Roman" panose="02020603050405020304" pitchFamily="18" charset="0"/>
                <a:cs typeface="Times New Roman" panose="02020603050405020304" pitchFamily="18" charset="0"/>
              </a:rPr>
              <a:t>mùa</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xuân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các</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loài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vật</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đều</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thay</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áo</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mới</a:t>
            </a:r>
            <a:r>
              <a:rPr lang="en-US" sz="2000" dirty="0">
                <a:solidFill>
                  <a:srgbClr val="002060"/>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F9728FF3-5468-402A-9B35-4BDBF2CB9A53}"/>
              </a:ext>
            </a:extLst>
          </p:cNvPr>
          <p:cNvSpPr txBox="1"/>
          <p:nvPr/>
        </p:nvSpPr>
        <p:spPr>
          <a:xfrm>
            <a:off x="6503963" y="849599"/>
            <a:ext cx="4556174" cy="1938992"/>
          </a:xfrm>
          <a:prstGeom prst="rect">
            <a:avLst/>
          </a:prstGeom>
          <a:noFill/>
        </p:spPr>
        <p:txBody>
          <a:bodyPr wrap="square" rtlCol="0">
            <a:spAutoFit/>
          </a:bodyPr>
          <a:lstStyle/>
          <a:p>
            <a:pPr algn="just"/>
            <a:r>
              <a:rPr lang="en-US" sz="2000" b="1" i="1" dirty="0">
                <a:solidFill>
                  <a:srgbClr val="002060"/>
                </a:solidFill>
                <a:latin typeface="Times New Roman" panose="02020603050405020304" pitchFamily="18" charset="0"/>
                <a:cs typeface="Times New Roman" panose="02020603050405020304" pitchFamily="18" charset="0"/>
              </a:rPr>
              <a:t>2. </a:t>
            </a:r>
            <a:r>
              <a:rPr lang="en-US" sz="2000" b="1" i="1" dirty="0" err="1">
                <a:solidFill>
                  <a:srgbClr val="002060"/>
                </a:solidFill>
                <a:latin typeface="Times New Roman" panose="02020603050405020304" pitchFamily="18" charset="0"/>
                <a:cs typeface="Times New Roman" panose="02020603050405020304" pitchFamily="18" charset="0"/>
              </a:rPr>
              <a:t>Kỹ</a:t>
            </a:r>
            <a:r>
              <a:rPr lang="en-US" sz="2000" b="1" i="1" dirty="0">
                <a:solidFill>
                  <a:srgbClr val="002060"/>
                </a:solidFill>
                <a:latin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cs typeface="Times New Roman" panose="02020603050405020304" pitchFamily="18" charset="0"/>
              </a:rPr>
              <a:t>năng</a:t>
            </a:r>
            <a:r>
              <a:rPr lang="en-US" sz="2000" b="1" i="1" dirty="0">
                <a:solidFill>
                  <a:srgbClr val="002060"/>
                </a:solidFill>
                <a:latin typeface="Times New Roman" panose="02020603050405020304" pitchFamily="18" charset="0"/>
                <a:cs typeface="Times New Roman" panose="02020603050405020304" pitchFamily="18" charset="0"/>
              </a:rPr>
              <a:t>: </a:t>
            </a:r>
          </a:p>
          <a:p>
            <a:pPr algn="just"/>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Phát</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triển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và</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rèn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luyện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sự</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quan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sát</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ghi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nhớ</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có</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chủ</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đích</a:t>
            </a:r>
            <a:endParaRPr lang="en-US" sz="2000" dirty="0">
              <a:solidFill>
                <a:srgbClr val="002060"/>
              </a:solidFill>
              <a:latin typeface="Times New Roman" panose="02020603050405020304" pitchFamily="18" charset="0"/>
              <a:cs typeface="Times New Roman" panose="02020603050405020304" pitchFamily="18" charset="0"/>
            </a:endParaRPr>
          </a:p>
          <a:p>
            <a:pPr algn="just"/>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Phát</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triển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và</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mở</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rộng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vốn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từ</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cho</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trẻ</a:t>
            </a:r>
            <a:endParaRPr lang="en-US" sz="2000" dirty="0">
              <a:solidFill>
                <a:srgbClr val="002060"/>
              </a:solidFill>
              <a:latin typeface="Times New Roman" panose="02020603050405020304" pitchFamily="18" charset="0"/>
              <a:cs typeface="Times New Roman" panose="02020603050405020304" pitchFamily="18" charset="0"/>
            </a:endParaRPr>
          </a:p>
          <a:p>
            <a:pPr algn="just"/>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Rèn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trẻ</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nói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đủ</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câu</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nghe</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hiểu</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và</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trả</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lời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được</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các</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câu</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hỏi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của</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cô</a:t>
            </a:r>
            <a:r>
              <a:rPr lang="en-US" sz="2000" dirty="0">
                <a:solidFill>
                  <a:srgbClr val="002060"/>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E947F433-341C-4F6A-ABD8-FC09C1C09AC3}"/>
              </a:ext>
            </a:extLst>
          </p:cNvPr>
          <p:cNvSpPr txBox="1"/>
          <p:nvPr/>
        </p:nvSpPr>
        <p:spPr>
          <a:xfrm>
            <a:off x="5498123" y="5125963"/>
            <a:ext cx="4556174" cy="1323439"/>
          </a:xfrm>
          <a:prstGeom prst="rect">
            <a:avLst/>
          </a:prstGeom>
          <a:noFill/>
        </p:spPr>
        <p:txBody>
          <a:bodyPr wrap="square" rtlCol="0">
            <a:spAutoFit/>
          </a:bodyPr>
          <a:lstStyle/>
          <a:p>
            <a:pPr algn="just"/>
            <a:r>
              <a:rPr lang="en-US" sz="2000" b="1" i="1" dirty="0">
                <a:solidFill>
                  <a:srgbClr val="002060"/>
                </a:solidFill>
              </a:rPr>
              <a:t>3</a:t>
            </a:r>
            <a:r>
              <a:rPr lang="en-US" sz="2000" b="1" i="1" dirty="0">
                <a:solidFill>
                  <a:srgbClr val="002060"/>
                </a:solidFill>
                <a:latin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cs typeface="Times New Roman" panose="02020603050405020304" pitchFamily="18" charset="0"/>
              </a:rPr>
              <a:t>Thái</a:t>
            </a:r>
            <a:r>
              <a:rPr lang="en-US" sz="2000" b="1" i="1" dirty="0">
                <a:solidFill>
                  <a:srgbClr val="002060"/>
                </a:solidFill>
                <a:latin typeface="Times New Roman" panose="02020603050405020304" pitchFamily="18" charset="0"/>
                <a:cs typeface="Times New Roman" panose="02020603050405020304" pitchFamily="18" charset="0"/>
              </a:rPr>
              <a:t> </a:t>
            </a:r>
            <a:r>
              <a:rPr lang="en-US" sz="2000" b="1" i="1" dirty="0" err="1">
                <a:solidFill>
                  <a:srgbClr val="002060"/>
                </a:solidFill>
                <a:latin typeface="Times New Roman" panose="02020603050405020304" pitchFamily="18" charset="0"/>
                <a:cs typeface="Times New Roman" panose="02020603050405020304" pitchFamily="18" charset="0"/>
              </a:rPr>
              <a:t>độ</a:t>
            </a:r>
            <a:r>
              <a:rPr lang="en-US" sz="2000" b="1" i="1" dirty="0">
                <a:solidFill>
                  <a:srgbClr val="002060"/>
                </a:solidFill>
                <a:latin typeface="Times New Roman" panose="02020603050405020304" pitchFamily="18" charset="0"/>
                <a:cs typeface="Times New Roman" panose="02020603050405020304" pitchFamily="18" charset="0"/>
              </a:rPr>
              <a:t>:</a:t>
            </a:r>
          </a:p>
          <a:p>
            <a:pPr algn="just"/>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Thông</a:t>
            </a:r>
            <a:r>
              <a:rPr lang="en-US" sz="2000" dirty="0">
                <a:solidFill>
                  <a:srgbClr val="002060"/>
                </a:solidFill>
                <a:latin typeface="Times New Roman" panose="02020603050405020304" pitchFamily="18" charset="0"/>
                <a:cs typeface="Times New Roman" panose="02020603050405020304" pitchFamily="18" charset="0"/>
              </a:rPr>
              <a:t> qua </a:t>
            </a:r>
            <a:r>
              <a:rPr lang="en-US" sz="2000" dirty="0" err="1">
                <a:solidFill>
                  <a:srgbClr val="002060"/>
                </a:solidFill>
                <a:latin typeface="Times New Roman" panose="02020603050405020304" pitchFamily="18" charset="0"/>
                <a:cs typeface="Times New Roman" panose="02020603050405020304" pitchFamily="18" charset="0"/>
              </a:rPr>
              <a:t>nội</a:t>
            </a:r>
            <a:r>
              <a:rPr lang="en-US" sz="2000" dirty="0">
                <a:solidFill>
                  <a:srgbClr val="002060"/>
                </a:solidFill>
                <a:latin typeface="Times New Roman" panose="02020603050405020304" pitchFamily="18" charset="0"/>
                <a:cs typeface="Times New Roman" panose="02020603050405020304" pitchFamily="18" charset="0"/>
              </a:rPr>
              <a:t> dung </a:t>
            </a:r>
            <a:r>
              <a:rPr lang="en-US" sz="2000" dirty="0" err="1">
                <a:solidFill>
                  <a:srgbClr val="002060"/>
                </a:solidFill>
                <a:latin typeface="Times New Roman" panose="02020603050405020304" pitchFamily="18" charset="0"/>
                <a:cs typeface="Times New Roman" panose="02020603050405020304" pitchFamily="18" charset="0"/>
              </a:rPr>
              <a:t>bài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học</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giáo</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dục</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trẻ</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biết</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mặc</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quần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áo</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phù</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hợp</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với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thời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tiết</a:t>
            </a:r>
            <a:r>
              <a:rPr lang="en-US" sz="2000" dirty="0">
                <a:solidFill>
                  <a:srgbClr val="002060"/>
                </a:solidFill>
                <a:latin typeface="Times New Roman" panose="02020603050405020304" pitchFamily="18" charset="0"/>
                <a:cs typeface="Times New Roman" panose="02020603050405020304" pitchFamily="18" charset="0"/>
              </a:rPr>
              <a:t>.</a:t>
            </a:r>
          </a:p>
          <a:p>
            <a:pPr algn="just"/>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Hứng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thú</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tham</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gia</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các</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hoạt</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động</a:t>
            </a:r>
            <a:endParaRPr lang="en-US" sz="2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831468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flowers&#10;&#10;Description automatically generated with low confidence">
            <a:extLst>
              <a:ext uri="{FF2B5EF4-FFF2-40B4-BE49-F238E27FC236}">
                <a16:creationId xmlns:a16="http://schemas.microsoft.com/office/drawing/2014/main" id="{3BAC9A38-A1A4-408C-AEDF-79A99B4054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B0A26B4-DD76-4F5A-BB51-54B060E28528}"/>
              </a:ext>
            </a:extLst>
          </p:cNvPr>
          <p:cNvSpPr txBox="1"/>
          <p:nvPr/>
        </p:nvSpPr>
        <p:spPr>
          <a:xfrm>
            <a:off x="4942449" y="1237956"/>
            <a:ext cx="1969477" cy="523220"/>
          </a:xfrm>
          <a:prstGeom prst="rect">
            <a:avLst/>
          </a:prstGeom>
          <a:noFill/>
        </p:spPr>
        <p:txBody>
          <a:bodyPr wrap="square" rtlCol="0">
            <a:spAutoFit/>
          </a:bodyPr>
          <a:lstStyle/>
          <a:p>
            <a:pPr algn="ctr"/>
            <a:r>
              <a:rPr lang="en-US" sz="2800" b="1" dirty="0">
                <a:solidFill>
                  <a:srgbClr val="000099"/>
                </a:solidFill>
                <a:latin typeface="Times New Roman" panose="02020603050405020304" pitchFamily="18" charset="0"/>
                <a:cs typeface="Times New Roman" panose="02020603050405020304" pitchFamily="18" charset="0"/>
              </a:rPr>
              <a:t>CHUẨN BỊ</a:t>
            </a:r>
          </a:p>
        </p:txBody>
      </p:sp>
      <p:sp>
        <p:nvSpPr>
          <p:cNvPr id="5" name="TextBox 4">
            <a:extLst>
              <a:ext uri="{FF2B5EF4-FFF2-40B4-BE49-F238E27FC236}">
                <a16:creationId xmlns:a16="http://schemas.microsoft.com/office/drawing/2014/main" id="{6BCFCEDC-55C4-4AC7-AFF3-84872C488AD2}"/>
              </a:ext>
            </a:extLst>
          </p:cNvPr>
          <p:cNvSpPr txBox="1"/>
          <p:nvPr/>
        </p:nvSpPr>
        <p:spPr>
          <a:xfrm>
            <a:off x="4360984" y="2472397"/>
            <a:ext cx="4557933" cy="1107996"/>
          </a:xfrm>
          <a:prstGeom prst="rect">
            <a:avLst/>
          </a:prstGeom>
          <a:noFill/>
        </p:spPr>
        <p:txBody>
          <a:bodyPr wrap="square" rtlCol="0">
            <a:spAutoFit/>
          </a:bodyPr>
          <a:lstStyle/>
          <a:p>
            <a:pPr algn="just"/>
            <a:r>
              <a:rPr lang="en-US" sz="20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Hệ</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thống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câu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hỏi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đàm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thoại</a:t>
            </a:r>
            <a:endParaRPr lang="en-US" sz="2400" dirty="0">
              <a:solidFill>
                <a:srgbClr val="002060"/>
              </a:solidFill>
              <a:latin typeface="Times New Roman" panose="02020603050405020304" pitchFamily="18" charset="0"/>
              <a:cs typeface="Times New Roman" panose="02020603050405020304" pitchFamily="18" charset="0"/>
            </a:endParaRPr>
          </a:p>
          <a:p>
            <a:pPr algn="just"/>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Giáo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án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điện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tử</a:t>
            </a:r>
            <a:endParaRPr lang="en-US" sz="2400" dirty="0">
              <a:solidFill>
                <a:srgbClr val="002060"/>
              </a:solidFill>
              <a:latin typeface="Times New Roman" panose="02020603050405020304" pitchFamily="18" charset="0"/>
              <a:cs typeface="Times New Roman" panose="02020603050405020304" pitchFamily="18" charset="0"/>
            </a:endParaRPr>
          </a:p>
          <a:p>
            <a:pPr algn="l"/>
            <a:endParaRPr lang="en-US" dirty="0"/>
          </a:p>
        </p:txBody>
      </p:sp>
    </p:spTree>
    <p:extLst>
      <p:ext uri="{BB962C8B-B14F-4D97-AF65-F5344CB8AC3E}">
        <p14:creationId xmlns:p14="http://schemas.microsoft.com/office/powerpoint/2010/main" val="4266956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âu huyện chiếc áo mùa xuân">
            <a:hlinkClick r:id="" action="ppaction://media"/>
            <a:extLst>
              <a:ext uri="{FF2B5EF4-FFF2-40B4-BE49-F238E27FC236}">
                <a16:creationId xmlns:a16="http://schemas.microsoft.com/office/drawing/2014/main" id="{C60F1BFA-20BB-47EC-A09D-77A6B2A6F33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642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0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7F451E-D3F1-4E66-9775-B54A704CFE49}"/>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5982331-0C58-4456-9620-98A5EE3F36D7}"/>
              </a:ext>
            </a:extLst>
          </p:cNvPr>
          <p:cNvSpPr txBox="1"/>
          <p:nvPr/>
        </p:nvSpPr>
        <p:spPr>
          <a:xfrm>
            <a:off x="5968096" y="1451932"/>
            <a:ext cx="4586067" cy="400110"/>
          </a:xfrm>
          <a:prstGeom prst="rect">
            <a:avLst/>
          </a:prstGeom>
          <a:noFill/>
        </p:spPr>
        <p:txBody>
          <a:bodyPr wrap="square" rtlCol="0">
            <a:spAutoFit/>
          </a:bodyPr>
          <a:lstStyle/>
          <a:p>
            <a:pPr algn="ctr"/>
            <a:r>
              <a:rPr lang="en-US" sz="2000" dirty="0" err="1">
                <a:solidFill>
                  <a:srgbClr val="000099"/>
                </a:solidFill>
                <a:latin typeface="Times New Roman" panose="02020603050405020304" pitchFamily="18" charset="0"/>
                <a:cs typeface="Times New Roman" panose="02020603050405020304" pitchFamily="18" charset="0"/>
              </a:rPr>
              <a:t>Các</a:t>
            </a:r>
            <a:r>
              <a:rPr lang="en-US" sz="2000" dirty="0">
                <a:solidFill>
                  <a:srgbClr val="000099"/>
                </a:solidFill>
                <a:latin typeface="Times New Roman" panose="02020603050405020304" pitchFamily="18" charset="0"/>
                <a:cs typeface="Times New Roman" panose="02020603050405020304" pitchFamily="18" charset="0"/>
              </a:rPr>
              <a:t> con </a:t>
            </a:r>
            <a:r>
              <a:rPr lang="en-US" sz="2000" dirty="0" err="1">
                <a:solidFill>
                  <a:srgbClr val="000099"/>
                </a:solidFill>
                <a:latin typeface="Times New Roman" panose="02020603050405020304" pitchFamily="18" charset="0"/>
                <a:cs typeface="Times New Roman" panose="02020603050405020304" pitchFamily="18" charset="0"/>
              </a:rPr>
              <a:t>vừa</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lắng</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nghe</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câu</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truyện</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gì</a:t>
            </a:r>
            <a:r>
              <a:rPr lang="en-US" sz="2000" dirty="0">
                <a:solidFill>
                  <a:srgbClr val="000099"/>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247402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âu huyện chiếc áo mùa xuân">
            <a:hlinkClick r:id="" action="ppaction://media"/>
            <a:extLst>
              <a:ext uri="{FF2B5EF4-FFF2-40B4-BE49-F238E27FC236}">
                <a16:creationId xmlns:a16="http://schemas.microsoft.com/office/drawing/2014/main" id="{C60F1BFA-20BB-47EC-A09D-77A6B2A6F33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9828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0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flowers&#10;&#10;Description automatically generated with low confidence">
            <a:extLst>
              <a:ext uri="{FF2B5EF4-FFF2-40B4-BE49-F238E27FC236}">
                <a16:creationId xmlns:a16="http://schemas.microsoft.com/office/drawing/2014/main" id="{3BAC9A38-A1A4-408C-AEDF-79A99B4054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012BF35-9B56-434E-9126-090B69B2DEE1}"/>
              </a:ext>
            </a:extLst>
          </p:cNvPr>
          <p:cNvSpPr txBox="1"/>
          <p:nvPr/>
        </p:nvSpPr>
        <p:spPr>
          <a:xfrm>
            <a:off x="3170783" y="614662"/>
            <a:ext cx="5097193" cy="400110"/>
          </a:xfrm>
          <a:prstGeom prst="rect">
            <a:avLst/>
          </a:prstGeom>
          <a:noFill/>
        </p:spPr>
        <p:txBody>
          <a:bodyPr wrap="square" rtlCol="0">
            <a:spAutoFit/>
          </a:bodyPr>
          <a:lstStyle/>
          <a:p>
            <a:pPr algn="ctr"/>
            <a:r>
              <a:rPr lang="en-US" sz="2000" dirty="0" err="1">
                <a:solidFill>
                  <a:srgbClr val="000099"/>
                </a:solidFill>
                <a:latin typeface="Times New Roman" panose="02020603050405020304" pitchFamily="18" charset="0"/>
                <a:cs typeface="Times New Roman" panose="02020603050405020304" pitchFamily="18" charset="0"/>
              </a:rPr>
              <a:t>Trong</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câu</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chuyện</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có</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những</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nhân</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vật</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nào</a:t>
            </a:r>
            <a:r>
              <a:rPr lang="en-US" sz="2000" dirty="0">
                <a:solidFill>
                  <a:srgbClr val="000099"/>
                </a:solidFill>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B630AA97-0926-4D71-B173-A3D8F135BC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647" y="1014772"/>
            <a:ext cx="3077004" cy="2867425"/>
          </a:xfrm>
          <a:prstGeom prst="rect">
            <a:avLst/>
          </a:prstGeom>
        </p:spPr>
      </p:pic>
      <p:pic>
        <p:nvPicPr>
          <p:cNvPr id="7" name="Picture 6">
            <a:extLst>
              <a:ext uri="{FF2B5EF4-FFF2-40B4-BE49-F238E27FC236}">
                <a16:creationId xmlns:a16="http://schemas.microsoft.com/office/drawing/2014/main" id="{5A32DE01-62D7-47FC-965C-1D057EDF09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8937" y="1176950"/>
            <a:ext cx="2760621" cy="2393834"/>
          </a:xfrm>
          <a:prstGeom prst="rect">
            <a:avLst/>
          </a:prstGeom>
        </p:spPr>
      </p:pic>
      <p:pic>
        <p:nvPicPr>
          <p:cNvPr id="9" name="Picture 8">
            <a:extLst>
              <a:ext uri="{FF2B5EF4-FFF2-40B4-BE49-F238E27FC236}">
                <a16:creationId xmlns:a16="http://schemas.microsoft.com/office/drawing/2014/main" id="{47524B10-BDFD-4D65-94A9-E0773F8A37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4061" y="3505394"/>
            <a:ext cx="2105319" cy="2684714"/>
          </a:xfrm>
          <a:prstGeom prst="rect">
            <a:avLst/>
          </a:prstGeom>
        </p:spPr>
      </p:pic>
      <p:pic>
        <p:nvPicPr>
          <p:cNvPr id="11" name="Picture 10">
            <a:extLst>
              <a:ext uri="{FF2B5EF4-FFF2-40B4-BE49-F238E27FC236}">
                <a16:creationId xmlns:a16="http://schemas.microsoft.com/office/drawing/2014/main" id="{2939CA23-763C-498E-B9AA-3C7E298F8F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5187" y="3882197"/>
            <a:ext cx="2598254" cy="1704737"/>
          </a:xfrm>
          <a:prstGeom prst="rect">
            <a:avLst/>
          </a:prstGeom>
        </p:spPr>
      </p:pic>
      <p:sp>
        <p:nvSpPr>
          <p:cNvPr id="12" name="TextBox 11">
            <a:extLst>
              <a:ext uri="{FF2B5EF4-FFF2-40B4-BE49-F238E27FC236}">
                <a16:creationId xmlns:a16="http://schemas.microsoft.com/office/drawing/2014/main" id="{116CD458-D6A2-4762-B40F-7D9BF8703D02}"/>
              </a:ext>
            </a:extLst>
          </p:cNvPr>
          <p:cNvSpPr txBox="1"/>
          <p:nvPr/>
        </p:nvSpPr>
        <p:spPr>
          <a:xfrm>
            <a:off x="600953" y="3943753"/>
            <a:ext cx="2221228" cy="400110"/>
          </a:xfrm>
          <a:prstGeom prst="rect">
            <a:avLst/>
          </a:prstGeom>
          <a:solidFill>
            <a:srgbClr val="FFFF00"/>
          </a:solidFill>
        </p:spPr>
        <p:txBody>
          <a:bodyPr wrap="square" rtlCol="0">
            <a:spAutoFit/>
          </a:bodyPr>
          <a:lstStyle/>
          <a:p>
            <a:pPr algn="ctr"/>
            <a:r>
              <a:rPr lang="en-US" sz="2000" dirty="0" err="1">
                <a:solidFill>
                  <a:srgbClr val="000099"/>
                </a:solidFill>
                <a:latin typeface="Times New Roman" panose="02020603050405020304" pitchFamily="18" charset="0"/>
                <a:cs typeface="Times New Roman" panose="02020603050405020304" pitchFamily="18" charset="0"/>
              </a:rPr>
              <a:t>Thỏ</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mẹ</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thỏ</a:t>
            </a:r>
            <a:r>
              <a:rPr lang="en-US" sz="2000" dirty="0">
                <a:solidFill>
                  <a:srgbClr val="000099"/>
                </a:solidFill>
                <a:latin typeface="Times New Roman" panose="02020603050405020304" pitchFamily="18" charset="0"/>
                <a:cs typeface="Times New Roman" panose="02020603050405020304" pitchFamily="18" charset="0"/>
              </a:rPr>
              <a:t> con</a:t>
            </a:r>
          </a:p>
        </p:txBody>
      </p:sp>
      <p:sp>
        <p:nvSpPr>
          <p:cNvPr id="13" name="TextBox 12">
            <a:extLst>
              <a:ext uri="{FF2B5EF4-FFF2-40B4-BE49-F238E27FC236}">
                <a16:creationId xmlns:a16="http://schemas.microsoft.com/office/drawing/2014/main" id="{C3E6DF62-03F3-43A4-AF23-95E1A0A94F4D}"/>
              </a:ext>
            </a:extLst>
          </p:cNvPr>
          <p:cNvSpPr txBox="1"/>
          <p:nvPr/>
        </p:nvSpPr>
        <p:spPr>
          <a:xfrm>
            <a:off x="9524368" y="3712920"/>
            <a:ext cx="1649760" cy="400110"/>
          </a:xfrm>
          <a:prstGeom prst="rect">
            <a:avLst/>
          </a:prstGeom>
          <a:solidFill>
            <a:srgbClr val="FFFF00"/>
          </a:solidFill>
        </p:spPr>
        <p:txBody>
          <a:bodyPr wrap="square" rtlCol="0">
            <a:spAutoFit/>
          </a:bodyPr>
          <a:lstStyle/>
          <a:p>
            <a:pPr algn="ctr"/>
            <a:r>
              <a:rPr lang="en-US" sz="2000" dirty="0" err="1">
                <a:solidFill>
                  <a:srgbClr val="000099"/>
                </a:solidFill>
                <a:latin typeface="Times New Roman" panose="02020603050405020304" pitchFamily="18" charset="0"/>
                <a:cs typeface="Times New Roman" panose="02020603050405020304" pitchFamily="18" charset="0"/>
              </a:rPr>
              <a:t>Cô</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Gà</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Gô</a:t>
            </a:r>
            <a:endParaRPr lang="en-US" sz="2000" dirty="0">
              <a:solidFill>
                <a:srgbClr val="000099"/>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D48CC14D-6B9F-406C-BBC0-B5BBB1ED4075}"/>
              </a:ext>
            </a:extLst>
          </p:cNvPr>
          <p:cNvSpPr txBox="1"/>
          <p:nvPr/>
        </p:nvSpPr>
        <p:spPr>
          <a:xfrm>
            <a:off x="3516321" y="6268267"/>
            <a:ext cx="2221228" cy="400110"/>
          </a:xfrm>
          <a:prstGeom prst="rect">
            <a:avLst/>
          </a:prstGeom>
          <a:solidFill>
            <a:srgbClr val="FFFF00"/>
          </a:solidFill>
        </p:spPr>
        <p:txBody>
          <a:bodyPr wrap="square" rtlCol="0">
            <a:spAutoFit/>
          </a:bodyPr>
          <a:lstStyle/>
          <a:p>
            <a:pPr algn="ctr"/>
            <a:r>
              <a:rPr lang="en-US" sz="2000" dirty="0" err="1">
                <a:solidFill>
                  <a:srgbClr val="000099"/>
                </a:solidFill>
                <a:latin typeface="Times New Roman" panose="02020603050405020304" pitchFamily="18" charset="0"/>
                <a:cs typeface="Times New Roman" panose="02020603050405020304" pitchFamily="18" charset="0"/>
              </a:rPr>
              <a:t>Bạn</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Nhái</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Bén</a:t>
            </a:r>
            <a:endParaRPr lang="en-US" sz="2000" dirty="0">
              <a:solidFill>
                <a:srgbClr val="000099"/>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8992828F-9BF8-4413-A1D0-06B28BD228FE}"/>
              </a:ext>
            </a:extLst>
          </p:cNvPr>
          <p:cNvSpPr txBox="1"/>
          <p:nvPr/>
        </p:nvSpPr>
        <p:spPr>
          <a:xfrm>
            <a:off x="6923700" y="5654453"/>
            <a:ext cx="2221228" cy="400110"/>
          </a:xfrm>
          <a:prstGeom prst="rect">
            <a:avLst/>
          </a:prstGeom>
          <a:solidFill>
            <a:srgbClr val="FFFF00"/>
          </a:solidFill>
        </p:spPr>
        <p:txBody>
          <a:bodyPr wrap="square" rtlCol="0">
            <a:spAutoFit/>
          </a:bodyPr>
          <a:lstStyle/>
          <a:p>
            <a:pPr algn="ctr"/>
            <a:r>
              <a:rPr lang="en-US" sz="2000" dirty="0">
                <a:solidFill>
                  <a:srgbClr val="000099"/>
                </a:solidFill>
                <a:latin typeface="Times New Roman" panose="02020603050405020304" pitchFamily="18" charset="0"/>
                <a:cs typeface="Times New Roman" panose="02020603050405020304" pitchFamily="18" charset="0"/>
              </a:rPr>
              <a:t>Anh </a:t>
            </a:r>
            <a:r>
              <a:rPr lang="en-US" sz="2000" dirty="0" err="1">
                <a:solidFill>
                  <a:srgbClr val="000099"/>
                </a:solidFill>
                <a:latin typeface="Times New Roman" panose="02020603050405020304" pitchFamily="18" charset="0"/>
                <a:cs typeface="Times New Roman" panose="02020603050405020304" pitchFamily="18" charset="0"/>
              </a:rPr>
              <a:t>Châu</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Chấu</a:t>
            </a:r>
            <a:endParaRPr lang="en-US" sz="2000" dirty="0">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028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400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grpId="0" nodeType="withEffect">
                                  <p:stCondLst>
                                    <p:cond delay="400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par>
                                <p:cTn id="17" presetID="6" presetClass="entr" presetSubtype="16" fill="hold" nodeType="withEffect">
                                  <p:stCondLst>
                                    <p:cond delay="600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par>
                                <p:cTn id="20" presetID="6" presetClass="entr" presetSubtype="16" fill="hold" grpId="0" nodeType="withEffect">
                                  <p:stCondLst>
                                    <p:cond delay="600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par>
                                <p:cTn id="23" presetID="6" presetClass="entr" presetSubtype="16" fill="hold" nodeType="withEffect">
                                  <p:stCondLst>
                                    <p:cond delay="800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par>
                                <p:cTn id="26" presetID="6" presetClass="entr" presetSubtype="16" fill="hold" grpId="0" nodeType="withEffect">
                                  <p:stCondLst>
                                    <p:cond delay="800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flowers&#10;&#10;Description automatically generated with low confidence">
            <a:extLst>
              <a:ext uri="{FF2B5EF4-FFF2-40B4-BE49-F238E27FC236}">
                <a16:creationId xmlns:a16="http://schemas.microsoft.com/office/drawing/2014/main" id="{3BAC9A38-A1A4-408C-AEDF-79A99B4054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21057AA-C975-49B4-A38D-78EDEE4B9867}"/>
              </a:ext>
            </a:extLst>
          </p:cNvPr>
          <p:cNvSpPr txBox="1"/>
          <p:nvPr/>
        </p:nvSpPr>
        <p:spPr>
          <a:xfrm>
            <a:off x="2994477" y="590651"/>
            <a:ext cx="5144086" cy="400110"/>
          </a:xfrm>
          <a:prstGeom prst="rect">
            <a:avLst/>
          </a:prstGeom>
          <a:noFill/>
        </p:spPr>
        <p:txBody>
          <a:bodyPr wrap="square" rtlCol="0">
            <a:spAutoFit/>
          </a:bodyPr>
          <a:lstStyle/>
          <a:p>
            <a:pPr algn="l"/>
            <a:r>
              <a:rPr lang="en-US" sz="2000" dirty="0" err="1">
                <a:solidFill>
                  <a:srgbClr val="000099"/>
                </a:solidFill>
                <a:latin typeface="Times New Roman" panose="02020603050405020304" pitchFamily="18" charset="0"/>
                <a:cs typeface="Times New Roman" panose="02020603050405020304" pitchFamily="18" charset="0"/>
              </a:rPr>
              <a:t>Mùa</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xuân</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đến</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trong</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rừng</a:t>
            </a:r>
            <a:r>
              <a:rPr lang="en-US" sz="2000" dirty="0">
                <a:solidFill>
                  <a:srgbClr val="000099"/>
                </a:solidFill>
                <a:latin typeface="Times New Roman" panose="02020603050405020304" pitchFamily="18" charset="0"/>
                <a:cs typeface="Times New Roman" panose="02020603050405020304" pitchFamily="18" charset="0"/>
              </a:rPr>
              <a:t> ai </a:t>
            </a:r>
            <a:r>
              <a:rPr lang="en-US" sz="2000" dirty="0" err="1">
                <a:solidFill>
                  <a:srgbClr val="000099"/>
                </a:solidFill>
                <a:latin typeface="Times New Roman" panose="02020603050405020304" pitchFamily="18" charset="0"/>
                <a:cs typeface="Times New Roman" panose="02020603050405020304" pitchFamily="18" charset="0"/>
              </a:rPr>
              <a:t>đã</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thay</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áo</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mới</a:t>
            </a:r>
            <a:r>
              <a:rPr lang="en-US" sz="2000" dirty="0">
                <a:solidFill>
                  <a:srgbClr val="000099"/>
                </a:solidFill>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DDF92816-376C-490C-A2ED-A00A338DFA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7086" y="1058280"/>
            <a:ext cx="2760621" cy="2393834"/>
          </a:xfrm>
          <a:prstGeom prst="rect">
            <a:avLst/>
          </a:prstGeom>
        </p:spPr>
      </p:pic>
      <p:pic>
        <p:nvPicPr>
          <p:cNvPr id="9" name="Picture 8">
            <a:extLst>
              <a:ext uri="{FF2B5EF4-FFF2-40B4-BE49-F238E27FC236}">
                <a16:creationId xmlns:a16="http://schemas.microsoft.com/office/drawing/2014/main" id="{E0921369-3BA2-4722-9BF9-DECBE7BE90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8976" y="3429000"/>
            <a:ext cx="2105319" cy="2684714"/>
          </a:xfrm>
          <a:prstGeom prst="rect">
            <a:avLst/>
          </a:prstGeom>
        </p:spPr>
      </p:pic>
      <p:pic>
        <p:nvPicPr>
          <p:cNvPr id="10" name="Picture 9">
            <a:extLst>
              <a:ext uri="{FF2B5EF4-FFF2-40B4-BE49-F238E27FC236}">
                <a16:creationId xmlns:a16="http://schemas.microsoft.com/office/drawing/2014/main" id="{26B4E89B-707E-4EF2-92B7-CC315A2ED2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5683" y="3901696"/>
            <a:ext cx="2598254" cy="1704737"/>
          </a:xfrm>
          <a:prstGeom prst="rect">
            <a:avLst/>
          </a:prstGeom>
        </p:spPr>
      </p:pic>
      <p:sp>
        <p:nvSpPr>
          <p:cNvPr id="11" name="TextBox 10">
            <a:extLst>
              <a:ext uri="{FF2B5EF4-FFF2-40B4-BE49-F238E27FC236}">
                <a16:creationId xmlns:a16="http://schemas.microsoft.com/office/drawing/2014/main" id="{2C9DA600-E2A4-4472-A8E9-075E3A3C5D61}"/>
              </a:ext>
            </a:extLst>
          </p:cNvPr>
          <p:cNvSpPr txBox="1"/>
          <p:nvPr/>
        </p:nvSpPr>
        <p:spPr>
          <a:xfrm>
            <a:off x="5047319" y="3495622"/>
            <a:ext cx="2420153" cy="369332"/>
          </a:xfrm>
          <a:prstGeom prst="rect">
            <a:avLst/>
          </a:prstGeom>
          <a:solidFill>
            <a:srgbClr val="FFFF00"/>
          </a:solidFill>
        </p:spPr>
        <p:txBody>
          <a:bodyPr wrap="square" rtlCol="0">
            <a:spAutoFit/>
          </a:bodyPr>
          <a:lstStyle/>
          <a:p>
            <a:pPr algn="ctr"/>
            <a:r>
              <a:rPr lang="en-US" dirty="0" err="1">
                <a:solidFill>
                  <a:srgbClr val="000099"/>
                </a:solidFill>
                <a:latin typeface="Times New Roman" panose="02020603050405020304" pitchFamily="18" charset="0"/>
                <a:cs typeface="Times New Roman" panose="02020603050405020304" pitchFamily="18" charset="0"/>
              </a:rPr>
              <a:t>Cô</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Gà</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Gô</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thay</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áo</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hoa</a:t>
            </a:r>
            <a:endParaRPr lang="en-US" dirty="0">
              <a:solidFill>
                <a:srgbClr val="000099"/>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7B4E1B6B-A314-4EEA-B590-1BF9BB91CEE9}"/>
              </a:ext>
            </a:extLst>
          </p:cNvPr>
          <p:cNvSpPr txBox="1"/>
          <p:nvPr/>
        </p:nvSpPr>
        <p:spPr>
          <a:xfrm>
            <a:off x="2351236" y="6191873"/>
            <a:ext cx="2221228" cy="646331"/>
          </a:xfrm>
          <a:prstGeom prst="rect">
            <a:avLst/>
          </a:prstGeom>
          <a:solidFill>
            <a:srgbClr val="FFFF00"/>
          </a:solidFill>
        </p:spPr>
        <p:txBody>
          <a:bodyPr wrap="square" rtlCol="0">
            <a:spAutoFit/>
          </a:bodyPr>
          <a:lstStyle/>
          <a:p>
            <a:pPr algn="ctr"/>
            <a:r>
              <a:rPr lang="en-US" dirty="0" err="1">
                <a:solidFill>
                  <a:srgbClr val="000099"/>
                </a:solidFill>
                <a:latin typeface="Times New Roman" panose="02020603050405020304" pitchFamily="18" charset="0"/>
                <a:cs typeface="Times New Roman" panose="02020603050405020304" pitchFamily="18" charset="0"/>
              </a:rPr>
              <a:t>Bạn</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Nhái</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Bén</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thay</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áo</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xanh</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ánh</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như</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cây</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cỏ</a:t>
            </a:r>
            <a:endParaRPr lang="en-US" dirty="0">
              <a:solidFill>
                <a:srgbClr val="000099"/>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A09CE2B-7EBC-44ED-B9A1-F30387DA5AD2}"/>
              </a:ext>
            </a:extLst>
          </p:cNvPr>
          <p:cNvSpPr txBox="1"/>
          <p:nvPr/>
        </p:nvSpPr>
        <p:spPr>
          <a:xfrm>
            <a:off x="7974196" y="5673952"/>
            <a:ext cx="2221228" cy="1200329"/>
          </a:xfrm>
          <a:prstGeom prst="rect">
            <a:avLst/>
          </a:prstGeom>
          <a:solidFill>
            <a:srgbClr val="FFFF00"/>
          </a:solidFill>
        </p:spPr>
        <p:txBody>
          <a:bodyPr wrap="square" rtlCol="0">
            <a:spAutoFit/>
          </a:bodyPr>
          <a:lstStyle/>
          <a:p>
            <a:pPr algn="ctr"/>
            <a:r>
              <a:rPr lang="en-US" dirty="0">
                <a:solidFill>
                  <a:srgbClr val="000099"/>
                </a:solidFill>
                <a:latin typeface="Times New Roman" panose="02020603050405020304" pitchFamily="18" charset="0"/>
                <a:cs typeface="Times New Roman" panose="02020603050405020304" pitchFamily="18" charset="0"/>
              </a:rPr>
              <a:t>Anh </a:t>
            </a:r>
            <a:r>
              <a:rPr lang="en-US" dirty="0" err="1">
                <a:solidFill>
                  <a:srgbClr val="000099"/>
                </a:solidFill>
                <a:latin typeface="Times New Roman" panose="02020603050405020304" pitchFamily="18" charset="0"/>
                <a:cs typeface="Times New Roman" panose="02020603050405020304" pitchFamily="18" charset="0"/>
              </a:rPr>
              <a:t>Châu</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Chấu</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thay</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áo</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anh</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khi</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nhảy</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trên</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bãi</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cỏ</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áo</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nâu</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khi</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nhảy</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trên</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bãi</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đất</a:t>
            </a:r>
            <a:r>
              <a:rPr lang="en-US" dirty="0">
                <a:solidFill>
                  <a:srgbClr val="000099"/>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3389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400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400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nodeType="withEffect">
                                  <p:stCondLst>
                                    <p:cond delay="600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grpId="0" nodeType="withEffect">
                                  <p:stCondLst>
                                    <p:cond delay="600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par>
                                <p:cTn id="17" presetID="6" presetClass="entr" presetSubtype="16" fill="hold" nodeType="withEffect">
                                  <p:stCondLst>
                                    <p:cond delay="800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par>
                                <p:cTn id="20" presetID="6" presetClass="entr" presetSubtype="16" fill="hold" grpId="0" nodeType="withEffect">
                                  <p:stCondLst>
                                    <p:cond delay="800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834D79-6B4E-472D-8EE2-FBE1F2C8B4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34303"/>
          </a:xfrm>
          <a:prstGeom prst="rect">
            <a:avLst/>
          </a:prstGeom>
        </p:spPr>
      </p:pic>
      <p:sp>
        <p:nvSpPr>
          <p:cNvPr id="4" name="TextBox 3">
            <a:extLst>
              <a:ext uri="{FF2B5EF4-FFF2-40B4-BE49-F238E27FC236}">
                <a16:creationId xmlns:a16="http://schemas.microsoft.com/office/drawing/2014/main" id="{34044F72-0EBA-44FF-A643-00C1B307C87B}"/>
              </a:ext>
            </a:extLst>
          </p:cNvPr>
          <p:cNvSpPr txBox="1"/>
          <p:nvPr/>
        </p:nvSpPr>
        <p:spPr>
          <a:xfrm>
            <a:off x="2208143" y="147840"/>
            <a:ext cx="4586067" cy="400110"/>
          </a:xfrm>
          <a:prstGeom prst="rect">
            <a:avLst/>
          </a:prstGeom>
          <a:noFill/>
        </p:spPr>
        <p:txBody>
          <a:bodyPr wrap="square" rtlCol="0">
            <a:spAutoFit/>
          </a:bodyPr>
          <a:lstStyle/>
          <a:p>
            <a:pPr algn="l"/>
            <a:r>
              <a:rPr lang="en-US" sz="2000" dirty="0" err="1">
                <a:solidFill>
                  <a:srgbClr val="000099"/>
                </a:solidFill>
                <a:latin typeface="Times New Roman" panose="02020603050405020304" pitchFamily="18" charset="0"/>
                <a:cs typeface="Times New Roman" panose="02020603050405020304" pitchFamily="18" charset="0"/>
              </a:rPr>
              <a:t>Thỏ</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mặc</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áo</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màu</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gì</a:t>
            </a:r>
            <a:r>
              <a:rPr lang="en-US" sz="2000" dirty="0">
                <a:solidFill>
                  <a:srgbClr val="000099"/>
                </a:solidFill>
                <a:latin typeface="Times New Roman" panose="02020603050405020304" pitchFamily="18" charset="0"/>
                <a:cs typeface="Times New Roman" panose="02020603050405020304" pitchFamily="18" charset="0"/>
              </a:rPr>
              <a:t>?</a:t>
            </a:r>
          </a:p>
        </p:txBody>
      </p:sp>
      <p:sp>
        <p:nvSpPr>
          <p:cNvPr id="2" name="Rectangle 1"/>
          <p:cNvSpPr/>
          <p:nvPr/>
        </p:nvSpPr>
        <p:spPr>
          <a:xfrm>
            <a:off x="1979576" y="547950"/>
            <a:ext cx="2725426" cy="400110"/>
          </a:xfrm>
          <a:prstGeom prst="rect">
            <a:avLst/>
          </a:prstGeom>
        </p:spPr>
        <p:txBody>
          <a:bodyPr wrap="none">
            <a:spAutoFit/>
          </a:bodyPr>
          <a:lstStyle/>
          <a:p>
            <a:pPr algn="ctr"/>
            <a:r>
              <a:rPr lang="en-US" sz="2000">
                <a:solidFill>
                  <a:srgbClr val="000099"/>
                </a:solidFill>
                <a:latin typeface="Times New Roman" panose="02020603050405020304" pitchFamily="18" charset="0"/>
                <a:cs typeface="Times New Roman" panose="02020603050405020304" pitchFamily="18" charset="0"/>
              </a:rPr>
              <a:t>Thỏ con mặc áo da trắng</a:t>
            </a:r>
            <a:endParaRPr lang="en-US" sz="2000" dirty="0">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3611513"/>
      </p:ext>
    </p:extLst>
  </p:cSld>
  <p:clrMapOvr>
    <a:masterClrMapping/>
  </p:clrMapOvr>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36CCA3C8-FB70-425A-B14B-971518CD6F9B}" vid="{79AB96CF-892F-4ED8-95E7-AFCB2B327C5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6CCA3C8-FB70-425A-B14B-971518CD6F9B}" vid="{8B8E1547-395E-4517-8FD5-2495E28BE1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194</TotalTime>
  <Words>520</Words>
  <Application>Microsoft Office PowerPoint</Application>
  <PresentationFormat>Widescreen</PresentationFormat>
  <Paragraphs>40</Paragraphs>
  <Slides>15</Slides>
  <Notes>0</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A3.OpenSansBold-San</vt:lpstr>
      <vt:lpstr>A3.OpenSans-San</vt:lpstr>
      <vt:lpstr>Arial</vt:lpstr>
      <vt:lpstr>Calibri</vt:lpstr>
      <vt:lpstr>Calibri Light</vt:lpstr>
      <vt:lpstr>Times New Roman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dc:creator>
  <cp:lastModifiedBy>Admin</cp:lastModifiedBy>
  <cp:revision>14</cp:revision>
  <dcterms:created xsi:type="dcterms:W3CDTF">2022-02-15T03:17:25Z</dcterms:created>
  <dcterms:modified xsi:type="dcterms:W3CDTF">2025-02-17T02:19:57Z</dcterms:modified>
</cp:coreProperties>
</file>