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72" r:id="rId5"/>
    <p:sldId id="273" r:id="rId6"/>
    <p:sldId id="274" r:id="rId7"/>
    <p:sldId id="275" r:id="rId8"/>
    <p:sldId id="276" r:id="rId9"/>
    <p:sldId id="277" r:id="rId10"/>
    <p:sldId id="278" r:id="rId11"/>
    <p:sldId id="279" r:id="rId12"/>
    <p:sldId id="280" r:id="rId13"/>
    <p:sldId id="281" r:id="rId14"/>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51981E3-8D41-47DC-BA49-69DA70DA8874}">
          <p14:sldIdLst>
            <p14:sldId id="256"/>
            <p14:sldId id="270"/>
            <p14:sldId id="271"/>
            <p14:sldId id="272"/>
            <p14:sldId id="273"/>
            <p14:sldId id="274"/>
            <p14:sldId id="275"/>
            <p14:sldId id="276"/>
            <p14:sldId id="277"/>
            <p14:sldId id="278"/>
            <p14:sldId id="279"/>
            <p14:sldId id="280"/>
            <p14:sldId id="281"/>
          </p14:sldIdLst>
        </p14:section>
        <p14:section name="Untitled Section" id="{4E228746-2A69-4776-AF64-C6FE318B91BD}">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A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15" autoAdjust="0"/>
  </p:normalViewPr>
  <p:slideViewPr>
    <p:cSldViewPr>
      <p:cViewPr varScale="1">
        <p:scale>
          <a:sx n="81" d="100"/>
          <a:sy n="81" d="100"/>
        </p:scale>
        <p:origin x="1502"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A69CD8C8-4B29-46D1-A928-E9FBC53719A6}" type="datetimeFigureOut">
              <a:rPr lang="vi-VN" smtClean="0"/>
              <a:t>09/03/2025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4183130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A69CD8C8-4B29-46D1-A928-E9FBC53719A6}" type="datetimeFigureOut">
              <a:rPr lang="vi-VN" smtClean="0"/>
              <a:t>09/03/2025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2977255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A69CD8C8-4B29-46D1-A928-E9FBC53719A6}" type="datetimeFigureOut">
              <a:rPr lang="vi-VN" smtClean="0"/>
              <a:t>09/03/2025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3118146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A69CD8C8-4B29-46D1-A928-E9FBC53719A6}" type="datetimeFigureOut">
              <a:rPr lang="vi-VN" smtClean="0"/>
              <a:t>09/03/2025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2412301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9CD8C8-4B29-46D1-A928-E9FBC53719A6}" type="datetimeFigureOut">
              <a:rPr lang="vi-VN" smtClean="0"/>
              <a:t>09/03/2025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1070195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A69CD8C8-4B29-46D1-A928-E9FBC53719A6}" type="datetimeFigureOut">
              <a:rPr lang="vi-VN" smtClean="0"/>
              <a:t>09/03/2025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697595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A69CD8C8-4B29-46D1-A928-E9FBC53719A6}" type="datetimeFigureOut">
              <a:rPr lang="vi-VN" smtClean="0"/>
              <a:t>09/03/2025</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1795945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A69CD8C8-4B29-46D1-A928-E9FBC53719A6}" type="datetimeFigureOut">
              <a:rPr lang="vi-VN" smtClean="0"/>
              <a:t>09/03/2025</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221062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9CD8C8-4B29-46D1-A928-E9FBC53719A6}" type="datetimeFigureOut">
              <a:rPr lang="vi-VN" smtClean="0"/>
              <a:t>09/03/2025</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3787013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9CD8C8-4B29-46D1-A928-E9FBC53719A6}" type="datetimeFigureOut">
              <a:rPr lang="vi-VN" smtClean="0"/>
              <a:t>09/03/2025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4189844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9CD8C8-4B29-46D1-A928-E9FBC53719A6}" type="datetimeFigureOut">
              <a:rPr lang="vi-VN" smtClean="0"/>
              <a:t>09/03/2025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2801582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9CD8C8-4B29-46D1-A928-E9FBC53719A6}" type="datetimeFigureOut">
              <a:rPr lang="vi-VN" smtClean="0"/>
              <a:t>09/03/2025</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D57AD3-7411-4717-9313-7BB2E7F06AAF}" type="slidenum">
              <a:rPr lang="vi-VN" smtClean="0"/>
              <a:t>‹#›</a:t>
            </a:fld>
            <a:endParaRPr lang="vi-VN"/>
          </a:p>
        </p:txBody>
      </p:sp>
    </p:spTree>
    <p:extLst>
      <p:ext uri="{BB962C8B-B14F-4D97-AF65-F5344CB8AC3E}">
        <p14:creationId xmlns:p14="http://schemas.microsoft.com/office/powerpoint/2010/main" val="3425887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audio" Target="../media/audio2.wav"/><Relationship Id="rId7" Type="http://schemas.openxmlformats.org/officeDocument/2006/relationships/image" Target="../media/image18.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17.jpeg"/><Relationship Id="rId10" Type="http://schemas.openxmlformats.org/officeDocument/2006/relationships/slide" Target="slide3.xml"/><Relationship Id="rId4" Type="http://schemas.openxmlformats.org/officeDocument/2006/relationships/image" Target="../media/image1.gif"/><Relationship Id="rId9" Type="http://schemas.openxmlformats.org/officeDocument/2006/relationships/image" Target="../media/image7.jpeg"/></Relationships>
</file>

<file path=ppt/slides/_rels/slide1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audio" Target="../media/audio2.wav"/><Relationship Id="rId7" Type="http://schemas.openxmlformats.org/officeDocument/2006/relationships/image" Target="../media/image20.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19.jpeg"/><Relationship Id="rId10" Type="http://schemas.openxmlformats.org/officeDocument/2006/relationships/slide" Target="slide3.xml"/><Relationship Id="rId4" Type="http://schemas.openxmlformats.org/officeDocument/2006/relationships/image" Target="../media/image1.gif"/><Relationship Id="rId9" Type="http://schemas.openxmlformats.org/officeDocument/2006/relationships/image" Target="../media/image7.jpeg"/></Relationships>
</file>

<file path=ppt/slides/_rels/slide1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audio" Target="../media/audio2.wav"/><Relationship Id="rId7" Type="http://schemas.openxmlformats.org/officeDocument/2006/relationships/image" Target="../media/image21.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8.jpeg"/><Relationship Id="rId5" Type="http://schemas.openxmlformats.org/officeDocument/2006/relationships/image" Target="../media/image4.jpeg"/><Relationship Id="rId10" Type="http://schemas.openxmlformats.org/officeDocument/2006/relationships/slide" Target="slide3.xml"/><Relationship Id="rId4" Type="http://schemas.openxmlformats.org/officeDocument/2006/relationships/image" Target="../media/image1.gif"/><Relationship Id="rId9" Type="http://schemas.openxmlformats.org/officeDocument/2006/relationships/image" Target="../media/image7.jpeg"/></Relationships>
</file>

<file path=ppt/slides/_rels/slide13.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audio" Target="../media/audio2.wav"/><Relationship Id="rId7" Type="http://schemas.openxmlformats.org/officeDocument/2006/relationships/image" Target="../media/image23.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9.jpeg"/><Relationship Id="rId5" Type="http://schemas.openxmlformats.org/officeDocument/2006/relationships/image" Target="../media/image22.png"/><Relationship Id="rId10" Type="http://schemas.openxmlformats.org/officeDocument/2006/relationships/slide" Target="slide3.xml"/><Relationship Id="rId4" Type="http://schemas.openxmlformats.org/officeDocument/2006/relationships/image" Target="../media/image1.gif"/><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4.xml"/><Relationship Id="rId7" Type="http://schemas.openxmlformats.org/officeDocument/2006/relationships/slide" Target="slide8.xml"/><Relationship Id="rId2" Type="http://schemas.openxmlformats.org/officeDocument/2006/relationships/slide" Target="slide7.xml"/><Relationship Id="rId1" Type="http://schemas.openxmlformats.org/officeDocument/2006/relationships/slideLayout" Target="../slideLayouts/slideLayout2.xml"/><Relationship Id="rId6" Type="http://schemas.openxmlformats.org/officeDocument/2006/relationships/slide" Target="slide11.xml"/><Relationship Id="rId11" Type="http://schemas.openxmlformats.org/officeDocument/2006/relationships/slide" Target="slide13.xml"/><Relationship Id="rId5" Type="http://schemas.openxmlformats.org/officeDocument/2006/relationships/slide" Target="slide6.xml"/><Relationship Id="rId10" Type="http://schemas.openxmlformats.org/officeDocument/2006/relationships/slide" Target="slide12.xml"/><Relationship Id="rId4" Type="http://schemas.openxmlformats.org/officeDocument/2006/relationships/slide" Target="slide5.xml"/><Relationship Id="rId9" Type="http://schemas.openxmlformats.org/officeDocument/2006/relationships/slide" Target="slide10.xml"/></Relationships>
</file>

<file path=ppt/slides/_rels/slide4.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audio" Target="../media/audio2.wav"/><Relationship Id="rId7"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slide" Target="slide3.xml"/><Relationship Id="rId4" Type="http://schemas.openxmlformats.org/officeDocument/2006/relationships/image" Target="../media/image1.gif"/><Relationship Id="rId9" Type="http://schemas.openxmlformats.org/officeDocument/2006/relationships/image" Target="../media/image7.jpeg"/></Relationships>
</file>

<file path=ppt/slides/_rels/slide5.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audio" Target="../media/audio2.wav"/><Relationship Id="rId7"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5.jpeg"/><Relationship Id="rId10" Type="http://schemas.openxmlformats.org/officeDocument/2006/relationships/slide" Target="slide3.xml"/><Relationship Id="rId4" Type="http://schemas.openxmlformats.org/officeDocument/2006/relationships/image" Target="../media/image1.gif"/><Relationship Id="rId9" Type="http://schemas.openxmlformats.org/officeDocument/2006/relationships/image" Target="../media/image7.jpeg"/></Relationships>
</file>

<file path=ppt/slides/_rels/slide6.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audio" Target="../media/audio2.wav"/><Relationship Id="rId7"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5.jpeg"/><Relationship Id="rId10" Type="http://schemas.openxmlformats.org/officeDocument/2006/relationships/slide" Target="slide3.xml"/><Relationship Id="rId4" Type="http://schemas.openxmlformats.org/officeDocument/2006/relationships/image" Target="../media/image1.gif"/><Relationship Id="rId9" Type="http://schemas.openxmlformats.org/officeDocument/2006/relationships/image" Target="../media/image7.jpeg"/></Relationships>
</file>

<file path=ppt/slides/_rels/slide7.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audio" Target="../media/audio1.wav"/><Relationship Id="rId7" Type="http://schemas.openxmlformats.org/officeDocument/2006/relationships/image" Target="../media/image7.jpeg"/><Relationship Id="rId2" Type="http://schemas.openxmlformats.org/officeDocument/2006/relationships/audio" Target="../media/audio2.wav"/><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gif"/><Relationship Id="rId9" Type="http://schemas.openxmlformats.org/officeDocument/2006/relationships/slide" Target="slide3.xml"/></Relationships>
</file>

<file path=ppt/slides/_rels/slide8.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audio" Target="../media/audio2.wav"/><Relationship Id="rId7"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4.jpeg"/><Relationship Id="rId5" Type="http://schemas.openxmlformats.org/officeDocument/2006/relationships/image" Target="../media/image13.jpeg"/><Relationship Id="rId10" Type="http://schemas.openxmlformats.org/officeDocument/2006/relationships/slide" Target="slide3.xml"/><Relationship Id="rId4" Type="http://schemas.openxmlformats.org/officeDocument/2006/relationships/image" Target="../media/image1.gif"/><Relationship Id="rId9" Type="http://schemas.openxmlformats.org/officeDocument/2006/relationships/image" Target="../media/image7.jpeg"/></Relationships>
</file>

<file path=ppt/slides/_rels/slide9.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audio" Target="../media/audio2.wav"/><Relationship Id="rId7" Type="http://schemas.openxmlformats.org/officeDocument/2006/relationships/image" Target="../media/image17.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6.jpeg"/><Relationship Id="rId5" Type="http://schemas.openxmlformats.org/officeDocument/2006/relationships/image" Target="../media/image15.jpeg"/><Relationship Id="rId10" Type="http://schemas.openxmlformats.org/officeDocument/2006/relationships/slide" Target="slide3.xml"/><Relationship Id="rId4" Type="http://schemas.openxmlformats.org/officeDocument/2006/relationships/image" Target="../media/image1.gif"/><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6" name="TextBox 5"/>
          <p:cNvSpPr txBox="1"/>
          <p:nvPr/>
        </p:nvSpPr>
        <p:spPr>
          <a:xfrm>
            <a:off x="21966" y="3091118"/>
            <a:ext cx="8879417" cy="2531325"/>
          </a:xfrm>
          <a:prstGeom prst="rect">
            <a:avLst/>
          </a:prstGeom>
          <a:noFill/>
        </p:spPr>
        <p:txBody>
          <a:bodyPr wrap="none" rtlCol="0">
            <a:prstTxWarp prst="textArchUp">
              <a:avLst/>
            </a:prstTxWarp>
            <a:spAutoFit/>
          </a:bodyPr>
          <a:lstStyle/>
          <a:p>
            <a:pPr algn="ctr"/>
            <a:r>
              <a:rPr lang="vi-VN" sz="4500" b="1" dirty="0">
                <a:solidFill>
                  <a:srgbClr val="FF0000"/>
                </a:solidFill>
                <a:latin typeface="Times New Roman" pitchFamily="18" charset="0"/>
                <a:cs typeface="Times New Roman" pitchFamily="18" charset="0"/>
              </a:rPr>
              <a:t>  </a:t>
            </a:r>
            <a:r>
              <a:rPr lang="en-US" sz="4500" b="1" dirty="0">
                <a:solidFill>
                  <a:srgbClr val="FF0000"/>
                </a:solidFill>
                <a:latin typeface="Times New Roman" pitchFamily="18" charset="0"/>
                <a:cs typeface="Times New Roman" pitchFamily="18" charset="0"/>
              </a:rPr>
              <a:t>BÉ VỚI AN TOÀN GIAO THÔNG</a:t>
            </a:r>
            <a:endParaRPr lang="vi-VN" sz="4500" b="1" dirty="0">
              <a:solidFill>
                <a:srgbClr val="FF0000"/>
              </a:solidFill>
              <a:latin typeface="Times New Roman" pitchFamily="18" charset="0"/>
              <a:cs typeface="Times New Roman" pitchFamily="18" charset="0"/>
            </a:endParaRPr>
          </a:p>
        </p:txBody>
      </p:sp>
      <p:sp>
        <p:nvSpPr>
          <p:cNvPr id="3" name="TextBox 2"/>
          <p:cNvSpPr txBox="1"/>
          <p:nvPr/>
        </p:nvSpPr>
        <p:spPr>
          <a:xfrm>
            <a:off x="2093203" y="470910"/>
            <a:ext cx="5173620" cy="830997"/>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UBND QUẬN LONG BIÊN</a:t>
            </a:r>
            <a:endParaRPr lang="vi-VN" sz="2400" dirty="0">
              <a:latin typeface="Times New Roman" panose="02020603050405020304" pitchFamily="18" charset="0"/>
              <a:cs typeface="Times New Roman" panose="02020603050405020304" pitchFamily="18" charset="0"/>
            </a:endParaRPr>
          </a:p>
          <a:p>
            <a:pPr algn="ctr"/>
            <a:r>
              <a:rPr lang="en-US" sz="2400" dirty="0">
                <a:latin typeface="Times New Roman" panose="02020603050405020304" pitchFamily="18" charset="0"/>
                <a:cs typeface="Times New Roman" panose="02020603050405020304" pitchFamily="18" charset="0"/>
              </a:rPr>
              <a:t>TRƯỜNG MẦM NON</a:t>
            </a:r>
            <a:r>
              <a:rPr lang="vi-VN"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LONG BIÊN A</a:t>
            </a:r>
          </a:p>
        </p:txBody>
      </p:sp>
      <p:sp>
        <p:nvSpPr>
          <p:cNvPr id="7" name="TextBox 6"/>
          <p:cNvSpPr txBox="1"/>
          <p:nvPr/>
        </p:nvSpPr>
        <p:spPr>
          <a:xfrm>
            <a:off x="611561" y="1772816"/>
            <a:ext cx="8136904" cy="769441"/>
          </a:xfrm>
          <a:prstGeom prst="rect">
            <a:avLst/>
          </a:prstGeom>
          <a:noFill/>
        </p:spPr>
        <p:txBody>
          <a:bodyPr wrap="square" rtlCol="0">
            <a:spAutoFit/>
          </a:bodyPr>
          <a:lstStyle/>
          <a:p>
            <a:r>
              <a:rPr lang="vi-VN" sz="4400" dirty="0"/>
              <a:t>  HOẠT ĐỘNG TRẢI NGHIỆM</a:t>
            </a:r>
            <a:endParaRPr lang="en-US" sz="4400" dirty="0"/>
          </a:p>
        </p:txBody>
      </p:sp>
      <p:pic>
        <p:nvPicPr>
          <p:cNvPr id="9" name="Picture 8"/>
          <p:cNvPicPr>
            <a:picLocks noChangeAspect="1"/>
          </p:cNvPicPr>
          <p:nvPr/>
        </p:nvPicPr>
        <p:blipFill>
          <a:blip r:embed="rId3"/>
          <a:stretch>
            <a:fillRect/>
          </a:stretch>
        </p:blipFill>
        <p:spPr>
          <a:xfrm>
            <a:off x="1983435" y="3562954"/>
            <a:ext cx="4956478" cy="2213040"/>
          </a:xfrm>
          <a:prstGeom prst="rect">
            <a:avLst/>
          </a:prstGeom>
        </p:spPr>
      </p:pic>
      <p:sp>
        <p:nvSpPr>
          <p:cNvPr id="10" name="TextBox 9"/>
          <p:cNvSpPr txBox="1"/>
          <p:nvPr/>
        </p:nvSpPr>
        <p:spPr>
          <a:xfrm>
            <a:off x="5292080" y="5929545"/>
            <a:ext cx="3024336" cy="477054"/>
          </a:xfrm>
          <a:prstGeom prst="rect">
            <a:avLst/>
          </a:prstGeom>
          <a:noFill/>
        </p:spPr>
        <p:txBody>
          <a:bodyPr wrap="square" rtlCol="0">
            <a:spAutoFit/>
          </a:bodyPr>
          <a:lstStyle/>
          <a:p>
            <a:r>
              <a:rPr lang="en-US" sz="2500" b="1" i="1" dirty="0">
                <a:latin typeface="Times New Roman" panose="02020603050405020304" pitchFamily="18" charset="0"/>
                <a:cs typeface="Times New Roman" panose="02020603050405020304" pitchFamily="18" charset="0"/>
              </a:rPr>
              <a:t>GV: Nguyễn </a:t>
            </a:r>
            <a:r>
              <a:rPr lang="en-US" sz="2500" b="1" i="1" dirty="0" err="1">
                <a:latin typeface="Times New Roman" panose="02020603050405020304" pitchFamily="18" charset="0"/>
                <a:cs typeface="Times New Roman" panose="02020603050405020304" pitchFamily="18" charset="0"/>
              </a:rPr>
              <a:t>Thị</a:t>
            </a:r>
            <a:r>
              <a:rPr lang="en-US" sz="2500" b="1" i="1" dirty="0">
                <a:latin typeface="Times New Roman" panose="02020603050405020304" pitchFamily="18" charset="0"/>
                <a:cs typeface="Times New Roman" panose="02020603050405020304" pitchFamily="18" charset="0"/>
              </a:rPr>
              <a:t> Thu</a:t>
            </a:r>
          </a:p>
        </p:txBody>
      </p:sp>
    </p:spTree>
    <p:extLst>
      <p:ext uri="{BB962C8B-B14F-4D97-AF65-F5344CB8AC3E}">
        <p14:creationId xmlns:p14="http://schemas.microsoft.com/office/powerpoint/2010/main" val="3735231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7: Đâu là biển báo cấm đi ngược chiều?</a:t>
            </a:r>
          </a:p>
        </p:txBody>
      </p:sp>
      <p:pic>
        <p:nvPicPr>
          <p:cNvPr id="6" name="Picture 6" descr="Biển báo cấm"/>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0185" b="9400"/>
          <a:stretch/>
        </p:blipFill>
        <p:spPr bwMode="auto">
          <a:xfrm>
            <a:off x="6516216" y="2641031"/>
            <a:ext cx="1944216" cy="188113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Biển cấm đi ngược chiều - Thiết Bị An Toàn Giao Thô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87624" y="2476953"/>
            <a:ext cx="2026195" cy="2026195"/>
          </a:xfrm>
          <a:prstGeom prst="rect">
            <a:avLst/>
          </a:prstGeom>
          <a:noFill/>
          <a:extLst>
            <a:ext uri="{909E8E84-426E-40DD-AFC4-6F175D3DCCD1}">
              <a14:hiddenFill xmlns:a14="http://schemas.microsoft.com/office/drawing/2010/main">
                <a:solidFill>
                  <a:srgbClr val="FFFFFF"/>
                </a:solidFill>
              </a14:hiddenFill>
            </a:ext>
          </a:extLst>
        </p:spPr>
      </p:pic>
      <p:pic>
        <p:nvPicPr>
          <p:cNvPr id="7170" name="Picture 2" descr="Biển báo giao thông: 66 biển báo cấm mới nhất 20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23927" y="2376949"/>
            <a:ext cx="2094549" cy="20945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5005237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8: Đâu là biển báo đường dành cho người đi bộ?</a:t>
            </a:r>
          </a:p>
        </p:txBody>
      </p:sp>
      <p:pic>
        <p:nvPicPr>
          <p:cNvPr id="8194" name="Picture 2" descr="Biển báo Đường dành cho người đi bộ"/>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68" y="2418975"/>
            <a:ext cx="2708994" cy="224971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Biển báo Đường cấm"/>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28183" y="2418975"/>
            <a:ext cx="2617791" cy="2158926"/>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Các loại biển báo khi tham gia giao thông nhất định phải biết"/>
          <p:cNvPicPr>
            <a:picLocks noChangeAspect="1" noChangeArrowheads="1"/>
          </p:cNvPicPr>
          <p:nvPr/>
        </p:nvPicPr>
        <p:blipFill rotWithShape="1">
          <a:blip r:embed="rId7">
            <a:extLst>
              <a:ext uri="{28A0092B-C50C-407E-A947-70E740481C1C}">
                <a14:useLocalDpi xmlns:a14="http://schemas.microsoft.com/office/drawing/2010/main" val="0"/>
              </a:ext>
            </a:extLst>
          </a:blip>
          <a:srcRect l="30951" r="30966" b="50000"/>
          <a:stretch/>
        </p:blipFill>
        <p:spPr bwMode="auto">
          <a:xfrm>
            <a:off x="3754760" y="2587058"/>
            <a:ext cx="2090280" cy="192206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02518876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9: Biển nào cấm dùng và đỗ xe?</a:t>
            </a:r>
          </a:p>
        </p:txBody>
      </p:sp>
      <p:pic>
        <p:nvPicPr>
          <p:cNvPr id="6" name="Picture 4" descr="Biển cấm đi ngược chiều - Thiết Bị An Toàn Giao Thô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9591" y="2294553"/>
            <a:ext cx="2026195" cy="202619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Biển báo giao thông: 66 biển báo cấm mới nhất 20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36122" y="2415902"/>
            <a:ext cx="1883511" cy="1883512"/>
          </a:xfrm>
          <a:prstGeom prst="rect">
            <a:avLst/>
          </a:prstGeom>
          <a:noFill/>
          <a:extLst>
            <a:ext uri="{909E8E84-426E-40DD-AFC4-6F175D3DCCD1}">
              <a14:hiddenFill xmlns:a14="http://schemas.microsoft.com/office/drawing/2010/main">
                <a:solidFill>
                  <a:srgbClr val="FFFFFF"/>
                </a:solidFill>
              </a14:hiddenFill>
            </a:ext>
          </a:extLst>
        </p:spPr>
      </p:pic>
      <p:pic>
        <p:nvPicPr>
          <p:cNvPr id="9218" name="Picture 2" descr="Biển báo Cấm đi xe đạp"/>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91880" y="2398173"/>
            <a:ext cx="2461196" cy="204392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3108056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10: Biển nào sau đây là biển cấm người đi bộ?</a:t>
            </a:r>
          </a:p>
        </p:txBody>
      </p:sp>
      <p:pic>
        <p:nvPicPr>
          <p:cNvPr id="10242" name="Picture 2" descr="Biển báo giao thông cấm người đi bộ | Biển báo giao thông"/>
          <p:cNvPicPr>
            <a:picLocks noChangeAspect="1" noChangeArrowheads="1"/>
          </p:cNvPicPr>
          <p:nvPr/>
        </p:nvPicPr>
        <p:blipFill rotWithShape="1">
          <a:blip r:embed="rId5">
            <a:extLst>
              <a:ext uri="{28A0092B-C50C-407E-A947-70E740481C1C}">
                <a14:useLocalDpi xmlns:a14="http://schemas.microsoft.com/office/drawing/2010/main" val="0"/>
              </a:ext>
            </a:extLst>
          </a:blip>
          <a:srcRect l="16004" t="24478" r="9014"/>
          <a:stretch/>
        </p:blipFill>
        <p:spPr bwMode="auto">
          <a:xfrm>
            <a:off x="683568" y="2428530"/>
            <a:ext cx="2622650" cy="258464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Biển báo Đường dành cho người đi bộ"/>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16090" y="2410994"/>
            <a:ext cx="2708994" cy="2249710"/>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Biển cấm ô tô - Biển báo cấm số hiệu 103a - Luật giao thông đường bộ, các biển  báo giao thô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14157" y="2514429"/>
            <a:ext cx="2146275" cy="21462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37765166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611558" y="1206570"/>
            <a:ext cx="7776865" cy="2708434"/>
          </a:xfrm>
          <a:prstGeom prst="rect">
            <a:avLst/>
          </a:prstGeom>
          <a:noFill/>
        </p:spPr>
        <p:txBody>
          <a:bodyPr wrap="square" rtlCol="0">
            <a:spAutoFit/>
          </a:bodyPr>
          <a:lstStyle/>
          <a:p>
            <a:pPr algn="ctr"/>
            <a:r>
              <a:rPr lang="en-US" sz="7000" b="1" u="sng" dirty="0">
                <a:solidFill>
                  <a:srgbClr val="FF0000"/>
                </a:solidFill>
                <a:latin typeface="Times New Roman" pitchFamily="18" charset="0"/>
                <a:cs typeface="Times New Roman" pitchFamily="18" charset="0"/>
              </a:rPr>
              <a:t>CÂU HỎI:</a:t>
            </a:r>
          </a:p>
          <a:p>
            <a:pPr algn="ctr"/>
            <a:endParaRPr lang="en-US" sz="5000" b="1" dirty="0">
              <a:solidFill>
                <a:srgbClr val="002060"/>
              </a:solidFill>
              <a:latin typeface="Times New Roman" pitchFamily="18" charset="0"/>
              <a:cs typeface="Times New Roman" pitchFamily="18" charset="0"/>
            </a:endParaRPr>
          </a:p>
          <a:p>
            <a:pPr algn="ctr"/>
            <a:r>
              <a:rPr lang="en-US" sz="5000" b="1" dirty="0">
                <a:solidFill>
                  <a:srgbClr val="002060"/>
                </a:solidFill>
                <a:latin typeface="Times New Roman" pitchFamily="18" charset="0"/>
                <a:cs typeface="Times New Roman" pitchFamily="18" charset="0"/>
              </a:rPr>
              <a:t>GỒM 10 CÂU HỎI</a:t>
            </a:r>
          </a:p>
        </p:txBody>
      </p:sp>
    </p:spTree>
    <p:extLst>
      <p:ext uri="{BB962C8B-B14F-4D97-AF65-F5344CB8AC3E}">
        <p14:creationId xmlns:p14="http://schemas.microsoft.com/office/powerpoint/2010/main" val="848354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lowchart: Connector 17">
            <a:hlinkClick r:id="rId2" action="ppaction://hlinksldjump"/>
          </p:cNvPr>
          <p:cNvSpPr/>
          <p:nvPr/>
        </p:nvSpPr>
        <p:spPr>
          <a:xfrm>
            <a:off x="6879367" y="364674"/>
            <a:ext cx="1728192" cy="1656184"/>
          </a:xfrm>
          <a:prstGeom prst="flowChartConnector">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FFFF00"/>
                </a:solidFill>
                <a:latin typeface="Times New Roman" pitchFamily="18" charset="0"/>
                <a:cs typeface="Times New Roman" pitchFamily="18" charset="0"/>
              </a:rPr>
              <a:t>CÂU: 4</a:t>
            </a:r>
            <a:endParaRPr lang="vi-VN" sz="2500" b="1">
              <a:solidFill>
                <a:srgbClr val="FFFF00"/>
              </a:solidFill>
              <a:latin typeface="Times New Roman" pitchFamily="18" charset="0"/>
              <a:cs typeface="Times New Roman" pitchFamily="18" charset="0"/>
            </a:endParaRPr>
          </a:p>
        </p:txBody>
      </p:sp>
      <p:sp>
        <p:nvSpPr>
          <p:cNvPr id="19" name="Flowchart: Connector 18">
            <a:hlinkClick r:id="rId3" action="ppaction://hlinksldjump"/>
          </p:cNvPr>
          <p:cNvSpPr/>
          <p:nvPr/>
        </p:nvSpPr>
        <p:spPr>
          <a:xfrm>
            <a:off x="323528" y="404664"/>
            <a:ext cx="1728192" cy="1656184"/>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1</a:t>
            </a:r>
            <a:endParaRPr lang="vi-VN" sz="2500" b="1">
              <a:solidFill>
                <a:prstClr val="white"/>
              </a:solidFill>
              <a:latin typeface="Times New Roman" pitchFamily="18" charset="0"/>
              <a:cs typeface="Times New Roman" pitchFamily="18" charset="0"/>
            </a:endParaRPr>
          </a:p>
        </p:txBody>
      </p:sp>
      <p:sp>
        <p:nvSpPr>
          <p:cNvPr id="20" name="Flowchart: Connector 19">
            <a:hlinkClick r:id="rId4" action="ppaction://hlinksldjump"/>
          </p:cNvPr>
          <p:cNvSpPr/>
          <p:nvPr/>
        </p:nvSpPr>
        <p:spPr>
          <a:xfrm>
            <a:off x="2519089" y="350371"/>
            <a:ext cx="1728192"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2</a:t>
            </a:r>
            <a:endParaRPr lang="vi-VN" sz="2500" b="1">
              <a:solidFill>
                <a:prstClr val="white"/>
              </a:solidFill>
              <a:latin typeface="Times New Roman" pitchFamily="18" charset="0"/>
              <a:cs typeface="Times New Roman" pitchFamily="18" charset="0"/>
            </a:endParaRPr>
          </a:p>
        </p:txBody>
      </p:sp>
      <p:sp>
        <p:nvSpPr>
          <p:cNvPr id="21" name="Flowchart: Connector 20">
            <a:hlinkClick r:id="rId5" action="ppaction://hlinksldjump"/>
          </p:cNvPr>
          <p:cNvSpPr/>
          <p:nvPr/>
        </p:nvSpPr>
        <p:spPr>
          <a:xfrm>
            <a:off x="4644008" y="289451"/>
            <a:ext cx="1728192" cy="165618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FF0000"/>
                </a:solidFill>
                <a:latin typeface="Times New Roman" pitchFamily="18" charset="0"/>
                <a:cs typeface="Times New Roman" pitchFamily="18" charset="0"/>
              </a:rPr>
              <a:t>CÂU: 3</a:t>
            </a:r>
            <a:endParaRPr lang="vi-VN" sz="2500" b="1">
              <a:solidFill>
                <a:srgbClr val="FF0000"/>
              </a:solidFill>
              <a:latin typeface="Times New Roman" pitchFamily="18" charset="0"/>
              <a:cs typeface="Times New Roman" pitchFamily="18" charset="0"/>
            </a:endParaRPr>
          </a:p>
        </p:txBody>
      </p:sp>
      <p:sp>
        <p:nvSpPr>
          <p:cNvPr id="22" name="Flowchart: Connector 21">
            <a:hlinkClick r:id="rId6" action="ppaction://hlinksldjump"/>
          </p:cNvPr>
          <p:cNvSpPr/>
          <p:nvPr/>
        </p:nvSpPr>
        <p:spPr>
          <a:xfrm>
            <a:off x="6804248" y="2836474"/>
            <a:ext cx="1728192" cy="1656184"/>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8</a:t>
            </a:r>
            <a:endParaRPr lang="vi-VN" sz="2500" b="1">
              <a:solidFill>
                <a:prstClr val="white"/>
              </a:solidFill>
              <a:latin typeface="Times New Roman" pitchFamily="18" charset="0"/>
              <a:cs typeface="Times New Roman" pitchFamily="18" charset="0"/>
            </a:endParaRPr>
          </a:p>
        </p:txBody>
      </p:sp>
      <p:sp>
        <p:nvSpPr>
          <p:cNvPr id="23" name="Flowchart: Connector 22">
            <a:hlinkClick r:id="rId7" action="ppaction://hlinksldjump"/>
          </p:cNvPr>
          <p:cNvSpPr/>
          <p:nvPr/>
        </p:nvSpPr>
        <p:spPr>
          <a:xfrm>
            <a:off x="539552" y="2852936"/>
            <a:ext cx="1728192" cy="1656184"/>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002060"/>
                </a:solidFill>
                <a:latin typeface="Times New Roman" pitchFamily="18" charset="0"/>
                <a:cs typeface="Times New Roman" pitchFamily="18" charset="0"/>
              </a:rPr>
              <a:t>CÂU: 5</a:t>
            </a:r>
            <a:endParaRPr lang="vi-VN" sz="2500" b="1">
              <a:solidFill>
                <a:srgbClr val="002060"/>
              </a:solidFill>
              <a:latin typeface="Times New Roman" pitchFamily="18" charset="0"/>
              <a:cs typeface="Times New Roman" pitchFamily="18" charset="0"/>
            </a:endParaRPr>
          </a:p>
        </p:txBody>
      </p:sp>
      <p:sp>
        <p:nvSpPr>
          <p:cNvPr id="24" name="Flowchart: Connector 23">
            <a:hlinkClick r:id="rId8" action="ppaction://hlinksldjump"/>
          </p:cNvPr>
          <p:cNvSpPr/>
          <p:nvPr/>
        </p:nvSpPr>
        <p:spPr>
          <a:xfrm>
            <a:off x="2555776" y="2852936"/>
            <a:ext cx="1728192" cy="1656184"/>
          </a:xfrm>
          <a:prstGeom prst="flowChartConnector">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6</a:t>
            </a:r>
            <a:endParaRPr lang="vi-VN" sz="2500" b="1">
              <a:solidFill>
                <a:prstClr val="white"/>
              </a:solidFill>
              <a:latin typeface="Times New Roman" pitchFamily="18" charset="0"/>
              <a:cs typeface="Times New Roman" pitchFamily="18" charset="0"/>
            </a:endParaRPr>
          </a:p>
        </p:txBody>
      </p:sp>
      <p:sp>
        <p:nvSpPr>
          <p:cNvPr id="25" name="Flowchart: Connector 24">
            <a:hlinkClick r:id="rId9" action="ppaction://hlinksldjump"/>
          </p:cNvPr>
          <p:cNvSpPr/>
          <p:nvPr/>
        </p:nvSpPr>
        <p:spPr>
          <a:xfrm>
            <a:off x="4644008" y="2852936"/>
            <a:ext cx="1728192"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7</a:t>
            </a:r>
            <a:endParaRPr lang="vi-VN" sz="2500" b="1">
              <a:solidFill>
                <a:prstClr val="white"/>
              </a:solidFill>
              <a:latin typeface="Times New Roman" pitchFamily="18" charset="0"/>
              <a:cs typeface="Times New Roman" pitchFamily="18" charset="0"/>
            </a:endParaRPr>
          </a:p>
        </p:txBody>
      </p:sp>
      <p:sp>
        <p:nvSpPr>
          <p:cNvPr id="27" name="Flowchart: Connector 26">
            <a:hlinkClick r:id="rId10" action="ppaction://hlinksldjump"/>
          </p:cNvPr>
          <p:cNvSpPr/>
          <p:nvPr/>
        </p:nvSpPr>
        <p:spPr>
          <a:xfrm>
            <a:off x="1677689" y="4919185"/>
            <a:ext cx="1728192" cy="165618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002060"/>
                </a:solidFill>
                <a:latin typeface="Times New Roman" pitchFamily="18" charset="0"/>
                <a:cs typeface="Times New Roman" pitchFamily="18" charset="0"/>
              </a:rPr>
              <a:t>CÂU: 9</a:t>
            </a:r>
            <a:endParaRPr lang="vi-VN" sz="2500" b="1">
              <a:solidFill>
                <a:srgbClr val="002060"/>
              </a:solidFill>
              <a:latin typeface="Times New Roman" pitchFamily="18" charset="0"/>
              <a:cs typeface="Times New Roman" pitchFamily="18" charset="0"/>
            </a:endParaRPr>
          </a:p>
        </p:txBody>
      </p:sp>
      <p:sp>
        <p:nvSpPr>
          <p:cNvPr id="29" name="Flowchart: Connector 28">
            <a:hlinkClick r:id="rId11" action="ppaction://hlinksldjump"/>
          </p:cNvPr>
          <p:cNvSpPr/>
          <p:nvPr/>
        </p:nvSpPr>
        <p:spPr>
          <a:xfrm>
            <a:off x="5180430" y="4919185"/>
            <a:ext cx="1983858" cy="1678167"/>
          </a:xfrm>
          <a:prstGeom prst="flowChartConnector">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10</a:t>
            </a:r>
            <a:endParaRPr lang="vi-VN" sz="2500" b="1">
              <a:solidFill>
                <a:prstClr val="white"/>
              </a:solidFill>
              <a:latin typeface="Times New Roman" pitchFamily="18" charset="0"/>
              <a:cs typeface="Times New Roman" pitchFamily="18" charset="0"/>
            </a:endParaRPr>
          </a:p>
        </p:txBody>
      </p:sp>
    </p:spTree>
    <p:extLst>
      <p:ext uri="{BB962C8B-B14F-4D97-AF65-F5344CB8AC3E}">
        <p14:creationId xmlns:p14="http://schemas.microsoft.com/office/powerpoint/2010/main" val="38045061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19"/>
                                        </p:tgtEl>
                                      </p:cBhvr>
                                    </p:animEffect>
                                    <p:set>
                                      <p:cBhvr>
                                        <p:cTn id="7"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8" restart="whenNotActive" fill="hold" evtFilter="cancelBubble" nodeType="interactiveSeq">
                <p:stCondLst>
                  <p:cond evt="onClick" delay="0">
                    <p:tgtEl>
                      <p:spTgt spid="20"/>
                    </p:tgtEl>
                  </p:cond>
                </p:stCondLst>
                <p:endSync evt="end" delay="0">
                  <p:rtn val="all"/>
                </p:endSync>
                <p:childTnLst>
                  <p:par>
                    <p:cTn id="9" fill="hold">
                      <p:stCondLst>
                        <p:cond delay="0"/>
                      </p:stCondLst>
                      <p:childTnLst>
                        <p:par>
                          <p:cTn id="10" fill="hold">
                            <p:stCondLst>
                              <p:cond delay="0"/>
                            </p:stCondLst>
                            <p:childTnLst>
                              <p:par>
                                <p:cTn id="11" presetID="16" presetClass="exit" presetSubtype="21" fill="hold" grpId="0" nodeType="clickEffect">
                                  <p:stCondLst>
                                    <p:cond delay="0"/>
                                  </p:stCondLst>
                                  <p:childTnLst>
                                    <p:animEffect transition="out" filter="barn(inVertical)">
                                      <p:cBhvr>
                                        <p:cTn id="12" dur="500"/>
                                        <p:tgtEl>
                                          <p:spTgt spid="20"/>
                                        </p:tgtEl>
                                      </p:cBhvr>
                                    </p:animEffect>
                                    <p:set>
                                      <p:cBhvr>
                                        <p:cTn id="13"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4" restart="whenNotActive" fill="hold" evtFilter="cancelBubble" nodeType="interactiveSeq">
                <p:stCondLst>
                  <p:cond evt="onClick" delay="0">
                    <p:tgtEl>
                      <p:spTgt spid="21"/>
                    </p:tgtEl>
                  </p:cond>
                </p:stCondLst>
                <p:endSync evt="end" delay="0">
                  <p:rtn val="all"/>
                </p:endSync>
                <p:childTnLst>
                  <p:par>
                    <p:cTn id="15" fill="hold">
                      <p:stCondLst>
                        <p:cond delay="0"/>
                      </p:stCondLst>
                      <p:childTnLst>
                        <p:par>
                          <p:cTn id="16" fill="hold">
                            <p:stCondLst>
                              <p:cond delay="0"/>
                            </p:stCondLst>
                            <p:childTnLst>
                              <p:par>
                                <p:cTn id="17" presetID="16" presetClass="exit" presetSubtype="21" fill="hold" grpId="0" nodeType="clickEffect">
                                  <p:stCondLst>
                                    <p:cond delay="0"/>
                                  </p:stCondLst>
                                  <p:childTnLst>
                                    <p:animEffect transition="out" filter="barn(inVertical)">
                                      <p:cBhvr>
                                        <p:cTn id="18" dur="500"/>
                                        <p:tgtEl>
                                          <p:spTgt spid="21"/>
                                        </p:tgtEl>
                                      </p:cBhvr>
                                    </p:animEffect>
                                    <p:set>
                                      <p:cBhvr>
                                        <p:cTn id="19"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0" restart="whenNotActive" fill="hold" evtFilter="cancelBubble" nodeType="interactiveSeq">
                <p:stCondLst>
                  <p:cond evt="onClick" delay="0">
                    <p:tgtEl>
                      <p:spTgt spid="18"/>
                    </p:tgtEl>
                  </p:cond>
                </p:stCondLst>
                <p:endSync evt="end" delay="0">
                  <p:rtn val="all"/>
                </p:endSync>
                <p:childTnLst>
                  <p:par>
                    <p:cTn id="21" fill="hold">
                      <p:stCondLst>
                        <p:cond delay="0"/>
                      </p:stCondLst>
                      <p:childTnLst>
                        <p:par>
                          <p:cTn id="22" fill="hold">
                            <p:stCondLst>
                              <p:cond delay="0"/>
                            </p:stCondLst>
                            <p:childTnLst>
                              <p:par>
                                <p:cTn id="23" presetID="16" presetClass="exit" presetSubtype="21" fill="hold" grpId="0" nodeType="clickEffect">
                                  <p:stCondLst>
                                    <p:cond delay="0"/>
                                  </p:stCondLst>
                                  <p:childTnLst>
                                    <p:animEffect transition="out" filter="barn(inVertical)">
                                      <p:cBhvr>
                                        <p:cTn id="24" dur="500"/>
                                        <p:tgtEl>
                                          <p:spTgt spid="18"/>
                                        </p:tgtEl>
                                      </p:cBhvr>
                                    </p:animEffect>
                                    <p:set>
                                      <p:cBhvr>
                                        <p:cTn id="25"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26" restart="whenNotActive" fill="hold" evtFilter="cancelBubble" nodeType="interactiveSeq">
                <p:stCondLst>
                  <p:cond evt="onClick" delay="0">
                    <p:tgtEl>
                      <p:spTgt spid="23"/>
                    </p:tgtEl>
                  </p:cond>
                </p:stCondLst>
                <p:endSync evt="end" delay="0">
                  <p:rtn val="all"/>
                </p:endSync>
                <p:childTnLst>
                  <p:par>
                    <p:cTn id="27" fill="hold">
                      <p:stCondLst>
                        <p:cond delay="0"/>
                      </p:stCondLst>
                      <p:childTnLst>
                        <p:par>
                          <p:cTn id="28" fill="hold">
                            <p:stCondLst>
                              <p:cond delay="0"/>
                            </p:stCondLst>
                            <p:childTnLst>
                              <p:par>
                                <p:cTn id="29" presetID="16" presetClass="exit" presetSubtype="21" fill="hold" grpId="0" nodeType="clickEffect">
                                  <p:stCondLst>
                                    <p:cond delay="0"/>
                                  </p:stCondLst>
                                  <p:childTnLst>
                                    <p:animEffect transition="out" filter="barn(inVertical)">
                                      <p:cBhvr>
                                        <p:cTn id="30" dur="500"/>
                                        <p:tgtEl>
                                          <p:spTgt spid="23"/>
                                        </p:tgtEl>
                                      </p:cBhvr>
                                    </p:animEffect>
                                    <p:set>
                                      <p:cBhvr>
                                        <p:cTn id="31"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2" restart="whenNotActive" fill="hold" evtFilter="cancelBubble" nodeType="interactiveSeq">
                <p:stCondLst>
                  <p:cond evt="onClick" delay="0">
                    <p:tgtEl>
                      <p:spTgt spid="24"/>
                    </p:tgtEl>
                  </p:cond>
                </p:stCondLst>
                <p:endSync evt="end" delay="0">
                  <p:rtn val="all"/>
                </p:endSync>
                <p:childTnLst>
                  <p:par>
                    <p:cTn id="33" fill="hold">
                      <p:stCondLst>
                        <p:cond delay="0"/>
                      </p:stCondLst>
                      <p:childTnLst>
                        <p:par>
                          <p:cTn id="34" fill="hold">
                            <p:stCondLst>
                              <p:cond delay="0"/>
                            </p:stCondLst>
                            <p:childTnLst>
                              <p:par>
                                <p:cTn id="35" presetID="16" presetClass="exit" presetSubtype="21" fill="hold" grpId="0" nodeType="clickEffect">
                                  <p:stCondLst>
                                    <p:cond delay="0"/>
                                  </p:stCondLst>
                                  <p:childTnLst>
                                    <p:animEffect transition="out" filter="barn(inVertical)">
                                      <p:cBhvr>
                                        <p:cTn id="36" dur="500"/>
                                        <p:tgtEl>
                                          <p:spTgt spid="24"/>
                                        </p:tgtEl>
                                      </p:cBhvr>
                                    </p:animEffect>
                                    <p:set>
                                      <p:cBhvr>
                                        <p:cTn id="37"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38" restart="whenNotActive" fill="hold" evtFilter="cancelBubble" nodeType="interactiveSeq">
                <p:stCondLst>
                  <p:cond evt="onClick" delay="0">
                    <p:tgtEl>
                      <p:spTgt spid="25"/>
                    </p:tgtEl>
                  </p:cond>
                </p:stCondLst>
                <p:endSync evt="end" delay="0">
                  <p:rtn val="all"/>
                </p:endSync>
                <p:childTnLst>
                  <p:par>
                    <p:cTn id="39" fill="hold">
                      <p:stCondLst>
                        <p:cond delay="0"/>
                      </p:stCondLst>
                      <p:childTnLst>
                        <p:par>
                          <p:cTn id="40" fill="hold">
                            <p:stCondLst>
                              <p:cond delay="0"/>
                            </p:stCondLst>
                            <p:childTnLst>
                              <p:par>
                                <p:cTn id="41" presetID="16" presetClass="exit" presetSubtype="21" fill="hold" grpId="0" nodeType="clickEffect">
                                  <p:stCondLst>
                                    <p:cond delay="0"/>
                                  </p:stCondLst>
                                  <p:childTnLst>
                                    <p:animEffect transition="out" filter="barn(inVertical)">
                                      <p:cBhvr>
                                        <p:cTn id="42" dur="500"/>
                                        <p:tgtEl>
                                          <p:spTgt spid="25"/>
                                        </p:tgtEl>
                                      </p:cBhvr>
                                    </p:animEffect>
                                    <p:set>
                                      <p:cBhvr>
                                        <p:cTn id="43"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44" restart="whenNotActive" fill="hold" evtFilter="cancelBubble" nodeType="interactiveSeq">
                <p:stCondLst>
                  <p:cond evt="onClick" delay="0">
                    <p:tgtEl>
                      <p:spTgt spid="22"/>
                    </p:tgtEl>
                  </p:cond>
                </p:stCondLst>
                <p:endSync evt="end" delay="0">
                  <p:rtn val="all"/>
                </p:endSync>
                <p:childTnLst>
                  <p:par>
                    <p:cTn id="45" fill="hold">
                      <p:stCondLst>
                        <p:cond delay="0"/>
                      </p:stCondLst>
                      <p:childTnLst>
                        <p:par>
                          <p:cTn id="46" fill="hold">
                            <p:stCondLst>
                              <p:cond delay="0"/>
                            </p:stCondLst>
                            <p:childTnLst>
                              <p:par>
                                <p:cTn id="47" presetID="16" presetClass="exit" presetSubtype="21" fill="hold" grpId="0" nodeType="clickEffect">
                                  <p:stCondLst>
                                    <p:cond delay="0"/>
                                  </p:stCondLst>
                                  <p:childTnLst>
                                    <p:animEffect transition="out" filter="barn(inVertical)">
                                      <p:cBhvr>
                                        <p:cTn id="48" dur="500"/>
                                        <p:tgtEl>
                                          <p:spTgt spid="22"/>
                                        </p:tgtEl>
                                      </p:cBhvr>
                                    </p:animEffect>
                                    <p:set>
                                      <p:cBhvr>
                                        <p:cTn id="49"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50" restart="whenNotActive" fill="hold" evtFilter="cancelBubble" nodeType="interactiveSeq">
                <p:stCondLst>
                  <p:cond evt="onClick" delay="0">
                    <p:tgtEl>
                      <p:spTgt spid="27"/>
                    </p:tgtEl>
                  </p:cond>
                </p:stCondLst>
                <p:endSync evt="end" delay="0">
                  <p:rtn val="all"/>
                </p:endSync>
                <p:childTnLst>
                  <p:par>
                    <p:cTn id="51" fill="hold">
                      <p:stCondLst>
                        <p:cond delay="0"/>
                      </p:stCondLst>
                      <p:childTnLst>
                        <p:par>
                          <p:cTn id="52" fill="hold">
                            <p:stCondLst>
                              <p:cond delay="0"/>
                            </p:stCondLst>
                            <p:childTnLst>
                              <p:par>
                                <p:cTn id="53" presetID="16" presetClass="exit" presetSubtype="21" fill="hold" grpId="0" nodeType="clickEffect">
                                  <p:stCondLst>
                                    <p:cond delay="0"/>
                                  </p:stCondLst>
                                  <p:childTnLst>
                                    <p:animEffect transition="out" filter="barn(inVertical)">
                                      <p:cBhvr>
                                        <p:cTn id="54" dur="500"/>
                                        <p:tgtEl>
                                          <p:spTgt spid="27"/>
                                        </p:tgtEl>
                                      </p:cBhvr>
                                    </p:animEffect>
                                    <p:set>
                                      <p:cBhvr>
                                        <p:cTn id="55"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56" restart="whenNotActive" fill="hold" evtFilter="cancelBubble" nodeType="interactiveSeq">
                <p:stCondLst>
                  <p:cond evt="onClick" delay="0">
                    <p:tgtEl>
                      <p:spTgt spid="29"/>
                    </p:tgtEl>
                  </p:cond>
                </p:stCondLst>
                <p:endSync evt="end" delay="0">
                  <p:rtn val="all"/>
                </p:endSync>
                <p:childTnLst>
                  <p:par>
                    <p:cTn id="57" fill="hold">
                      <p:stCondLst>
                        <p:cond delay="0"/>
                      </p:stCondLst>
                      <p:childTnLst>
                        <p:par>
                          <p:cTn id="58" fill="hold">
                            <p:stCondLst>
                              <p:cond delay="0"/>
                            </p:stCondLst>
                            <p:childTnLst>
                              <p:par>
                                <p:cTn id="59" presetID="16" presetClass="exit" presetSubtype="21" fill="hold" grpId="0" nodeType="clickEffect">
                                  <p:stCondLst>
                                    <p:cond delay="0"/>
                                  </p:stCondLst>
                                  <p:childTnLst>
                                    <p:animEffect transition="out" filter="barn(inVertical)">
                                      <p:cBhvr>
                                        <p:cTn id="60" dur="500"/>
                                        <p:tgtEl>
                                          <p:spTgt spid="29"/>
                                        </p:tgtEl>
                                      </p:cBhvr>
                                    </p:animEffect>
                                    <p:set>
                                      <p:cBhvr>
                                        <p:cTn id="61" dur="1" fill="hold">
                                          <p:stCondLst>
                                            <p:cond delay="499"/>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29"/>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27" grpId="0" animBg="1"/>
      <p:bldP spid="2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7" y="0"/>
            <a:ext cx="9131643" cy="6858000"/>
          </a:xfrm>
          <a:prstGeom prst="rect">
            <a:avLst/>
          </a:prstGeom>
        </p:spPr>
      </p:pic>
      <p:sp>
        <p:nvSpPr>
          <p:cNvPr id="2" name="TextBox 1"/>
          <p:cNvSpPr txBox="1"/>
          <p:nvPr/>
        </p:nvSpPr>
        <p:spPr>
          <a:xfrm flipH="1">
            <a:off x="827299" y="1052736"/>
            <a:ext cx="7501756" cy="707886"/>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1: Đâu là biển báo cấm?</a:t>
            </a:r>
          </a:p>
        </p:txBody>
      </p:sp>
      <p:pic>
        <p:nvPicPr>
          <p:cNvPr id="1026" name="Picture 2" descr="Biển báo Đường cấ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60" y="2132856"/>
            <a:ext cx="2617791" cy="215892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iển cấm đi ngược chiều - Thiết Bị An Toàn Giao Thô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29660" y="2265587"/>
            <a:ext cx="2026195" cy="202619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iển Báo Hiệu Giao Thông Báo Nguy Hiểm 247 Chú Ý Xe Đỗ"/>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19872" y="2132856"/>
            <a:ext cx="2148296" cy="214829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1" name="Left Arrow 10">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8970747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947196"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2: Đâu là biển báo cấm xe máy?</a:t>
            </a:r>
          </a:p>
        </p:txBody>
      </p:sp>
      <p:pic>
        <p:nvPicPr>
          <p:cNvPr id="6" name="Picture 6" descr="Biển Báo Hiệu Giao Thông Báo Nguy Hiểm 247 Chú Ý Xe Đỗ"/>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224" y="2496099"/>
            <a:ext cx="1872208" cy="187220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Biển cấm đi ngược chiều - Thiết Bị An Toàn Giao Thô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87624" y="2476953"/>
            <a:ext cx="2026195" cy="202619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Biển Báo Cấm Xe Gắn Má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51919" y="2476953"/>
            <a:ext cx="1957483" cy="195748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05925942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827299" y="1052736"/>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3: Đâu là biển báo cấm người đi bộ?</a:t>
            </a:r>
          </a:p>
        </p:txBody>
      </p:sp>
      <p:pic>
        <p:nvPicPr>
          <p:cNvPr id="6" name="Picture 6" descr="Biển Báo Hiệu Giao Thông Báo Nguy Hiểm 247 Chú Ý Xe Đỗ"/>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8425" y="2636912"/>
            <a:ext cx="1872208" cy="1872209"/>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Hình ảnh Cấm Người đi Bộ Băng Qua Biểu Tượng Album Biển Báo, Cấm Người đi Bộ  Băng Qua, Biểu Tượng, Album miễn phí tải tập tin PNG PSDComment và Vecto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03848" y="2481347"/>
            <a:ext cx="2265412" cy="226541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Biển báo số 301c: Các xe chỉ được rẽ trái | Chất lượng cao giá rẻ nhất Châu  Hưng 24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6223859" y="2582155"/>
            <a:ext cx="2232248" cy="216460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5" name="Left Arrow 14">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00122244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832003" y="548680"/>
            <a:ext cx="7501756" cy="1938992"/>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4: Cột đèn tín hiệu có màu nào thì các phương tiện giao thông được phép đi?</a:t>
            </a:r>
          </a:p>
        </p:txBody>
      </p:sp>
      <p:pic>
        <p:nvPicPr>
          <p:cNvPr id="4098" name="Picture 2" descr="Ba ngọn đèn – Chia sẻ kiến thức đời sống"/>
          <p:cNvPicPr>
            <a:picLocks noChangeAspect="1" noChangeArrowheads="1"/>
          </p:cNvPicPr>
          <p:nvPr/>
        </p:nvPicPr>
        <p:blipFill rotWithShape="1">
          <a:blip r:embed="rId5">
            <a:extLst>
              <a:ext uri="{28A0092B-C50C-407E-A947-70E740481C1C}">
                <a14:useLocalDpi xmlns:a14="http://schemas.microsoft.com/office/drawing/2010/main" val="0"/>
              </a:ext>
            </a:extLst>
          </a:blip>
          <a:srcRect l="30299" r="29573"/>
          <a:stretch/>
        </p:blipFill>
        <p:spPr bwMode="auto">
          <a:xfrm>
            <a:off x="1792726" y="2780928"/>
            <a:ext cx="1296144" cy="1771651"/>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Ba ngọn đèn – Chia sẻ kiến thức đời sống"/>
          <p:cNvPicPr>
            <a:picLocks noChangeAspect="1" noChangeArrowheads="1"/>
          </p:cNvPicPr>
          <p:nvPr/>
        </p:nvPicPr>
        <p:blipFill rotWithShape="1">
          <a:blip r:embed="rId6">
            <a:extLst>
              <a:ext uri="{28A0092B-C50C-407E-A947-70E740481C1C}">
                <a14:useLocalDpi xmlns:a14="http://schemas.microsoft.com/office/drawing/2010/main" val="0"/>
              </a:ext>
            </a:extLst>
          </a:blip>
          <a:srcRect r="69730"/>
          <a:stretch/>
        </p:blipFill>
        <p:spPr bwMode="auto">
          <a:xfrm>
            <a:off x="4582881" y="2780928"/>
            <a:ext cx="902640" cy="1771651"/>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Ba ngọn đèn – Chia sẻ kiến thức đời sống"/>
          <p:cNvPicPr>
            <a:picLocks noChangeAspect="1" noChangeArrowheads="1"/>
          </p:cNvPicPr>
          <p:nvPr/>
        </p:nvPicPr>
        <p:blipFill rotWithShape="1">
          <a:blip r:embed="rId6">
            <a:extLst>
              <a:ext uri="{28A0092B-C50C-407E-A947-70E740481C1C}">
                <a14:useLocalDpi xmlns:a14="http://schemas.microsoft.com/office/drawing/2010/main" val="0"/>
              </a:ext>
            </a:extLst>
          </a:blip>
          <a:srcRect l="69392"/>
          <a:stretch/>
        </p:blipFill>
        <p:spPr bwMode="auto">
          <a:xfrm>
            <a:off x="6948264" y="2786668"/>
            <a:ext cx="936104" cy="17716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Mua Bộ 12 Bóng Xốp Hình Mặt Cười Vui Nhộn chỉ 159.200₫ | Đồ Chơi Baby"/>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9"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78537575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drumroll.wav"/>
                                        </p:tgtEl>
                                      </p:cMediaNode>
                                    </p:audio>
                                  </p:subTnLst>
                                </p:cTn>
                              </p:par>
                            </p:childTnLst>
                          </p:cTn>
                        </p:par>
                      </p:childTnLst>
                    </p:cTn>
                  </p:par>
                </p:childTnLst>
              </p:cTn>
              <p:nextCondLst>
                <p:cond evt="onClick" delay="0">
                  <p:tgtEl>
                    <p:spTgt spid="10"/>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832003" y="548680"/>
            <a:ext cx="7501756" cy="1938992"/>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5: Biển báo nào báo hiệu các phương tiện giao thông phải dùng lại?</a:t>
            </a:r>
          </a:p>
        </p:txBody>
      </p:sp>
      <p:pic>
        <p:nvPicPr>
          <p:cNvPr id="5122" name="Picture 2" descr="biển báo dừng lại"/>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3858" y="2637508"/>
            <a:ext cx="2428844" cy="2024037"/>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4" descr="Biển Báo Hiệu Giao Thông Báo Nguy Hiểm W.233 Nguy Hiểm Khá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pic>
        <p:nvPicPr>
          <p:cNvPr id="5126" name="Picture 6" descr="Danh sách các biển báo nguy hiểm tài xế cần ghi nhớ"/>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0192" y="2637508"/>
            <a:ext cx="2309402" cy="193925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Biển báo số 301c: Các xe chỉ được rẽ trái | Chất lượng cao giá rẻ nhất Châu  Hưng 24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5400000">
            <a:off x="3167844" y="2524833"/>
            <a:ext cx="2232248" cy="21646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3" name="Left Arrow 12">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1954074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10"/>
                  </p:tgtEl>
                </p:cond>
              </p:nextCondLst>
            </p:seq>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1"/>
                                        </p:tgtEl>
                                      </p:cBhvr>
                                    </p:animEffect>
                                    <p:set>
                                      <p:cBhvr>
                                        <p:cTn id="13" dur="1" fill="hold">
                                          <p:stCondLst>
                                            <p:cond delay="499"/>
                                          </p:stCondLst>
                                        </p:cTn>
                                        <p:tgtEl>
                                          <p:spTgt spid="11"/>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1"/>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6: Biển báo hiệu nào cấm đi thẳng?</a:t>
            </a:r>
          </a:p>
        </p:txBody>
      </p:sp>
      <p:pic>
        <p:nvPicPr>
          <p:cNvPr id="6146" name="Picture 2" descr="Biển báo cấm đi thẳ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7942" y="2557654"/>
            <a:ext cx="1964510" cy="196451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Biển báo cấm – Ý nghĩa từng loại"/>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5964" y="2681929"/>
            <a:ext cx="1840235" cy="1840235"/>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Biển báo cấm"/>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10185" b="9400"/>
          <a:stretch/>
        </p:blipFill>
        <p:spPr bwMode="auto">
          <a:xfrm>
            <a:off x="6516216" y="2641031"/>
            <a:ext cx="1944216" cy="188113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03442889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TotalTime>
  <Words>215</Words>
  <Application>Microsoft Office PowerPoint</Application>
  <PresentationFormat>On-screen Show (4:3)</PresentationFormat>
  <Paragraphs>38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00000001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MyPC</dc:creator>
  <cp:lastModifiedBy>Nguyễn Minh Tâm</cp:lastModifiedBy>
  <cp:revision>58</cp:revision>
  <dcterms:created xsi:type="dcterms:W3CDTF">2020-12-24T12:43:18Z</dcterms:created>
  <dcterms:modified xsi:type="dcterms:W3CDTF">2025-03-09T13:28:39Z</dcterms:modified>
</cp:coreProperties>
</file>