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Fredoka" panose="020B0604020202020204" charset="0"/>
      <p:regular r:id="rId8"/>
    </p:embeddedFont>
    <p:embeddedFont>
      <p:font typeface="Gladiola" panose="020B0604020202020204" charset="0"/>
      <p:regular r:id="rId9"/>
    </p:embeddedFont>
    <p:embeddedFont>
      <p:font typeface="Lulu Font TH" panose="020B0604020202020204" charset="-34"/>
      <p:regular r:id="rId10"/>
    </p:embeddedFont>
    <p:embeddedFont>
      <p:font typeface="Noto Sans" panose="020B0502040504020204" pitchFamily="34" charset="0"/>
      <p:regular r:id="rId11"/>
    </p:embeddedFont>
    <p:embeddedFont>
      <p:font typeface="Noto Sans Bold" panose="020B0604020202020204" charset="0"/>
      <p:regular r:id="rId12"/>
    </p:embeddedFont>
    <p:embeddedFont>
      <p:font typeface="Poetsen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61550"/>
            <a:ext cx="16230600" cy="7245759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09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3"/>
                    <a:pt x="8676709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466902"/>
            <a:ext cx="18288000" cy="820098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2374" y="6679877"/>
            <a:ext cx="5283251" cy="3189163"/>
          </a:xfrm>
          <a:custGeom>
            <a:avLst/>
            <a:gdLst/>
            <a:ahLst/>
            <a:cxnLst/>
            <a:rect l="l" t="t" r="r" b="b"/>
            <a:pathLst>
              <a:path w="5283251" h="3189163">
                <a:moveTo>
                  <a:pt x="0" y="0"/>
                </a:moveTo>
                <a:lnTo>
                  <a:pt x="5283252" y="0"/>
                </a:lnTo>
                <a:lnTo>
                  <a:pt x="5283252" y="3189163"/>
                </a:lnTo>
                <a:lnTo>
                  <a:pt x="0" y="3189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93684" y="1265158"/>
            <a:ext cx="3149468" cy="3243834"/>
          </a:xfrm>
          <a:custGeom>
            <a:avLst/>
            <a:gdLst/>
            <a:ahLst/>
            <a:cxnLst/>
            <a:rect l="l" t="t" r="r" b="b"/>
            <a:pathLst>
              <a:path w="3149468" h="3243834">
                <a:moveTo>
                  <a:pt x="0" y="0"/>
                </a:moveTo>
                <a:lnTo>
                  <a:pt x="3149468" y="0"/>
                </a:lnTo>
                <a:lnTo>
                  <a:pt x="3149468" y="3243834"/>
                </a:lnTo>
                <a:lnTo>
                  <a:pt x="0" y="3243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48435">
            <a:off x="15996545" y="1346681"/>
            <a:ext cx="3652766" cy="2417467"/>
          </a:xfrm>
          <a:custGeom>
            <a:avLst/>
            <a:gdLst/>
            <a:ahLst/>
            <a:cxnLst/>
            <a:rect l="l" t="t" r="r" b="b"/>
            <a:pathLst>
              <a:path w="3652766" h="2417467">
                <a:moveTo>
                  <a:pt x="0" y="0"/>
                </a:moveTo>
                <a:lnTo>
                  <a:pt x="3652766" y="0"/>
                </a:lnTo>
                <a:lnTo>
                  <a:pt x="3652766" y="2417467"/>
                </a:lnTo>
                <a:lnTo>
                  <a:pt x="0" y="2417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72792" y="1805225"/>
            <a:ext cx="2163699" cy="2163699"/>
          </a:xfrm>
          <a:custGeom>
            <a:avLst/>
            <a:gdLst/>
            <a:ahLst/>
            <a:cxnLst/>
            <a:rect l="l" t="t" r="r" b="b"/>
            <a:pathLst>
              <a:path w="2163699" h="2163699">
                <a:moveTo>
                  <a:pt x="0" y="0"/>
                </a:moveTo>
                <a:lnTo>
                  <a:pt x="2163700" y="0"/>
                </a:lnTo>
                <a:lnTo>
                  <a:pt x="2163700" y="2163700"/>
                </a:lnTo>
                <a:lnTo>
                  <a:pt x="0" y="2163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2705" y="5274790"/>
            <a:ext cx="2603506" cy="3426314"/>
          </a:xfrm>
          <a:custGeom>
            <a:avLst/>
            <a:gdLst/>
            <a:ahLst/>
            <a:cxnLst/>
            <a:rect l="l" t="t" r="r" b="b"/>
            <a:pathLst>
              <a:path w="2603506" h="3426314">
                <a:moveTo>
                  <a:pt x="0" y="0"/>
                </a:moveTo>
                <a:lnTo>
                  <a:pt x="2603506" y="0"/>
                </a:lnTo>
                <a:lnTo>
                  <a:pt x="2603506" y="3426314"/>
                </a:lnTo>
                <a:lnTo>
                  <a:pt x="0" y="3426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43001" y="5156740"/>
            <a:ext cx="3610401" cy="3046276"/>
          </a:xfrm>
          <a:custGeom>
            <a:avLst/>
            <a:gdLst/>
            <a:ahLst/>
            <a:cxnLst/>
            <a:rect l="l" t="t" r="r" b="b"/>
            <a:pathLst>
              <a:path w="3610401" h="3046276">
                <a:moveTo>
                  <a:pt x="0" y="0"/>
                </a:moveTo>
                <a:lnTo>
                  <a:pt x="3610400" y="0"/>
                </a:lnTo>
                <a:lnTo>
                  <a:pt x="3610400" y="3046275"/>
                </a:lnTo>
                <a:lnTo>
                  <a:pt x="0" y="3046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430254" y="368752"/>
            <a:ext cx="9839802" cy="1726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8"/>
              </a:lnSpc>
              <a:spcBef>
                <a:spcPct val="0"/>
              </a:spcBef>
            </a:pPr>
            <a:r>
              <a:rPr lang="en-US" sz="329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PHÒNG GIÁO DỤC VÀ ĐÀO TẠO QUẬN LONG BIÊN</a:t>
            </a:r>
          </a:p>
          <a:p>
            <a:pPr algn="ctr">
              <a:lnSpc>
                <a:spcPts val="4608"/>
              </a:lnSpc>
              <a:spcBef>
                <a:spcPct val="0"/>
              </a:spcBef>
            </a:pPr>
            <a:r>
              <a:rPr lang="en-US" sz="329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TRƯỜNG MẦM NON NẮNG MAI</a:t>
            </a:r>
          </a:p>
          <a:p>
            <a:pPr algn="ctr">
              <a:lnSpc>
                <a:spcPts val="4608"/>
              </a:lnSpc>
              <a:spcBef>
                <a:spcPct val="0"/>
              </a:spcBef>
            </a:pPr>
            <a:endParaRPr lang="en-US" sz="3291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4063747"/>
            <a:ext cx="16230600" cy="58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  <a:spcBef>
                <a:spcPct val="0"/>
              </a:spcBef>
            </a:pPr>
            <a:r>
              <a:rPr lang="en-US" sz="339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HOẠT ĐỘNG: LÀM QUEN VĂN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2801" y="5051407"/>
            <a:ext cx="16230600" cy="1028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299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Đề tài: Thơ: “Anh thợ gốm”</a:t>
            </a: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299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Lứa tuổi: 5 - 6tuổi</a:t>
            </a:r>
          </a:p>
        </p:txBody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5"/>
                </p:tgtEl>
              </p:cBhvr>
            </p:cmd>
            <p:audio>
              <p:cMediaNode vol="100000" showWhenStopped="0">
                <p:cTn id="3"/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457">
            <a:off x="1068269" y="2658949"/>
            <a:ext cx="16339299" cy="5314351"/>
          </a:xfrm>
          <a:custGeom>
            <a:avLst/>
            <a:gdLst/>
            <a:ahLst/>
            <a:cxnLst/>
            <a:rect l="l" t="t" r="r" b="b"/>
            <a:pathLst>
              <a:path w="16339299" h="5314351">
                <a:moveTo>
                  <a:pt x="0" y="0"/>
                </a:moveTo>
                <a:lnTo>
                  <a:pt x="16339299" y="0"/>
                </a:lnTo>
                <a:lnTo>
                  <a:pt x="16339299" y="5314351"/>
                </a:lnTo>
                <a:lnTo>
                  <a:pt x="0" y="531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79679" y="5780583"/>
            <a:ext cx="2602741" cy="2754223"/>
          </a:xfrm>
          <a:custGeom>
            <a:avLst/>
            <a:gdLst/>
            <a:ahLst/>
            <a:cxnLst/>
            <a:rect l="l" t="t" r="r" b="b"/>
            <a:pathLst>
              <a:path w="2602741" h="2754223">
                <a:moveTo>
                  <a:pt x="0" y="0"/>
                </a:moveTo>
                <a:lnTo>
                  <a:pt x="2602740" y="0"/>
                </a:lnTo>
                <a:lnTo>
                  <a:pt x="2602740" y="2754223"/>
                </a:lnTo>
                <a:lnTo>
                  <a:pt x="0" y="2754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63797">
            <a:off x="1087323" y="1165190"/>
            <a:ext cx="1730924" cy="3183974"/>
          </a:xfrm>
          <a:custGeom>
            <a:avLst/>
            <a:gdLst/>
            <a:ahLst/>
            <a:cxnLst/>
            <a:rect l="l" t="t" r="r" b="b"/>
            <a:pathLst>
              <a:path w="1730924" h="3183974">
                <a:moveTo>
                  <a:pt x="0" y="0"/>
                </a:moveTo>
                <a:lnTo>
                  <a:pt x="1730924" y="0"/>
                </a:lnTo>
                <a:lnTo>
                  <a:pt x="1730924" y="3183974"/>
                </a:lnTo>
                <a:lnTo>
                  <a:pt x="0" y="3183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79679" y="1099863"/>
            <a:ext cx="2610406" cy="2694613"/>
          </a:xfrm>
          <a:custGeom>
            <a:avLst/>
            <a:gdLst/>
            <a:ahLst/>
            <a:cxnLst/>
            <a:rect l="l" t="t" r="r" b="b"/>
            <a:pathLst>
              <a:path w="2610406" h="2694613">
                <a:moveTo>
                  <a:pt x="0" y="0"/>
                </a:moveTo>
                <a:lnTo>
                  <a:pt x="2610406" y="0"/>
                </a:lnTo>
                <a:lnTo>
                  <a:pt x="2610406" y="2694612"/>
                </a:lnTo>
                <a:lnTo>
                  <a:pt x="0" y="2694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2370" y="6008806"/>
            <a:ext cx="2676436" cy="2204410"/>
          </a:xfrm>
          <a:custGeom>
            <a:avLst/>
            <a:gdLst/>
            <a:ahLst/>
            <a:cxnLst/>
            <a:rect l="l" t="t" r="r" b="b"/>
            <a:pathLst>
              <a:path w="2676436" h="2204410">
                <a:moveTo>
                  <a:pt x="0" y="0"/>
                </a:moveTo>
                <a:lnTo>
                  <a:pt x="2676436" y="0"/>
                </a:lnTo>
                <a:lnTo>
                  <a:pt x="2676436" y="2204410"/>
                </a:lnTo>
                <a:lnTo>
                  <a:pt x="0" y="22044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07719" y="7353145"/>
            <a:ext cx="3793097" cy="4114800"/>
          </a:xfrm>
          <a:custGeom>
            <a:avLst/>
            <a:gdLst/>
            <a:ahLst/>
            <a:cxnLst/>
            <a:rect l="l" t="t" r="r" b="b"/>
            <a:pathLst>
              <a:path w="3793097" h="4114800">
                <a:moveTo>
                  <a:pt x="0" y="0"/>
                </a:moveTo>
                <a:lnTo>
                  <a:pt x="3793098" y="0"/>
                </a:lnTo>
                <a:lnTo>
                  <a:pt x="37930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1608">
            <a:off x="-1470279" y="8085837"/>
            <a:ext cx="3793097" cy="4114800"/>
          </a:xfrm>
          <a:custGeom>
            <a:avLst/>
            <a:gdLst/>
            <a:ahLst/>
            <a:cxnLst/>
            <a:rect l="l" t="t" r="r" b="b"/>
            <a:pathLst>
              <a:path w="3793097" h="4114800">
                <a:moveTo>
                  <a:pt x="0" y="0"/>
                </a:moveTo>
                <a:lnTo>
                  <a:pt x="3793098" y="0"/>
                </a:lnTo>
                <a:lnTo>
                  <a:pt x="37930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04943">
            <a:off x="2631398" y="4587961"/>
            <a:ext cx="351286" cy="420072"/>
          </a:xfrm>
          <a:custGeom>
            <a:avLst/>
            <a:gdLst/>
            <a:ahLst/>
            <a:cxnLst/>
            <a:rect l="l" t="t" r="r" b="b"/>
            <a:pathLst>
              <a:path w="351286" h="420072">
                <a:moveTo>
                  <a:pt x="0" y="0"/>
                </a:moveTo>
                <a:lnTo>
                  <a:pt x="351286" y="0"/>
                </a:lnTo>
                <a:lnTo>
                  <a:pt x="351286" y="420072"/>
                </a:lnTo>
                <a:lnTo>
                  <a:pt x="0" y="4200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7734">
            <a:off x="15467455" y="4704556"/>
            <a:ext cx="351286" cy="420072"/>
          </a:xfrm>
          <a:custGeom>
            <a:avLst/>
            <a:gdLst/>
            <a:ahLst/>
            <a:cxnLst/>
            <a:rect l="l" t="t" r="r" b="b"/>
            <a:pathLst>
              <a:path w="351286" h="420072">
                <a:moveTo>
                  <a:pt x="0" y="0"/>
                </a:moveTo>
                <a:lnTo>
                  <a:pt x="351285" y="0"/>
                </a:lnTo>
                <a:lnTo>
                  <a:pt x="351285" y="420072"/>
                </a:lnTo>
                <a:lnTo>
                  <a:pt x="0" y="4200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97734">
            <a:off x="1001" y="819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4"/>
                </a:lnTo>
                <a:lnTo>
                  <a:pt x="0" y="182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90753" y="3725903"/>
            <a:ext cx="3076823" cy="3042208"/>
          </a:xfrm>
          <a:custGeom>
            <a:avLst/>
            <a:gdLst/>
            <a:ahLst/>
            <a:cxnLst/>
            <a:rect l="l" t="t" r="r" b="b"/>
            <a:pathLst>
              <a:path w="3076823" h="3042208">
                <a:moveTo>
                  <a:pt x="0" y="0"/>
                </a:moveTo>
                <a:lnTo>
                  <a:pt x="3076823" y="0"/>
                </a:lnTo>
                <a:lnTo>
                  <a:pt x="3076823" y="3042208"/>
                </a:lnTo>
                <a:lnTo>
                  <a:pt x="0" y="304220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9586" y="4214062"/>
            <a:ext cx="3089644" cy="2954472"/>
          </a:xfrm>
          <a:custGeom>
            <a:avLst/>
            <a:gdLst/>
            <a:ahLst/>
            <a:cxnLst/>
            <a:rect l="l" t="t" r="r" b="b"/>
            <a:pathLst>
              <a:path w="3089644" h="2954472">
                <a:moveTo>
                  <a:pt x="0" y="0"/>
                </a:moveTo>
                <a:lnTo>
                  <a:pt x="3089643" y="0"/>
                </a:lnTo>
                <a:lnTo>
                  <a:pt x="3089643" y="2954472"/>
                </a:lnTo>
                <a:lnTo>
                  <a:pt x="0" y="2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296989" y="3970710"/>
            <a:ext cx="1906848" cy="3382435"/>
          </a:xfrm>
          <a:custGeom>
            <a:avLst/>
            <a:gdLst/>
            <a:ahLst/>
            <a:cxnLst/>
            <a:rect l="l" t="t" r="r" b="b"/>
            <a:pathLst>
              <a:path w="1906848" h="3382435">
                <a:moveTo>
                  <a:pt x="0" y="0"/>
                </a:moveTo>
                <a:lnTo>
                  <a:pt x="1906848" y="0"/>
                </a:lnTo>
                <a:lnTo>
                  <a:pt x="1906848" y="3382435"/>
                </a:lnTo>
                <a:lnTo>
                  <a:pt x="0" y="338243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67576" y="3645646"/>
            <a:ext cx="2591288" cy="2995709"/>
          </a:xfrm>
          <a:custGeom>
            <a:avLst/>
            <a:gdLst/>
            <a:ahLst/>
            <a:cxnLst/>
            <a:rect l="l" t="t" r="r" b="b"/>
            <a:pathLst>
              <a:path w="2591288" h="2995709">
                <a:moveTo>
                  <a:pt x="0" y="0"/>
                </a:moveTo>
                <a:lnTo>
                  <a:pt x="2591288" y="0"/>
                </a:lnTo>
                <a:lnTo>
                  <a:pt x="2591288" y="2995708"/>
                </a:lnTo>
                <a:lnTo>
                  <a:pt x="0" y="299570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229" y="5143500"/>
            <a:ext cx="2881766" cy="2336850"/>
          </a:xfrm>
          <a:custGeom>
            <a:avLst/>
            <a:gdLst/>
            <a:ahLst/>
            <a:cxnLst/>
            <a:rect l="l" t="t" r="r" b="b"/>
            <a:pathLst>
              <a:path w="2881766" h="2336850">
                <a:moveTo>
                  <a:pt x="0" y="0"/>
                </a:moveTo>
                <a:lnTo>
                  <a:pt x="2881766" y="0"/>
                </a:lnTo>
                <a:lnTo>
                  <a:pt x="2881766" y="2336850"/>
                </a:lnTo>
                <a:lnTo>
                  <a:pt x="0" y="233685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880691" y="1859258"/>
            <a:ext cx="1245605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11"/>
              </a:lnSpc>
            </a:pP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Hát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bài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hát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: “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Lớn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lên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em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sẽ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làm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gì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Lulu Font TH"/>
                <a:ea typeface="Lulu Font TH"/>
                <a:cs typeface="Lulu Font TH"/>
                <a:sym typeface="Lulu Font TH"/>
              </a:rPr>
              <a:t>?’’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76728" y="734737"/>
            <a:ext cx="3633877" cy="101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9"/>
              </a:lnSpc>
            </a:pPr>
            <a:r>
              <a:rPr lang="en-US" sz="5913">
                <a:solidFill>
                  <a:srgbClr val="00A8A6"/>
                </a:solidFill>
                <a:latin typeface="Fredoka"/>
                <a:ea typeface="Fredoka"/>
                <a:cs typeface="Fredoka"/>
                <a:sym typeface="Fredoka"/>
              </a:rPr>
              <a:t>ỔN ĐỊNH: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92253" y="3732097"/>
            <a:ext cx="1303293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endParaRPr/>
          </a:p>
        </p:txBody>
      </p:sp>
      <p:pic>
        <p:nvPicPr>
          <p:cNvPr id="20" name="Lớn lên em sẽ làm gì- - Sáng tác Trần Hữu Pháp">
            <a:hlinkClick r:id="" action="ppaction://media"/>
            <a:extLst>
              <a:ext uri="{FF2B5EF4-FFF2-40B4-BE49-F238E27FC236}">
                <a16:creationId xmlns:a16="http://schemas.microsoft.com/office/drawing/2014/main" id="{9B97E127-E2E4-E479-9402-25424F917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251420" y="8195568"/>
            <a:ext cx="1079978" cy="1079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4669" y="1648726"/>
            <a:ext cx="13313434" cy="7609574"/>
            <a:chOff x="0" y="0"/>
            <a:chExt cx="7163060" cy="40941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3060" cy="4094198"/>
            </a:xfrm>
            <a:custGeom>
              <a:avLst/>
              <a:gdLst/>
              <a:ahLst/>
              <a:cxnLst/>
              <a:rect l="l" t="t" r="r" b="b"/>
              <a:pathLst>
                <a:path w="7163060" h="4094198">
                  <a:moveTo>
                    <a:pt x="7038600" y="4094198"/>
                  </a:moveTo>
                  <a:lnTo>
                    <a:pt x="124460" y="4094198"/>
                  </a:lnTo>
                  <a:cubicBezTo>
                    <a:pt x="55880" y="4094198"/>
                    <a:pt x="0" y="4038318"/>
                    <a:pt x="0" y="39697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38600" y="0"/>
                  </a:lnTo>
                  <a:cubicBezTo>
                    <a:pt x="7107179" y="0"/>
                    <a:pt x="7163060" y="55880"/>
                    <a:pt x="7163060" y="124460"/>
                  </a:cubicBezTo>
                  <a:lnTo>
                    <a:pt x="7163060" y="3969738"/>
                  </a:lnTo>
                  <a:cubicBezTo>
                    <a:pt x="7163060" y="4038318"/>
                    <a:pt x="7107179" y="4094198"/>
                    <a:pt x="7038600" y="409419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466902"/>
            <a:ext cx="18288000" cy="820098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864174" y="5785629"/>
            <a:ext cx="4361825" cy="3051066"/>
          </a:xfrm>
          <a:custGeom>
            <a:avLst/>
            <a:gdLst/>
            <a:ahLst/>
            <a:cxnLst/>
            <a:rect l="l" t="t" r="r" b="b"/>
            <a:pathLst>
              <a:path w="4361825" h="3051066">
                <a:moveTo>
                  <a:pt x="0" y="0"/>
                </a:moveTo>
                <a:lnTo>
                  <a:pt x="4361825" y="0"/>
                </a:lnTo>
                <a:lnTo>
                  <a:pt x="4361825" y="3051066"/>
                </a:lnTo>
                <a:lnTo>
                  <a:pt x="0" y="3051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94" r="-249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25999" y="2037174"/>
            <a:ext cx="4148295" cy="3215094"/>
          </a:xfrm>
          <a:custGeom>
            <a:avLst/>
            <a:gdLst/>
            <a:ahLst/>
            <a:cxnLst/>
            <a:rect l="l" t="t" r="r" b="b"/>
            <a:pathLst>
              <a:path w="4148295" h="3215094">
                <a:moveTo>
                  <a:pt x="0" y="0"/>
                </a:moveTo>
                <a:lnTo>
                  <a:pt x="4148295" y="0"/>
                </a:lnTo>
                <a:lnTo>
                  <a:pt x="4148295" y="3215094"/>
                </a:lnTo>
                <a:lnTo>
                  <a:pt x="0" y="3215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538" b="-748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70904" y="5827734"/>
            <a:ext cx="4453066" cy="2966855"/>
          </a:xfrm>
          <a:custGeom>
            <a:avLst/>
            <a:gdLst/>
            <a:ahLst/>
            <a:cxnLst/>
            <a:rect l="l" t="t" r="r" b="b"/>
            <a:pathLst>
              <a:path w="4453066" h="2966855">
                <a:moveTo>
                  <a:pt x="0" y="0"/>
                </a:moveTo>
                <a:lnTo>
                  <a:pt x="4453066" y="0"/>
                </a:lnTo>
                <a:lnTo>
                  <a:pt x="4453066" y="2966855"/>
                </a:lnTo>
                <a:lnTo>
                  <a:pt x="0" y="2966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81780" y="364283"/>
            <a:ext cx="14136749" cy="192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FEF4D6"/>
                </a:solidFill>
                <a:latin typeface="Poetsen"/>
                <a:ea typeface="Poetsen"/>
                <a:cs typeface="Poetsen"/>
                <a:sym typeface="Poetsen"/>
              </a:rPr>
              <a:t>2. Phương pháp, hình thức tổ chức:</a:t>
            </a:r>
          </a:p>
          <a:p>
            <a:pPr algn="ctr">
              <a:lnSpc>
                <a:spcPts val="7679"/>
              </a:lnSpc>
            </a:pPr>
            <a:endParaRPr lang="en-US" sz="6400">
              <a:solidFill>
                <a:srgbClr val="FEF4D6"/>
              </a:solidFill>
              <a:latin typeface="Poetsen"/>
              <a:ea typeface="Poetsen"/>
              <a:cs typeface="Poetsen"/>
              <a:sym typeface="Poetse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39089" y="1970499"/>
            <a:ext cx="4243745" cy="58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3391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1.Đọc thơ diễn cảm: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1892" y="735449"/>
            <a:ext cx="15684215" cy="8522851"/>
            <a:chOff x="0" y="0"/>
            <a:chExt cx="8438617" cy="45855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38617" cy="4585570"/>
            </a:xfrm>
            <a:custGeom>
              <a:avLst/>
              <a:gdLst/>
              <a:ahLst/>
              <a:cxnLst/>
              <a:rect l="l" t="t" r="r" b="b"/>
              <a:pathLst>
                <a:path w="8438617" h="4585570">
                  <a:moveTo>
                    <a:pt x="8314157" y="4585570"/>
                  </a:moveTo>
                  <a:lnTo>
                    <a:pt x="124460" y="4585570"/>
                  </a:lnTo>
                  <a:cubicBezTo>
                    <a:pt x="55880" y="4585570"/>
                    <a:pt x="0" y="4529690"/>
                    <a:pt x="0" y="44611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314157" y="0"/>
                  </a:lnTo>
                  <a:cubicBezTo>
                    <a:pt x="8382737" y="0"/>
                    <a:pt x="8438617" y="55880"/>
                    <a:pt x="8438617" y="124460"/>
                  </a:cubicBezTo>
                  <a:lnTo>
                    <a:pt x="8438617" y="4461110"/>
                  </a:lnTo>
                  <a:cubicBezTo>
                    <a:pt x="8438617" y="4529690"/>
                    <a:pt x="8382737" y="4585570"/>
                    <a:pt x="8314157" y="4585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240290" y="2561979"/>
            <a:ext cx="4184858" cy="2660915"/>
          </a:xfrm>
          <a:custGeom>
            <a:avLst/>
            <a:gdLst/>
            <a:ahLst/>
            <a:cxnLst/>
            <a:rect l="l" t="t" r="r" b="b"/>
            <a:pathLst>
              <a:path w="4184858" h="2660915">
                <a:moveTo>
                  <a:pt x="0" y="0"/>
                </a:moveTo>
                <a:lnTo>
                  <a:pt x="4184857" y="0"/>
                </a:lnTo>
                <a:lnTo>
                  <a:pt x="4184857" y="2660915"/>
                </a:lnTo>
                <a:lnTo>
                  <a:pt x="0" y="26609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53" r="-56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28105" y="2541452"/>
            <a:ext cx="4370648" cy="2908468"/>
          </a:xfrm>
          <a:custGeom>
            <a:avLst/>
            <a:gdLst/>
            <a:ahLst/>
            <a:cxnLst/>
            <a:rect l="l" t="t" r="r" b="b"/>
            <a:pathLst>
              <a:path w="4370648" h="2908468">
                <a:moveTo>
                  <a:pt x="0" y="0"/>
                </a:moveTo>
                <a:lnTo>
                  <a:pt x="4370648" y="0"/>
                </a:lnTo>
                <a:lnTo>
                  <a:pt x="4370648" y="2908468"/>
                </a:lnTo>
                <a:lnTo>
                  <a:pt x="0" y="2908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07492" y="5885024"/>
            <a:ext cx="4358579" cy="2903903"/>
          </a:xfrm>
          <a:custGeom>
            <a:avLst/>
            <a:gdLst/>
            <a:ahLst/>
            <a:cxnLst/>
            <a:rect l="l" t="t" r="r" b="b"/>
            <a:pathLst>
              <a:path w="4358579" h="2903903">
                <a:moveTo>
                  <a:pt x="0" y="0"/>
                </a:moveTo>
                <a:lnTo>
                  <a:pt x="4358579" y="0"/>
                </a:lnTo>
                <a:lnTo>
                  <a:pt x="4358579" y="2903903"/>
                </a:lnTo>
                <a:lnTo>
                  <a:pt x="0" y="2903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6684" y="1899849"/>
            <a:ext cx="2725997" cy="3985174"/>
          </a:xfrm>
          <a:custGeom>
            <a:avLst/>
            <a:gdLst/>
            <a:ahLst/>
            <a:cxnLst/>
            <a:rect l="l" t="t" r="r" b="b"/>
            <a:pathLst>
              <a:path w="2725997" h="3985174">
                <a:moveTo>
                  <a:pt x="0" y="0"/>
                </a:moveTo>
                <a:lnTo>
                  <a:pt x="2725997" y="0"/>
                </a:lnTo>
                <a:lnTo>
                  <a:pt x="2725997" y="3985175"/>
                </a:lnTo>
                <a:lnTo>
                  <a:pt x="0" y="3985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02" b="-13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5835220"/>
            <a:ext cx="4425029" cy="2953707"/>
          </a:xfrm>
          <a:custGeom>
            <a:avLst/>
            <a:gdLst/>
            <a:ahLst/>
            <a:cxnLst/>
            <a:rect l="l" t="t" r="r" b="b"/>
            <a:pathLst>
              <a:path w="4425029" h="2953707">
                <a:moveTo>
                  <a:pt x="0" y="0"/>
                </a:moveTo>
                <a:lnTo>
                  <a:pt x="4425029" y="0"/>
                </a:lnTo>
                <a:lnTo>
                  <a:pt x="4425029" y="2953707"/>
                </a:lnTo>
                <a:lnTo>
                  <a:pt x="0" y="2953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61400" y="1418519"/>
            <a:ext cx="4310649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2. Đàm thoại và trích dẫn:</a:t>
            </a:r>
          </a:p>
          <a:p>
            <a:pPr marL="0" lvl="1" indent="0" algn="l">
              <a:lnSpc>
                <a:spcPts val="3639"/>
              </a:lnSpc>
              <a:spcBef>
                <a:spcPct val="0"/>
              </a:spcBef>
            </a:pPr>
            <a:endParaRPr lang="en-US" sz="2599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7617" y="630097"/>
            <a:ext cx="15691683" cy="9137408"/>
            <a:chOff x="0" y="0"/>
            <a:chExt cx="8442635" cy="49162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42635" cy="4916222"/>
            </a:xfrm>
            <a:custGeom>
              <a:avLst/>
              <a:gdLst/>
              <a:ahLst/>
              <a:cxnLst/>
              <a:rect l="l" t="t" r="r" b="b"/>
              <a:pathLst>
                <a:path w="8442635" h="4916222">
                  <a:moveTo>
                    <a:pt x="8318174" y="4916222"/>
                  </a:moveTo>
                  <a:lnTo>
                    <a:pt x="124460" y="4916222"/>
                  </a:lnTo>
                  <a:cubicBezTo>
                    <a:pt x="55880" y="4916222"/>
                    <a:pt x="0" y="4860342"/>
                    <a:pt x="0" y="47917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318174" y="0"/>
                  </a:lnTo>
                  <a:cubicBezTo>
                    <a:pt x="8386755" y="0"/>
                    <a:pt x="8442635" y="55880"/>
                    <a:pt x="8442635" y="124460"/>
                  </a:cubicBezTo>
                  <a:lnTo>
                    <a:pt x="8442635" y="4791762"/>
                  </a:lnTo>
                  <a:cubicBezTo>
                    <a:pt x="8442635" y="4860342"/>
                    <a:pt x="8386755" y="4916222"/>
                    <a:pt x="8318174" y="491622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977206" y="3120364"/>
            <a:ext cx="6822557" cy="4674236"/>
          </a:xfrm>
          <a:custGeom>
            <a:avLst/>
            <a:gdLst/>
            <a:ahLst/>
            <a:cxnLst/>
            <a:rect l="l" t="t" r="r" b="b"/>
            <a:pathLst>
              <a:path w="6822557" h="4674236">
                <a:moveTo>
                  <a:pt x="0" y="0"/>
                </a:moveTo>
                <a:lnTo>
                  <a:pt x="6822557" y="0"/>
                </a:lnTo>
                <a:lnTo>
                  <a:pt x="6822557" y="4674236"/>
                </a:lnTo>
                <a:lnTo>
                  <a:pt x="0" y="4674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5" r="-141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65342" y="1047750"/>
            <a:ext cx="3483961" cy="69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1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3. </a:t>
            </a:r>
            <a:r>
              <a:rPr lang="en-US" sz="2799" b="1" u="none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Dạy trẻ đọc thơ:</a:t>
            </a:r>
          </a:p>
          <a:p>
            <a:pPr marL="0" lvl="0" indent="0" algn="l">
              <a:lnSpc>
                <a:spcPts val="2394"/>
              </a:lnSpc>
              <a:spcBef>
                <a:spcPct val="0"/>
              </a:spcBef>
            </a:pPr>
            <a:endParaRPr lang="en-US" sz="2799" b="1" u="none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59187" y="2048485"/>
            <a:ext cx="4199888" cy="5474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Nắng lên hồng ban mai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Anh thờ gốm ngồi xoay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Đất mịn nhào với nắng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Hình đẹp nở trong tay.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endParaRPr lang="en-US" sz="1979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Gió xuân man mác thổi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Cỏ non rờn ngoài đê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Mùa xuân đang tạo lại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Cây lá trên đồng quê.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endParaRPr lang="en-US" sz="1979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Anh ngồi xoay ung dung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ánh sáng rọi theo cùng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Ngực anh màu nắng đượm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Đẹp hồng như đất nung.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endParaRPr lang="en-US" sz="1979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>
              <a:lnSpc>
                <a:spcPts val="2771"/>
              </a:lnSpc>
              <a:spcBef>
                <a:spcPct val="0"/>
              </a:spcBef>
            </a:pPr>
            <a:endParaRPr lang="en-US" sz="1979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60799" y="4005039"/>
            <a:ext cx="4036382" cy="47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 đẹp nghìn xưa cũ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Tay ông cha giao về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Đang sống lại tươi tắn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Trong bàn tay vuốt ve....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endParaRPr lang="en-US" sz="1979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 cao dáng trẻ thon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Lọ nhớn thân đẫy tròn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Đẹp phúc đầy của mẹ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Đẹp duyên hiền của con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.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Xoay xoay bàn gỗ ơi,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Nước mát nhào đất tơi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Anh làm thêm cái đẹp</a:t>
            </a:r>
          </a:p>
          <a:p>
            <a:pPr algn="ctr">
              <a:lnSpc>
                <a:spcPts val="2771"/>
              </a:lnSpc>
              <a:spcBef>
                <a:spcPct val="0"/>
              </a:spcBef>
            </a:pPr>
            <a:r>
              <a:rPr lang="en-US" sz="197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Chưa có ở trong đời....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10447">
            <a:off x="11859107" y="2880973"/>
            <a:ext cx="9083149" cy="8084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10447" flipH="1" flipV="1">
            <a:off x="-1294437" y="-1219750"/>
            <a:ext cx="6600414" cy="58743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31445">
            <a:off x="9989367" y="-1882466"/>
            <a:ext cx="9216112" cy="31795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15270">
            <a:off x="-4333015" y="7958676"/>
            <a:ext cx="13497532" cy="46566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32820" flipH="1">
            <a:off x="-47365" y="5903170"/>
            <a:ext cx="3352216" cy="42977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32820" flipV="1">
            <a:off x="15359774" y="-27657"/>
            <a:ext cx="2081814" cy="2668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08031" y="1306840"/>
            <a:ext cx="1278920" cy="1332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367534" y="3214091"/>
            <a:ext cx="992322" cy="10336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19356" y="3899891"/>
            <a:ext cx="10849287" cy="203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77"/>
              </a:lnSpc>
            </a:pPr>
            <a:r>
              <a:rPr lang="en-US" sz="17847">
                <a:solidFill>
                  <a:srgbClr val="659D78"/>
                </a:solidFill>
                <a:latin typeface="Gladiola"/>
                <a:ea typeface="Gladiola"/>
                <a:cs typeface="Gladiola"/>
                <a:sym typeface="Gladiola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213</Words>
  <Application>Microsoft Office PowerPoint</Application>
  <PresentationFormat>Custom</PresentationFormat>
  <Paragraphs>40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Lulu Font TH</vt:lpstr>
      <vt:lpstr>Noto Sans Bold</vt:lpstr>
      <vt:lpstr>Poetsen</vt:lpstr>
      <vt:lpstr>Gladiola</vt:lpstr>
      <vt:lpstr>Noto Sans</vt:lpstr>
      <vt:lpstr>Calibri</vt:lpstr>
      <vt:lpstr>Arial</vt:lpstr>
      <vt:lpstr>Fredoka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đoạn văn bản của bạn</dc:title>
  <dc:creator>DELL</dc:creator>
  <cp:lastModifiedBy>Hà Nguyễn</cp:lastModifiedBy>
  <cp:revision>2</cp:revision>
  <dcterms:created xsi:type="dcterms:W3CDTF">2006-08-16T00:00:00Z</dcterms:created>
  <dcterms:modified xsi:type="dcterms:W3CDTF">2025-11-02T08:14:39Z</dcterms:modified>
  <dc:identifier>DAG3g_AtXwE</dc:identifier>
</cp:coreProperties>
</file>