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9" r:id="rId2"/>
    <p:sldId id="281" r:id="rId3"/>
    <p:sldId id="280" r:id="rId4"/>
    <p:sldId id="273" r:id="rId5"/>
    <p:sldId id="283" r:id="rId6"/>
    <p:sldId id="284" r:id="rId7"/>
    <p:sldId id="285" r:id="rId8"/>
    <p:sldId id="259" r:id="rId9"/>
    <p:sldId id="268" r:id="rId10"/>
    <p:sldId id="276" r:id="rId11"/>
    <p:sldId id="282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00FF"/>
    <a:srgbClr val="99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882" autoAdjust="0"/>
    <p:restoredTop sz="94660"/>
  </p:normalViewPr>
  <p:slideViewPr>
    <p:cSldViewPr>
      <p:cViewPr varScale="1">
        <p:scale>
          <a:sx n="81" d="100"/>
          <a:sy n="81" d="100"/>
        </p:scale>
        <p:origin x="1662" y="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A1A63-B286-42B7-AF80-5835F41F5EE6}" type="datetimeFigureOut">
              <a:rPr lang="en-US" smtClean="0"/>
              <a:pPr/>
              <a:t>5/7/2025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C5EB84-5D89-49B2-8479-E64C9577A1E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95958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A1A63-B286-42B7-AF80-5835F41F5EE6}" type="datetimeFigureOut">
              <a:rPr lang="en-US" smtClean="0"/>
              <a:pPr/>
              <a:t>5/7/2025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C5EB84-5D89-49B2-8479-E64C9577A1E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06333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A1A63-B286-42B7-AF80-5835F41F5EE6}" type="datetimeFigureOut">
              <a:rPr lang="en-US" smtClean="0"/>
              <a:pPr/>
              <a:t>5/7/2025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C5EB84-5D89-49B2-8479-E64C9577A1E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06935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A1A63-B286-42B7-AF80-5835F41F5EE6}" type="datetimeFigureOut">
              <a:rPr lang="en-US" smtClean="0"/>
              <a:pPr/>
              <a:t>5/7/2025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C5EB84-5D89-49B2-8479-E64C9577A1E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74634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A1A63-B286-42B7-AF80-5835F41F5EE6}" type="datetimeFigureOut">
              <a:rPr lang="en-US" smtClean="0"/>
              <a:pPr/>
              <a:t>5/7/2025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C5EB84-5D89-49B2-8479-E64C9577A1E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06343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A1A63-B286-42B7-AF80-5835F41F5EE6}" type="datetimeFigureOut">
              <a:rPr lang="en-US" smtClean="0"/>
              <a:pPr/>
              <a:t>5/7/2025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C5EB84-5D89-49B2-8479-E64C9577A1E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92082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A1A63-B286-42B7-AF80-5835F41F5EE6}" type="datetimeFigureOut">
              <a:rPr lang="en-US" smtClean="0"/>
              <a:pPr/>
              <a:t>5/7/2025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C5EB84-5D89-49B2-8479-E64C9577A1E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13260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A1A63-B286-42B7-AF80-5835F41F5EE6}" type="datetimeFigureOut">
              <a:rPr lang="en-US" smtClean="0"/>
              <a:pPr/>
              <a:t>5/7/2025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C5EB84-5D89-49B2-8479-E64C9577A1E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90042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A1A63-B286-42B7-AF80-5835F41F5EE6}" type="datetimeFigureOut">
              <a:rPr lang="en-US" smtClean="0"/>
              <a:pPr/>
              <a:t>5/7/2025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C5EB84-5D89-49B2-8479-E64C9577A1E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854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A1A63-B286-42B7-AF80-5835F41F5EE6}" type="datetimeFigureOut">
              <a:rPr lang="en-US" smtClean="0"/>
              <a:pPr/>
              <a:t>5/7/2025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C5EB84-5D89-49B2-8479-E64C9577A1E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80060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A1A63-B286-42B7-AF80-5835F41F5EE6}" type="datetimeFigureOut">
              <a:rPr lang="en-US" smtClean="0"/>
              <a:pPr/>
              <a:t>5/7/2025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C5EB84-5D89-49B2-8479-E64C9577A1E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44572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DA1A63-B286-42B7-AF80-5835F41F5EE6}" type="datetimeFigureOut">
              <a:rPr lang="en-US" smtClean="0"/>
              <a:pPr/>
              <a:t>5/7/2025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C5EB84-5D89-49B2-8479-E64C9577A1E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97025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4.png"/><Relationship Id="rId4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4.png"/><Relationship Id="rId4" Type="http://schemas.openxmlformats.org/officeDocument/2006/relationships/image" Target="../media/image13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file:///D:\Quy&#234;n\Quy&#234;n%20&#272;T\th-to-mau-cai-ao_26062023%20(1)\TH%20T&#244;%20m&#224;u%20c&#225;i%20&#225;o\nh&#7841;c\B&#233;%20y&#234;u%20m&#224;u%20&#225;o%20tr&#7855;ng.mp3" TargetMode="External"/><Relationship Id="rId1" Type="http://schemas.microsoft.com/office/2007/relationships/media" Target="file:///D:\Quy&#234;n\Quy&#234;n%20&#272;T\th-to-mau-cai-ao_26062023%20(1)\TH%20T&#244;%20m&#224;u%20c&#225;i%20&#225;o\nh&#7841;c\B&#233;%20y&#234;u%20m&#224;u%20&#225;o%20tr&#7855;ng.mp3" TargetMode="External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file:///D:\Quy&#234;n\Quy&#234;n%20&#272;T\th-to-mau-cai-ao_26062023%20(1)\TH%20T&#244;%20m&#224;u%20c&#225;i%20&#225;o\nh&#7841;c\01%20Unknown%20Artist%20-%20Track%2001%20-%20Disc%202502f304.mp3" TargetMode="External"/><Relationship Id="rId1" Type="http://schemas.microsoft.com/office/2007/relationships/media" Target="file:///D:\Quy&#234;n\Quy&#234;n%20&#272;T\th-to-mau-cai-ao_26062023%20(1)\TH%20T&#244;%20m&#224;u%20c&#225;i%20&#225;o\nh&#7841;c\01%20Unknown%20Artist%20-%20Track%2001%20-%20Disc%202502f304.mp3" TargetMode="External"/><Relationship Id="rId5" Type="http://schemas.openxmlformats.org/officeDocument/2006/relationships/image" Target="../media/image6.png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581400" y="18288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6" name="WordArt 4"/>
          <p:cNvSpPr>
            <a:spLocks noChangeArrowheads="1" noChangeShapeType="1" noTextEdit="1"/>
          </p:cNvSpPr>
          <p:nvPr/>
        </p:nvSpPr>
        <p:spPr bwMode="auto">
          <a:xfrm>
            <a:off x="990600" y="320189"/>
            <a:ext cx="8323263" cy="3189753"/>
          </a:xfrm>
          <a:prstGeom prst="rect">
            <a:avLst/>
          </a:prstGeom>
        </p:spPr>
        <p:txBody>
          <a:bodyPr spcFirstLastPara="1" wrap="none" numCol="1" fromWordArt="1">
            <a:prstTxWarp prst="textArchUp">
              <a:avLst>
                <a:gd name="adj" fmla="val 10800004"/>
              </a:avLst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600" kern="10" dirty="0">
              <a:ln w="9525">
                <a:solidFill>
                  <a:srgbClr val="CC99FF"/>
                </a:solidFill>
                <a:round/>
                <a:headEnd/>
                <a:tailEnd/>
              </a:ln>
              <a:solidFill>
                <a:srgbClr val="0000FF"/>
              </a:solidFill>
              <a:effectLst>
                <a:outerShdw dist="53882" dir="2700000" algn="ctr" rotWithShape="0">
                  <a:srgbClr val="9999FF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057400" y="2749874"/>
            <a:ext cx="548996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/>
            <a:r>
              <a:rPr lang="en-US" sz="36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HOẠT ĐỘNG TẠO HÌNH</a:t>
            </a:r>
            <a:endParaRPr lang="en-US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157245" y="6096000"/>
            <a:ext cx="284404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Năm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2024- 2025</a:t>
            </a:r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169282" y="119618"/>
            <a:ext cx="48351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ỦY BAN NHÂN DÂN </a:t>
            </a:r>
            <a:r>
              <a:rPr lang="vi-VN" sz="2000" dirty="0" smtClean="0">
                <a:latin typeface="+mj-lt"/>
              </a:rPr>
              <a:t>QUẬN LONG BIÊN</a:t>
            </a:r>
            <a:endParaRPr lang="en-US" sz="2000" dirty="0">
              <a:latin typeface="+mj-lt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393503" y="503962"/>
            <a:ext cx="417133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vi-VN" sz="2000" b="1" dirty="0" smtClean="0">
                <a:latin typeface="+mj-lt"/>
              </a:rPr>
              <a:t>TRƯỜNG MẦM NON </a:t>
            </a:r>
            <a:r>
              <a:rPr lang="en-US" sz="2000" b="1" dirty="0" smtClean="0">
                <a:latin typeface="+mj-lt"/>
              </a:rPr>
              <a:t>NGUYỆT QUẾ</a:t>
            </a:r>
            <a:endParaRPr lang="en-US" sz="2000" b="1" dirty="0">
              <a:latin typeface="+mj-lt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784231" y="3561572"/>
            <a:ext cx="449710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sz="24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tài</a:t>
            </a:r>
            <a:r>
              <a:rPr lang="en-US" sz="24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4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Tô</a:t>
            </a:r>
            <a:r>
              <a:rPr lang="en-US" sz="24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màu</a:t>
            </a:r>
            <a:r>
              <a:rPr lang="en-US" sz="24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cái</a:t>
            </a:r>
            <a:r>
              <a:rPr lang="en-US" sz="24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áo</a:t>
            </a:r>
            <a:endParaRPr lang="en-US" sz="2400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Lứa</a:t>
            </a:r>
            <a:r>
              <a:rPr lang="en-US" sz="24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tuổi: Nhà trẻ 24-36 tháng</a:t>
            </a:r>
          </a:p>
          <a:p>
            <a:r>
              <a:rPr lang="en-US" sz="24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Số lượng: 15-18 trẻ</a:t>
            </a:r>
          </a:p>
          <a:p>
            <a:r>
              <a:rPr lang="en-US" sz="24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Thời gian: 12-15 </a:t>
            </a:r>
            <a:r>
              <a:rPr lang="en-US" sz="24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phút</a:t>
            </a:r>
            <a:r>
              <a:rPr lang="en-US" sz="24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en-US" sz="24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24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viên</a:t>
            </a:r>
            <a:r>
              <a:rPr lang="en-US" sz="24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4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Trần</a:t>
            </a:r>
            <a:r>
              <a:rPr lang="en-US" sz="24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Thị</a:t>
            </a:r>
            <a:r>
              <a:rPr lang="en-US" sz="24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Bích</a:t>
            </a:r>
            <a:r>
              <a:rPr lang="en-US" sz="24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Quyên</a:t>
            </a:r>
            <a:endParaRPr lang="en-US" sz="240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2368" y="1115165"/>
            <a:ext cx="2133600" cy="15209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880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Administrator\Desktop\hoa anh pp\images (4)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457200" y="0"/>
            <a:ext cx="868680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endParaRPr lang="pt-BR" sz="2800" b="1" dirty="0" smtClean="0">
              <a:latin typeface="Times New Roman"/>
              <a:ea typeface="Times New Roman"/>
            </a:endParaRPr>
          </a:p>
          <a:p>
            <a:pPr lvl="0"/>
            <a:endParaRPr lang="pt-BR" sz="2800" b="1" dirty="0">
              <a:latin typeface="Times New Roman"/>
              <a:ea typeface="Times New Roman"/>
            </a:endParaRPr>
          </a:p>
          <a:p>
            <a:pPr lvl="0"/>
            <a:endParaRPr lang="pt-BR" sz="2800" b="1" dirty="0" smtClean="0">
              <a:latin typeface="Times New Roman"/>
              <a:ea typeface="Times New Roman"/>
            </a:endParaRPr>
          </a:p>
          <a:p>
            <a:pPr lvl="0"/>
            <a:endParaRPr lang="pt-BR" sz="2800" b="1" dirty="0">
              <a:latin typeface="Times New Roman"/>
              <a:ea typeface="Times New Roman"/>
            </a:endParaRPr>
          </a:p>
          <a:p>
            <a:pPr lvl="0"/>
            <a:endParaRPr lang="pt-BR" sz="2800" b="1" dirty="0" smtClean="0">
              <a:latin typeface="Times New Roman"/>
              <a:ea typeface="Times New Roman"/>
            </a:endParaRPr>
          </a:p>
          <a:p>
            <a:pPr lvl="0"/>
            <a:endParaRPr lang="pt-BR" sz="2800" b="1" dirty="0">
              <a:latin typeface="Times New Roman"/>
              <a:ea typeface="Times New Roman"/>
            </a:endParaRPr>
          </a:p>
          <a:p>
            <a:pPr lvl="0"/>
            <a:endParaRPr lang="pt-BR" sz="2800" b="1" dirty="0" smtClean="0">
              <a:latin typeface="Times New Roman"/>
              <a:ea typeface="Times New Roman"/>
            </a:endParaRPr>
          </a:p>
          <a:p>
            <a:pPr lvl="0"/>
            <a:endParaRPr lang="pt-BR" sz="2800" b="1" dirty="0">
              <a:latin typeface="Times New Roman"/>
              <a:ea typeface="Times New Roman"/>
            </a:endParaRPr>
          </a:p>
          <a:p>
            <a:pPr lvl="0"/>
            <a:endParaRPr lang="pt-BR" sz="2800" b="1" dirty="0" smtClean="0">
              <a:latin typeface="Times New Roman"/>
              <a:ea typeface="Times New Roman"/>
            </a:endParaRPr>
          </a:p>
        </p:txBody>
      </p:sp>
      <p:pic>
        <p:nvPicPr>
          <p:cNvPr id="3" name="ChauVeOngMatTroi-YenNhi-3837611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7897091" y="6019800"/>
            <a:ext cx="609600" cy="6096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990600" y="1077218"/>
            <a:ext cx="6781800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en-US" sz="3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Nhận</a:t>
            </a:r>
            <a:r>
              <a:rPr lang="en-US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xét</a:t>
            </a:r>
            <a:r>
              <a:rPr lang="en-US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sản</a:t>
            </a:r>
            <a:r>
              <a:rPr lang="en-US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phẩm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Cho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lên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treo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sản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phẩm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nhận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xét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mình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Con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thích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bức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tranh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Vì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sao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Bức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tranh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tên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gọi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2590466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532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Administrator\Desktop\hoa anh pp\images (4)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457200" y="0"/>
            <a:ext cx="868680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endParaRPr lang="pt-BR" sz="2800" b="1" dirty="0" smtClean="0">
              <a:latin typeface="Times New Roman"/>
              <a:ea typeface="Times New Roman"/>
            </a:endParaRPr>
          </a:p>
          <a:p>
            <a:pPr lvl="0"/>
            <a:endParaRPr lang="pt-BR" sz="2800" b="1" dirty="0">
              <a:latin typeface="Times New Roman"/>
              <a:ea typeface="Times New Roman"/>
            </a:endParaRPr>
          </a:p>
          <a:p>
            <a:pPr lvl="0"/>
            <a:endParaRPr lang="pt-BR" sz="2800" b="1" dirty="0" smtClean="0">
              <a:latin typeface="Times New Roman"/>
              <a:ea typeface="Times New Roman"/>
            </a:endParaRPr>
          </a:p>
          <a:p>
            <a:pPr lvl="0"/>
            <a:endParaRPr lang="pt-BR" sz="2800" b="1" dirty="0">
              <a:latin typeface="Times New Roman"/>
              <a:ea typeface="Times New Roman"/>
            </a:endParaRPr>
          </a:p>
          <a:p>
            <a:pPr lvl="0"/>
            <a:endParaRPr lang="pt-BR" sz="2800" b="1" dirty="0" smtClean="0">
              <a:latin typeface="Times New Roman"/>
              <a:ea typeface="Times New Roman"/>
            </a:endParaRPr>
          </a:p>
          <a:p>
            <a:pPr lvl="0"/>
            <a:endParaRPr lang="pt-BR" sz="2800" b="1" dirty="0">
              <a:latin typeface="Times New Roman"/>
              <a:ea typeface="Times New Roman"/>
            </a:endParaRPr>
          </a:p>
          <a:p>
            <a:pPr lvl="0"/>
            <a:endParaRPr lang="pt-BR" sz="2800" b="1" dirty="0" smtClean="0">
              <a:latin typeface="Times New Roman"/>
              <a:ea typeface="Times New Roman"/>
            </a:endParaRPr>
          </a:p>
          <a:p>
            <a:pPr lvl="0"/>
            <a:endParaRPr lang="pt-BR" sz="2800" b="1" dirty="0">
              <a:latin typeface="Times New Roman"/>
              <a:ea typeface="Times New Roman"/>
            </a:endParaRPr>
          </a:p>
          <a:p>
            <a:pPr lvl="0"/>
            <a:endParaRPr lang="pt-BR" sz="2800" b="1" dirty="0" smtClean="0">
              <a:latin typeface="Times New Roman"/>
              <a:ea typeface="Times New Roman"/>
            </a:endParaRPr>
          </a:p>
        </p:txBody>
      </p:sp>
      <p:pic>
        <p:nvPicPr>
          <p:cNvPr id="3" name="ChauVeOngMatTroi-YenNhi-3837611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7897091" y="6019800"/>
            <a:ext cx="609600" cy="6096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1600200" y="2286000"/>
            <a:ext cx="61722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838200" y="1085671"/>
            <a:ext cx="7058891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en-US" sz="4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thúc</a:t>
            </a:r>
            <a:r>
              <a:rPr lang="en-US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ctr"/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nhận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xét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giờ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0408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532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04800"/>
            <a:ext cx="7772400" cy="5105399"/>
          </a:xfrm>
        </p:spPr>
        <p:txBody>
          <a:bodyPr>
            <a:normAutofit fontScale="90000"/>
          </a:bodyPr>
          <a:lstStyle/>
          <a:p>
            <a:pPr marL="342900" lvl="0" indent="-342900" algn="l">
              <a:lnSpc>
                <a:spcPct val="115000"/>
              </a:lnSpc>
              <a:spcAft>
                <a:spcPts val="0"/>
              </a:spcAft>
            </a:pPr>
            <a:r>
              <a:rPr lang="en-US" sz="27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en-US" sz="27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US" sz="27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 - MỤC </a:t>
            </a:r>
            <a:r>
              <a:rPr lang="en-US" sz="27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ĐÍCH YÊU CẦU:</a:t>
            </a:r>
            <a:r>
              <a:rPr lang="en-US" sz="27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en-US" sz="27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US" sz="27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1.Kiến </a:t>
            </a:r>
            <a:r>
              <a:rPr lang="en-US" sz="27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thức</a:t>
            </a:r>
            <a:r>
              <a:rPr lang="en-US" sz="27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r>
              <a:rPr lang="en-US" sz="27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en-US" sz="27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US" sz="27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7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27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27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tô</a:t>
            </a:r>
            <a:r>
              <a:rPr lang="en-US" sz="27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màu</a:t>
            </a:r>
            <a:r>
              <a:rPr lang="en-US" sz="27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cái</a:t>
            </a:r>
            <a:r>
              <a:rPr lang="en-US" sz="27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áo</a:t>
            </a:r>
            <a:r>
              <a:rPr lang="en-US" sz="27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.</a:t>
            </a:r>
            <a:r>
              <a:rPr lang="en-US" sz="27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en-US" sz="27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US" sz="27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7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27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27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cầm</a:t>
            </a:r>
            <a:r>
              <a:rPr lang="en-US" sz="27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mầu</a:t>
            </a:r>
            <a:r>
              <a:rPr lang="en-US" sz="27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27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di.</a:t>
            </a:r>
            <a:r>
              <a:rPr lang="en-US" sz="27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en-US" sz="27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US" sz="27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2.Kỹ </a:t>
            </a:r>
            <a:r>
              <a:rPr lang="en-US" sz="27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năng</a:t>
            </a:r>
            <a:r>
              <a:rPr lang="en-US" sz="27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r>
              <a:rPr lang="en-US" sz="27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en-US" sz="27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US" sz="27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en-US" sz="27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Trẻ</a:t>
            </a:r>
            <a:r>
              <a:rPr lang="en-US" sz="27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tô</a:t>
            </a:r>
            <a:r>
              <a:rPr lang="en-US" sz="27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màu</a:t>
            </a:r>
            <a:r>
              <a:rPr lang="en-US" sz="27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kín</a:t>
            </a:r>
            <a:r>
              <a:rPr lang="en-US" sz="27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cái</a:t>
            </a:r>
            <a:r>
              <a:rPr lang="en-US" sz="27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áo</a:t>
            </a:r>
            <a:r>
              <a:rPr lang="en-US" sz="27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r>
              <a:rPr lang="en-US" sz="27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en-US" sz="27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US" sz="2700" dirty="0">
                <a:latin typeface="Times New Roman" panose="02020603050405020304" pitchFamily="18" charset="0"/>
              </a:rPr>
              <a:t>- </a:t>
            </a:r>
            <a:r>
              <a:rPr lang="en-US" sz="2700" dirty="0" err="1">
                <a:latin typeface="Times New Roman" panose="02020603050405020304" pitchFamily="18" charset="0"/>
              </a:rPr>
              <a:t>Luyện</a:t>
            </a:r>
            <a:r>
              <a:rPr lang="en-US" sz="2700" dirty="0">
                <a:latin typeface="Times New Roman" panose="02020603050405020304" pitchFamily="18" charset="0"/>
              </a:rPr>
              <a:t> </a:t>
            </a:r>
            <a:r>
              <a:rPr lang="en-US" sz="2700" dirty="0" err="1">
                <a:latin typeface="Times New Roman" panose="02020603050405020304" pitchFamily="18" charset="0"/>
              </a:rPr>
              <a:t>kỹ</a:t>
            </a:r>
            <a:r>
              <a:rPr lang="en-US" sz="2700" dirty="0">
                <a:latin typeface="Times New Roman" panose="02020603050405020304" pitchFamily="18" charset="0"/>
              </a:rPr>
              <a:t> </a:t>
            </a:r>
            <a:r>
              <a:rPr lang="en-US" sz="2700" dirty="0" err="1">
                <a:latin typeface="Times New Roman" panose="02020603050405020304" pitchFamily="18" charset="0"/>
              </a:rPr>
              <a:t>năng</a:t>
            </a:r>
            <a:r>
              <a:rPr lang="en-US" sz="2700" dirty="0">
                <a:latin typeface="Times New Roman" panose="02020603050405020304" pitchFamily="18" charset="0"/>
              </a:rPr>
              <a:t> </a:t>
            </a:r>
            <a:r>
              <a:rPr lang="en-US" sz="2700" dirty="0" err="1">
                <a:latin typeface="Times New Roman" panose="02020603050405020304" pitchFamily="18" charset="0"/>
              </a:rPr>
              <a:t>khéo</a:t>
            </a:r>
            <a:r>
              <a:rPr lang="en-US" sz="2700" dirty="0">
                <a:latin typeface="Times New Roman" panose="02020603050405020304" pitchFamily="18" charset="0"/>
              </a:rPr>
              <a:t> </a:t>
            </a:r>
            <a:r>
              <a:rPr lang="en-US" sz="2700" dirty="0" err="1">
                <a:latin typeface="Times New Roman" panose="02020603050405020304" pitchFamily="18" charset="0"/>
              </a:rPr>
              <a:t>léo</a:t>
            </a:r>
            <a:r>
              <a:rPr lang="en-US" sz="2700" dirty="0">
                <a:latin typeface="Times New Roman" panose="02020603050405020304" pitchFamily="18" charset="0"/>
              </a:rPr>
              <a:t> </a:t>
            </a:r>
            <a:r>
              <a:rPr lang="en-US" sz="2700" dirty="0" err="1">
                <a:latin typeface="Times New Roman" panose="02020603050405020304" pitchFamily="18" charset="0"/>
              </a:rPr>
              <a:t>đôi</a:t>
            </a:r>
            <a:r>
              <a:rPr lang="en-US" sz="2700" dirty="0">
                <a:latin typeface="Times New Roman" panose="02020603050405020304" pitchFamily="18" charset="0"/>
              </a:rPr>
              <a:t> </a:t>
            </a:r>
            <a:r>
              <a:rPr lang="en-US" sz="2700" dirty="0" err="1">
                <a:latin typeface="Times New Roman" panose="02020603050405020304" pitchFamily="18" charset="0"/>
              </a:rPr>
              <a:t>bàn</a:t>
            </a:r>
            <a:r>
              <a:rPr lang="en-US" sz="2700" dirty="0">
                <a:latin typeface="Times New Roman" panose="02020603050405020304" pitchFamily="18" charset="0"/>
              </a:rPr>
              <a:t> </a:t>
            </a:r>
            <a:r>
              <a:rPr lang="en-US" sz="2700" dirty="0" err="1">
                <a:latin typeface="Times New Roman" panose="02020603050405020304" pitchFamily="18" charset="0"/>
              </a:rPr>
              <a:t>tay</a:t>
            </a:r>
            <a:r>
              <a:rPr lang="en-US" sz="2700" dirty="0">
                <a:latin typeface="Times New Roman" panose="02020603050405020304" pitchFamily="18" charset="0"/>
              </a:rPr>
              <a:t> </a:t>
            </a:r>
            <a:r>
              <a:rPr lang="en-US" sz="2700" dirty="0" err="1">
                <a:latin typeface="Times New Roman" panose="02020603050405020304" pitchFamily="18" charset="0"/>
              </a:rPr>
              <a:t>để</a:t>
            </a:r>
            <a:r>
              <a:rPr lang="en-US" sz="2700" dirty="0">
                <a:latin typeface="Times New Roman" panose="02020603050405020304" pitchFamily="18" charset="0"/>
              </a:rPr>
              <a:t> </a:t>
            </a:r>
            <a:r>
              <a:rPr lang="en-US" sz="2700" dirty="0" err="1">
                <a:latin typeface="Times New Roman" panose="02020603050405020304" pitchFamily="18" charset="0"/>
              </a:rPr>
              <a:t>trang</a:t>
            </a:r>
            <a:r>
              <a:rPr lang="en-US" sz="2700" dirty="0">
                <a:latin typeface="Times New Roman" panose="02020603050405020304" pitchFamily="18" charset="0"/>
              </a:rPr>
              <a:t> </a:t>
            </a:r>
            <a:r>
              <a:rPr lang="en-US" sz="2700" dirty="0" err="1">
                <a:latin typeface="Times New Roman" panose="02020603050405020304" pitchFamily="18" charset="0"/>
              </a:rPr>
              <a:t>trí</a:t>
            </a:r>
            <a:r>
              <a:rPr lang="en-US" sz="2700" dirty="0">
                <a:latin typeface="Times New Roman" panose="02020603050405020304" pitchFamily="18" charset="0"/>
              </a:rPr>
              <a:t> </a:t>
            </a:r>
            <a:r>
              <a:rPr lang="en-US" sz="2700" dirty="0" err="1">
                <a:latin typeface="Times New Roman" panose="02020603050405020304" pitchFamily="18" charset="0"/>
              </a:rPr>
              <a:t>cái</a:t>
            </a:r>
            <a:r>
              <a:rPr lang="en-US" sz="2700" dirty="0">
                <a:latin typeface="Times New Roman" panose="02020603050405020304" pitchFamily="18" charset="0"/>
              </a:rPr>
              <a:t> </a:t>
            </a:r>
            <a:r>
              <a:rPr lang="en-US" sz="2700" dirty="0" err="1">
                <a:latin typeface="Times New Roman" panose="02020603050405020304" pitchFamily="18" charset="0"/>
              </a:rPr>
              <a:t>áo</a:t>
            </a:r>
            <a:r>
              <a:rPr lang="en-US" sz="2700" dirty="0"/>
              <a:t/>
            </a:r>
            <a:br>
              <a:rPr lang="en-US" sz="2700" dirty="0"/>
            </a:br>
            <a:r>
              <a:rPr lang="en-US" sz="27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vi-VN" sz="2700" dirty="0">
                <a:solidFill>
                  <a:srgbClr val="0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Rèn kĩ năng cầm màu và cách di màu.</a:t>
            </a:r>
            <a:r>
              <a:rPr lang="en-US" sz="27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en-US" sz="27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US" sz="27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3.Thái </a:t>
            </a:r>
            <a:r>
              <a:rPr lang="en-US" sz="27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độ</a:t>
            </a:r>
            <a:r>
              <a:rPr lang="en-US" sz="27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en-US" sz="27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US" sz="27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vi-VN" sz="2700" dirty="0">
                <a:solidFill>
                  <a:srgbClr val="0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Trẻ chú ý,tích cực thực hiện bài học</a:t>
            </a:r>
            <a:r>
              <a:rPr lang="en-US" sz="27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en-US" sz="27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US" sz="27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en-US" sz="27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Trẻ</a:t>
            </a:r>
            <a:r>
              <a:rPr lang="en-US" sz="27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hứng</a:t>
            </a:r>
            <a:r>
              <a:rPr lang="en-US" sz="27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thú</a:t>
            </a:r>
            <a:r>
              <a:rPr lang="en-US" sz="27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tham</a:t>
            </a:r>
            <a:r>
              <a:rPr lang="en-US" sz="27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gia</a:t>
            </a:r>
            <a:r>
              <a:rPr lang="en-US" sz="27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hoạt</a:t>
            </a:r>
            <a:r>
              <a:rPr lang="en-US" sz="27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động</a:t>
            </a:r>
            <a:r>
              <a:rPr lang="en-US" sz="27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r>
              <a:rPr lang="en-US" sz="3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en-US" sz="3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1027385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7000" b="-3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533400"/>
            <a:ext cx="7772400" cy="6019799"/>
          </a:xfrm>
        </p:spPr>
        <p:txBody>
          <a:bodyPr>
            <a:normAutofit/>
          </a:bodyPr>
          <a:lstStyle/>
          <a:p>
            <a:pPr indent="-13970" algn="l">
              <a:lnSpc>
                <a:spcPct val="115000"/>
              </a:lnSpc>
              <a:spcAft>
                <a:spcPts val="0"/>
              </a:spcAft>
              <a:tabLst>
                <a:tab pos="2865755" algn="ctr"/>
                <a:tab pos="4181475" algn="l"/>
              </a:tabLst>
            </a:pP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II - CHUẨN BỊ</a:t>
            </a:r>
            <a:r>
              <a:rPr lang="en-US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en-US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*</a:t>
            </a:r>
            <a:r>
              <a:rPr lang="en-US" sz="2400" b="1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Địa</a:t>
            </a:r>
            <a:r>
              <a:rPr lang="en-US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điểm</a:t>
            </a: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tổ</a:t>
            </a: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chức</a:t>
            </a: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Trong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lớp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học</a:t>
            </a:r>
            <a:r>
              <a:rPr lang="en-US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en-US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*</a:t>
            </a:r>
            <a:r>
              <a:rPr lang="en-US" sz="2400" b="1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Đội</a:t>
            </a:r>
            <a:r>
              <a:rPr lang="en-US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hình</a:t>
            </a: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Trẻ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ngồi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học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theo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bàn</a:t>
            </a:r>
            <a:r>
              <a:rPr lang="en-US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en-US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US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*</a:t>
            </a:r>
            <a:r>
              <a:rPr lang="en-US" sz="2400" b="1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Đồ</a:t>
            </a:r>
            <a:r>
              <a:rPr lang="en-US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dùng</a:t>
            </a: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của</a:t>
            </a: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cô</a:t>
            </a: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và</a:t>
            </a: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trẻ</a:t>
            </a: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r>
              <a:rPr lang="en-US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en-US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*</a:t>
            </a:r>
            <a:r>
              <a:rPr lang="en-US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Đồ</a:t>
            </a: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dùng</a:t>
            </a: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của</a:t>
            </a: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cô</a:t>
            </a:r>
            <a:r>
              <a:rPr lang="en-US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br>
              <a:rPr lang="en-US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- </a:t>
            </a:r>
            <a:r>
              <a:rPr lang="en-US" sz="2400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Bảng</a:t>
            </a:r>
            <a:r>
              <a:rPr lang="en-US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tương</a:t>
            </a:r>
            <a:r>
              <a:rPr lang="en-US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tác</a:t>
            </a:r>
            <a:r>
              <a:rPr lang="en-US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en-US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US" sz="24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- </a:t>
            </a:r>
            <a:r>
              <a:rPr lang="en-US" sz="2400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Bài</a:t>
            </a:r>
            <a:r>
              <a:rPr lang="en-US" sz="24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giảng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điện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tử</a:t>
            </a:r>
            <a:r>
              <a:rPr lang="en-US" sz="2400" dirty="0">
                <a:ea typeface="Calibri" panose="020F0502020204030204" pitchFamily="34" charset="0"/>
              </a:rPr>
              <a:t/>
            </a:r>
            <a:br>
              <a:rPr lang="en-US" sz="2400" dirty="0">
                <a:ea typeface="Calibri" panose="020F0502020204030204" pitchFamily="34" charset="0"/>
              </a:rPr>
            </a:br>
            <a:r>
              <a:rPr lang="en-US" sz="2400" dirty="0" smtClean="0">
                <a:ea typeface="Calibri" panose="020F0502020204030204" pitchFamily="34" charset="0"/>
              </a:rPr>
              <a:t>     - </a:t>
            </a:r>
            <a:r>
              <a:rPr lang="en-US" sz="2400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Giá</a:t>
            </a:r>
            <a:r>
              <a:rPr lang="en-US" sz="24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treo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sản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phẩm</a:t>
            </a:r>
            <a:r>
              <a:rPr lang="en-US" sz="2400" dirty="0">
                <a:ea typeface="Calibri" panose="020F0502020204030204" pitchFamily="34" charset="0"/>
              </a:rPr>
              <a:t/>
            </a:r>
            <a:br>
              <a:rPr lang="en-US" sz="2400" dirty="0">
                <a:ea typeface="Calibri" panose="020F0502020204030204" pitchFamily="34" charset="0"/>
              </a:rPr>
            </a:br>
            <a:r>
              <a:rPr lang="en-US" sz="2400" dirty="0" smtClean="0">
                <a:ea typeface="Calibri" panose="020F0502020204030204" pitchFamily="34" charset="0"/>
              </a:rPr>
              <a:t>     - </a:t>
            </a:r>
            <a:r>
              <a:rPr lang="en-US" sz="2400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Màu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,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kim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sa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,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tăm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bông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,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nhũ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,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khay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đựng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đồ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, video, </a:t>
            </a:r>
            <a:r>
              <a:rPr lang="en-US" sz="24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nhạc</a:t>
            </a:r>
            <a:r>
              <a:rPr lang="en-US" sz="2400" dirty="0">
                <a:ea typeface="Calibri" panose="020F0502020204030204" pitchFamily="34" charset="0"/>
              </a:rPr>
              <a:t/>
            </a:r>
            <a:br>
              <a:rPr lang="en-US" sz="2400" dirty="0">
                <a:ea typeface="Calibri" panose="020F0502020204030204" pitchFamily="34" charset="0"/>
              </a:rPr>
            </a:br>
            <a:r>
              <a:rPr lang="fr-FR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*</a:t>
            </a:r>
            <a:r>
              <a:rPr lang="fr-FR" sz="2400" b="1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Đồ</a:t>
            </a:r>
            <a:r>
              <a:rPr lang="fr-FR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FR" sz="24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dùng</a:t>
            </a:r>
            <a:r>
              <a:rPr lang="fr-FR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FR" sz="24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của</a:t>
            </a:r>
            <a:r>
              <a:rPr lang="fr-FR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FR" sz="24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trẻ</a:t>
            </a:r>
            <a:r>
              <a:rPr lang="vi-VN" sz="2400" b="1" dirty="0"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en-US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en-US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US" sz="24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</a:t>
            </a:r>
            <a:r>
              <a:rPr lang="en-US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vi-VN" sz="2400" dirty="0">
                <a:ea typeface="Calibri" panose="020F0502020204030204" pitchFamily="34" charset="0"/>
                <a:cs typeface="Times New Roman" panose="02020603050405020304" pitchFamily="18" charset="0"/>
              </a:rPr>
              <a:t>Bài vẽ, màu</a:t>
            </a: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r>
              <a:rPr lang="en-US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en-US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3739964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istrator\Desktop\hoa anh pp\images (11)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878" y="0"/>
            <a:ext cx="93726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/>
          <p:cNvSpPr/>
          <p:nvPr/>
        </p:nvSpPr>
        <p:spPr>
          <a:xfrm>
            <a:off x="1524000" y="1295400"/>
            <a:ext cx="6934200" cy="12779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07000"/>
              </a:lnSpc>
              <a:spcBef>
                <a:spcPts val="600"/>
              </a:spcBef>
            </a:pPr>
            <a:r>
              <a:rPr lang="pt-BR" sz="3200" b="1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1.Ổn </a:t>
            </a:r>
            <a:r>
              <a:rPr lang="pt-BR" sz="3200" b="1" dirty="0">
                <a:latin typeface="Times New Roman" pitchFamily="18" charset="0"/>
                <a:ea typeface="Times New Roman"/>
                <a:cs typeface="Times New Roman" pitchFamily="18" charset="0"/>
              </a:rPr>
              <a:t>định tổ </a:t>
            </a:r>
            <a:r>
              <a:rPr lang="pt-BR" sz="3200" b="1">
                <a:latin typeface="Times New Roman" pitchFamily="18" charset="0"/>
                <a:ea typeface="Times New Roman"/>
                <a:cs typeface="Times New Roman" pitchFamily="18" charset="0"/>
              </a:rPr>
              <a:t>chức</a:t>
            </a:r>
            <a:r>
              <a:rPr lang="pt-BR" sz="3200" b="1" smtClean="0">
                <a:latin typeface="Times New Roman" pitchFamily="18" charset="0"/>
                <a:ea typeface="Times New Roman"/>
                <a:cs typeface="Times New Roman" pitchFamily="18" charset="0"/>
              </a:rPr>
              <a:t>:</a:t>
            </a:r>
            <a:endParaRPr lang="en-US" sz="32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342900" lvl="0" indent="-342900">
              <a:lnSpc>
                <a:spcPct val="107000"/>
              </a:lnSpc>
              <a:buFontTx/>
              <a:buChar char="-"/>
            </a:pPr>
            <a:r>
              <a:rPr lang="en-US" sz="2000" dirty="0">
                <a:latin typeface="Times New Roman" pitchFamily="18" charset="0"/>
                <a:ea typeface="Times New Roman"/>
                <a:cs typeface="Times New Roman" pitchFamily="18" charset="0"/>
              </a:rPr>
              <a:t>Cô và trẻ cùng </a:t>
            </a:r>
            <a:r>
              <a:rPr lang="en-US" sz="20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hát và vận động </a:t>
            </a:r>
            <a:r>
              <a:rPr lang="en-US" sz="2000" dirty="0" err="1" smtClean="0">
                <a:latin typeface="Times New Roman" pitchFamily="18" charset="0"/>
                <a:ea typeface="Times New Roman"/>
                <a:cs typeface="Times New Roman" pitchFamily="18" charset="0"/>
              </a:rPr>
              <a:t>bài</a:t>
            </a:r>
            <a:r>
              <a:rPr lang="en-US" sz="20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en-US" sz="20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“ </a:t>
            </a:r>
            <a:r>
              <a:rPr lang="en-US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Bé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yêu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màu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áo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trắng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” </a:t>
            </a:r>
            <a:endParaRPr lang="en-US" sz="2000" dirty="0"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marL="342900" lvl="0" indent="-342900">
              <a:lnSpc>
                <a:spcPct val="107000"/>
              </a:lnSpc>
              <a:buFontTx/>
              <a:buChar char="-"/>
            </a:pPr>
            <a:r>
              <a:rPr lang="en-US" sz="2000" dirty="0">
                <a:latin typeface="Times New Roman" pitchFamily="18" charset="0"/>
                <a:ea typeface="Calibri"/>
                <a:cs typeface="Times New Roman" pitchFamily="18" charset="0"/>
              </a:rPr>
              <a:t>Đàm thoại dẫn dắt vào bài.</a:t>
            </a:r>
          </a:p>
        </p:txBody>
      </p:sp>
      <p:pic>
        <p:nvPicPr>
          <p:cNvPr id="5" name="Bé yêu màu áo trắng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495800" y="3276600"/>
            <a:ext cx="838200" cy="83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1794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279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86000" y="533400"/>
            <a:ext cx="4419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Quan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sát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nhận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xét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mẫu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85800" y="5486400"/>
            <a:ext cx="56388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1400" b="1" dirty="0">
                <a:solidFill>
                  <a:srgbClr val="7030A0"/>
                </a:solidFill>
              </a:rPr>
              <a:t>- </a:t>
            </a:r>
            <a:r>
              <a:rPr lang="vi-VN" sz="1400" b="1" dirty="0" smtClean="0">
                <a:solidFill>
                  <a:srgbClr val="7030A0"/>
                </a:solidFill>
              </a:rPr>
              <a:t>Cho </a:t>
            </a:r>
            <a:r>
              <a:rPr lang="vi-VN" sz="1400" b="1" dirty="0">
                <a:solidFill>
                  <a:srgbClr val="7030A0"/>
                </a:solidFill>
              </a:rPr>
              <a:t>trẻ quan sát và nhận xét:</a:t>
            </a:r>
          </a:p>
          <a:p>
            <a:r>
              <a:rPr lang="en-US" sz="1400" b="1" dirty="0" smtClean="0">
                <a:solidFill>
                  <a:srgbClr val="7030A0"/>
                </a:solidFill>
              </a:rPr>
              <a:t> </a:t>
            </a:r>
            <a:r>
              <a:rPr lang="vi-VN" sz="1400" b="1" dirty="0" smtClean="0">
                <a:solidFill>
                  <a:srgbClr val="7030A0"/>
                </a:solidFill>
              </a:rPr>
              <a:t>+ </a:t>
            </a:r>
            <a:r>
              <a:rPr lang="vi-VN" sz="1400" b="1" dirty="0">
                <a:solidFill>
                  <a:srgbClr val="7030A0"/>
                </a:solidFill>
              </a:rPr>
              <a:t>Tên gọi bức tranh? Trong tranh có cái gì? Áo tô màu gì?</a:t>
            </a:r>
          </a:p>
          <a:p>
            <a:r>
              <a:rPr lang="en-US" sz="1400" b="1" dirty="0" smtClean="0">
                <a:solidFill>
                  <a:srgbClr val="7030A0"/>
                </a:solidFill>
              </a:rPr>
              <a:t> </a:t>
            </a:r>
            <a:r>
              <a:rPr lang="vi-VN" sz="1400" b="1" dirty="0" smtClean="0">
                <a:solidFill>
                  <a:srgbClr val="7030A0"/>
                </a:solidFill>
              </a:rPr>
              <a:t>+ </a:t>
            </a:r>
            <a:r>
              <a:rPr lang="vi-VN" sz="1400" b="1" dirty="0">
                <a:solidFill>
                  <a:srgbClr val="7030A0"/>
                </a:solidFill>
              </a:rPr>
              <a:t>Màu sắc trong tranh như thế nào?</a:t>
            </a:r>
          </a:p>
        </p:txBody>
      </p:sp>
    </p:spTree>
    <p:extLst>
      <p:ext uri="{BB962C8B-B14F-4D97-AF65-F5344CB8AC3E}">
        <p14:creationId xmlns:p14="http://schemas.microsoft.com/office/powerpoint/2010/main" val="530763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20715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6999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533400" y="432148"/>
            <a:ext cx="8001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Cô </a:t>
            </a:r>
            <a:r>
              <a:rPr lang="en-US" sz="44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4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mẫu</a:t>
            </a:r>
            <a:endParaRPr lang="en-US" sz="4400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received_259070451836453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85800" y="1194435"/>
            <a:ext cx="7620000" cy="45967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80611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Administrator\Desktop\hoa anh pp\images (9)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0" y="-13855"/>
            <a:ext cx="9143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656609" y="685800"/>
            <a:ext cx="3886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Trẻ thực hiện</a:t>
            </a:r>
            <a:endParaRPr lang="en-US" sz="4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01 Unknown Artist - Track 01 - Disc 2502f304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419600" y="3276600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3736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8167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825</TotalTime>
  <Words>185</Words>
  <Application>Microsoft Office PowerPoint</Application>
  <PresentationFormat>On-screen Show (4:3)</PresentationFormat>
  <Paragraphs>38</Paragraphs>
  <Slides>11</Slides>
  <Notes>0</Notes>
  <HiddenSlides>0</HiddenSlides>
  <MMClips>5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Arial</vt:lpstr>
      <vt:lpstr>Calibri</vt:lpstr>
      <vt:lpstr>Times New Roman</vt:lpstr>
      <vt:lpstr>Office Theme</vt:lpstr>
      <vt:lpstr>PowerPoint Presentation</vt:lpstr>
      <vt:lpstr> I - MỤC ĐÍCH YÊU CẦU: 1.Kiến thức: - Trẻ biết tô màu cái áo . - Trẻ biết cầm mầu để di. 2.Kỹ năng: - Trẻ tô màu kín cái áo. - Luyện kỹ năng khéo léo đôi bàn tay để trang trí cái áo - Rèn kĩ năng cầm màu và cách di màu. 3.Thái độ - Trẻ chú ý,tích cực thực hiện bài học - Trẻ hứng thú tham gia hoạt động. </vt:lpstr>
      <vt:lpstr>II - CHUẨN BỊ *Địa điểm tổ chức: Trong lớp học *Đội hình: Trẻ ngồi học theo bàn *Đồ dùng của cô và trẻ: * Đồ dùng của cô:      - Bảng tương tác      - Bài giảng điện tử      - Giá treo sản phẩm      - Màu, kim sa, tăm bông, nhũ, khay đựng đồ, video, nhạc *Đồ dùng của trẻ:        - Bài vẽ, màu.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huy_ctn</dc:creator>
  <cp:lastModifiedBy>Techsi.vn</cp:lastModifiedBy>
  <cp:revision>71</cp:revision>
  <dcterms:created xsi:type="dcterms:W3CDTF">2017-10-30T05:50:21Z</dcterms:created>
  <dcterms:modified xsi:type="dcterms:W3CDTF">2025-05-07T23:42:00Z</dcterms:modified>
</cp:coreProperties>
</file>