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6" r:id="rId2"/>
  </p:sldMasterIdLst>
  <p:notesMasterIdLst>
    <p:notesMasterId r:id="rId15"/>
  </p:notesMasterIdLst>
  <p:sldIdLst>
    <p:sldId id="260" r:id="rId3"/>
    <p:sldId id="283" r:id="rId4"/>
    <p:sldId id="273" r:id="rId5"/>
    <p:sldId id="305" r:id="rId6"/>
    <p:sldId id="286" r:id="rId7"/>
    <p:sldId id="285" r:id="rId8"/>
    <p:sldId id="288" r:id="rId9"/>
    <p:sldId id="274" r:id="rId10"/>
    <p:sldId id="306" r:id="rId11"/>
    <p:sldId id="307" r:id="rId12"/>
    <p:sldId id="298" r:id="rId13"/>
    <p:sldId id="302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6A6"/>
    <a:srgbClr val="FB5E1B"/>
    <a:srgbClr val="FDB53F"/>
    <a:srgbClr val="FFE67D"/>
    <a:srgbClr val="FC762D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09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092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61157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93458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313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1721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176649-7004-48FF-8437-22B8CE66A33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3179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475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0889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885" y="1778841"/>
            <a:ext cx="4874027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885" y="2665984"/>
            <a:ext cx="4874027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7519" y="1778841"/>
            <a:ext cx="4898029" cy="824099"/>
          </a:xfrm>
          <a:prstGeom prst="rect">
            <a:avLst/>
          </a:prstGeom>
        </p:spPr>
        <p:txBody>
          <a:bodyPr anchor="ctr" anchorCtr="0"/>
          <a:lstStyle>
            <a:lvl1pPr marL="0" indent="0">
              <a:buNone/>
              <a:defRPr sz="2800"/>
            </a:lvl1pPr>
            <a:lvl2pPr marL="457189" indent="0">
              <a:buNone/>
              <a:defRPr sz="2400"/>
            </a:lvl2pPr>
            <a:lvl3pPr marL="914377" indent="0">
              <a:buNone/>
              <a:defRPr sz="2000"/>
            </a:lvl3pPr>
            <a:lvl4pPr marL="1371566" indent="0">
              <a:buNone/>
              <a:defRPr sz="1800"/>
            </a:lvl4pPr>
            <a:lvl5pPr marL="1828754" indent="0">
              <a:buNone/>
              <a:defRPr sz="1800"/>
            </a:lvl5pPr>
            <a:lvl6pPr marL="2285943" indent="0">
              <a:buNone/>
              <a:defRPr sz="1800"/>
            </a:lvl6pPr>
            <a:lvl7pPr marL="2743978" indent="0">
              <a:buNone/>
              <a:defRPr sz="1800"/>
            </a:lvl7pPr>
            <a:lvl8pPr marL="3201167" indent="0">
              <a:buNone/>
              <a:defRPr sz="1800"/>
            </a:lvl8pPr>
            <a:lvl9pPr marL="3659202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7519" y="2665984"/>
            <a:ext cx="4898029" cy="352508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0198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98206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24577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867" y="457305"/>
            <a:ext cx="4165735" cy="1600561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669" y="457305"/>
            <a:ext cx="6172772" cy="54050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978" indent="0">
              <a:buNone/>
              <a:defRPr sz="2000"/>
            </a:lvl7pPr>
            <a:lvl8pPr marL="3201167" indent="0">
              <a:buNone/>
              <a:defRPr sz="2000"/>
            </a:lvl8pPr>
            <a:lvl9pPr marL="3659202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867" y="2057865"/>
            <a:ext cx="4165735" cy="38124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978" indent="0">
              <a:buNone/>
              <a:defRPr sz="1400"/>
            </a:lvl7pPr>
            <a:lvl8pPr marL="3201167" indent="0">
              <a:buNone/>
              <a:defRPr sz="1400"/>
            </a:lvl8pPr>
            <a:lvl9pPr marL="3659202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69811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5709" y="365209"/>
            <a:ext cx="2629144" cy="5813153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79" y="365209"/>
            <a:ext cx="7735019" cy="58131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44993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79" y="365209"/>
            <a:ext cx="10516575" cy="5813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07166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177779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378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0692757"/>
      </p:ext>
    </p:extLst>
  </p:cSld>
  <p:clrMapOvr>
    <a:masterClrMapping/>
  </p:clrMapOvr>
  <p:transition spd="slow">
    <p:split orient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83BBA-78B2-4CD0-975B-1DA85D06A14E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D09BBF-528F-4082-92DD-9E4D521DC59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2664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891F55ED-E951-4F65-A31D-C36893BAC8D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91989" y="2307470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5 w 2899940"/>
              <a:gd name="connsiteY17" fmla="*/ 1720835 h 2105044"/>
              <a:gd name="connsiteX18" fmla="*/ 76868 w 2899940"/>
              <a:gd name="connsiteY18" fmla="*/ 1515198 h 2105044"/>
              <a:gd name="connsiteX19" fmla="*/ 144109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5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09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8853F50B-CF8A-4442-8715-97E823EBBC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06497" y="3252902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9 w 2899940"/>
              <a:gd name="connsiteY3" fmla="*/ 113973 h 2105044"/>
              <a:gd name="connsiteX4" fmla="*/ 2227109 w 2899940"/>
              <a:gd name="connsiteY4" fmla="*/ 1294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8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4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9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3" y="24578"/>
                  <a:pt x="1947338" y="59388"/>
                </a:cubicBezTo>
                <a:lnTo>
                  <a:pt x="1999259" y="110795"/>
                </a:lnTo>
                <a:lnTo>
                  <a:pt x="2002469" y="113973"/>
                </a:lnTo>
                <a:cubicBezTo>
                  <a:pt x="2060375" y="46576"/>
                  <a:pt x="2141954" y="7470"/>
                  <a:pt x="2227109" y="1294"/>
                </a:cubicBezTo>
                <a:cubicBezTo>
                  <a:pt x="2278201" y="-2413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7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5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7" y="1861011"/>
                  <a:pt x="2060861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1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8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4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7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9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5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6565A721-980B-433A-8B41-EC6228C7E33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821006" y="1834204"/>
            <a:ext cx="2899940" cy="2105044"/>
          </a:xfrm>
          <a:custGeom>
            <a:avLst/>
            <a:gdLst>
              <a:gd name="connsiteX0" fmla="*/ 1787374 w 2899940"/>
              <a:gd name="connsiteY0" fmla="*/ 524 h 2105044"/>
              <a:gd name="connsiteX1" fmla="*/ 1947338 w 2899940"/>
              <a:gd name="connsiteY1" fmla="*/ 59388 h 2105044"/>
              <a:gd name="connsiteX2" fmla="*/ 1999259 w 2899940"/>
              <a:gd name="connsiteY2" fmla="*/ 110795 h 2105044"/>
              <a:gd name="connsiteX3" fmla="*/ 2002468 w 2899940"/>
              <a:gd name="connsiteY3" fmla="*/ 113973 h 2105044"/>
              <a:gd name="connsiteX4" fmla="*/ 2227109 w 2899940"/>
              <a:gd name="connsiteY4" fmla="*/ 1293 h 2105044"/>
              <a:gd name="connsiteX5" fmla="*/ 2379906 w 2899940"/>
              <a:gd name="connsiteY5" fmla="*/ 26740 h 2105044"/>
              <a:gd name="connsiteX6" fmla="*/ 2571306 w 2899940"/>
              <a:gd name="connsiteY6" fmla="*/ 264718 h 2105044"/>
              <a:gd name="connsiteX7" fmla="*/ 2572348 w 2899940"/>
              <a:gd name="connsiteY7" fmla="*/ 265143 h 2105044"/>
              <a:gd name="connsiteX8" fmla="*/ 2653280 w 2899940"/>
              <a:gd name="connsiteY8" fmla="*/ 298108 h 2105044"/>
              <a:gd name="connsiteX9" fmla="*/ 2816942 w 2899940"/>
              <a:gd name="connsiteY9" fmla="*/ 495682 h 2105044"/>
              <a:gd name="connsiteX10" fmla="*/ 2805947 w 2899940"/>
              <a:gd name="connsiteY10" fmla="*/ 746129 h 2105044"/>
              <a:gd name="connsiteX11" fmla="*/ 2886262 w 2899940"/>
              <a:gd name="connsiteY11" fmla="*/ 1129056 h 2105044"/>
              <a:gd name="connsiteX12" fmla="*/ 2510031 w 2899940"/>
              <a:gd name="connsiteY12" fmla="*/ 1464251 h 2105044"/>
              <a:gd name="connsiteX13" fmla="*/ 2375347 w 2899940"/>
              <a:gd name="connsiteY13" fmla="*/ 1751471 h 2105044"/>
              <a:gd name="connsiteX14" fmla="*/ 1916791 w 2899940"/>
              <a:gd name="connsiteY14" fmla="*/ 1786247 h 2105044"/>
              <a:gd name="connsiteX15" fmla="*/ 1589098 w 2899940"/>
              <a:gd name="connsiteY15" fmla="*/ 2092657 h 2105044"/>
              <a:gd name="connsiteX16" fmla="*/ 1107278 w 2899940"/>
              <a:gd name="connsiteY16" fmla="*/ 1905626 h 2105044"/>
              <a:gd name="connsiteX17" fmla="*/ 391556 w 2899940"/>
              <a:gd name="connsiteY17" fmla="*/ 1720835 h 2105044"/>
              <a:gd name="connsiteX18" fmla="*/ 76868 w 2899940"/>
              <a:gd name="connsiteY18" fmla="*/ 1515198 h 2105044"/>
              <a:gd name="connsiteX19" fmla="*/ 144110 w 2899940"/>
              <a:gd name="connsiteY19" fmla="*/ 1237622 h 2105044"/>
              <a:gd name="connsiteX20" fmla="*/ 2118 w 2899940"/>
              <a:gd name="connsiteY20" fmla="*/ 952837 h 2105044"/>
              <a:gd name="connsiteX21" fmla="*/ 261430 w 2899940"/>
              <a:gd name="connsiteY21" fmla="*/ 699712 h 2105044"/>
              <a:gd name="connsiteX22" fmla="*/ 263911 w 2899940"/>
              <a:gd name="connsiteY22" fmla="*/ 693039 h 2105044"/>
              <a:gd name="connsiteX23" fmla="*/ 379421 w 2899940"/>
              <a:gd name="connsiteY23" fmla="*/ 329546 h 2105044"/>
              <a:gd name="connsiteX24" fmla="*/ 941353 w 2899940"/>
              <a:gd name="connsiteY24" fmla="*/ 246502 h 2105044"/>
              <a:gd name="connsiteX25" fmla="*/ 941461 w 2899940"/>
              <a:gd name="connsiteY25" fmla="*/ 246349 h 2105044"/>
              <a:gd name="connsiteX26" fmla="*/ 990910 w 2899940"/>
              <a:gd name="connsiteY26" fmla="*/ 175952 h 2105044"/>
              <a:gd name="connsiteX27" fmla="*/ 1507912 w 2899940"/>
              <a:gd name="connsiteY27" fmla="*/ 160292 h 2105044"/>
              <a:gd name="connsiteX28" fmla="*/ 1510439 w 2899940"/>
              <a:gd name="connsiteY28" fmla="*/ 156513 h 2105044"/>
              <a:gd name="connsiteX29" fmla="*/ 1547138 w 2899940"/>
              <a:gd name="connsiteY29" fmla="*/ 101634 h 2105044"/>
              <a:gd name="connsiteX30" fmla="*/ 1728676 w 2899940"/>
              <a:gd name="connsiteY30" fmla="*/ 2874 h 2105044"/>
              <a:gd name="connsiteX31" fmla="*/ 1787374 w 2899940"/>
              <a:gd name="connsiteY31" fmla="*/ 524 h 21050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2899940" h="2105044">
                <a:moveTo>
                  <a:pt x="1787374" y="524"/>
                </a:moveTo>
                <a:cubicBezTo>
                  <a:pt x="1845527" y="3989"/>
                  <a:pt x="1901242" y="24578"/>
                  <a:pt x="1947338" y="59388"/>
                </a:cubicBezTo>
                <a:lnTo>
                  <a:pt x="1999259" y="110795"/>
                </a:lnTo>
                <a:lnTo>
                  <a:pt x="2002468" y="113973"/>
                </a:lnTo>
                <a:cubicBezTo>
                  <a:pt x="2060374" y="46576"/>
                  <a:pt x="2141954" y="7470"/>
                  <a:pt x="2227109" y="1293"/>
                </a:cubicBezTo>
                <a:cubicBezTo>
                  <a:pt x="2278201" y="-2412"/>
                  <a:pt x="2330581" y="5736"/>
                  <a:pt x="2379906" y="26740"/>
                </a:cubicBezTo>
                <a:cubicBezTo>
                  <a:pt x="2480131" y="69407"/>
                  <a:pt x="2551998" y="158734"/>
                  <a:pt x="2571306" y="264718"/>
                </a:cubicBezTo>
                <a:lnTo>
                  <a:pt x="2572348" y="265143"/>
                </a:lnTo>
                <a:lnTo>
                  <a:pt x="2653280" y="298108"/>
                </a:lnTo>
                <a:cubicBezTo>
                  <a:pt x="2729856" y="340980"/>
                  <a:pt x="2788785" y="410934"/>
                  <a:pt x="2816942" y="495682"/>
                </a:cubicBezTo>
                <a:cubicBezTo>
                  <a:pt x="2844227" y="577703"/>
                  <a:pt x="2840339" y="666787"/>
                  <a:pt x="2805947" y="746129"/>
                </a:cubicBezTo>
                <a:cubicBezTo>
                  <a:pt x="2890485" y="854938"/>
                  <a:pt x="2920050" y="995991"/>
                  <a:pt x="2886262" y="1129056"/>
                </a:cubicBezTo>
                <a:cubicBezTo>
                  <a:pt x="2841344" y="1305956"/>
                  <a:pt x="2692649" y="1438437"/>
                  <a:pt x="2510031" y="1464251"/>
                </a:cubicBezTo>
                <a:cubicBezTo>
                  <a:pt x="2509160" y="1574668"/>
                  <a:pt x="2460019" y="1679386"/>
                  <a:pt x="2375347" y="1751471"/>
                </a:cubicBezTo>
                <a:cubicBezTo>
                  <a:pt x="2246696" y="1861011"/>
                  <a:pt x="2060860" y="1875087"/>
                  <a:pt x="1916791" y="1786247"/>
                </a:cubicBezTo>
                <a:cubicBezTo>
                  <a:pt x="1870198" y="1938843"/>
                  <a:pt x="1745436" y="2055494"/>
                  <a:pt x="1589098" y="2092657"/>
                </a:cubicBezTo>
                <a:cubicBezTo>
                  <a:pt x="1404870" y="2136444"/>
                  <a:pt x="1212599" y="2061826"/>
                  <a:pt x="1107278" y="1905626"/>
                </a:cubicBezTo>
                <a:cubicBezTo>
                  <a:pt x="858693" y="2053887"/>
                  <a:pt x="535826" y="1970551"/>
                  <a:pt x="391556" y="1720835"/>
                </a:cubicBezTo>
                <a:cubicBezTo>
                  <a:pt x="249832" y="1737249"/>
                  <a:pt x="116757" y="1650308"/>
                  <a:pt x="76868" y="1515198"/>
                </a:cubicBezTo>
                <a:cubicBezTo>
                  <a:pt x="47974" y="1417445"/>
                  <a:pt x="73516" y="1311947"/>
                  <a:pt x="144110" y="1237622"/>
                </a:cubicBezTo>
                <a:cubicBezTo>
                  <a:pt x="43951" y="1179321"/>
                  <a:pt x="-11826" y="1067443"/>
                  <a:pt x="2118" y="952837"/>
                </a:cubicBezTo>
                <a:cubicBezTo>
                  <a:pt x="18476" y="818652"/>
                  <a:pt x="126143" y="713545"/>
                  <a:pt x="261430" y="699712"/>
                </a:cubicBezTo>
                <a:cubicBezTo>
                  <a:pt x="262235" y="697472"/>
                  <a:pt x="263106" y="695280"/>
                  <a:pt x="263911" y="693039"/>
                </a:cubicBezTo>
                <a:cubicBezTo>
                  <a:pt x="245743" y="560900"/>
                  <a:pt x="288112" y="427640"/>
                  <a:pt x="379421" y="329546"/>
                </a:cubicBezTo>
                <a:cubicBezTo>
                  <a:pt x="523692" y="174612"/>
                  <a:pt x="757596" y="140079"/>
                  <a:pt x="941353" y="246502"/>
                </a:cubicBezTo>
                <a:lnTo>
                  <a:pt x="941461" y="246349"/>
                </a:lnTo>
                <a:lnTo>
                  <a:pt x="990910" y="175952"/>
                </a:lnTo>
                <a:cubicBezTo>
                  <a:pt x="1122733" y="29876"/>
                  <a:pt x="1358797" y="14966"/>
                  <a:pt x="1507912" y="160292"/>
                </a:cubicBezTo>
                <a:lnTo>
                  <a:pt x="1510439" y="156513"/>
                </a:lnTo>
                <a:lnTo>
                  <a:pt x="1547138" y="101634"/>
                </a:lnTo>
                <a:cubicBezTo>
                  <a:pt x="1592944" y="48509"/>
                  <a:pt x="1657227" y="12883"/>
                  <a:pt x="1728676" y="2874"/>
                </a:cubicBezTo>
                <a:cubicBezTo>
                  <a:pt x="1748336" y="116"/>
                  <a:pt x="1767990" y="-631"/>
                  <a:pt x="1787374" y="524"/>
                </a:cubicBezTo>
                <a:close/>
              </a:path>
            </a:pathLst>
          </a:custGeom>
          <a:solidFill>
            <a:schemeClr val="tx1">
              <a:lumMod val="65000"/>
              <a:lumOff val="35000"/>
            </a:schemeClr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 defTabSz="45720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84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8096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141" y="1122618"/>
            <a:ext cx="9144848" cy="238814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141" y="3602854"/>
            <a:ext cx="9144848" cy="165613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978" indent="0" algn="ctr">
              <a:buNone/>
              <a:defRPr sz="1600"/>
            </a:lvl7pPr>
            <a:lvl8pPr marL="3201167" indent="0" algn="ctr">
              <a:buNone/>
              <a:defRPr sz="1600"/>
            </a:lvl8pPr>
            <a:lvl9pPr marL="3659202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4847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79" y="1826038"/>
            <a:ext cx="10516575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0102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930" y="1710126"/>
            <a:ext cx="10516575" cy="2853383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930" y="4590502"/>
            <a:ext cx="10516575" cy="150052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9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11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920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778518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79" y="365209"/>
            <a:ext cx="10516575" cy="13258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79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772" y="1826038"/>
            <a:ext cx="5182080" cy="435232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7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2025/2/26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975" y="6357789"/>
            <a:ext cx="4115181" cy="365208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1399" y="6357789"/>
            <a:ext cx="2743455" cy="365208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149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8D51D80-0895-40CD-8798-E22F681E76D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699460E5-2701-4A6B-AB3C-FFAFB160A388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3527" y="0"/>
            <a:ext cx="2808473" cy="423221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C3628BA-2CD2-42FA-9687-31A620AAB03E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537109"/>
            <a:ext cx="3890906" cy="2320891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86AF046D-F95C-0230-8C30-AFB215AB8D6A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5" r:id="rId3"/>
    <p:sldLayoutId id="2147483654" r:id="rId4"/>
    <p:sldLayoutId id="2147483671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F5ED8137-17D8-4CE8-A0B5-EBB827A5A1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EF9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887BA55-86FE-4FF3-B11D-499EB58D78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-62036" r="-7564" b="62036"/>
          <a:stretch/>
        </p:blipFill>
        <p:spPr>
          <a:xfrm>
            <a:off x="-279987" y="-1515925"/>
            <a:ext cx="4944752" cy="2472377"/>
          </a:xfrm>
          <a:prstGeom prst="rect">
            <a:avLst/>
          </a:prstGeom>
        </p:spPr>
      </p:pic>
      <p:pic>
        <p:nvPicPr>
          <p:cNvPr id="5" name="Picture 4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2D4AD07-C42F-C3B9-4F3B-F5D9C81A95DB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0961" y="0"/>
            <a:ext cx="1461052" cy="1461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197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538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2572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76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779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978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116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9202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7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gif"/><Relationship Id="rId5" Type="http://schemas.openxmlformats.org/officeDocument/2006/relationships/slide" Target="slide5.xml"/><Relationship Id="rId4" Type="http://schemas.openxmlformats.org/officeDocument/2006/relationships/image" Target="../media/image18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5" Type="http://schemas.microsoft.com/office/2007/relationships/media" Target="../media/media3.mp3"/><Relationship Id="rId10" Type="http://schemas.openxmlformats.org/officeDocument/2006/relationships/image" Target="../media/image14.png"/><Relationship Id="rId4" Type="http://schemas.openxmlformats.org/officeDocument/2006/relationships/audio" Target="../media/media2.mp3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6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82D64B-391A-5F27-3DEB-62EBC49EE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397" y="2539919"/>
            <a:ext cx="8175445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762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Một bể bơi dạng hình hộp chữ nhật có chiều dài 10 m, chiều rộng 4 m và sâu 1,5 m. Người ta muốn ốp gạch men xung quanh thành bể bơi. Tính phần diện tích được ốp gạch men (diện tích mạch vữa không đáng kể).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Phần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diện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tích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được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ốp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gạch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men là:</a:t>
            </a:r>
          </a:p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(10 + 4) x 2 x 1,5 = 42 (m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Đáp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sô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́: 42 m</a:t>
            </a:r>
            <a:r>
              <a:rPr lang="en-US" sz="36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810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83" name="Foxtail-Grass Studio - heaven sunshine">
            <a:hlinkClick r:id="" action="ppaction://media"/>
            <a:extLst>
              <a:ext uri="{FF2B5EF4-FFF2-40B4-BE49-F238E27FC236}">
                <a16:creationId xmlns:a16="http://schemas.microsoft.com/office/drawing/2014/main" id="{C399FA07-8E15-48EE-895D-92D97A4089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870857" y="-609600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92A9452-B613-A4EF-7E21-808C65CE7E9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48783" y="2316399"/>
            <a:ext cx="7212193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4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Rounded Rectangle 1"/>
              <p:cNvSpPr/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A. 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 </a:t>
                </a:r>
                <a14:m>
                  <m:oMath xmlns:m="http://schemas.openxmlformats.org/officeDocument/2006/math"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kumimoji="0" lang="en-GB" sz="3200" b="0" i="1" u="none" strike="noStrike" kern="0" cap="none" spc="0" normalizeH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2" name="Rounded 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6" y="2827436"/>
                <a:ext cx="5798049" cy="1163638"/>
              </a:xfrm>
              <a:prstGeom prst="roundRect">
                <a:avLst/>
              </a:prstGeom>
              <a:blipFill>
                <a:blip r:embed="rId3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ounded Rectangle 17"/>
              <p:cNvSpPr/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38100">
                <a:solidFill>
                  <a:srgbClr val="0056A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defTabSz="914400">
                  <a:buClr>
                    <a:srgbClr val="000000"/>
                  </a:buClr>
                  <a:defRPr/>
                </a:pPr>
                <a:r>
                  <a:rPr kumimoji="0" lang="en-GB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B. (Chiều</a:t>
                </a:r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dài + chiều rộng) </a:t>
                </a:r>
                <a14:m>
                  <m:oMath xmlns:m="http://schemas.openxmlformats.org/officeDocument/2006/math"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×</m:t>
                    </m:r>
                    <m:r>
                      <a:rPr lang="en-GB" sz="3200" i="1" ker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Times New Roman" panose="02020603050405020304" pitchFamily="18" charset="0"/>
                        <a:sym typeface="Arial" panose="020B0604020202020204"/>
                      </a:rPr>
                      <m:t>2</m:t>
                    </m:r>
                  </m:oMath>
                </a14:m>
                <a:r>
                  <a:rPr kumimoji="0" lang="en-GB" sz="3200" b="0" i="0" u="none" strike="noStrike" kern="0" cap="none" spc="0" normalizeH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  <a:sym typeface="Arial" panose="020B0604020202020204"/>
                  </a:rPr>
                  <a:t> </a:t>
                </a:r>
                <a:endParaRPr kumimoji="0" lang="en-GB" sz="32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  <a:sym typeface="Arial" panose="020B0604020202020204"/>
                </a:endParaRPr>
              </a:p>
            </p:txBody>
          </p:sp>
        </mc:Choice>
        <mc:Fallback xmlns="">
          <p:sp>
            <p:nvSpPr>
              <p:cNvPr id="18" name="Rounded 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2427" y="4233569"/>
                <a:ext cx="5798048" cy="1163638"/>
              </a:xfrm>
              <a:prstGeom prst="roundRect">
                <a:avLst/>
              </a:prstGeom>
              <a:blipFill>
                <a:blip r:embed="rId4"/>
                <a:stretch>
                  <a:fillRect l="-1358"/>
                </a:stretch>
              </a:blipFill>
              <a:ln w="38100">
                <a:solidFill>
                  <a:srgbClr val="0056A6"/>
                </a:solidFill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992" y="3406204"/>
            <a:ext cx="3420448" cy="2565336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47707" y="0"/>
            <a:ext cx="10329534" cy="2635309"/>
            <a:chOff x="447707" y="0"/>
            <a:chExt cx="10329534" cy="2635309"/>
          </a:xfrm>
        </p:grpSpPr>
        <p:grpSp>
          <p:nvGrpSpPr>
            <p:cNvPr id="4" name="Group 3"/>
            <p:cNvGrpSpPr/>
            <p:nvPr/>
          </p:nvGrpSpPr>
          <p:grpSpPr>
            <a:xfrm>
              <a:off x="1646829" y="773141"/>
              <a:ext cx="9130412" cy="1364807"/>
              <a:chOff x="1646829" y="773141"/>
              <a:chExt cx="9130412" cy="1364807"/>
            </a:xfrm>
          </p:grpSpPr>
          <p:sp>
            <p:nvSpPr>
              <p:cNvPr id="5" name="Rounded Rectangle 4"/>
              <p:cNvSpPr/>
              <p:nvPr/>
            </p:nvSpPr>
            <p:spPr>
              <a:xfrm>
                <a:off x="1646829" y="773141"/>
                <a:ext cx="9130412" cy="1364807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 w="5715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endParaRPr kumimoji="0" lang="en-US" sz="1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 panose="020B0604020202020204"/>
                </a:endParaRPr>
              </a:p>
            </p:txBody>
          </p:sp>
          <p:sp>
            <p:nvSpPr>
              <p:cNvPr id="8" name="Text Box 7"/>
              <p:cNvSpPr txBox="1"/>
              <p:nvPr/>
            </p:nvSpPr>
            <p:spPr>
              <a:xfrm>
                <a:off x="2681321" y="965268"/>
                <a:ext cx="709168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 panose="020B0604020202020204"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Với</a:t>
                </a:r>
                <a:r>
                  <a:rPr kumimoji="0" lang="en-US" sz="3200" b="0" i="0" u="none" strike="noStrike" kern="0" cap="none" spc="0" normalizeH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charset="0"/>
                    <a:ea typeface="Dongle" charset="-127"/>
                    <a:cs typeface="Times New Roman" panose="02020603050405020304" charset="0"/>
                    <a:sym typeface="Arial" panose="020B0604020202020204"/>
                  </a:rPr>
                  <a:t> cùng một đơn vị đo, muốn tính chu vi đáy của hình hộp chữ nhật ta lấy:</a:t>
                </a:r>
                <a:endParaRPr kumimoji="0" lang="en-US" sz="32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charset="0"/>
                  <a:ea typeface="Dongle" charset="-127"/>
                  <a:cs typeface="Times New Roman" panose="02020603050405020304" charset="0"/>
                  <a:sym typeface="Arial" panose="020B0604020202020204"/>
                </a:endParaRPr>
              </a:p>
            </p:txBody>
          </p:sp>
        </p:grpSp>
        <p:pic>
          <p:nvPicPr>
            <p:cNvPr id="19" name="Picture 18" descr="A picture containing background pattern&#10;&#10;Description automatically generated">
              <a:extLst>
                <a:ext uri="{FF2B5EF4-FFF2-40B4-BE49-F238E27FC236}">
                  <a16:creationId xmlns:a16="http://schemas.microsoft.com/office/drawing/2014/main" id="{80CB114B-2FA6-4542-8DC7-953C8E263D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6296" b="67778"/>
            <a:stretch/>
          </p:blipFill>
          <p:spPr>
            <a:xfrm>
              <a:off x="447707" y="0"/>
              <a:ext cx="2756473" cy="263530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17949582"/>
      </p:ext>
    </p:extLst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mph" presetSubtype="0" repeatCount="2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8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C52FD9-20E3-4DA4-B03C-14D4BF7C59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>
          <a:xfrm>
            <a:off x="3304020" y="759165"/>
            <a:ext cx="8636441" cy="3381621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7CBFCE2-6656-4A9C-9ADC-079A6211A0BF}"/>
              </a:ext>
            </a:extLst>
          </p:cNvPr>
          <p:cNvSpPr/>
          <p:nvPr/>
        </p:nvSpPr>
        <p:spPr>
          <a:xfrm>
            <a:off x="2500678" y="1249570"/>
            <a:ext cx="1024312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6000" b="0" cap="none" spc="0">
                <a:ln w="0">
                  <a:solidFill>
                    <a:schemeClr val="tx1"/>
                  </a:solidFill>
                </a:ln>
                <a:solidFill>
                  <a:srgbClr val="92D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đặc điểm gì?</a:t>
            </a:r>
          </a:p>
        </p:txBody>
      </p:sp>
      <p:pic>
        <p:nvPicPr>
          <p:cNvPr id="4" name="Picture 3" descr="A picture containing text, doll, vector graphics&#10;&#10;Description automatically generated">
            <a:extLst>
              <a:ext uri="{FF2B5EF4-FFF2-40B4-BE49-F238E27FC236}">
                <a16:creationId xmlns:a16="http://schemas.microsoft.com/office/drawing/2014/main" id="{1E7F2074-FA18-477D-B21C-8048D3263B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8701" y="1490008"/>
            <a:ext cx="4835595" cy="553407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79D7C43-CB2E-413E-A009-24DB81290437}"/>
              </a:ext>
            </a:extLst>
          </p:cNvPr>
          <p:cNvSpPr/>
          <p:nvPr/>
        </p:nvSpPr>
        <p:spPr>
          <a:xfrm>
            <a:off x="3689432" y="1444721"/>
            <a:ext cx="7865616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 hộp chữ nhật </a:t>
            </a:r>
          </a:p>
          <a:p>
            <a:pPr algn="ctr"/>
            <a:r>
              <a:rPr lang="en-US" sz="4400" b="1" cap="none" spc="0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</a:t>
            </a:r>
            <a:r>
              <a:rPr lang="en-US" sz="4400" b="1">
                <a:ln w="0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 mặt, hai mặt đáy và 4 mặt bên đều là hình chữ nhật.</a:t>
            </a:r>
            <a:endParaRPr lang="en-US" sz="4400" b="1" cap="none" spc="0">
              <a:ln w="0">
                <a:noFill/>
              </a:ln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86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38E292E-38E2-F5BA-D71E-1928D5E18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4235" y="2417999"/>
            <a:ext cx="7675529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D4DC2A4-0580-EF33-1716-D0EB1F9423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5" name="Picture 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4A6EAEC5-1661-3B5E-5457-4A9A893D19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9040">
            <a:off x="2095500" y="3402939"/>
            <a:ext cx="241300" cy="92418"/>
          </a:xfrm>
          <a:prstGeom prst="rect">
            <a:avLst/>
          </a:prstGeom>
        </p:spPr>
      </p:pic>
      <p:pic>
        <p:nvPicPr>
          <p:cNvPr id="6" name="Picture 5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3D91836C-46F8-C9BE-7DC5-238F8C67C59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740" y="3138779"/>
            <a:ext cx="241300" cy="92418"/>
          </a:xfrm>
          <a:prstGeom prst="rect">
            <a:avLst/>
          </a:prstGeom>
        </p:spPr>
      </p:pic>
      <p:pic>
        <p:nvPicPr>
          <p:cNvPr id="7" name="Picture 6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id="{76603345-450A-A82A-BA4E-69D2AD2E1F4D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100" y="3352139"/>
            <a:ext cx="241300" cy="92418"/>
          </a:xfrm>
          <a:prstGeom prst="rect">
            <a:avLst/>
          </a:prstGeom>
        </p:spPr>
      </p:pic>
      <p:pic>
        <p:nvPicPr>
          <p:cNvPr id="9" name="J2TEAM-TTS-1734186686551 (1)">
            <a:hlinkClick r:id="" action="ppaction://media"/>
            <a:extLst>
              <a:ext uri="{FF2B5EF4-FFF2-40B4-BE49-F238E27FC236}">
                <a16:creationId xmlns:a16="http://schemas.microsoft.com/office/drawing/2014/main" id="{15DC0BF8-8143-1549-FA02-24C815850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506960" y="238760"/>
            <a:ext cx="406400" cy="406400"/>
          </a:xfrm>
          <a:prstGeom prst="rect">
            <a:avLst/>
          </a:prstGeom>
        </p:spPr>
      </p:pic>
      <p:pic>
        <p:nvPicPr>
          <p:cNvPr id="10" name="J2TEAM-TTS-1734186713271 (1)">
            <a:hlinkClick r:id="" action="ppaction://media"/>
            <a:extLst>
              <a:ext uri="{FF2B5EF4-FFF2-40B4-BE49-F238E27FC236}">
                <a16:creationId xmlns:a16="http://schemas.microsoft.com/office/drawing/2014/main" id="{8CC5A097-5500-7F33-1C09-8F1C8872DE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0720" y="127000"/>
            <a:ext cx="406400" cy="406400"/>
          </a:xfrm>
          <a:prstGeom prst="rect">
            <a:avLst/>
          </a:prstGeom>
        </p:spPr>
      </p:pic>
      <p:pic>
        <p:nvPicPr>
          <p:cNvPr id="11" name="1 (1)">
            <a:hlinkClick r:id="" action="ppaction://media"/>
            <a:extLst>
              <a:ext uri="{FF2B5EF4-FFF2-40B4-BE49-F238E27FC236}">
                <a16:creationId xmlns:a16="http://schemas.microsoft.com/office/drawing/2014/main" id="{0978157C-542E-D0F4-20E2-C9D110E8F86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92480" y="8890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8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30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295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8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708640" y="0"/>
            <a:ext cx="1318652" cy="1535548"/>
          </a:xfrm>
          <a:prstGeom prst="rect">
            <a:avLst/>
          </a:prstGeom>
        </p:spPr>
      </p:pic>
      <p:sp>
        <p:nvSpPr>
          <p:cNvPr id="23" name="Text Box 35">
            <a:extLst>
              <a:ext uri="{FF2B5EF4-FFF2-40B4-BE49-F238E27FC236}">
                <a16:creationId xmlns:a16="http://schemas.microsoft.com/office/drawing/2014/main" id="{BF286A35-6414-423D-B427-A1D6244BAB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204" y="2345373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5 m</a:t>
            </a:r>
          </a:p>
        </p:txBody>
      </p:sp>
      <p:sp>
        <p:nvSpPr>
          <p:cNvPr id="24" name="Text Box 36">
            <a:extLst>
              <a:ext uri="{FF2B5EF4-FFF2-40B4-BE49-F238E27FC236}">
                <a16:creationId xmlns:a16="http://schemas.microsoft.com/office/drawing/2014/main" id="{1AC58B6E-3080-411A-A0C0-80356C04A46A}"/>
              </a:ext>
            </a:extLst>
          </p:cNvPr>
          <p:cNvSpPr txBox="1">
            <a:spLocks noChangeArrowheads="1"/>
          </p:cNvSpPr>
          <p:nvPr/>
        </p:nvSpPr>
        <p:spPr bwMode="auto">
          <a:xfrm rot="19804041">
            <a:off x="2262343" y="20675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4 m</a:t>
            </a:r>
          </a:p>
        </p:txBody>
      </p:sp>
      <p:sp>
        <p:nvSpPr>
          <p:cNvPr id="25" name="Text Box 37">
            <a:extLst>
              <a:ext uri="{FF2B5EF4-FFF2-40B4-BE49-F238E27FC236}">
                <a16:creationId xmlns:a16="http://schemas.microsoft.com/office/drawing/2014/main" id="{8179C0E8-B5FF-4C79-A89C-57D48456CB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4342" y="138176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24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2 m</a:t>
            </a:r>
          </a:p>
        </p:txBody>
      </p:sp>
      <p:grpSp>
        <p:nvGrpSpPr>
          <p:cNvPr id="26" name="Group 38">
            <a:extLst>
              <a:ext uri="{FF2B5EF4-FFF2-40B4-BE49-F238E27FC236}">
                <a16:creationId xmlns:a16="http://schemas.microsoft.com/office/drawing/2014/main" id="{6BED64B6-C1A3-463C-AA02-FA143BD5275A}"/>
              </a:ext>
            </a:extLst>
          </p:cNvPr>
          <p:cNvGrpSpPr>
            <a:grpSpLocks/>
          </p:cNvGrpSpPr>
          <p:nvPr/>
        </p:nvGrpSpPr>
        <p:grpSpPr bwMode="auto">
          <a:xfrm>
            <a:off x="204944" y="1153160"/>
            <a:ext cx="2743200" cy="1219200"/>
            <a:chOff x="96" y="1872"/>
            <a:chExt cx="1728" cy="768"/>
          </a:xfrm>
        </p:grpSpPr>
        <p:sp>
          <p:nvSpPr>
            <p:cNvPr id="27" name="Freeform 39">
              <a:extLst>
                <a:ext uri="{FF2B5EF4-FFF2-40B4-BE49-F238E27FC236}">
                  <a16:creationId xmlns:a16="http://schemas.microsoft.com/office/drawing/2014/main" id="{42509030-08A4-4251-80F4-4AE14F8325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296" y="1872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28"/>
                <a:gd name="T16" fmla="*/ 0 h 768"/>
                <a:gd name="T17" fmla="*/ 528 w 528"/>
                <a:gd name="T18" fmla="*/ 768 h 7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8" name="Rectangle 40">
              <a:extLst>
                <a:ext uri="{FF2B5EF4-FFF2-40B4-BE49-F238E27FC236}">
                  <a16:creationId xmlns:a16="http://schemas.microsoft.com/office/drawing/2014/main" id="{B4CE15F5-CF1E-477F-9C84-BFEFDE842F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" y="2160"/>
              <a:ext cx="1200" cy="480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defTabSz="914400" fontAlgn="base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lang="en-US" alt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Freeform 41">
              <a:extLst>
                <a:ext uri="{FF2B5EF4-FFF2-40B4-BE49-F238E27FC236}">
                  <a16:creationId xmlns:a16="http://schemas.microsoft.com/office/drawing/2014/main" id="{012EDFE6-6613-4172-A03C-6B2939D4D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96" y="1872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719 w 1680"/>
                <a:gd name="T3" fmla="*/ 0 h 288"/>
                <a:gd name="T4" fmla="*/ 2290 w 1680"/>
                <a:gd name="T5" fmla="*/ 0 h 288"/>
                <a:gd name="T6" fmla="*/ 1571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rgbClr val="FF0066"/>
              </a:solidFill>
              <a:round/>
              <a:headEnd/>
              <a:tailEnd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0" name="Line 42">
              <a:extLst>
                <a:ext uri="{FF2B5EF4-FFF2-40B4-BE49-F238E27FC236}">
                  <a16:creationId xmlns:a16="http://schemas.microsoft.com/office/drawing/2014/main" id="{97D8A5C6-BF61-4D77-B7D4-6C7474FBD3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4" y="1872"/>
              <a:ext cx="0" cy="449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1" name="Line 43">
              <a:extLst>
                <a:ext uri="{FF2B5EF4-FFF2-40B4-BE49-F238E27FC236}">
                  <a16:creationId xmlns:a16="http://schemas.microsoft.com/office/drawing/2014/main" id="{DC74CE46-907F-497D-ACB9-E6BB06B27B1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96" y="235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2" name="Line 44">
              <a:extLst>
                <a:ext uri="{FF2B5EF4-FFF2-40B4-BE49-F238E27FC236}">
                  <a16:creationId xmlns:a16="http://schemas.microsoft.com/office/drawing/2014/main" id="{530F29EE-105C-4F88-913B-99F015B1E95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24" y="2352"/>
              <a:ext cx="1165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33" name="Group 45">
            <a:extLst>
              <a:ext uri="{FF2B5EF4-FFF2-40B4-BE49-F238E27FC236}">
                <a16:creationId xmlns:a16="http://schemas.microsoft.com/office/drawing/2014/main" id="{6BEC9031-A83D-4F4B-854E-2FE00BF87649}"/>
              </a:ext>
            </a:extLst>
          </p:cNvPr>
          <p:cNvGrpSpPr>
            <a:grpSpLocks/>
          </p:cNvGrpSpPr>
          <p:nvPr/>
        </p:nvGrpSpPr>
        <p:grpSpPr bwMode="auto">
          <a:xfrm>
            <a:off x="5327228" y="962660"/>
            <a:ext cx="7056438" cy="2057400"/>
            <a:chOff x="1872" y="1776"/>
            <a:chExt cx="4445" cy="1440"/>
          </a:xfrm>
        </p:grpSpPr>
        <p:sp>
          <p:nvSpPr>
            <p:cNvPr id="34" name="Rectangle 46">
              <a:extLst>
                <a:ext uri="{FF2B5EF4-FFF2-40B4-BE49-F238E27FC236}">
                  <a16:creationId xmlns:a16="http://schemas.microsoft.com/office/drawing/2014/main" id="{80F4170C-5968-487A-B48C-774E31932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177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5" name="Rectangle 47">
              <a:extLst>
                <a:ext uri="{FF2B5EF4-FFF2-40B4-BE49-F238E27FC236}">
                  <a16:creationId xmlns:a16="http://schemas.microsoft.com/office/drawing/2014/main" id="{0486794B-556F-4544-AAFC-56B6F9DD1D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736"/>
              <a:ext cx="1200" cy="480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6" name="Rectangle 48">
              <a:extLst>
                <a:ext uri="{FF2B5EF4-FFF2-40B4-BE49-F238E27FC236}">
                  <a16:creationId xmlns:a16="http://schemas.microsoft.com/office/drawing/2014/main" id="{3B8F8D8D-A84E-467F-BBDF-0E9B7B5C77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7" name="Rectangle 49">
              <a:extLst>
                <a:ext uri="{FF2B5EF4-FFF2-40B4-BE49-F238E27FC236}">
                  <a16:creationId xmlns:a16="http://schemas.microsoft.com/office/drawing/2014/main" id="{785AD251-D754-4155-9EE8-37391E49BC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256"/>
              <a:ext cx="120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8" name="Rectangle 50">
              <a:extLst>
                <a:ext uri="{FF2B5EF4-FFF2-40B4-BE49-F238E27FC236}">
                  <a16:creationId xmlns:a16="http://schemas.microsoft.com/office/drawing/2014/main" id="{68212F04-6109-47DC-B8F3-69BBE7A581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39" name="Rectangle 51">
              <a:extLst>
                <a:ext uri="{FF2B5EF4-FFF2-40B4-BE49-F238E27FC236}">
                  <a16:creationId xmlns:a16="http://schemas.microsoft.com/office/drawing/2014/main" id="{053A4253-0CC2-4E25-92CE-D5431DFD599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72" y="2256"/>
              <a:ext cx="720" cy="480"/>
            </a:xfrm>
            <a:prstGeom prst="rect">
              <a:avLst/>
            </a:prstGeom>
            <a:solidFill>
              <a:srgbClr val="92D05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en-US" altLang="en-US" b="1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0" name="Text Box 52">
              <a:extLst>
                <a:ext uri="{FF2B5EF4-FFF2-40B4-BE49-F238E27FC236}">
                  <a16:creationId xmlns:a16="http://schemas.microsoft.com/office/drawing/2014/main" id="{6391AD37-FE74-41B8-A12F-8E939B28D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49" y="194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1" name="Text Box 53">
              <a:extLst>
                <a:ext uri="{FF2B5EF4-FFF2-40B4-BE49-F238E27FC236}">
                  <a16:creationId xmlns:a16="http://schemas.microsoft.com/office/drawing/2014/main" id="{030D677A-5640-4345-BB32-72A6B45CD5F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34" y="1936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2" name="Text Box 54">
              <a:extLst>
                <a:ext uri="{FF2B5EF4-FFF2-40B4-BE49-F238E27FC236}">
                  <a16:creationId xmlns:a16="http://schemas.microsoft.com/office/drawing/2014/main" id="{0921AC78-E6C0-4125-A0EB-35A35B00E1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91" y="1936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  <p:sp>
          <p:nvSpPr>
            <p:cNvPr id="43" name="Text Box 55">
              <a:extLst>
                <a:ext uri="{FF2B5EF4-FFF2-40B4-BE49-F238E27FC236}">
                  <a16:creationId xmlns:a16="http://schemas.microsoft.com/office/drawing/2014/main" id="{968C4C83-9206-4308-87C1-6A0F27F006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26" y="1893"/>
              <a:ext cx="624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5 m</a:t>
              </a:r>
            </a:p>
          </p:txBody>
        </p:sp>
        <p:sp>
          <p:nvSpPr>
            <p:cNvPr id="44" name="Text Box 56">
              <a:extLst>
                <a:ext uri="{FF2B5EF4-FFF2-40B4-BE49-F238E27FC236}">
                  <a16:creationId xmlns:a16="http://schemas.microsoft.com/office/drawing/2014/main" id="{6529B2A1-AB8D-43F6-BC5E-F59DE9D942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41" y="2345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2 m</a:t>
              </a:r>
            </a:p>
          </p:txBody>
        </p:sp>
        <p:sp>
          <p:nvSpPr>
            <p:cNvPr id="5" name="Text Box 52">
              <a:extLst>
                <a:ext uri="{FF2B5EF4-FFF2-40B4-BE49-F238E27FC236}">
                  <a16:creationId xmlns:a16="http://schemas.microsoft.com/office/drawing/2014/main" id="{8F1E1F1F-0851-7342-B94F-203956EBA4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9" y="2803"/>
              <a:ext cx="576" cy="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>
                  <a:solidFill>
                    <a:srgbClr val="404040"/>
                  </a:solidFill>
                  <a:latin typeface="Trebuchet MS" panose="020B0603020202020204" pitchFamily="34" charset="0"/>
                </a:defRPr>
              </a:lvl1pPr>
              <a:lvl2pPr marL="742950" indent="-28575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600">
                  <a:solidFill>
                    <a:srgbClr val="404040"/>
                  </a:solidFill>
                  <a:latin typeface="Trebuchet MS" panose="020B0603020202020204" pitchFamily="34" charset="0"/>
                </a:defRPr>
              </a:lvl2pPr>
              <a:lvl3pPr marL="11430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400">
                  <a:solidFill>
                    <a:srgbClr val="404040"/>
                  </a:solidFill>
                  <a:latin typeface="Trebuchet MS" panose="020B0603020202020204" pitchFamily="34" charset="0"/>
                </a:defRPr>
              </a:lvl3pPr>
              <a:lvl4pPr marL="16002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4pPr>
              <a:lvl5pPr marL="2057400" indent="-228600">
                <a:spcBef>
                  <a:spcPts val="1000"/>
                </a:spcBef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5pPr>
              <a:lvl6pPr marL="25146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6pPr>
              <a:lvl7pPr marL="29718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7pPr>
              <a:lvl8pPr marL="34290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8pPr>
              <a:lvl9pPr marL="3886200" indent="-228600" eaLnBrk="0" fontAlgn="base" hangingPunct="0">
                <a:spcBef>
                  <a:spcPts val="1000"/>
                </a:spcBef>
                <a:spcAft>
                  <a:spcPct val="0"/>
                </a:spcAft>
                <a:buClr>
                  <a:schemeClr val="accent1"/>
                </a:buClr>
                <a:buSzPct val="80000"/>
                <a:buFont typeface="Wingdings 3" panose="05040102010807070707" pitchFamily="18" charset="2"/>
                <a:buChar char=""/>
                <a:defRPr sz="1200">
                  <a:solidFill>
                    <a:srgbClr val="404040"/>
                  </a:solidFill>
                  <a:latin typeface="Trebuchet MS" panose="020B0603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SzTx/>
                <a:buFontTx/>
                <a:buNone/>
              </a:pPr>
              <a:r>
                <a:rPr lang="en-US" alt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</a:rPr>
                <a:t>4 m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440367-3E30-81D7-EE9A-9AD77E929A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9280" y="3324919"/>
            <a:ext cx="6144260" cy="344259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3BD7EE0-96D3-40AB-DB55-A5D31B3A193F}"/>
              </a:ext>
            </a:extLst>
          </p:cNvPr>
          <p:cNvSpPr txBox="1"/>
          <p:nvPr/>
        </p:nvSpPr>
        <p:spPr>
          <a:xfrm>
            <a:off x="365760" y="3169920"/>
            <a:ext cx="4805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820099D-B75B-AFEA-61A7-41301369EF60}"/>
              </a:ext>
            </a:extLst>
          </p:cNvPr>
          <p:cNvSpPr txBox="1"/>
          <p:nvPr/>
        </p:nvSpPr>
        <p:spPr>
          <a:xfrm>
            <a:off x="457200" y="4348480"/>
            <a:ext cx="5161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(4 + 5 + 4 + 5) x 2 = 36 (m²)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7DBE884-F5F1-9568-45C5-D98FE3D46F5F}"/>
              </a:ext>
            </a:extLst>
          </p:cNvPr>
          <p:cNvSpPr txBox="1"/>
          <p:nvPr/>
        </p:nvSpPr>
        <p:spPr>
          <a:xfrm>
            <a:off x="477520" y="5008880"/>
            <a:ext cx="543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(4 + 5) x 2 x 2 = 36 (m²) </a:t>
            </a:r>
          </a:p>
        </p:txBody>
      </p:sp>
    </p:spTree>
    <p:extLst>
      <p:ext uri="{BB962C8B-B14F-4D97-AF65-F5344CB8AC3E}">
        <p14:creationId xmlns:p14="http://schemas.microsoft.com/office/powerpoint/2010/main" val="540144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4">
            <a:extLst>
              <a:ext uri="{FF2B5EF4-FFF2-40B4-BE49-F238E27FC236}">
                <a16:creationId xmlns:a16="http://schemas.microsoft.com/office/drawing/2014/main" id="{5AD268DE-8CC8-4F59-8AEA-422A91D7FD3F}"/>
              </a:ext>
            </a:extLst>
          </p:cNvPr>
          <p:cNvGrpSpPr>
            <a:grpSpLocks/>
          </p:cNvGrpSpPr>
          <p:nvPr/>
        </p:nvGrpSpPr>
        <p:grpSpPr bwMode="auto">
          <a:xfrm>
            <a:off x="323478" y="2755613"/>
            <a:ext cx="3570308" cy="2535491"/>
            <a:chOff x="3072" y="1344"/>
            <a:chExt cx="1732" cy="768"/>
          </a:xfrm>
        </p:grpSpPr>
        <p:sp>
          <p:nvSpPr>
            <p:cNvPr id="8" name="Freeform 25">
              <a:extLst>
                <a:ext uri="{FF2B5EF4-FFF2-40B4-BE49-F238E27FC236}">
                  <a16:creationId xmlns:a16="http://schemas.microsoft.com/office/drawing/2014/main" id="{0BF5A450-61F5-4255-BC37-076937CCD8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72" y="1344"/>
              <a:ext cx="528" cy="768"/>
            </a:xfrm>
            <a:custGeom>
              <a:avLst/>
              <a:gdLst>
                <a:gd name="T0" fmla="*/ 0 w 528"/>
                <a:gd name="T1" fmla="*/ 768 h 768"/>
                <a:gd name="T2" fmla="*/ 528 w 528"/>
                <a:gd name="T3" fmla="*/ 480 h 768"/>
                <a:gd name="T4" fmla="*/ 528 w 528"/>
                <a:gd name="T5" fmla="*/ 0 h 768"/>
                <a:gd name="T6" fmla="*/ 0 w 528"/>
                <a:gd name="T7" fmla="*/ 288 h 768"/>
                <a:gd name="T8" fmla="*/ 0 w 528"/>
                <a:gd name="T9" fmla="*/ 768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8" h="768">
                  <a:moveTo>
                    <a:pt x="0" y="768"/>
                  </a:moveTo>
                  <a:lnTo>
                    <a:pt x="528" y="480"/>
                  </a:lnTo>
                  <a:lnTo>
                    <a:pt x="528" y="0"/>
                  </a:lnTo>
                  <a:lnTo>
                    <a:pt x="0" y="288"/>
                  </a:lnTo>
                  <a:lnTo>
                    <a:pt x="0" y="768"/>
                  </a:lnTo>
                  <a:close/>
                </a:path>
              </a:pathLst>
            </a:cu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9" name="Rectangle 26">
              <a:extLst>
                <a:ext uri="{FF2B5EF4-FFF2-40B4-BE49-F238E27FC236}">
                  <a16:creationId xmlns:a16="http://schemas.microsoft.com/office/drawing/2014/main" id="{665699BE-97C6-4EA3-8391-6F52FF6D53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72" y="1632"/>
              <a:ext cx="1200" cy="480"/>
            </a:xfrm>
            <a:prstGeom prst="rect">
              <a:avLst/>
            </a:prstGeom>
            <a:solidFill>
              <a:schemeClr val="bg2">
                <a:lumMod val="40000"/>
                <a:lumOff val="60000"/>
              </a:schemeClr>
            </a:solidFill>
            <a:ln w="19050">
              <a:solidFill>
                <a:srgbClr val="00B050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hangingPunct="1">
                <a:defRPr/>
              </a:pPr>
              <a:endParaRPr lang="en-US" altLang="en-US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Freeform 27">
              <a:extLst>
                <a:ext uri="{FF2B5EF4-FFF2-40B4-BE49-F238E27FC236}">
                  <a16:creationId xmlns:a16="http://schemas.microsoft.com/office/drawing/2014/main" id="{8CB69C23-62DB-49DE-B555-FFCB7C0A75D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76" y="1344"/>
              <a:ext cx="1728" cy="288"/>
            </a:xfrm>
            <a:custGeom>
              <a:avLst/>
              <a:gdLst>
                <a:gd name="T0" fmla="*/ 0 w 1680"/>
                <a:gd name="T1" fmla="*/ 288 h 288"/>
                <a:gd name="T2" fmla="*/ 661 w 1680"/>
                <a:gd name="T3" fmla="*/ 0 h 288"/>
                <a:gd name="T4" fmla="*/ 2104 w 1680"/>
                <a:gd name="T5" fmla="*/ 0 h 288"/>
                <a:gd name="T6" fmla="*/ 1444 w 1680"/>
                <a:gd name="T7" fmla="*/ 288 h 288"/>
                <a:gd name="T8" fmla="*/ 0 w 1680"/>
                <a:gd name="T9" fmla="*/ 288 h 2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80"/>
                <a:gd name="T16" fmla="*/ 0 h 288"/>
                <a:gd name="T17" fmla="*/ 1680 w 1680"/>
                <a:gd name="T18" fmla="*/ 288 h 28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80" h="288">
                  <a:moveTo>
                    <a:pt x="0" y="288"/>
                  </a:moveTo>
                  <a:lnTo>
                    <a:pt x="528" y="0"/>
                  </a:lnTo>
                  <a:lnTo>
                    <a:pt x="1680" y="0"/>
                  </a:lnTo>
                  <a:lnTo>
                    <a:pt x="1152" y="288"/>
                  </a:lnTo>
                  <a:lnTo>
                    <a:pt x="0" y="288"/>
                  </a:lnTo>
                  <a:close/>
                </a:path>
              </a:pathLst>
            </a:custGeom>
            <a:solidFill>
              <a:srgbClr val="FFFFFF"/>
            </a:solidFill>
            <a:ln w="19050">
              <a:solidFill>
                <a:srgbClr val="00B05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Line 28">
              <a:extLst>
                <a:ext uri="{FF2B5EF4-FFF2-40B4-BE49-F238E27FC236}">
                  <a16:creationId xmlns:a16="http://schemas.microsoft.com/office/drawing/2014/main" id="{81CC33F3-A2E6-44C7-ACEB-55EDAF12CE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" y="1344"/>
              <a:ext cx="0" cy="48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Line 29">
              <a:extLst>
                <a:ext uri="{FF2B5EF4-FFF2-40B4-BE49-F238E27FC236}">
                  <a16:creationId xmlns:a16="http://schemas.microsoft.com/office/drawing/2014/main" id="{4F5F33BE-BFE1-4210-AF01-DE62405E972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072" y="1832"/>
              <a:ext cx="528" cy="271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Line 30">
              <a:extLst>
                <a:ext uri="{FF2B5EF4-FFF2-40B4-BE49-F238E27FC236}">
                  <a16:creationId xmlns:a16="http://schemas.microsoft.com/office/drawing/2014/main" id="{CC7B89B3-1898-4F41-A468-CFBE86124CA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600" y="1824"/>
              <a:ext cx="1200" cy="0"/>
            </a:xfrm>
            <a:prstGeom prst="line">
              <a:avLst/>
            </a:prstGeom>
            <a:noFill/>
            <a:ln w="9525">
              <a:solidFill>
                <a:srgbClr val="FF33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A4B1566-2EA0-4BE7-AFD6-41D8C4EF1DCD}"/>
              </a:ext>
            </a:extLst>
          </p:cNvPr>
          <p:cNvGrpSpPr/>
          <p:nvPr/>
        </p:nvGrpSpPr>
        <p:grpSpPr>
          <a:xfrm>
            <a:off x="4862290" y="2636658"/>
            <a:ext cx="6871852" cy="2535489"/>
            <a:chOff x="4664364" y="2013527"/>
            <a:chExt cx="6871852" cy="2535489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53B4EDA-4386-4278-B615-4719858B19B8}"/>
                </a:ext>
              </a:extLst>
            </p:cNvPr>
            <p:cNvSpPr/>
            <p:nvPr/>
          </p:nvSpPr>
          <p:spPr>
            <a:xfrm>
              <a:off x="4664364" y="2013527"/>
              <a:ext cx="6871852" cy="2535489"/>
            </a:xfrm>
            <a:custGeom>
              <a:avLst/>
              <a:gdLst>
                <a:gd name="connsiteX0" fmla="*/ 0 w 6871852"/>
                <a:gd name="connsiteY0" fmla="*/ 422590 h 2535489"/>
                <a:gd name="connsiteX1" fmla="*/ 422590 w 6871852"/>
                <a:gd name="connsiteY1" fmla="*/ 0 h 2535489"/>
                <a:gd name="connsiteX2" fmla="*/ 6449262 w 6871852"/>
                <a:gd name="connsiteY2" fmla="*/ 0 h 2535489"/>
                <a:gd name="connsiteX3" fmla="*/ 6871852 w 6871852"/>
                <a:gd name="connsiteY3" fmla="*/ 422590 h 2535489"/>
                <a:gd name="connsiteX4" fmla="*/ 6871852 w 6871852"/>
                <a:gd name="connsiteY4" fmla="*/ 2112899 h 2535489"/>
                <a:gd name="connsiteX5" fmla="*/ 6449262 w 6871852"/>
                <a:gd name="connsiteY5" fmla="*/ 2535489 h 2535489"/>
                <a:gd name="connsiteX6" fmla="*/ 422590 w 6871852"/>
                <a:gd name="connsiteY6" fmla="*/ 2535489 h 2535489"/>
                <a:gd name="connsiteX7" fmla="*/ 0 w 6871852"/>
                <a:gd name="connsiteY7" fmla="*/ 2112899 h 2535489"/>
                <a:gd name="connsiteX8" fmla="*/ 0 w 6871852"/>
                <a:gd name="connsiteY8" fmla="*/ 422590 h 25354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871852" h="2535489" fill="none" extrusionOk="0">
                  <a:moveTo>
                    <a:pt x="0" y="422590"/>
                  </a:moveTo>
                  <a:cubicBezTo>
                    <a:pt x="184" y="194177"/>
                    <a:pt x="210441" y="35650"/>
                    <a:pt x="422590" y="0"/>
                  </a:cubicBezTo>
                  <a:cubicBezTo>
                    <a:pt x="2130588" y="72427"/>
                    <a:pt x="4857675" y="61419"/>
                    <a:pt x="6449262" y="0"/>
                  </a:cubicBezTo>
                  <a:cubicBezTo>
                    <a:pt x="6678003" y="-32006"/>
                    <a:pt x="6857312" y="184802"/>
                    <a:pt x="6871852" y="422590"/>
                  </a:cubicBezTo>
                  <a:cubicBezTo>
                    <a:pt x="6943822" y="994304"/>
                    <a:pt x="6993247" y="1766744"/>
                    <a:pt x="6871852" y="2112899"/>
                  </a:cubicBezTo>
                  <a:cubicBezTo>
                    <a:pt x="6875487" y="2327838"/>
                    <a:pt x="6668037" y="2519106"/>
                    <a:pt x="6449262" y="2535489"/>
                  </a:cubicBezTo>
                  <a:cubicBezTo>
                    <a:pt x="3772459" y="2565316"/>
                    <a:pt x="2830914" y="2456183"/>
                    <a:pt x="422590" y="2535489"/>
                  </a:cubicBezTo>
                  <a:cubicBezTo>
                    <a:pt x="214211" y="2532662"/>
                    <a:pt x="-34385" y="2353088"/>
                    <a:pt x="0" y="2112899"/>
                  </a:cubicBezTo>
                  <a:cubicBezTo>
                    <a:pt x="-125070" y="1935219"/>
                    <a:pt x="59835" y="820196"/>
                    <a:pt x="0" y="422590"/>
                  </a:cubicBezTo>
                  <a:close/>
                </a:path>
                <a:path w="6871852" h="2535489" stroke="0" extrusionOk="0">
                  <a:moveTo>
                    <a:pt x="0" y="422590"/>
                  </a:moveTo>
                  <a:cubicBezTo>
                    <a:pt x="29921" y="197356"/>
                    <a:pt x="194872" y="11818"/>
                    <a:pt x="422590" y="0"/>
                  </a:cubicBezTo>
                  <a:cubicBezTo>
                    <a:pt x="3007595" y="123000"/>
                    <a:pt x="5347932" y="-96860"/>
                    <a:pt x="6449262" y="0"/>
                  </a:cubicBezTo>
                  <a:cubicBezTo>
                    <a:pt x="6648332" y="-26157"/>
                    <a:pt x="6891485" y="149619"/>
                    <a:pt x="6871852" y="422590"/>
                  </a:cubicBezTo>
                  <a:cubicBezTo>
                    <a:pt x="6962574" y="777381"/>
                    <a:pt x="7001299" y="1557793"/>
                    <a:pt x="6871852" y="2112899"/>
                  </a:cubicBezTo>
                  <a:cubicBezTo>
                    <a:pt x="6846862" y="2355342"/>
                    <a:pt x="6670374" y="2533480"/>
                    <a:pt x="6449262" y="2535489"/>
                  </a:cubicBezTo>
                  <a:cubicBezTo>
                    <a:pt x="3707933" y="2374782"/>
                    <a:pt x="1618161" y="2575156"/>
                    <a:pt x="422590" y="2535489"/>
                  </a:cubicBezTo>
                  <a:cubicBezTo>
                    <a:pt x="166857" y="2530976"/>
                    <a:pt x="-23728" y="2335539"/>
                    <a:pt x="0" y="2112899"/>
                  </a:cubicBezTo>
                  <a:cubicBezTo>
                    <a:pt x="18141" y="1523395"/>
                    <a:pt x="63558" y="932160"/>
                    <a:pt x="0" y="422590"/>
                  </a:cubicBez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38100">
              <a:solidFill>
                <a:schemeClr val="accent5">
                  <a:lumMod val="50000"/>
                </a:schemeClr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A4CA252-A7E7-4D86-87EB-F9C9F93AD01C}"/>
                </a:ext>
              </a:extLst>
            </p:cNvPr>
            <p:cNvSpPr txBox="1"/>
            <p:nvPr/>
          </p:nvSpPr>
          <p:spPr>
            <a:xfrm>
              <a:off x="4856173" y="2200015"/>
              <a:ext cx="6680043" cy="230832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xung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quanh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tổng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diện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tích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mặt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hình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hộp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nhật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D737D39-3BAC-50B9-67CC-574901A458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1291" y="80054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3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E5CC3C6-669B-4ECD-AFE8-5E1AAE4C4738}"/>
              </a:ext>
            </a:extLst>
          </p:cNvPr>
          <p:cNvSpPr/>
          <p:nvPr/>
        </p:nvSpPr>
        <p:spPr>
          <a:xfrm>
            <a:off x="237294" y="1891683"/>
            <a:ext cx="11717412" cy="367701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2" name="Picture 2">
            <a:extLst>
              <a:ext uri="{FF2B5EF4-FFF2-40B4-BE49-F238E27FC236}">
                <a16:creationId xmlns:a16="http://schemas.microsoft.com/office/drawing/2014/main" id="{F0BA5348-4E04-4A25-8025-C984E1B29CE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124883" y="0"/>
            <a:ext cx="1943049" cy="2262648"/>
          </a:xfrm>
          <a:prstGeom prst="rect">
            <a:avLst/>
          </a:prstGeom>
        </p:spPr>
      </p:pic>
      <p:sp>
        <p:nvSpPr>
          <p:cNvPr id="51" name="Text Box 10">
            <a:extLst>
              <a:ext uri="{FF2B5EF4-FFF2-40B4-BE49-F238E27FC236}">
                <a16:creationId xmlns:a16="http://schemas.microsoft.com/office/drawing/2014/main" id="{83AF2448-17B1-4F41-91DC-6D07609C82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352" y="1891683"/>
            <a:ext cx="1037705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>
                <a:solidFill>
                  <a:srgbClr val="404040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600">
                <a:solidFill>
                  <a:srgbClr val="404040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400">
                <a:solidFill>
                  <a:srgbClr val="404040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pitchFamily="18" charset="2"/>
              <a:buChar char=""/>
              <a:defRPr sz="1200">
                <a:solidFill>
                  <a:srgbClr val="404040"/>
                </a:solidFill>
                <a:latin typeface="Trebuchet MS" panose="020B0603020202020204" pitchFamily="34" charset="0"/>
              </a:defRPr>
            </a:lvl9pPr>
          </a:lstStyle>
          <a:p>
            <a:pPr algn="just" defTabSz="914400" fontAlgn="base"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diện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xung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quanh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hộp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nhật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altLang="en-US" sz="5400" b="1" dirty="0" err="1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altLang="en-US" sz="5400" b="1" dirty="0">
                <a:solidFill>
                  <a:srgbClr val="00B0F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 vi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mặt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en-US" sz="5400" b="1" dirty="0" err="1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</a:t>
            </a:r>
            <a:r>
              <a:rPr lang="en-US" altLang="en-US" sz="5400" b="1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F6EE47-99B8-6700-BEFD-1F03B737E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1131" y="678625"/>
            <a:ext cx="730973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33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图片 78">
            <a:extLst>
              <a:ext uri="{FF2B5EF4-FFF2-40B4-BE49-F238E27FC236}">
                <a16:creationId xmlns:a16="http://schemas.microsoft.com/office/drawing/2014/main" id="{06F980A7-C906-4AAA-96ED-480CD53181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72414" flipH="1">
            <a:off x="303107" y="1460"/>
            <a:ext cx="2248412" cy="1918137"/>
          </a:xfrm>
          <a:prstGeom prst="rect">
            <a:avLst/>
          </a:prstGeom>
        </p:spPr>
      </p:pic>
      <p:pic>
        <p:nvPicPr>
          <p:cNvPr id="75" name="图片 74">
            <a:extLst>
              <a:ext uri="{FF2B5EF4-FFF2-40B4-BE49-F238E27FC236}">
                <a16:creationId xmlns:a16="http://schemas.microsoft.com/office/drawing/2014/main" id="{C0DA0C3D-6C0A-470B-876A-5F7C02220C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5529" y="828032"/>
            <a:ext cx="4179714" cy="56323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A04F945-247F-2FC2-6059-11DD941988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249" y="2489119"/>
            <a:ext cx="8285182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22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EBE6BD16-9FDF-B30E-D4B6-6B67900BFC35}"/>
              </a:ext>
            </a:extLst>
          </p:cNvPr>
          <p:cNvSpPr/>
          <p:nvPr/>
        </p:nvSpPr>
        <p:spPr>
          <a:xfrm>
            <a:off x="467360" y="436880"/>
            <a:ext cx="11308080" cy="60350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Hộp Văn bản 11">
            <a:extLst>
              <a:ext uri="{FF2B5EF4-FFF2-40B4-BE49-F238E27FC236}">
                <a16:creationId xmlns:a16="http://schemas.microsoft.com/office/drawing/2014/main" id="{53325549-6484-9D06-1ABE-FA0FB4EE0FD9}"/>
              </a:ext>
            </a:extLst>
          </p:cNvPr>
          <p:cNvSpPr txBox="1"/>
          <p:nvPr/>
        </p:nvSpPr>
        <p:spPr>
          <a:xfrm>
            <a:off x="1502796" y="636491"/>
            <a:ext cx="997549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Tính diện tích xung quanh của hình hộp chữ nhật có: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 Chiều dài 7 dm, chiều rộng 5 dm và chiều cao 4 dm.</a:t>
            </a:r>
          </a:p>
          <a:p>
            <a:pPr lvl="0" algn="just">
              <a:defRPr/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 Chiều dài 6,5 cm, chiều rộng 3,5 cm và chiều cao 5 cm.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2990160-F396-A2DE-E891-F569151DE57F}"/>
              </a:ext>
            </a:extLst>
          </p:cNvPr>
          <p:cNvSpPr/>
          <p:nvPr/>
        </p:nvSpPr>
        <p:spPr>
          <a:xfrm>
            <a:off x="707373" y="863864"/>
            <a:ext cx="774403" cy="72677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53CFC1-C215-CEA7-907F-6F970FA8BE58}"/>
              </a:ext>
            </a:extLst>
          </p:cNvPr>
          <p:cNvSpPr txBox="1"/>
          <p:nvPr/>
        </p:nvSpPr>
        <p:spPr>
          <a:xfrm>
            <a:off x="1432560" y="2651760"/>
            <a:ext cx="10383520" cy="24016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(7 + 5) × 2 × 4) = 96 (dm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Diện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hộp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nhật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(6,5 + 3,5) × 2 × 5 = 100 (cm</a:t>
            </a:r>
            <a:r>
              <a:rPr lang="en-US" sz="3200" b="1" kern="10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</a:t>
            </a:r>
            <a:r>
              <a:rPr lang="en-US" sz="3200" b="1" kern="1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)</a:t>
            </a:r>
          </a:p>
        </p:txBody>
      </p:sp>
    </p:spTree>
    <p:extLst>
      <p:ext uri="{BB962C8B-B14F-4D97-AF65-F5344CB8AC3E}">
        <p14:creationId xmlns:p14="http://schemas.microsoft.com/office/powerpoint/2010/main" val="220519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摄图网699pic">
  <a:themeElements>
    <a:clrScheme name="自定义 2545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DDB461"/>
      </a:accent1>
      <a:accent2>
        <a:srgbClr val="D57065"/>
      </a:accent2>
      <a:accent3>
        <a:srgbClr val="70AB43"/>
      </a:accent3>
      <a:accent4>
        <a:srgbClr val="D57065"/>
      </a:accent4>
      <a:accent5>
        <a:srgbClr val="DDB461"/>
      </a:accent5>
      <a:accent6>
        <a:srgbClr val="70AB43"/>
      </a:accent6>
      <a:hlink>
        <a:srgbClr val="DDB461"/>
      </a:hlink>
      <a:folHlink>
        <a:srgbClr val="D57065"/>
      </a:folHlink>
    </a:clrScheme>
    <a:fontScheme name="shqaw5vl">
      <a:majorFont>
        <a:latin typeface="字魂58号-创中黑"/>
        <a:ea typeface="字魂58号-创中黑"/>
        <a:cs typeface=""/>
      </a:majorFont>
      <a:minorFont>
        <a:latin typeface="字魂58号-创中黑"/>
        <a:ea typeface="字魂58号-创中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739</TotalTime>
  <Words>376</Words>
  <Application>Microsoft Office PowerPoint</Application>
  <PresentationFormat>Widescreen</PresentationFormat>
  <Paragraphs>43</Paragraphs>
  <Slides>12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微软雅黑</vt:lpstr>
      <vt:lpstr>Arial</vt:lpstr>
      <vt:lpstr>Cambria</vt:lpstr>
      <vt:lpstr>Cambria Math</vt:lpstr>
      <vt:lpstr>Times New Roman</vt:lpstr>
      <vt:lpstr>字魂58号-创中黑</vt:lpstr>
      <vt:lpstr>包图主题2</vt:lpstr>
      <vt:lpstr>摄图网699pic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MyPC</cp:lastModifiedBy>
  <cp:revision>112</cp:revision>
  <dcterms:created xsi:type="dcterms:W3CDTF">2017-08-18T03:02:00Z</dcterms:created>
  <dcterms:modified xsi:type="dcterms:W3CDTF">2025-02-26T05:58:37Z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