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6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2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83" r:id="rId19"/>
    <p:sldId id="276" r:id="rId20"/>
    <p:sldId id="277" r:id="rId21"/>
    <p:sldId id="278" r:id="rId22"/>
    <p:sldId id="285" r:id="rId23"/>
    <p:sldId id="280" r:id="rId24"/>
    <p:sldId id="281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99FF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6E559-67FA-4A99-9BD5-26329041398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B2179-993B-4C81-94E4-222BEBD36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5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235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165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F6F2-DB36-415C-BA1F-F5F53FBFA1F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FAC5F-7DDC-4A55-B72B-B3A458C3B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1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F6F2-DB36-415C-BA1F-F5F53FBFA1F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FAC5F-7DDC-4A55-B72B-B3A458C3B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9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F6F2-DB36-415C-BA1F-F5F53FBFA1F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FAC5F-7DDC-4A55-B72B-B3A458C3B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70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F6F2-DB36-415C-BA1F-F5F53FBFA1F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FAC5F-7DDC-4A55-B72B-B3A458C3B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94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F6F2-DB36-415C-BA1F-F5F53FBFA1F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FAC5F-7DDC-4A55-B72B-B3A458C3B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89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F6F2-DB36-415C-BA1F-F5F53FBFA1F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FAC5F-7DDC-4A55-B72B-B3A458C3B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90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45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3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F6F2-DB36-415C-BA1F-F5F53FBFA1F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FAC5F-7DDC-4A55-B72B-B3A458C3B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5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F6F2-DB36-415C-BA1F-F5F53FBFA1F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FAC5F-7DDC-4A55-B72B-B3A458C3B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9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F6F2-DB36-415C-BA1F-F5F53FBFA1F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FAC5F-7DDC-4A55-B72B-B3A458C3B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8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F6F2-DB36-415C-BA1F-F5F53FBFA1F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FAC5F-7DDC-4A55-B72B-B3A458C3B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7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F6F2-DB36-415C-BA1F-F5F53FBFA1F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FAC5F-7DDC-4A55-B72B-B3A458C3B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5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F6F2-DB36-415C-BA1F-F5F53FBFA1F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FAC5F-7DDC-4A55-B72B-B3A458C3B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F6F2-DB36-415C-BA1F-F5F53FBFA1F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FAC5F-7DDC-4A55-B72B-B3A458C3B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7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F6F2-DB36-415C-BA1F-F5F53FBFA1F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FAC5F-7DDC-4A55-B72B-B3A458C3B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1F6F2-DB36-415C-BA1F-F5F53FBFA1F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FAC5F-7DDC-4A55-B72B-B3A458C3B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6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2" r:id="rId9"/>
    <p:sldLayoutId id="2147483661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oan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oat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70616" y="291844"/>
            <a:ext cx="3358391" cy="14980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oan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4731" y="5124270"/>
            <a:ext cx="5860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atin typeface="UTM Avo" panose="02040603050506020204" pitchFamily="18" charset="0"/>
              </a:rPr>
              <a:t>máy</a:t>
            </a:r>
            <a:r>
              <a:rPr lang="en-US" sz="7200" b="1" noProof="0" dirty="0">
                <a:latin typeface="UTM Avo" panose="02040603050506020204" pitchFamily="18" charset="0"/>
              </a:rPr>
              <a:t> </a:t>
            </a:r>
            <a:r>
              <a:rPr lang="en-US" sz="7200" b="1" noProof="0" dirty="0" err="1">
                <a:latin typeface="UTM Avo" panose="02040603050506020204" pitchFamily="18" charset="0"/>
              </a:rPr>
              <a:t>khoan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3775165" y="6201964"/>
            <a:ext cx="145384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94342" y="5117769"/>
            <a:ext cx="3038766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oan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75" y="1822448"/>
            <a:ext cx="3962743" cy="326926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097837" y="675511"/>
            <a:ext cx="3493271" cy="2612365"/>
            <a:chOff x="8080419" y="370711"/>
            <a:chExt cx="3493271" cy="2612365"/>
          </a:xfrm>
        </p:grpSpPr>
        <p:grpSp>
          <p:nvGrpSpPr>
            <p:cNvPr id="24" name="Group 23"/>
            <p:cNvGrpSpPr/>
            <p:nvPr/>
          </p:nvGrpSpPr>
          <p:grpSpPr>
            <a:xfrm>
              <a:off x="8080419" y="370711"/>
              <a:ext cx="3493271" cy="2612365"/>
              <a:chOff x="767407" y="1088740"/>
              <a:chExt cx="3024336" cy="2376264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67407" y="1088740"/>
                <a:ext cx="3024336" cy="237626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911424" y="1196752"/>
                <a:ext cx="2736304" cy="100811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 err="1">
                    <a:solidFill>
                      <a:prstClr val="black"/>
                    </a:solidFill>
                    <a:latin typeface="UTM Avo" panose="02040603050506020204" pitchFamily="18" charset="0"/>
                  </a:rPr>
                  <a:t>oan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911426" y="2276872"/>
                <a:ext cx="893467" cy="88313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noProof="0" dirty="0">
                    <a:solidFill>
                      <a:srgbClr val="008000"/>
                    </a:solidFill>
                    <a:latin typeface="UTM Avo" panose="02040603050506020204" pitchFamily="18" charset="0"/>
                  </a:rPr>
                  <a:t>o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781447" y="2289920"/>
                <a:ext cx="866281" cy="870084"/>
              </a:xfrm>
              <a:prstGeom prst="roundRect">
                <a:avLst/>
              </a:prstGeom>
              <a:solidFill>
                <a:srgbClr val="FFCC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rgbClr val="F40CC2"/>
                    </a:solidFill>
                    <a:latin typeface="UTM Avo" panose="02040603050506020204" pitchFamily="18" charset="0"/>
                  </a:rPr>
                  <a:t>n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40CC2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5" name="Rounded Rectangle 24"/>
            <p:cNvSpPr/>
            <p:nvPr/>
          </p:nvSpPr>
          <p:spPr>
            <a:xfrm>
              <a:off x="9337178" y="1676894"/>
              <a:ext cx="1026023" cy="970878"/>
            </a:xfrm>
            <a:prstGeom prst="round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>
                  <a:solidFill>
                    <a:srgbClr val="FFFF99"/>
                  </a:solidFill>
                  <a:latin typeface="UTM Avo" panose="02040603050506020204" pitchFamily="18" charset="0"/>
                </a:rPr>
                <a:t>a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795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70616" y="291844"/>
            <a:ext cx="3358391" cy="14980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3687" y="5124270"/>
            <a:ext cx="5465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atin typeface="UTM Avo" panose="02040603050506020204" pitchFamily="18" charset="0"/>
              </a:rPr>
              <a:t>trốn</a:t>
            </a:r>
            <a:r>
              <a:rPr lang="en-US" sz="7200" b="1" dirty="0">
                <a:latin typeface="UTM Avo" panose="02040603050506020204" pitchFamily="18" charset="0"/>
              </a:rPr>
              <a:t> </a:t>
            </a:r>
            <a:r>
              <a:rPr lang="en-US" sz="7200" b="1" dirty="0" err="1">
                <a:latin typeface="UTM Avo" panose="02040603050506020204" pitchFamily="18" charset="0"/>
              </a:rPr>
              <a:t>thoát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3846576" y="6181863"/>
            <a:ext cx="138243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44128" y="5124278"/>
            <a:ext cx="3038766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oat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080419" y="370711"/>
            <a:ext cx="3493271" cy="2612365"/>
            <a:chOff x="8080419" y="370711"/>
            <a:chExt cx="3493271" cy="2612365"/>
          </a:xfrm>
        </p:grpSpPr>
        <p:grpSp>
          <p:nvGrpSpPr>
            <p:cNvPr id="18" name="Group 17"/>
            <p:cNvGrpSpPr/>
            <p:nvPr/>
          </p:nvGrpSpPr>
          <p:grpSpPr>
            <a:xfrm>
              <a:off x="8080419" y="370711"/>
              <a:ext cx="3493271" cy="2612365"/>
              <a:chOff x="767407" y="1088740"/>
              <a:chExt cx="3024336" cy="2376264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67407" y="1088740"/>
                <a:ext cx="3024336" cy="237626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911424" y="1196752"/>
                <a:ext cx="2736304" cy="100811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prstClr val="black"/>
                    </a:solidFill>
                    <a:latin typeface="UTM Avo" panose="02040603050506020204" pitchFamily="18" charset="0"/>
                  </a:rPr>
                  <a:t>oat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911426" y="2276872"/>
                <a:ext cx="893467" cy="88313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noProof="0" dirty="0">
                    <a:solidFill>
                      <a:srgbClr val="008000"/>
                    </a:solidFill>
                    <a:latin typeface="UTM Avo" panose="02040603050506020204" pitchFamily="18" charset="0"/>
                  </a:rPr>
                  <a:t>o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2781447" y="2289920"/>
                <a:ext cx="866281" cy="870084"/>
              </a:xfrm>
              <a:prstGeom prst="roundRect">
                <a:avLst/>
              </a:prstGeom>
              <a:solidFill>
                <a:srgbClr val="FFCC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rgbClr val="F40CC2"/>
                    </a:solidFill>
                    <a:latin typeface="UTM Avo" panose="02040603050506020204" pitchFamily="18" charset="0"/>
                  </a:rPr>
                  <a:t>t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40CC2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9337178" y="1676894"/>
              <a:ext cx="1026023" cy="970878"/>
            </a:xfrm>
            <a:prstGeom prst="round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>
                  <a:solidFill>
                    <a:srgbClr val="FFFF99"/>
                  </a:solidFill>
                  <a:latin typeface="UTM Avo" panose="02040603050506020204" pitchFamily="18" charset="0"/>
                </a:rPr>
                <a:t>a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65" y="1925327"/>
            <a:ext cx="3254022" cy="30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7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2233" y="1886677"/>
            <a:ext cx="279346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 dirty="0">
                <a:latin typeface="UTM Avo" panose="02040603050506020204" pitchFamily="18" charset="0"/>
              </a:rPr>
              <a:t>o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2293" y="1901024"/>
            <a:ext cx="276914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o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5791" y="1886676"/>
            <a:ext cx="11430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a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61085" y="1901024"/>
            <a:ext cx="16764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a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6573" y="1886675"/>
            <a:ext cx="279346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 dirty="0">
                <a:latin typeface="UTM Avo" panose="02040603050506020204" pitchFamily="18" charset="0"/>
              </a:rPr>
              <a:t>n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54895" y="1901024"/>
            <a:ext cx="276914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 dirty="0">
                <a:latin typeface="UTM Avo" panose="02040603050506020204" pitchFamily="18" charset="0"/>
              </a:rPr>
              <a:t>t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42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340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340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565728" y="291844"/>
            <a:ext cx="3424294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oan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0001" y="5091038"/>
            <a:ext cx="5879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atin typeface="UTM Avo" panose="02040603050506020204" pitchFamily="18" charset="0"/>
              </a:rPr>
              <a:t>m</a:t>
            </a:r>
            <a:r>
              <a:rPr lang="en-US" sz="7200" b="1" noProof="0" dirty="0" err="1">
                <a:latin typeface="UTM Avo" panose="02040603050506020204" pitchFamily="18" charset="0"/>
              </a:rPr>
              <a:t>áy</a:t>
            </a:r>
            <a:r>
              <a:rPr lang="en-US" sz="7200" b="1" noProof="0" dirty="0">
                <a:latin typeface="UTM Avo" panose="02040603050506020204" pitchFamily="18" charset="0"/>
              </a:rPr>
              <a:t> </a:t>
            </a:r>
            <a:r>
              <a:rPr lang="en-US" sz="7200" b="1" noProof="0" dirty="0" err="1">
                <a:latin typeface="UTM Avo" panose="02040603050506020204" pitchFamily="18" charset="0"/>
              </a:rPr>
              <a:t>khoan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9465" y="5087990"/>
            <a:ext cx="253697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oan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657021" y="291844"/>
            <a:ext cx="3393599" cy="15077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oat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60856" y="5087990"/>
            <a:ext cx="5465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atin typeface="UTM Avo" panose="02040603050506020204" pitchFamily="18" charset="0"/>
              </a:rPr>
              <a:t>t</a:t>
            </a:r>
            <a:r>
              <a:rPr lang="en-US" sz="7200" b="1" noProof="0" dirty="0" err="1">
                <a:latin typeface="UTM Avo" panose="02040603050506020204" pitchFamily="18" charset="0"/>
              </a:rPr>
              <a:t>rốn</a:t>
            </a:r>
            <a:r>
              <a:rPr lang="en-US" sz="7200" b="1" noProof="0" dirty="0">
                <a:latin typeface="UTM Avo" panose="02040603050506020204" pitchFamily="18" charset="0"/>
              </a:rPr>
              <a:t> </a:t>
            </a:r>
            <a:r>
              <a:rPr lang="en-US" sz="7200" b="1" noProof="0" dirty="0" err="1">
                <a:latin typeface="UTM Avo" panose="02040603050506020204" pitchFamily="18" charset="0"/>
              </a:rPr>
              <a:t>thoát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88344" y="5087990"/>
            <a:ext cx="2422363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oat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28" y="1761586"/>
            <a:ext cx="3962743" cy="3269263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901" y="1864464"/>
            <a:ext cx="3254022" cy="30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5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oan</a:t>
            </a:r>
            <a:r>
              <a:rPr lang="en-US" sz="11500" b="1" dirty="0">
                <a:solidFill>
                  <a:srgbClr val="00B050"/>
                </a:solidFill>
                <a:latin typeface="UTM Avo" panose="02040603050506020204" pitchFamily="18" charset="0"/>
              </a:rPr>
              <a:t>      </a:t>
            </a:r>
            <a:r>
              <a:rPr lang="en-US" sz="11500" b="1" dirty="0">
                <a:solidFill>
                  <a:srgbClr val="FF0000"/>
                </a:solidFill>
                <a:latin typeface="UTM Avo" panose="02040603050506020204" pitchFamily="18" charset="0"/>
              </a:rPr>
              <a:t>oat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13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0"/>
            <a:ext cx="12292584" cy="6871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2819" y="3679713"/>
            <a:ext cx="4955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latin typeface="UTM Avo" panose="02040603050506020204" pitchFamily="18" charset="0"/>
              </a:rPr>
              <a:t>khoan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22750" y="3677330"/>
            <a:ext cx="3551572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oan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1736" y="3679984"/>
            <a:ext cx="45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latin typeface="UTM Avo" panose="02040603050506020204" pitchFamily="18" charset="0"/>
              </a:rPr>
              <a:t>thoát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63084" y="3678519"/>
            <a:ext cx="3312268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oat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3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03352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862063"/>
      </p:ext>
    </p:extLst>
  </p:cSld>
  <p:clrMapOvr>
    <a:masterClrMapping/>
  </p:clrMapOvr>
  <p:transition advClick="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400" y="149125"/>
            <a:ext cx="9068683" cy="670887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099048" y="3200400"/>
            <a:ext cx="6858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8876581" y="3200400"/>
            <a:ext cx="877019" cy="91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55992" y="6763512"/>
            <a:ext cx="6858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88336" y="3236976"/>
            <a:ext cx="841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37816" y="6781800"/>
            <a:ext cx="841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95672" y="6812280"/>
            <a:ext cx="841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1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16600" b="1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189310"/>
      </p:ext>
    </p:extLst>
  </p:cSld>
  <p:clrMapOvr>
    <a:masterClrMapping/>
  </p:clrMapOvr>
  <p:transition advClick="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306978" y="157479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4531" y="4230276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</a:rPr>
              <a:t>Bài 11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oan</a:t>
            </a:r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</a:rPr>
              <a:t> - 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oat</a:t>
            </a:r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</a:rPr>
              <a:t> (tiết 1)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55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5" t="496" r="705" b="-496"/>
          <a:stretch/>
        </p:blipFill>
        <p:spPr>
          <a:xfrm>
            <a:off x="-133468" y="1143000"/>
            <a:ext cx="12325468" cy="43799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805672" y="1252728"/>
            <a:ext cx="3227832" cy="630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85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"/>
            <a:ext cx="12454128" cy="638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72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592" y="246888"/>
            <a:ext cx="12454128" cy="638698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191256" y="832104"/>
            <a:ext cx="33284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839968" y="1505712"/>
            <a:ext cx="11551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94320" y="1505712"/>
            <a:ext cx="18348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38856" y="4163568"/>
            <a:ext cx="14691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473184" y="4126992"/>
            <a:ext cx="21579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94248" y="4754880"/>
            <a:ext cx="2289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91256" y="6013704"/>
            <a:ext cx="13167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008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16" y="66268"/>
            <a:ext cx="12454128" cy="63869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3418" y="74150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34015" y="74150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70673" y="13648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1491" y="2024397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20254" y="202439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9358" y="331502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79551" y="332966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79463" y="39543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3577" y="45937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71178" y="446313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93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180814" y="1663317"/>
            <a:ext cx="38298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21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120778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3871036"/>
            <a:ext cx="8563239" cy="11944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ngoạm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cỏ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      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oái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oăm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17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đọc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câu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sau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4660" y="3648892"/>
            <a:ext cx="9892938" cy="168075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0099"/>
                </a:solidFill>
                <a:latin typeface="UTM Avo" panose="02040603050506020204" pitchFamily="18" charset="0"/>
              </a:rPr>
              <a:t>     </a:t>
            </a:r>
            <a:r>
              <a:rPr lang="en-US" sz="48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Cần</a:t>
            </a:r>
            <a:r>
              <a:rPr lang="en-US" sz="48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cẩu</a:t>
            </a:r>
            <a:r>
              <a:rPr lang="en-US" sz="48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ngoạm</a:t>
            </a:r>
            <a:r>
              <a:rPr lang="en-US" sz="48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kiện</a:t>
            </a:r>
            <a:r>
              <a:rPr lang="en-US" sz="48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hàng</a:t>
            </a:r>
            <a:r>
              <a:rPr lang="en-US" sz="4800" b="1" dirty="0">
                <a:solidFill>
                  <a:srgbClr val="000099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3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303816" y="1233224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Điền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noProof="0" dirty="0" err="1">
                <a:solidFill>
                  <a:prstClr val="white"/>
                </a:solidFill>
                <a:latin typeface="UTM Avo" panose="02040603050506020204" pitchFamily="18" charset="0"/>
              </a:rPr>
              <a:t>vần</a:t>
            </a:r>
            <a:r>
              <a:rPr lang="en-US" sz="4400" b="1" noProof="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oam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hay </a:t>
            </a:r>
            <a:r>
              <a:rPr lang="en-US" sz="4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oăm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48100" y="3770099"/>
            <a:ext cx="4495800" cy="1295400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UTM Avo" panose="02040603050506020204" pitchFamily="18" charset="0"/>
              </a:rPr>
              <a:t>sâu</a:t>
            </a:r>
            <a:r>
              <a:rPr lang="en-US" sz="5400" dirty="0">
                <a:latin typeface="UTM Avo" panose="02040603050506020204" pitchFamily="18" charset="0"/>
              </a:rPr>
              <a:t> h……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31738" y="3936274"/>
            <a:ext cx="1926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FF00"/>
                </a:solidFill>
                <a:latin typeface="UTM Avo" panose="02040603050506020204" pitchFamily="18" charset="0"/>
              </a:rPr>
              <a:t>oăm</a:t>
            </a:r>
            <a:endParaRPr lang="en-US" sz="54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992984" y="3887718"/>
            <a:ext cx="201889" cy="14188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20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  <p:bldP spid="2" grpId="0" animBg="1"/>
      <p:bldP spid="2" grpId="1" animBg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err="1">
                <a:solidFill>
                  <a:prstClr val="white"/>
                </a:solidFill>
                <a:latin typeface="UTM Avo" panose="02040603050506020204" pitchFamily="18" charset="0"/>
              </a:rPr>
              <a:t>Nói</a:t>
            </a:r>
            <a:r>
              <a:rPr lang="en-US" sz="4400" b="1" noProof="0" dirty="0">
                <a:solidFill>
                  <a:prstClr val="white"/>
                </a:solidFill>
                <a:latin typeface="UTM Avo" panose="02040603050506020204" pitchFamily="18" charset="0"/>
              </a:rPr>
              <a:t> 1 </a:t>
            </a:r>
            <a:r>
              <a:rPr lang="en-US" sz="4400" b="1" noProof="0" dirty="0" err="1">
                <a:solidFill>
                  <a:prstClr val="white"/>
                </a:solidFill>
                <a:latin typeface="UTM Avo" panose="02040603050506020204" pitchFamily="18" charset="0"/>
              </a:rPr>
              <a:t>câu</a:t>
            </a:r>
            <a:r>
              <a:rPr lang="en-US" sz="4400" b="1" noProof="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noProof="0" dirty="0" err="1">
                <a:solidFill>
                  <a:prstClr val="white"/>
                </a:solidFill>
                <a:latin typeface="UTM Avo" panose="02040603050506020204" pitchFamily="18" charset="0"/>
              </a:rPr>
              <a:t>có</a:t>
            </a:r>
            <a:r>
              <a:rPr lang="en-US" sz="4400" b="1" noProof="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noProof="0" dirty="0" err="1">
                <a:solidFill>
                  <a:prstClr val="white"/>
                </a:solidFill>
                <a:latin typeface="UTM Avo" panose="02040603050506020204" pitchFamily="18" charset="0"/>
              </a:rPr>
              <a:t>tiếng</a:t>
            </a:r>
            <a:r>
              <a:rPr lang="en-US" sz="4400" b="1" noProof="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noProof="0" dirty="0" err="1">
                <a:solidFill>
                  <a:prstClr val="white"/>
                </a:solidFill>
                <a:latin typeface="UTM Avo" panose="02040603050506020204" pitchFamily="18" charset="0"/>
              </a:rPr>
              <a:t>chứa</a:t>
            </a:r>
            <a:r>
              <a:rPr lang="en-US" sz="4400" b="1" noProof="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noProof="0" dirty="0" err="1">
                <a:solidFill>
                  <a:prstClr val="white"/>
                </a:solidFill>
                <a:latin typeface="UTM Avo" panose="02040603050506020204" pitchFamily="18" charset="0"/>
              </a:rPr>
              <a:t>vần</a:t>
            </a:r>
            <a:r>
              <a:rPr lang="en-US" sz="4400" b="1" noProof="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oam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5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90355" y="1224090"/>
            <a:ext cx="9993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7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119. oan – oat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3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1539660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168</Words>
  <Application>Microsoft Office PowerPoint</Application>
  <PresentationFormat>Widescreen</PresentationFormat>
  <Paragraphs>68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15</cp:revision>
  <dcterms:created xsi:type="dcterms:W3CDTF">2022-02-15T15:51:10Z</dcterms:created>
  <dcterms:modified xsi:type="dcterms:W3CDTF">2025-03-03T05:20:03Z</dcterms:modified>
</cp:coreProperties>
</file>