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2" r:id="rId4"/>
    <p:sldId id="272" r:id="rId5"/>
    <p:sldId id="274" r:id="rId6"/>
    <p:sldId id="286" r:id="rId7"/>
    <p:sldId id="289" r:id="rId8"/>
    <p:sldId id="277" r:id="rId9"/>
    <p:sldId id="283" r:id="rId10"/>
    <p:sldId id="284" r:id="rId11"/>
    <p:sldId id="296" r:id="rId12"/>
    <p:sldId id="268" r:id="rId13"/>
    <p:sldId id="269" r:id="rId14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U9sW5JEQasbQT1vkeoSh7M+eM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4203171A-E0F3-1C95-0BA3-55A232801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>
            <a:extLst>
              <a:ext uri="{FF2B5EF4-FFF2-40B4-BE49-F238E27FC236}">
                <a16:creationId xmlns:a16="http://schemas.microsoft.com/office/drawing/2014/main" id="{1848F9D4-20A0-28CB-701B-48946AB5B9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4" name="Google Shape;294;p7:notes">
            <a:extLst>
              <a:ext uri="{FF2B5EF4-FFF2-40B4-BE49-F238E27FC236}">
                <a16:creationId xmlns:a16="http://schemas.microsoft.com/office/drawing/2014/main" id="{F6EF72BF-F7A4-5CA0-0C71-E87788108C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93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C05B9C18-62A2-0D54-4D8E-14C6C51A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>
            <a:extLst>
              <a:ext uri="{FF2B5EF4-FFF2-40B4-BE49-F238E27FC236}">
                <a16:creationId xmlns:a16="http://schemas.microsoft.com/office/drawing/2014/main" id="{972E805F-C738-E378-8A9F-DA097BBFDE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4" name="Google Shape;294;p7:notes">
            <a:extLst>
              <a:ext uri="{FF2B5EF4-FFF2-40B4-BE49-F238E27FC236}">
                <a16:creationId xmlns:a16="http://schemas.microsoft.com/office/drawing/2014/main" id="{AEE3D1A9-96EC-8CFB-26D6-35D3B6FFC7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8345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0" name="Google Shape;3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4" name="Google Shape;3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FC2508AE-EF9F-BEEC-5AC3-550C3ECE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>
            <a:extLst>
              <a:ext uri="{FF2B5EF4-FFF2-40B4-BE49-F238E27FC236}">
                <a16:creationId xmlns:a16="http://schemas.microsoft.com/office/drawing/2014/main" id="{DD438B9C-587F-8AC7-47FF-6EDC636A1C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5:notes">
            <a:extLst>
              <a:ext uri="{FF2B5EF4-FFF2-40B4-BE49-F238E27FC236}">
                <a16:creationId xmlns:a16="http://schemas.microsoft.com/office/drawing/2014/main" id="{1B30B94E-7F5C-E907-45DB-D73370020B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439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4CF988FE-A5F3-D095-2B85-C09059D93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>
            <a:extLst>
              <a:ext uri="{FF2B5EF4-FFF2-40B4-BE49-F238E27FC236}">
                <a16:creationId xmlns:a16="http://schemas.microsoft.com/office/drawing/2014/main" id="{5CEE33F9-D7C8-F32E-4D7B-625CF719C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5:notes">
            <a:extLst>
              <a:ext uri="{FF2B5EF4-FFF2-40B4-BE49-F238E27FC236}">
                <a16:creationId xmlns:a16="http://schemas.microsoft.com/office/drawing/2014/main" id="{3D22A721-1D9A-1A4D-DAB2-4F9B55E6E2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177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837833F9-EFEA-D147-8FED-28E240666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>
            <a:extLst>
              <a:ext uri="{FF2B5EF4-FFF2-40B4-BE49-F238E27FC236}">
                <a16:creationId xmlns:a16="http://schemas.microsoft.com/office/drawing/2014/main" id="{83A511BC-0034-488A-60E2-F7A005EF80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5:notes">
            <a:extLst>
              <a:ext uri="{FF2B5EF4-FFF2-40B4-BE49-F238E27FC236}">
                <a16:creationId xmlns:a16="http://schemas.microsoft.com/office/drawing/2014/main" id="{33F46696-75D4-6673-2433-BCE4AABA7F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1445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D99446C6-44F2-F15A-0D5B-577F9971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>
            <a:extLst>
              <a:ext uri="{FF2B5EF4-FFF2-40B4-BE49-F238E27FC236}">
                <a16:creationId xmlns:a16="http://schemas.microsoft.com/office/drawing/2014/main" id="{B2212395-ED97-BBCD-C9A9-06BEA13C8E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5:notes">
            <a:extLst>
              <a:ext uri="{FF2B5EF4-FFF2-40B4-BE49-F238E27FC236}">
                <a16:creationId xmlns:a16="http://schemas.microsoft.com/office/drawing/2014/main" id="{BF1911FD-D21B-0ADD-CB55-9B512E7078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611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F937D423-9B75-A69F-6A94-B5C4E3B9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>
            <a:extLst>
              <a:ext uri="{FF2B5EF4-FFF2-40B4-BE49-F238E27FC236}">
                <a16:creationId xmlns:a16="http://schemas.microsoft.com/office/drawing/2014/main" id="{AF4764F6-4D28-2BE2-ECAB-0EEB56B0E6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p5:notes">
            <a:extLst>
              <a:ext uri="{FF2B5EF4-FFF2-40B4-BE49-F238E27FC236}">
                <a16:creationId xmlns:a16="http://schemas.microsoft.com/office/drawing/2014/main" id="{0B425227-C00E-A216-D218-D5CC82157E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7801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>
          <a:extLst>
            <a:ext uri="{FF2B5EF4-FFF2-40B4-BE49-F238E27FC236}">
              <a16:creationId xmlns:a16="http://schemas.microsoft.com/office/drawing/2014/main" id="{5939D775-FE93-DB08-48CC-3A2B6769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>
            <a:extLst>
              <a:ext uri="{FF2B5EF4-FFF2-40B4-BE49-F238E27FC236}">
                <a16:creationId xmlns:a16="http://schemas.microsoft.com/office/drawing/2014/main" id="{9BFE3CC7-8C8A-1322-CEAF-7121B0F37E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4" name="Google Shape;294;p7:notes">
            <a:extLst>
              <a:ext uri="{FF2B5EF4-FFF2-40B4-BE49-F238E27FC236}">
                <a16:creationId xmlns:a16="http://schemas.microsoft.com/office/drawing/2014/main" id="{688801D3-A76E-A08D-5B53-235172E90E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396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7;p1">
            <a:extLst>
              <a:ext uri="{FF2B5EF4-FFF2-40B4-BE49-F238E27FC236}">
                <a16:creationId xmlns:a16="http://schemas.microsoft.com/office/drawing/2014/main" id="{4B1971A1-3981-AA3A-9569-6226EA896F19}"/>
              </a:ext>
            </a:extLst>
          </p:cNvPr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UTM Avo" panose="02040603050506020204" pitchFamily="18"/>
                <a:sym typeface="Arial"/>
              </a:rPr>
              <a:t>TNXH</a:t>
            </a:r>
            <a:r>
              <a:rPr lang="en-US" sz="3600">
                <a:solidFill>
                  <a:schemeClr val="lt1"/>
                </a:solidFill>
                <a:latin typeface="UTM Avo" panose="02040603050506020204" pitchFamily="18"/>
              </a:rPr>
              <a:t> 1</a:t>
            </a:r>
            <a:endParaRPr sz="3600" b="0" i="0" u="none" strike="noStrike" cap="none">
              <a:solidFill>
                <a:schemeClr val="lt1"/>
              </a:solidFill>
              <a:latin typeface="UTM Avo" panose="02040603050506020204" pitchFamily="18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976D5-26B7-73A7-D307-3985310F0EDA}"/>
              </a:ext>
            </a:extLst>
          </p:cNvPr>
          <p:cNvSpPr txBox="1">
            <a:spLocks/>
          </p:cNvSpPr>
          <p:nvPr/>
        </p:nvSpPr>
        <p:spPr>
          <a:xfrm>
            <a:off x="-174513" y="1383217"/>
            <a:ext cx="12541026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 1: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/>
              </a:rPr>
              <a:t>Gia đình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3529E6D-F317-2A22-8986-BF8D13A6BF1D}"/>
              </a:ext>
            </a:extLst>
          </p:cNvPr>
          <p:cNvSpPr txBox="1">
            <a:spLocks/>
          </p:cNvSpPr>
          <p:nvPr/>
        </p:nvSpPr>
        <p:spPr>
          <a:xfrm>
            <a:off x="580535" y="3559900"/>
            <a:ext cx="1103093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vi-VN" sz="5800" b="1" dirty="0">
                <a:solidFill>
                  <a:srgbClr val="FF0000"/>
                </a:solidFill>
                <a:latin typeface="UTM Avo" panose="02040603050506020204" pitchFamily="18" charset="0"/>
              </a:rPr>
              <a:t>Bài 3. 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An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toàn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khi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nhà</a:t>
            </a:r>
            <a:endParaRPr lang="en-VN" sz="6000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sp>
        <p:nvSpPr>
          <p:cNvPr id="5" name="Oval 4"/>
          <p:cNvSpPr/>
          <p:nvPr/>
        </p:nvSpPr>
        <p:spPr>
          <a:xfrm rot="16200000" flipV="1">
            <a:off x="686777" y="-607925"/>
            <a:ext cx="1304365" cy="2677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>
          <a:extLst>
            <a:ext uri="{FF2B5EF4-FFF2-40B4-BE49-F238E27FC236}">
              <a16:creationId xmlns:a16="http://schemas.microsoft.com/office/drawing/2014/main" id="{A46E1E79-269C-5E05-E2F5-4AC5E1E63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">
            <a:extLst>
              <a:ext uri="{FF2B5EF4-FFF2-40B4-BE49-F238E27FC236}">
                <a16:creationId xmlns:a16="http://schemas.microsoft.com/office/drawing/2014/main" id="{5843D22D-0AF3-B873-123A-3488C25539E2}"/>
              </a:ext>
            </a:extLst>
          </p:cNvPr>
          <p:cNvSpPr/>
          <p:nvPr/>
        </p:nvSpPr>
        <p:spPr>
          <a:xfrm>
            <a:off x="7130005" y="2931807"/>
            <a:ext cx="5061995" cy="3926194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F9AD0A-D48D-0D01-67C5-07CA01E7157A}"/>
              </a:ext>
            </a:extLst>
          </p:cNvPr>
          <p:cNvGrpSpPr/>
          <p:nvPr/>
        </p:nvGrpSpPr>
        <p:grpSpPr>
          <a:xfrm>
            <a:off x="1496718" y="2021938"/>
            <a:ext cx="5860391" cy="3942524"/>
            <a:chOff x="1750951" y="2034222"/>
            <a:chExt cx="5860391" cy="471791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B1B51A8-A186-8AFC-5300-7DC81B6898FD}"/>
                </a:ext>
              </a:extLst>
            </p:cNvPr>
            <p:cNvSpPr/>
            <p:nvPr/>
          </p:nvSpPr>
          <p:spPr>
            <a:xfrm rot="16098289">
              <a:off x="2384134" y="1524929"/>
              <a:ext cx="4594025" cy="5860391"/>
            </a:xfrm>
            <a:custGeom>
              <a:avLst/>
              <a:gdLst/>
              <a:ahLst/>
              <a:cxnLst/>
              <a:rect l="l" t="t" r="r" b="b"/>
              <a:pathLst>
                <a:path w="6138781" h="7117427">
                  <a:moveTo>
                    <a:pt x="0" y="0"/>
                  </a:moveTo>
                  <a:lnTo>
                    <a:pt x="6138781" y="0"/>
                  </a:lnTo>
                  <a:lnTo>
                    <a:pt x="6138781" y="7117428"/>
                  </a:lnTo>
                  <a:lnTo>
                    <a:pt x="0" y="711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435B46BF-6CE8-BD44-64B2-41F2FFACDFD3}"/>
                </a:ext>
              </a:extLst>
            </p:cNvPr>
            <p:cNvSpPr/>
            <p:nvPr/>
          </p:nvSpPr>
          <p:spPr>
            <a:xfrm flipH="1">
              <a:off x="6569344" y="2034222"/>
              <a:ext cx="835534" cy="928609"/>
            </a:xfrm>
            <a:custGeom>
              <a:avLst/>
              <a:gdLst/>
              <a:ahLst/>
              <a:cxnLst/>
              <a:rect l="l" t="t" r="r" b="b"/>
              <a:pathLst>
                <a:path w="1275443" h="1196260">
                  <a:moveTo>
                    <a:pt x="1275444" y="0"/>
                  </a:moveTo>
                  <a:lnTo>
                    <a:pt x="0" y="0"/>
                  </a:lnTo>
                  <a:lnTo>
                    <a:pt x="0" y="1196260"/>
                  </a:lnTo>
                  <a:lnTo>
                    <a:pt x="1275444" y="1196260"/>
                  </a:lnTo>
                  <a:lnTo>
                    <a:pt x="127544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170AFE-192F-21A6-2B15-99CE2CCC1F86}"/>
                </a:ext>
              </a:extLst>
            </p:cNvPr>
            <p:cNvSpPr txBox="1"/>
            <p:nvPr/>
          </p:nvSpPr>
          <p:spPr>
            <a:xfrm>
              <a:off x="2271803" y="2789450"/>
              <a:ext cx="4675105" cy="3331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dirty="0" err="1">
                  <a:latin typeface="UTM Avo" panose="02040603050506020204" pitchFamily="18" charset="0"/>
                </a:rPr>
                <a:t>Cẩn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thận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sử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dụng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đồ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sắc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nhọn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</a:t>
              </a:r>
              <a:r>
                <a:rPr lang="en-US" sz="2400" dirty="0">
                  <a:latin typeface="UTM Avo" panose="02040603050506020204" pitchFamily="18" charset="0"/>
                </a:rPr>
                <a:t> dao, </a:t>
              </a:r>
              <a:r>
                <a:rPr lang="en-US" sz="2400" dirty="0" err="1">
                  <a:latin typeface="UTM Avo" panose="02040603050506020204" pitchFamily="18" charset="0"/>
                </a:rPr>
                <a:t>kéo</a:t>
              </a:r>
              <a:r>
                <a:rPr lang="en-US" sz="2400" dirty="0">
                  <a:latin typeface="UTM Avo" panose="02040603050506020204" pitchFamily="18" charset="0"/>
                </a:rPr>
                <a:t>, com-pa,...; 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dirty="0">
                  <a:latin typeface="UTM Avo" panose="02040603050506020204" pitchFamily="18" charset="0"/>
                </a:rPr>
                <a:t>Khi </a:t>
              </a:r>
              <a:r>
                <a:rPr lang="en-US" sz="2400" dirty="0" err="1">
                  <a:latin typeface="UTM Avo" panose="02040603050506020204" pitchFamily="18" charset="0"/>
                </a:rPr>
                <a:t>tay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ướt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được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cắm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điện</a:t>
              </a:r>
              <a:r>
                <a:rPr lang="en-US" sz="2400" dirty="0">
                  <a:latin typeface="UTM Avo" panose="02040603050506020204" pitchFamily="18" charset="0"/>
                </a:rPr>
                <a:t>,..</a:t>
              </a:r>
            </a:p>
          </p:txBody>
        </p:sp>
      </p:grpSp>
      <p:pic>
        <p:nvPicPr>
          <p:cNvPr id="6" name="Picture 5" descr="A person and person holding signs&#10;&#10;AI-generated content may be incorrect.">
            <a:extLst>
              <a:ext uri="{FF2B5EF4-FFF2-40B4-BE49-F238E27FC236}">
                <a16:creationId xmlns:a16="http://schemas.microsoft.com/office/drawing/2014/main" id="{28153661-A78F-0D00-2DA1-CB0ADCE6F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109" y="2886571"/>
            <a:ext cx="5961905" cy="397142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>
          <a:extLst>
            <a:ext uri="{FF2B5EF4-FFF2-40B4-BE49-F238E27FC236}">
              <a16:creationId xmlns:a16="http://schemas.microsoft.com/office/drawing/2014/main" id="{A4051CA1-72B6-59A8-03B8-4EDB66B51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">
            <a:extLst>
              <a:ext uri="{FF2B5EF4-FFF2-40B4-BE49-F238E27FC236}">
                <a16:creationId xmlns:a16="http://schemas.microsoft.com/office/drawing/2014/main" id="{B9042FB3-C51B-D16C-7EC8-2354D356BC7B}"/>
              </a:ext>
            </a:extLst>
          </p:cNvPr>
          <p:cNvSpPr/>
          <p:nvPr/>
        </p:nvSpPr>
        <p:spPr>
          <a:xfrm>
            <a:off x="7130005" y="2931807"/>
            <a:ext cx="5061995" cy="3926194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Google Shape;297;p7">
            <a:extLst>
              <a:ext uri="{FF2B5EF4-FFF2-40B4-BE49-F238E27FC236}">
                <a16:creationId xmlns:a16="http://schemas.microsoft.com/office/drawing/2014/main" id="{72FEB9A1-9256-A6C5-BF81-7936E9447DC1}"/>
              </a:ext>
            </a:extLst>
          </p:cNvPr>
          <p:cNvSpPr txBox="1"/>
          <p:nvPr/>
        </p:nvSpPr>
        <p:spPr>
          <a:xfrm>
            <a:off x="633713" y="1487922"/>
            <a:ext cx="1092457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HĐ </a:t>
            </a:r>
            <a:r>
              <a:rPr lang="en-US" sz="2000" b="1" dirty="0">
                <a:solidFill>
                  <a:schemeClr val="dk1"/>
                </a:solidFill>
                <a:latin typeface="UTM Avo" panose="02040603050506020204" pitchFamily="18" charset="0"/>
              </a:rPr>
              <a:t>5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r>
              <a:rPr lang="vi-VN" sz="2000" b="1" dirty="0">
                <a:solidFill>
                  <a:schemeClr val="dk1"/>
                </a:solidFill>
                <a:latin typeface="UTM Avo" panose="02040603050506020204" pitchFamily="18" charset="0"/>
              </a:rPr>
              <a:t>Tìm các đồ dùng trong gia đình có thể dẫn đến bị thương, </a:t>
            </a:r>
          </a:p>
          <a:p>
            <a:pPr lvl="0" algn="ctr">
              <a:lnSpc>
                <a:spcPct val="150000"/>
              </a:lnSpc>
            </a:pPr>
            <a:r>
              <a:rPr lang="vi-VN" sz="2000" b="1" dirty="0">
                <a:solidFill>
                  <a:schemeClr val="dk1"/>
                </a:solidFill>
                <a:latin typeface="UTM Avo" panose="02040603050506020204" pitchFamily="18" charset="0"/>
              </a:rPr>
              <a:t>nguy hiểm (đứt tay, chân; bỏng; điện giật)</a:t>
            </a:r>
            <a:endParaRPr sz="20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8B0F7-9465-4F59-6EC7-DB38439485D0}"/>
              </a:ext>
            </a:extLst>
          </p:cNvPr>
          <p:cNvSpPr txBox="1"/>
          <p:nvPr/>
        </p:nvSpPr>
        <p:spPr>
          <a:xfrm>
            <a:off x="1894871" y="5127435"/>
            <a:ext cx="8402255" cy="141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UTM Avo" panose="02040603050506020204" pitchFamily="18" charset="0"/>
              </a:rPr>
              <a:t>Quan </a:t>
            </a:r>
            <a:r>
              <a:rPr lang="en-US" sz="2000" dirty="0" err="1">
                <a:latin typeface="UTM Avo" panose="02040603050506020204" pitchFamily="18" charset="0"/>
              </a:rPr>
              <a:t>sát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mình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hoàn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thành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phiếu</a:t>
            </a:r>
            <a:r>
              <a:rPr lang="en-US" sz="2000" dirty="0">
                <a:latin typeface="UTM Avo" panose="02040603050506020204" pitchFamily="18" charset="0"/>
              </a:rPr>
              <a:t> (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sự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giúp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của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thân</a:t>
            </a:r>
            <a:r>
              <a:rPr lang="en-US" sz="2000" dirty="0">
                <a:latin typeface="UTM Avo" panose="02040603050506020204" pitchFamily="18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UTM Avo" panose="02040603050506020204" pitchFamily="18" charset="0"/>
              </a:rPr>
              <a:t>Báo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quả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tìm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tòi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của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mình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nhóm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buổi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sau</a:t>
            </a:r>
            <a:endParaRPr lang="en-US" sz="2000" dirty="0"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B5AF4-5A2B-D7E6-838C-BBC2AEC48C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88" t="23292" r="6884" b="32996"/>
          <a:stretch/>
        </p:blipFill>
        <p:spPr>
          <a:xfrm>
            <a:off x="1819636" y="2575011"/>
            <a:ext cx="8552726" cy="25176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8FC5E370-3AFF-4B1F-A5C8-1C7F0A9283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20" t="24687" r="5823" b="30001"/>
          <a:stretch/>
        </p:blipFill>
        <p:spPr>
          <a:xfrm>
            <a:off x="789007" y="1759352"/>
            <a:ext cx="10613986" cy="1996865"/>
          </a:xfrm>
          <a:prstGeom prst="rect">
            <a:avLst/>
          </a:prstGeom>
        </p:spPr>
      </p:pic>
      <p:pic>
        <p:nvPicPr>
          <p:cNvPr id="5" name="Picture 4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194D43F9-08A9-CBE3-165C-3D29A06C34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26" t="21926" r="10470" b="23583"/>
          <a:stretch/>
        </p:blipFill>
        <p:spPr>
          <a:xfrm>
            <a:off x="789007" y="3877517"/>
            <a:ext cx="10278319" cy="20716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"/>
          <p:cNvSpPr/>
          <p:nvPr/>
        </p:nvSpPr>
        <p:spPr>
          <a:xfrm>
            <a:off x="1063336" y="2438400"/>
            <a:ext cx="10287000" cy="2035629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37" name="Google Shape;337;p10" descr="Cartoon bee with poin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6" y="4474029"/>
            <a:ext cx="2057400" cy="232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0"/>
          <p:cNvSpPr txBox="1"/>
          <p:nvPr/>
        </p:nvSpPr>
        <p:spPr>
          <a:xfrm>
            <a:off x="1596736" y="2591078"/>
            <a:ext cx="92202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85800" marR="0" lvl="0" indent="-685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Ôn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nội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dung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ngày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hôm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nay</a:t>
            </a:r>
            <a:endParaRPr lang="en-US"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marL="685800" marR="0" lvl="0" indent="-6858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Chuẩn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dung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Ôn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tập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đánh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giá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chủ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đề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1.</a:t>
            </a:r>
            <a:endParaRPr lang="en-US" sz="2400" dirty="0">
              <a:latin typeface="UTM Avo" panose="02040603050506020204" pitchFamily="18" charset="0"/>
            </a:endParaRPr>
          </a:p>
          <a:p>
            <a:pPr marL="685800" marR="0" lvl="0" indent="-5334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39" name="Google Shape;339;p10"/>
          <p:cNvSpPr txBox="1"/>
          <p:nvPr/>
        </p:nvSpPr>
        <p:spPr>
          <a:xfrm>
            <a:off x="1485900" y="1178976"/>
            <a:ext cx="9220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HƯỚNG DẪN VỀ NHÀ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"/>
          <p:cNvSpPr/>
          <p:nvPr/>
        </p:nvSpPr>
        <p:spPr>
          <a:xfrm>
            <a:off x="8531057" y="3764391"/>
            <a:ext cx="3660943" cy="3093609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786" y="2715678"/>
            <a:ext cx="2164458" cy="403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"/>
          <p:cNvSpPr/>
          <p:nvPr/>
        </p:nvSpPr>
        <p:spPr>
          <a:xfrm>
            <a:off x="4258551" y="1535228"/>
            <a:ext cx="7073120" cy="3858575"/>
          </a:xfrm>
          <a:prstGeom prst="cloudCallout">
            <a:avLst>
              <a:gd name="adj1" fmla="val -65959"/>
              <a:gd name="adj2" fmla="val 48715"/>
            </a:avLst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Nói tên một đồ dùng trong nhà nếu sử dụng không cẩn thận, không đúng cách có thể gây nguy hiểm cho bản thân hoặc người khác.</a:t>
            </a:r>
          </a:p>
        </p:txBody>
      </p:sp>
      <p:sp>
        <p:nvSpPr>
          <p:cNvPr id="5" name="Oval 4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"/>
          <p:cNvSpPr txBox="1"/>
          <p:nvPr/>
        </p:nvSpPr>
        <p:spPr>
          <a:xfrm>
            <a:off x="58129" y="1598521"/>
            <a:ext cx="120757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nguyên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nhân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đến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bị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thương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khi</a:t>
            </a:r>
            <a:r>
              <a:rPr lang="en-US" sz="2400" b="1" dirty="0">
                <a:latin typeface="UTM Avo" panose="02040603050506020204" pitchFamily="18" charset="0"/>
              </a:rPr>
              <a:t> ở </a:t>
            </a:r>
            <a:r>
              <a:rPr lang="en-US" sz="2400" b="1" dirty="0" err="1">
                <a:latin typeface="UTM Avo" panose="02040603050506020204" pitchFamily="18" charset="0"/>
              </a:rPr>
              <a:t>nhà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" name="Google Shape;249;p3">
            <a:extLst>
              <a:ext uri="{FF2B5EF4-FFF2-40B4-BE49-F238E27FC236}">
                <a16:creationId xmlns:a16="http://schemas.microsoft.com/office/drawing/2014/main" id="{F2234010-CB23-E19F-F2A5-B871D8BEC67D}"/>
              </a:ext>
            </a:extLst>
          </p:cNvPr>
          <p:cNvSpPr/>
          <p:nvPr/>
        </p:nvSpPr>
        <p:spPr>
          <a:xfrm>
            <a:off x="7315200" y="2944272"/>
            <a:ext cx="4876800" cy="412104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094D6-FFC4-231C-1A9E-08C12DD440A4}"/>
              </a:ext>
            </a:extLst>
          </p:cNvPr>
          <p:cNvSpPr txBox="1"/>
          <p:nvPr/>
        </p:nvSpPr>
        <p:spPr>
          <a:xfrm>
            <a:off x="919458" y="3609009"/>
            <a:ext cx="6592503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</a:rPr>
              <a:t>?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đứt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chân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</a:rPr>
              <a:t>bỏng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giật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Nếu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Hà,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An,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CE0055-BEE8-CF25-0156-8FD6CF1AE710}"/>
              </a:ext>
            </a:extLst>
          </p:cNvPr>
          <p:cNvGrpSpPr/>
          <p:nvPr/>
        </p:nvGrpSpPr>
        <p:grpSpPr>
          <a:xfrm>
            <a:off x="8246197" y="2746683"/>
            <a:ext cx="3671336" cy="3263792"/>
            <a:chOff x="8461748" y="3071250"/>
            <a:chExt cx="3149428" cy="28606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776BCD-9667-AB56-00AE-0E7B117CFE98}"/>
                </a:ext>
              </a:extLst>
            </p:cNvPr>
            <p:cNvSpPr txBox="1"/>
            <p:nvPr/>
          </p:nvSpPr>
          <p:spPr>
            <a:xfrm>
              <a:off x="8461748" y="3071250"/>
              <a:ext cx="3149428" cy="50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latin typeface="UTM Avo" panose="02040603050506020204" pitchFamily="18" charset="0"/>
                </a:rPr>
                <a:t>Làm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việc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theo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nhóm</a:t>
              </a:r>
              <a:r>
                <a:rPr lang="en-US" sz="2400" b="1" dirty="0">
                  <a:latin typeface="UTM Avo" panose="02040603050506020204" pitchFamily="18" charset="0"/>
                </a:rPr>
                <a:t> 4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621843-C3E7-768C-515A-49FD2707EBFD}"/>
                </a:ext>
              </a:extLst>
            </p:cNvPr>
            <p:cNvGrpSpPr/>
            <p:nvPr/>
          </p:nvGrpSpPr>
          <p:grpSpPr>
            <a:xfrm>
              <a:off x="8668059" y="3756139"/>
              <a:ext cx="2448753" cy="2175734"/>
              <a:chOff x="4126778" y="7434851"/>
              <a:chExt cx="1708642" cy="1518140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A553F2A-0C7E-4D37-1BCF-167D2A8EF4B6}"/>
                  </a:ext>
                </a:extLst>
              </p:cNvPr>
              <p:cNvSpPr/>
              <p:nvPr/>
            </p:nvSpPr>
            <p:spPr>
              <a:xfrm>
                <a:off x="5233684" y="7434851"/>
                <a:ext cx="601736" cy="1518140"/>
              </a:xfrm>
              <a:custGeom>
                <a:avLst/>
                <a:gdLst/>
                <a:ahLst/>
                <a:cxnLst/>
                <a:rect l="l" t="t" r="r" b="b"/>
                <a:pathLst>
                  <a:path w="839161" h="2117148">
                    <a:moveTo>
                      <a:pt x="0" y="0"/>
                    </a:moveTo>
                    <a:lnTo>
                      <a:pt x="839161" y="0"/>
                    </a:lnTo>
                    <a:lnTo>
                      <a:pt x="839161" y="2117148"/>
                    </a:lnTo>
                    <a:lnTo>
                      <a:pt x="0" y="21171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Freeform 31">
                <a:extLst>
                  <a:ext uri="{FF2B5EF4-FFF2-40B4-BE49-F238E27FC236}">
                    <a16:creationId xmlns:a16="http://schemas.microsoft.com/office/drawing/2014/main" id="{975A52EB-E882-8ABC-48EA-E373C2461522}"/>
                  </a:ext>
                </a:extLst>
              </p:cNvPr>
              <p:cNvSpPr/>
              <p:nvPr/>
            </p:nvSpPr>
            <p:spPr>
              <a:xfrm>
                <a:off x="4126778" y="7455145"/>
                <a:ext cx="1421592" cy="1497846"/>
              </a:xfrm>
              <a:custGeom>
                <a:avLst/>
                <a:gdLst/>
                <a:ahLst/>
                <a:cxnLst/>
                <a:rect l="l" t="t" r="r" b="b"/>
                <a:pathLst>
                  <a:path w="1895456" h="1997128">
                    <a:moveTo>
                      <a:pt x="0" y="0"/>
                    </a:moveTo>
                    <a:lnTo>
                      <a:pt x="1895457" y="0"/>
                    </a:lnTo>
                    <a:lnTo>
                      <a:pt x="1895457" y="1997128"/>
                    </a:lnTo>
                    <a:lnTo>
                      <a:pt x="0" y="1997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EC57EB-B522-5B88-217B-9823E514FAA7}"/>
              </a:ext>
            </a:extLst>
          </p:cNvPr>
          <p:cNvGrpSpPr/>
          <p:nvPr/>
        </p:nvGrpSpPr>
        <p:grpSpPr>
          <a:xfrm>
            <a:off x="420537" y="2364475"/>
            <a:ext cx="7091424" cy="1159595"/>
            <a:chOff x="1347055" y="4282633"/>
            <a:chExt cx="7091424" cy="11595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23F5CB8-E415-C41F-0D9C-EE509A3261D6}"/>
                </a:ext>
              </a:extLst>
            </p:cNvPr>
            <p:cNvSpPr/>
            <p:nvPr/>
          </p:nvSpPr>
          <p:spPr>
            <a:xfrm>
              <a:off x="1940756" y="4282633"/>
              <a:ext cx="6497723" cy="11595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 charset="0"/>
                </a:rPr>
                <a:t>Quan </a:t>
              </a:r>
              <a:r>
                <a:rPr lang="en-US" sz="2400" dirty="0" err="1">
                  <a:latin typeface="UTM Avo" panose="02040603050506020204" pitchFamily="18" charset="0"/>
                </a:rPr>
                <a:t>sát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hình</a:t>
              </a:r>
              <a:r>
                <a:rPr lang="en-US" sz="2400" dirty="0">
                  <a:latin typeface="UTM Avo" panose="02040603050506020204" pitchFamily="18" charset="0"/>
                </a:rPr>
                <a:t> ở </a:t>
              </a:r>
              <a:r>
                <a:rPr lang="en-US" sz="2400" dirty="0" err="1">
                  <a:latin typeface="UTM Avo" panose="02040603050506020204" pitchFamily="18" charset="0"/>
                </a:rPr>
                <a:t>trang</a:t>
              </a:r>
              <a:r>
                <a:rPr lang="en-US" sz="2400" dirty="0">
                  <a:latin typeface="UTM Avo" panose="02040603050506020204" pitchFamily="18" charset="0"/>
                </a:rPr>
                <a:t> 20 (SGK)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: </a:t>
              </a:r>
            </a:p>
          </p:txBody>
        </p:sp>
        <p:sp>
          <p:nvSpPr>
            <p:cNvPr id="9" name="Freeform 9"/>
            <p:cNvSpPr/>
            <p:nvPr/>
          </p:nvSpPr>
          <p:spPr>
            <a:xfrm rot="-1431690">
              <a:off x="1347055" y="4529002"/>
              <a:ext cx="876893" cy="880093"/>
            </a:xfrm>
            <a:custGeom>
              <a:avLst/>
              <a:gdLst/>
              <a:ahLst/>
              <a:cxnLst/>
              <a:rect l="l" t="t" r="r" b="b"/>
              <a:pathLst>
                <a:path w="3511664" h="3524480">
                  <a:moveTo>
                    <a:pt x="0" y="0"/>
                  </a:moveTo>
                  <a:lnTo>
                    <a:pt x="3511665" y="0"/>
                  </a:lnTo>
                  <a:lnTo>
                    <a:pt x="3511665" y="3524480"/>
                  </a:lnTo>
                  <a:lnTo>
                    <a:pt x="0" y="3524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sz="2400">
                <a:latin typeface="UTM Avo" panose="02040603050506020204" pitchFamily="18" charset="0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>
          <a:extLst>
            <a:ext uri="{FF2B5EF4-FFF2-40B4-BE49-F238E27FC236}">
              <a16:creationId xmlns:a16="http://schemas.microsoft.com/office/drawing/2014/main" id="{813D5F25-36DE-183B-D4C7-134958E5B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9;p3">
            <a:extLst>
              <a:ext uri="{FF2B5EF4-FFF2-40B4-BE49-F238E27FC236}">
                <a16:creationId xmlns:a16="http://schemas.microsoft.com/office/drawing/2014/main" id="{53B0B859-4E90-8F06-90FF-F06F0ECEDD85}"/>
              </a:ext>
            </a:extLst>
          </p:cNvPr>
          <p:cNvSpPr/>
          <p:nvPr/>
        </p:nvSpPr>
        <p:spPr>
          <a:xfrm>
            <a:off x="7315200" y="2826898"/>
            <a:ext cx="4876800" cy="412104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Two people in a kitchen&#10;&#10;Description automatically generated">
            <a:extLst>
              <a:ext uri="{FF2B5EF4-FFF2-40B4-BE49-F238E27FC236}">
                <a16:creationId xmlns:a16="http://schemas.microsoft.com/office/drawing/2014/main" id="{C7B7944A-CC8A-FFD0-5205-7B9B3A7F33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76" b="59262"/>
          <a:stretch/>
        </p:blipFill>
        <p:spPr>
          <a:xfrm>
            <a:off x="472504" y="2152114"/>
            <a:ext cx="4915011" cy="3576579"/>
          </a:xfrm>
          <a:prstGeom prst="rect">
            <a:avLst/>
          </a:prstGeom>
        </p:spPr>
      </p:pic>
      <p:pic>
        <p:nvPicPr>
          <p:cNvPr id="7" name="Picture 6" descr="Two people in a kitchen&#10;&#10;Description automatically generated">
            <a:extLst>
              <a:ext uri="{FF2B5EF4-FFF2-40B4-BE49-F238E27FC236}">
                <a16:creationId xmlns:a16="http://schemas.microsoft.com/office/drawing/2014/main" id="{471C7EB3-9BEC-B0AF-1798-24519D59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908" r="4622" b="32792"/>
          <a:stretch/>
        </p:blipFill>
        <p:spPr>
          <a:xfrm>
            <a:off x="5957740" y="659842"/>
            <a:ext cx="4751109" cy="3096070"/>
          </a:xfrm>
          <a:prstGeom prst="rect">
            <a:avLst/>
          </a:prstGeom>
        </p:spPr>
      </p:pic>
      <p:pic>
        <p:nvPicPr>
          <p:cNvPr id="8" name="Picture 7" descr="Two people in a kitchen&#10;&#10;Description automatically generated">
            <a:extLst>
              <a:ext uri="{FF2B5EF4-FFF2-40B4-BE49-F238E27FC236}">
                <a16:creationId xmlns:a16="http://schemas.microsoft.com/office/drawing/2014/main" id="{8142A15D-219F-9CA1-5734-940D58E625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480" b="4220"/>
          <a:stretch/>
        </p:blipFill>
        <p:spPr>
          <a:xfrm>
            <a:off x="6096000" y="3826902"/>
            <a:ext cx="4876801" cy="303109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>
          <a:extLst>
            <a:ext uri="{FF2B5EF4-FFF2-40B4-BE49-F238E27FC236}">
              <a16:creationId xmlns:a16="http://schemas.microsoft.com/office/drawing/2014/main" id="{1EFEA31E-B508-53CE-F664-9AB8434F2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9;p3">
            <a:extLst>
              <a:ext uri="{FF2B5EF4-FFF2-40B4-BE49-F238E27FC236}">
                <a16:creationId xmlns:a16="http://schemas.microsoft.com/office/drawing/2014/main" id="{CADBF87B-0CCF-5AFD-06A5-AE7D7C64E3D2}"/>
              </a:ext>
            </a:extLst>
          </p:cNvPr>
          <p:cNvSpPr/>
          <p:nvPr/>
        </p:nvSpPr>
        <p:spPr>
          <a:xfrm>
            <a:off x="7315200" y="2463578"/>
            <a:ext cx="4876800" cy="412104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49;p3">
            <a:extLst>
              <a:ext uri="{FF2B5EF4-FFF2-40B4-BE49-F238E27FC236}">
                <a16:creationId xmlns:a16="http://schemas.microsoft.com/office/drawing/2014/main" id="{944C150D-86C9-30E7-83FA-B8974D43EFAD}"/>
              </a:ext>
            </a:extLst>
          </p:cNvPr>
          <p:cNvSpPr/>
          <p:nvPr/>
        </p:nvSpPr>
        <p:spPr>
          <a:xfrm>
            <a:off x="7315200" y="2944272"/>
            <a:ext cx="4876800" cy="412104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B8F94-EF7A-1BBC-6AA8-B8B24AAC681F}"/>
              </a:ext>
            </a:extLst>
          </p:cNvPr>
          <p:cNvSpPr txBox="1"/>
          <p:nvPr/>
        </p:nvSpPr>
        <p:spPr>
          <a:xfrm>
            <a:off x="858983" y="3507257"/>
            <a:ext cx="6592503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1.   Những nguy hiểm gì có thể xảy ra với em của bạn An trong mỗi hình dưới đây?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2.   Nếu là bạn An, em sẽ nói và làm gì với em của mình?</a:t>
            </a:r>
            <a:endParaRPr lang="en-US" sz="2400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E0436-1440-DD4B-C6EB-B8D0CF5F9A6F}"/>
              </a:ext>
            </a:extLst>
          </p:cNvPr>
          <p:cNvGrpSpPr/>
          <p:nvPr/>
        </p:nvGrpSpPr>
        <p:grpSpPr>
          <a:xfrm>
            <a:off x="8246197" y="2473306"/>
            <a:ext cx="3671336" cy="3263792"/>
            <a:chOff x="8461748" y="3071250"/>
            <a:chExt cx="3149428" cy="28606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4735B0-8ED0-389A-1566-F59648EB55ED}"/>
                </a:ext>
              </a:extLst>
            </p:cNvPr>
            <p:cNvSpPr txBox="1"/>
            <p:nvPr/>
          </p:nvSpPr>
          <p:spPr>
            <a:xfrm>
              <a:off x="8461748" y="3071250"/>
              <a:ext cx="3149428" cy="503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latin typeface="UTM Avo" panose="02040603050506020204" pitchFamily="18" charset="0"/>
                </a:rPr>
                <a:t>Làm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việc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theo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nhóm</a:t>
              </a:r>
              <a:r>
                <a:rPr lang="en-US" sz="2400" b="1" dirty="0">
                  <a:latin typeface="UTM Avo" panose="02040603050506020204" pitchFamily="18" charset="0"/>
                </a:rPr>
                <a:t> 4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B65593-219D-ADD5-9242-23D5E5A186CA}"/>
                </a:ext>
              </a:extLst>
            </p:cNvPr>
            <p:cNvGrpSpPr/>
            <p:nvPr/>
          </p:nvGrpSpPr>
          <p:grpSpPr>
            <a:xfrm>
              <a:off x="8668059" y="3756139"/>
              <a:ext cx="2448753" cy="2175734"/>
              <a:chOff x="4126778" y="7434851"/>
              <a:chExt cx="1708642" cy="1518140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BBAE7B1C-2038-ACE1-CEA0-B13D0065005F}"/>
                  </a:ext>
                </a:extLst>
              </p:cNvPr>
              <p:cNvSpPr/>
              <p:nvPr/>
            </p:nvSpPr>
            <p:spPr>
              <a:xfrm>
                <a:off x="5233684" y="7434851"/>
                <a:ext cx="601736" cy="1518140"/>
              </a:xfrm>
              <a:custGeom>
                <a:avLst/>
                <a:gdLst/>
                <a:ahLst/>
                <a:cxnLst/>
                <a:rect l="l" t="t" r="r" b="b"/>
                <a:pathLst>
                  <a:path w="839161" h="2117148">
                    <a:moveTo>
                      <a:pt x="0" y="0"/>
                    </a:moveTo>
                    <a:lnTo>
                      <a:pt x="839161" y="0"/>
                    </a:lnTo>
                    <a:lnTo>
                      <a:pt x="839161" y="2117148"/>
                    </a:lnTo>
                    <a:lnTo>
                      <a:pt x="0" y="21171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" name="Freeform 31">
                <a:extLst>
                  <a:ext uri="{FF2B5EF4-FFF2-40B4-BE49-F238E27FC236}">
                    <a16:creationId xmlns:a16="http://schemas.microsoft.com/office/drawing/2014/main" id="{157EB18F-7EDF-4F94-10E0-B71A19A3CCA3}"/>
                  </a:ext>
                </a:extLst>
              </p:cNvPr>
              <p:cNvSpPr/>
              <p:nvPr/>
            </p:nvSpPr>
            <p:spPr>
              <a:xfrm>
                <a:off x="4126778" y="7455145"/>
                <a:ext cx="1421592" cy="1497846"/>
              </a:xfrm>
              <a:custGeom>
                <a:avLst/>
                <a:gdLst/>
                <a:ahLst/>
                <a:cxnLst/>
                <a:rect l="l" t="t" r="r" b="b"/>
                <a:pathLst>
                  <a:path w="1895456" h="1997128">
                    <a:moveTo>
                      <a:pt x="0" y="0"/>
                    </a:moveTo>
                    <a:lnTo>
                      <a:pt x="1895457" y="0"/>
                    </a:lnTo>
                    <a:lnTo>
                      <a:pt x="1895457" y="1997128"/>
                    </a:lnTo>
                    <a:lnTo>
                      <a:pt x="0" y="19971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5226D-D3B7-EEB6-5F58-469D356BEA9D}"/>
              </a:ext>
            </a:extLst>
          </p:cNvPr>
          <p:cNvGrpSpPr/>
          <p:nvPr/>
        </p:nvGrpSpPr>
        <p:grpSpPr>
          <a:xfrm>
            <a:off x="420537" y="2091098"/>
            <a:ext cx="7091424" cy="1159595"/>
            <a:chOff x="1347055" y="4282633"/>
            <a:chExt cx="7091424" cy="11595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FC0F765-2A6B-693B-D429-241E3A9E90E9}"/>
                </a:ext>
              </a:extLst>
            </p:cNvPr>
            <p:cNvSpPr/>
            <p:nvPr/>
          </p:nvSpPr>
          <p:spPr>
            <a:xfrm>
              <a:off x="1940756" y="4282633"/>
              <a:ext cx="6497723" cy="11595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 charset="0"/>
                </a:rPr>
                <a:t>Quan </a:t>
              </a:r>
              <a:r>
                <a:rPr lang="en-US" sz="2400" dirty="0" err="1">
                  <a:latin typeface="UTM Avo" panose="02040603050506020204" pitchFamily="18" charset="0"/>
                </a:rPr>
                <a:t>sát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hình</a:t>
              </a:r>
              <a:r>
                <a:rPr lang="en-US" sz="2400" dirty="0">
                  <a:latin typeface="UTM Avo" panose="02040603050506020204" pitchFamily="18" charset="0"/>
                </a:rPr>
                <a:t> ở </a:t>
              </a:r>
              <a:r>
                <a:rPr lang="en-US" sz="2400" dirty="0" err="1">
                  <a:latin typeface="UTM Avo" panose="02040603050506020204" pitchFamily="18" charset="0"/>
                </a:rPr>
                <a:t>trang</a:t>
              </a:r>
              <a:r>
                <a:rPr lang="en-US" sz="2400" dirty="0">
                  <a:latin typeface="UTM Avo" panose="02040603050506020204" pitchFamily="18" charset="0"/>
                </a:rPr>
                <a:t> 22 (SGK)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: </a:t>
              </a: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30DEB29-B826-A17E-6746-2F7DF3C52D03}"/>
                </a:ext>
              </a:extLst>
            </p:cNvPr>
            <p:cNvSpPr/>
            <p:nvPr/>
          </p:nvSpPr>
          <p:spPr>
            <a:xfrm rot="-1431690">
              <a:off x="1347055" y="4529002"/>
              <a:ext cx="876893" cy="880093"/>
            </a:xfrm>
            <a:custGeom>
              <a:avLst/>
              <a:gdLst/>
              <a:ahLst/>
              <a:cxnLst/>
              <a:rect l="l" t="t" r="r" b="b"/>
              <a:pathLst>
                <a:path w="3511664" h="3524480">
                  <a:moveTo>
                    <a:pt x="0" y="0"/>
                  </a:moveTo>
                  <a:lnTo>
                    <a:pt x="3511665" y="0"/>
                  </a:lnTo>
                  <a:lnTo>
                    <a:pt x="3511665" y="3524480"/>
                  </a:lnTo>
                  <a:lnTo>
                    <a:pt x="0" y="35244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sz="2400">
                <a:latin typeface="UTM Avo" panose="02040603050506020204" pitchFamily="18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>
          <a:extLst>
            <a:ext uri="{FF2B5EF4-FFF2-40B4-BE49-F238E27FC236}">
              <a16:creationId xmlns:a16="http://schemas.microsoft.com/office/drawing/2014/main" id="{01DD911D-67D0-BB1B-519C-06077950F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9;p3">
            <a:extLst>
              <a:ext uri="{FF2B5EF4-FFF2-40B4-BE49-F238E27FC236}">
                <a16:creationId xmlns:a16="http://schemas.microsoft.com/office/drawing/2014/main" id="{A78FEBF6-A74C-D154-3E22-47993FE41897}"/>
              </a:ext>
            </a:extLst>
          </p:cNvPr>
          <p:cNvSpPr/>
          <p:nvPr/>
        </p:nvSpPr>
        <p:spPr>
          <a:xfrm>
            <a:off x="7315200" y="2826898"/>
            <a:ext cx="4876800" cy="412104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 descr="A cartoon of a person and children playing in a kitchen&#10;&#10;Description automatically generated">
            <a:extLst>
              <a:ext uri="{FF2B5EF4-FFF2-40B4-BE49-F238E27FC236}">
                <a16:creationId xmlns:a16="http://schemas.microsoft.com/office/drawing/2014/main" id="{D5874A0F-EAC1-63E1-8C93-2EC3F28769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74" t="16034" r="12519" b="43755"/>
          <a:stretch/>
        </p:blipFill>
        <p:spPr>
          <a:xfrm>
            <a:off x="409129" y="2443671"/>
            <a:ext cx="6039665" cy="3114611"/>
          </a:xfrm>
          <a:prstGeom prst="rect">
            <a:avLst/>
          </a:prstGeom>
        </p:spPr>
      </p:pic>
      <p:pic>
        <p:nvPicPr>
          <p:cNvPr id="11" name="Picture 10" descr="A cartoon of a person and children playing in a kitchen&#10;&#10;Description automatically generated">
            <a:extLst>
              <a:ext uri="{FF2B5EF4-FFF2-40B4-BE49-F238E27FC236}">
                <a16:creationId xmlns:a16="http://schemas.microsoft.com/office/drawing/2014/main" id="{C49F4ECF-451B-AE9B-E126-12FB7A1B92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74" t="56175" r="12519"/>
          <a:stretch/>
        </p:blipFill>
        <p:spPr>
          <a:xfrm>
            <a:off x="6369098" y="2616225"/>
            <a:ext cx="5508572" cy="309608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>
          <a:extLst>
            <a:ext uri="{FF2B5EF4-FFF2-40B4-BE49-F238E27FC236}">
              <a16:creationId xmlns:a16="http://schemas.microsoft.com/office/drawing/2014/main" id="{AC7FCFB8-CF71-A065-670A-B9A99839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9;p3">
            <a:extLst>
              <a:ext uri="{FF2B5EF4-FFF2-40B4-BE49-F238E27FC236}">
                <a16:creationId xmlns:a16="http://schemas.microsoft.com/office/drawing/2014/main" id="{EF2B48A0-276A-626D-686D-B5AD8ABCFBBD}"/>
              </a:ext>
            </a:extLst>
          </p:cNvPr>
          <p:cNvSpPr/>
          <p:nvPr/>
        </p:nvSpPr>
        <p:spPr>
          <a:xfrm>
            <a:off x="7315200" y="2736955"/>
            <a:ext cx="4876800" cy="412104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83BFC-AD4B-A7C1-AC8E-5F4700EB7CAA}"/>
              </a:ext>
            </a:extLst>
          </p:cNvPr>
          <p:cNvSpPr txBox="1"/>
          <p:nvPr/>
        </p:nvSpPr>
        <p:spPr>
          <a:xfrm>
            <a:off x="1073379" y="2887717"/>
            <a:ext cx="10016153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đứt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</a:rPr>
              <a:t> dao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thận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Đứt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chân</a:t>
            </a:r>
            <a:r>
              <a:rPr lang="en-US" sz="2400" dirty="0">
                <a:latin typeface="UTM Avo" panose="02040603050506020204" pitchFamily="18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</a:rPr>
              <a:t>mảnh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cốc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bỏng</a:t>
            </a:r>
            <a:r>
              <a:rPr lang="en-US" sz="2400" dirty="0">
                <a:latin typeface="UTM Avo" panose="02040603050506020204" pitchFamily="18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</a:rPr>
              <a:t>bàn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nóng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giật</a:t>
            </a:r>
            <a:r>
              <a:rPr lang="en-US" sz="2400" dirty="0">
                <a:latin typeface="UTM Avo" panose="02040603050506020204" pitchFamily="18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gần</a:t>
            </a:r>
            <a:r>
              <a:rPr lang="en-US" sz="2400" dirty="0">
                <a:latin typeface="UTM Avo" panose="02040603050506020204" pitchFamily="18" charset="0"/>
              </a:rPr>
              <a:t> ổ </a:t>
            </a:r>
            <a:r>
              <a:rPr lang="en-US" sz="2400" dirty="0" err="1">
                <a:latin typeface="UTM Avo" panose="02040603050506020204" pitchFamily="18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cầm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bỏng</a:t>
            </a:r>
            <a:r>
              <a:rPr lang="en-US" sz="2400" dirty="0">
                <a:latin typeface="UTM Avo" panose="02040603050506020204" pitchFamily="18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sôi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diêm</a:t>
            </a:r>
            <a:r>
              <a:rPr lang="en-US" sz="2400" dirty="0">
                <a:latin typeface="UTM Avo" panose="02040603050506020204" pitchFamily="18" charset="0"/>
              </a:rPr>
              <a:t>,...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51000F-9A31-DE7C-E062-F78D09EA10D7}"/>
              </a:ext>
            </a:extLst>
          </p:cNvPr>
          <p:cNvGrpSpPr/>
          <p:nvPr/>
        </p:nvGrpSpPr>
        <p:grpSpPr>
          <a:xfrm>
            <a:off x="1913077" y="1545574"/>
            <a:ext cx="8365846" cy="1116000"/>
            <a:chOff x="2015681" y="1534921"/>
            <a:chExt cx="8365846" cy="11160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856A98-805D-CF01-B503-B257FDB18A87}"/>
                </a:ext>
              </a:extLst>
            </p:cNvPr>
            <p:cNvSpPr/>
            <p:nvPr/>
          </p:nvSpPr>
          <p:spPr>
            <a:xfrm>
              <a:off x="2109020" y="1689427"/>
              <a:ext cx="8272507" cy="8069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số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nguyên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nhân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đến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bị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thương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nguy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hiểm</a:t>
              </a:r>
              <a:r>
                <a:rPr lang="en-US" sz="2400" dirty="0">
                  <a:latin typeface="UTM Avo" panose="02040603050506020204" pitchFamily="18" charset="0"/>
                </a:rPr>
                <a:t>: </a:t>
              </a: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ED93A93-E80E-1AE3-85FE-69713D7B87C8}"/>
                </a:ext>
              </a:extLst>
            </p:cNvPr>
            <p:cNvSpPr>
              <a:spLocks noChangeAspect="1"/>
            </p:cNvSpPr>
            <p:nvPr/>
          </p:nvSpPr>
          <p:spPr>
            <a:xfrm rot="1263994">
              <a:off x="2015681" y="1534921"/>
              <a:ext cx="186676" cy="1116000"/>
            </a:xfrm>
            <a:custGeom>
              <a:avLst/>
              <a:gdLst/>
              <a:ahLst/>
              <a:cxnLst/>
              <a:rect l="l" t="t" r="r" b="b"/>
              <a:pathLst>
                <a:path w="688294" h="4114800">
                  <a:moveTo>
                    <a:pt x="0" y="0"/>
                  </a:moveTo>
                  <a:lnTo>
                    <a:pt x="688294" y="0"/>
                  </a:lnTo>
                  <a:lnTo>
                    <a:pt x="68829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>
          <a:extLst>
            <a:ext uri="{FF2B5EF4-FFF2-40B4-BE49-F238E27FC236}">
              <a16:creationId xmlns:a16="http://schemas.microsoft.com/office/drawing/2014/main" id="{D582719B-1C95-A800-D457-9E44645FF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9;p3">
            <a:extLst>
              <a:ext uri="{FF2B5EF4-FFF2-40B4-BE49-F238E27FC236}">
                <a16:creationId xmlns:a16="http://schemas.microsoft.com/office/drawing/2014/main" id="{94D4EA1E-27AB-D3AC-4CBA-9A44FF0CA506}"/>
              </a:ext>
            </a:extLst>
          </p:cNvPr>
          <p:cNvSpPr/>
          <p:nvPr/>
        </p:nvSpPr>
        <p:spPr>
          <a:xfrm>
            <a:off x="7315200" y="2736955"/>
            <a:ext cx="4876800" cy="4121045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diagram of hands using a knife and a glass of water&#10;&#10;Description automatically generated">
            <a:extLst>
              <a:ext uri="{FF2B5EF4-FFF2-40B4-BE49-F238E27FC236}">
                <a16:creationId xmlns:a16="http://schemas.microsoft.com/office/drawing/2014/main" id="{AAB4F6A2-F814-9C1A-705C-A6DD765BA1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48" t="21097" r="11400" b="54177"/>
          <a:stretch/>
        </p:blipFill>
        <p:spPr>
          <a:xfrm>
            <a:off x="300420" y="1419960"/>
            <a:ext cx="7816157" cy="2664805"/>
          </a:xfrm>
          <a:prstGeom prst="rect">
            <a:avLst/>
          </a:prstGeom>
        </p:spPr>
      </p:pic>
      <p:pic>
        <p:nvPicPr>
          <p:cNvPr id="6" name="Picture 5" descr="A diagram of hands using a knife and a glass of water&#10;&#10;Description automatically generated">
            <a:extLst>
              <a:ext uri="{FF2B5EF4-FFF2-40B4-BE49-F238E27FC236}">
                <a16:creationId xmlns:a16="http://schemas.microsoft.com/office/drawing/2014/main" id="{0D124E67-C830-774C-523F-F6DCECFE2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55" t="47229" r="45637" b="27961"/>
          <a:stretch/>
        </p:blipFill>
        <p:spPr>
          <a:xfrm>
            <a:off x="8125903" y="1404553"/>
            <a:ext cx="3886985" cy="2664804"/>
          </a:xfrm>
          <a:prstGeom prst="rect">
            <a:avLst/>
          </a:prstGeom>
        </p:spPr>
      </p:pic>
      <p:pic>
        <p:nvPicPr>
          <p:cNvPr id="7" name="Picture 6" descr="A diagram of hands using a knife and a glass of water&#10;&#10;Description automatically generated">
            <a:extLst>
              <a:ext uri="{FF2B5EF4-FFF2-40B4-BE49-F238E27FC236}">
                <a16:creationId xmlns:a16="http://schemas.microsoft.com/office/drawing/2014/main" id="{C2E94395-88AB-C5FE-9EFA-CB704D1C9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21" t="72713" r="12296" b="2561"/>
          <a:stretch/>
        </p:blipFill>
        <p:spPr>
          <a:xfrm>
            <a:off x="4079952" y="4084765"/>
            <a:ext cx="7842831" cy="2664804"/>
          </a:xfrm>
          <a:prstGeom prst="rect">
            <a:avLst/>
          </a:prstGeom>
        </p:spPr>
      </p:pic>
      <p:pic>
        <p:nvPicPr>
          <p:cNvPr id="2" name="Picture 1" descr="A diagram of hands using a knife and a glass of water&#10;&#10;Description automatically generated">
            <a:extLst>
              <a:ext uri="{FF2B5EF4-FFF2-40B4-BE49-F238E27FC236}">
                <a16:creationId xmlns:a16="http://schemas.microsoft.com/office/drawing/2014/main" id="{3D9C82E2-33AE-EBC8-4744-DBD8FA345D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729" t="47229" r="11563" b="27961"/>
          <a:stretch/>
        </p:blipFill>
        <p:spPr>
          <a:xfrm>
            <a:off x="291094" y="4069357"/>
            <a:ext cx="3886985" cy="26648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>
          <a:extLst>
            <a:ext uri="{FF2B5EF4-FFF2-40B4-BE49-F238E27FC236}">
              <a16:creationId xmlns:a16="http://schemas.microsoft.com/office/drawing/2014/main" id="{F3841E70-1B8E-E8D7-F1EE-1489C24B3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">
            <a:extLst>
              <a:ext uri="{FF2B5EF4-FFF2-40B4-BE49-F238E27FC236}">
                <a16:creationId xmlns:a16="http://schemas.microsoft.com/office/drawing/2014/main" id="{E2120EDC-E4A1-9BFB-3AF7-5ED737A7630E}"/>
              </a:ext>
            </a:extLst>
          </p:cNvPr>
          <p:cNvSpPr/>
          <p:nvPr/>
        </p:nvSpPr>
        <p:spPr>
          <a:xfrm>
            <a:off x="7153155" y="3105430"/>
            <a:ext cx="5061995" cy="3926194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97" name="Google Shape;297;p7">
            <a:extLst>
              <a:ext uri="{FF2B5EF4-FFF2-40B4-BE49-F238E27FC236}">
                <a16:creationId xmlns:a16="http://schemas.microsoft.com/office/drawing/2014/main" id="{F84CEFFE-F992-90F5-E7C7-0E093AB8033A}"/>
              </a:ext>
            </a:extLst>
          </p:cNvPr>
          <p:cNvSpPr txBox="1"/>
          <p:nvPr/>
        </p:nvSpPr>
        <p:spPr>
          <a:xfrm>
            <a:off x="2003723" y="1416868"/>
            <a:ext cx="818455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Thảo luận nhóm về những lưu ý khi sử dụng một số đồ dùng trong nhà để đảm bảo an toàn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6F885F-1AB5-130B-B076-DC6B2C8EF2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6876"/>
          <a:stretch/>
        </p:blipFill>
        <p:spPr>
          <a:xfrm>
            <a:off x="1682511" y="2779914"/>
            <a:ext cx="8826975" cy="380653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855" y="0"/>
            <a:ext cx="1842655" cy="595745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n>
                <a:solidFill>
                  <a:schemeClr val="accent2"/>
                </a:solidFill>
              </a:ln>
              <a:solidFill>
                <a:srgbClr val="FF77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402</Words>
  <Application>Microsoft Office PowerPoint</Application>
  <PresentationFormat>Widescreen</PresentationFormat>
  <Paragraphs>33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UTM Avo</vt:lpstr>
      <vt:lpstr>Wingdings</vt:lpstr>
      <vt:lpstr>Calibri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lamqu</dc:creator>
  <cp:lastModifiedBy>Hòa Vũ Thúy</cp:lastModifiedBy>
  <cp:revision>56</cp:revision>
  <dcterms:created xsi:type="dcterms:W3CDTF">2023-04-10T09:01:57Z</dcterms:created>
  <dcterms:modified xsi:type="dcterms:W3CDTF">2025-10-06T16:13:50Z</dcterms:modified>
</cp:coreProperties>
</file>