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77" r:id="rId4"/>
    <p:sldId id="294" r:id="rId5"/>
    <p:sldId id="293" r:id="rId6"/>
    <p:sldId id="291" r:id="rId7"/>
    <p:sldId id="268" r:id="rId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63" d="100"/>
          <a:sy n="63" d="100"/>
        </p:scale>
        <p:origin x="557" y="8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pPr/>
              <a:t>12/11/2025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pPr/>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pPr/>
              <a:t>7</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pPr/>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pPr/>
              <a:t>12/11/2025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pPr/>
              <a:t>12/11/2025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pPr/>
              <a:t>12/11/2025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pPr/>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pPr/>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pPr/>
              <a:t>12/11/2025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pPr/>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3849500" y="2742475"/>
            <a:ext cx="1003726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800" b="1" dirty="0">
                <a:solidFill>
                  <a:srgbClr val="FF0000"/>
                </a:solidFill>
                <a:latin typeface="Times New Roman" pitchFamily="18" charset="0"/>
                <a:cs typeface="Times New Roman" pitchFamily="18" charset="0"/>
              </a:rPr>
              <a:t>BÀI 5: GIỮ LỜI HỨA(TIẾT 2)</a:t>
            </a:r>
          </a:p>
        </p:txBody>
      </p:sp>
      <p:sp>
        <p:nvSpPr>
          <p:cNvPr id="10" name="Text Box 14"/>
          <p:cNvSpPr txBox="1">
            <a:spLocks noChangeArrowheads="1"/>
          </p:cNvSpPr>
          <p:nvPr/>
        </p:nvSpPr>
        <p:spPr bwMode="auto">
          <a:xfrm>
            <a:off x="1344763" y="1394149"/>
            <a:ext cx="13500099" cy="106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6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p:txBody>
      </p:sp>
      <p:pic>
        <p:nvPicPr>
          <p:cNvPr id="12" name="Picture 22" descr="bd2131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C23567C7-9B93-12CF-5993-83687DDB5C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829"/>
            <a:ext cx="1889919" cy="1933738"/>
          </a:xfrm>
          <a:prstGeom prst="ellipse">
            <a:avLst/>
          </a:prstGeom>
        </p:spPr>
      </p:pic>
      <p:sp>
        <p:nvSpPr>
          <p:cNvPr id="7" name="文本框 7">
            <a:extLst>
              <a:ext uri="{FF2B5EF4-FFF2-40B4-BE49-F238E27FC236}">
                <a16:creationId xmlns:a16="http://schemas.microsoft.com/office/drawing/2014/main" id="{FFCABE26-4EF8-7F0D-C224-438121BC495D}"/>
              </a:ext>
            </a:extLst>
          </p:cNvPr>
          <p:cNvSpPr txBox="1"/>
          <p:nvPr/>
        </p:nvSpPr>
        <p:spPr>
          <a:xfrm>
            <a:off x="3849499" y="334985"/>
            <a:ext cx="7852973" cy="830997"/>
          </a:xfrm>
          <a:prstGeom prst="rect">
            <a:avLst/>
          </a:prstGeom>
          <a:noFill/>
        </p:spPr>
        <p:txBody>
          <a:bodyPr wrap="square" rtlCol="0">
            <a:spAutoFit/>
          </a:bodyPr>
          <a:lstStyle/>
          <a:p>
            <a:pPr algn="ctr">
              <a:defRPr/>
            </a:pPr>
            <a:r>
              <a:rPr lang="en-US" altLang="zh-CN" sz="2400" b="1" dirty="0" err="1">
                <a:solidFill>
                  <a:srgbClr val="7030A0"/>
                </a:solidFill>
                <a:latin typeface="Times New Roman" pitchFamily="18" charset="0"/>
                <a:ea typeface="字魂27号-布丁体" panose="00000500000000000000" pitchFamily="2" charset="-122"/>
                <a:cs typeface="Times New Roman" pitchFamily="18" charset="0"/>
              </a:rPr>
              <a:t>UBND</a:t>
            </a:r>
            <a:r>
              <a:rPr lang="en-US" altLang="zh-CN" sz="2400" b="1" dirty="0">
                <a:solidFill>
                  <a:srgbClr val="7030A0"/>
                </a:solidFill>
                <a:latin typeface="Times New Roman" pitchFamily="18" charset="0"/>
                <a:ea typeface="字魂27号-布丁体" panose="00000500000000000000" pitchFamily="2" charset="-122"/>
                <a:cs typeface="Times New Roman" pitchFamily="18" charset="0"/>
              </a:rPr>
              <a:t> </a:t>
            </a:r>
            <a:r>
              <a:rPr lang="vi-VN" altLang="zh-CN" sz="2400" b="1" dirty="0">
                <a:solidFill>
                  <a:srgbClr val="7030A0"/>
                </a:solidFill>
                <a:latin typeface="Times New Roman" pitchFamily="18" charset="0"/>
                <a:ea typeface="字魂27号-布丁体" panose="00000500000000000000" pitchFamily="2" charset="-122"/>
                <a:cs typeface="Times New Roman" pitchFamily="18" charset="0"/>
              </a:rPr>
              <a:t>PHƯỜNG BỒ ĐỀ </a:t>
            </a:r>
          </a:p>
          <a:p>
            <a:pPr algn="ctr">
              <a:defRPr/>
            </a:pPr>
            <a:r>
              <a:rPr lang="vi-VN" altLang="zh-CN" sz="2400" b="1" dirty="0">
                <a:solidFill>
                  <a:srgbClr val="7030A0"/>
                </a:solidFill>
                <a:latin typeface="Times New Roman" pitchFamily="18" charset="0"/>
                <a:ea typeface="字魂27号-布丁体" panose="00000500000000000000" pitchFamily="2" charset="-122"/>
                <a:cs typeface="Times New Roman" pitchFamily="18" charset="0"/>
              </a:rPr>
              <a:t>TRƯỜNG TIỂU HỌC ÁI MỘ B </a:t>
            </a:r>
            <a:endParaRPr lang="zh-CN" altLang="en-US" sz="2400" b="1" dirty="0">
              <a:solidFill>
                <a:srgbClr val="7030A0"/>
              </a:solidFill>
              <a:latin typeface="Times New Roman" pitchFamily="18" charset="0"/>
              <a:ea typeface="字魂27号-布丁体" panose="00000500000000000000" pitchFamily="2" charset="-122"/>
              <a:cs typeface="Times New Roman" pitchFamily="18" charset="0"/>
            </a:endParaRPr>
          </a:p>
        </p:txBody>
      </p:sp>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04519" y="0"/>
            <a:ext cx="8275022" cy="1393686"/>
            <a:chOff x="4539228" y="172432"/>
            <a:chExt cx="8135398" cy="1393686"/>
          </a:xfrm>
        </p:grpSpPr>
        <p:sp>
          <p:nvSpPr>
            <p:cNvPr id="5" name="TextBox 4"/>
            <p:cNvSpPr txBox="1"/>
            <p:nvPr/>
          </p:nvSpPr>
          <p:spPr>
            <a:xfrm>
              <a:off x="4539228" y="172432"/>
              <a:ext cx="8135398" cy="707886"/>
            </a:xfrm>
            <a:prstGeom prst="rect">
              <a:avLst/>
            </a:prstGeom>
            <a:solidFill>
              <a:schemeClr val="bg1"/>
            </a:solidFill>
          </p:spPr>
          <p:txBody>
            <a:bodyPr wrap="none" rtlCol="0">
              <a:spAutoFit/>
            </a:bodyPr>
            <a:lstStyle/>
            <a:p>
              <a:r>
                <a:rPr lang="en-US" sz="4000" b="1" dirty="0" err="1">
                  <a:solidFill>
                    <a:srgbClr val="0000CC"/>
                  </a:solidFill>
                  <a:latin typeface="Times New Roman" pitchFamily="18" charset="0"/>
                  <a:cs typeface="Times New Roman" pitchFamily="18" charset="0"/>
                </a:rPr>
                <a:t>Thứ</a:t>
              </a:r>
              <a:r>
                <a:rPr lang="en-US" sz="4000" b="1" dirty="0">
                  <a:solidFill>
                    <a:srgbClr val="0000CC"/>
                  </a:solidFill>
                  <a:latin typeface="Times New Roman" pitchFamily="18" charset="0"/>
                  <a:cs typeface="Times New Roman" pitchFamily="18" charset="0"/>
                </a:rPr>
                <a:t> Hai  </a:t>
              </a:r>
              <a:r>
                <a:rPr lang="en-US" sz="4000" b="1" dirty="0" err="1">
                  <a:solidFill>
                    <a:srgbClr val="0000CC"/>
                  </a:solidFill>
                  <a:latin typeface="Times New Roman" pitchFamily="18" charset="0"/>
                  <a:cs typeface="Times New Roman" pitchFamily="18" charset="0"/>
                </a:rPr>
                <a:t>ngày</a:t>
              </a:r>
              <a:r>
                <a:rPr lang="en-US" sz="4000" b="1" dirty="0">
                  <a:solidFill>
                    <a:srgbClr val="0000CC"/>
                  </a:solidFill>
                  <a:latin typeface="Times New Roman" pitchFamily="18" charset="0"/>
                  <a:cs typeface="Times New Roman" pitchFamily="18" charset="0"/>
                </a:rPr>
                <a:t> </a:t>
              </a:r>
              <a:r>
                <a:rPr lang="vi-VN" sz="4000" b="1" dirty="0">
                  <a:solidFill>
                    <a:srgbClr val="0000CC"/>
                  </a:solidFill>
                  <a:latin typeface="Times New Roman" pitchFamily="18" charset="0"/>
                  <a:cs typeface="Times New Roman" pitchFamily="18" charset="0"/>
                </a:rPr>
                <a:t>18</a:t>
              </a:r>
              <a:r>
                <a:rPr lang="en-US" sz="4000" b="1" dirty="0">
                  <a:solidFill>
                    <a:srgbClr val="0000CC"/>
                  </a:solidFill>
                  <a:latin typeface="Times New Roman" pitchFamily="18" charset="0"/>
                  <a:cs typeface="Times New Roman" pitchFamily="18" charset="0"/>
                </a:rPr>
                <a:t> tháng 12 </a:t>
              </a:r>
              <a:r>
                <a:rPr lang="en-US" sz="4000" b="1" dirty="0" err="1">
                  <a:solidFill>
                    <a:srgbClr val="0000CC"/>
                  </a:solidFill>
                  <a:latin typeface="Times New Roman" pitchFamily="18" charset="0"/>
                  <a:cs typeface="Times New Roman" pitchFamily="18" charset="0"/>
                </a:rPr>
                <a:t>năm</a:t>
              </a:r>
              <a:r>
                <a:rPr lang="en-US" sz="4000" b="1" dirty="0">
                  <a:solidFill>
                    <a:srgbClr val="0000CC"/>
                  </a:solidFill>
                  <a:latin typeface="Times New Roman" pitchFamily="18" charset="0"/>
                  <a:cs typeface="Times New Roman" pitchFamily="18" charset="0"/>
                </a:rPr>
                <a:t> </a:t>
              </a:r>
              <a:r>
                <a:rPr lang="vi-VN" sz="4000" b="1" dirty="0">
                  <a:solidFill>
                    <a:srgbClr val="0000CC"/>
                  </a:solidFill>
                  <a:latin typeface="Times New Roman" pitchFamily="18" charset="0"/>
                  <a:cs typeface="Times New Roman" pitchFamily="18" charset="0"/>
                </a:rPr>
                <a:t>2025</a:t>
              </a:r>
              <a:endParaRPr lang="en-US" sz="4000" b="1" dirty="0">
                <a:solidFill>
                  <a:srgbClr val="0000CC"/>
                </a:solidFill>
                <a:latin typeface="Times New Roman" pitchFamily="18" charset="0"/>
                <a:cs typeface="Times New Roman" pitchFamily="18" charset="0"/>
              </a:endParaRPr>
            </a:p>
          </p:txBody>
        </p:sp>
        <p:sp>
          <p:nvSpPr>
            <p:cNvPr id="6" name="TextBox 5"/>
            <p:cNvSpPr txBox="1"/>
            <p:nvPr/>
          </p:nvSpPr>
          <p:spPr>
            <a:xfrm>
              <a:off x="7166940" y="858232"/>
              <a:ext cx="1982868" cy="707886"/>
            </a:xfrm>
            <a:prstGeom prst="rect">
              <a:avLst/>
            </a:prstGeom>
            <a:noFill/>
          </p:spPr>
          <p:txBody>
            <a:bodyPr wrap="none" rtlCol="0">
              <a:spAutoFit/>
            </a:bodyPr>
            <a:lstStyle/>
            <a:p>
              <a:r>
                <a:rPr lang="en-US" sz="4000" b="1" u="sng" dirty="0">
                  <a:solidFill>
                    <a:srgbClr val="0000FF"/>
                  </a:solidFill>
                  <a:latin typeface="Times New Roman" pitchFamily="18" charset="0"/>
                  <a:cs typeface="Times New Roman" pitchFamily="18" charset="0"/>
                </a:rPr>
                <a:t>Đạo đức</a:t>
              </a:r>
            </a:p>
          </p:txBody>
        </p:sp>
      </p:grpSp>
      <p:sp>
        <p:nvSpPr>
          <p:cNvPr id="46" name="Text Box 14"/>
          <p:cNvSpPr txBox="1">
            <a:spLocks noChangeArrowheads="1"/>
          </p:cNvSpPr>
          <p:nvPr/>
        </p:nvSpPr>
        <p:spPr bwMode="auto">
          <a:xfrm>
            <a:off x="1280319" y="1828800"/>
            <a:ext cx="68580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dirty="0">
                <a:solidFill>
                  <a:srgbClr val="0000FF"/>
                </a:solidFill>
                <a:latin typeface="Times New Roman" pitchFamily="18" charset="0"/>
                <a:cs typeface="Times New Roman" pitchFamily="18" charset="0"/>
              </a:rPr>
              <a:t>Hoạt động 1: Bày tỏ ý kiến</a:t>
            </a:r>
            <a:r>
              <a:rPr lang="nl-NL" sz="4000" b="1" dirty="0">
                <a:solidFill>
                  <a:srgbClr val="0000FF"/>
                </a:solidFill>
                <a:latin typeface="Times New Roman" pitchFamily="18" charset="0"/>
                <a:cs typeface="Times New Roman" pitchFamily="18" charset="0"/>
              </a:rPr>
              <a:t>. </a:t>
            </a:r>
            <a:endParaRPr lang="en-US" sz="4000" b="1" dirty="0">
              <a:solidFill>
                <a:srgbClr val="0000FF"/>
              </a:solidFill>
              <a:latin typeface="Times New Roman" pitchFamily="18" charset="0"/>
              <a:cs typeface="Times New Roman" pitchFamily="18" charset="0"/>
            </a:endParaRPr>
          </a:p>
        </p:txBody>
      </p:sp>
      <p:sp>
        <p:nvSpPr>
          <p:cNvPr id="17" name="Rectangle 16"/>
          <p:cNvSpPr/>
          <p:nvPr/>
        </p:nvSpPr>
        <p:spPr>
          <a:xfrm>
            <a:off x="442119" y="2438400"/>
            <a:ext cx="15468600" cy="2862322"/>
          </a:xfrm>
          <a:prstGeom prst="rect">
            <a:avLst/>
          </a:prstGeom>
        </p:spPr>
        <p:txBody>
          <a:bodyPr wrap="square">
            <a:spAutoFit/>
          </a:bodyPr>
          <a:lstStyle/>
          <a:p>
            <a:pPr algn="just"/>
            <a:r>
              <a:rPr lang="nl-NL" sz="3600" b="1" dirty="0">
                <a:latin typeface="Times New Roman" pitchFamily="18" charset="0"/>
                <a:cs typeface="Times New Roman" pitchFamily="18" charset="0"/>
              </a:rPr>
              <a:t>Em đồng tình hay không đồng tình với những lời nói, việc làm nào dưới đây? Vì sao?</a:t>
            </a:r>
          </a:p>
          <a:p>
            <a:pPr algn="just"/>
            <a:r>
              <a:rPr lang="nl-NL" sz="3600" b="1" dirty="0">
                <a:latin typeface="Times New Roman" pitchFamily="18" charset="0"/>
                <a:cs typeface="Times New Roman" pitchFamily="18" charset="0"/>
              </a:rPr>
              <a:t>a. Thanh hay hứa với bạn bè nhưng lại rất hay quên.</a:t>
            </a:r>
          </a:p>
          <a:p>
            <a:pPr algn="just"/>
            <a:r>
              <a:rPr lang="nl-NL" sz="3600" b="1" dirty="0">
                <a:latin typeface="Times New Roman" pitchFamily="18" charset="0"/>
                <a:cs typeface="Times New Roman" pitchFamily="18" charset="0"/>
              </a:rPr>
              <a:t>b. Giang mang tặng Hoàng các tờ giấy thủ công như đã hứa.</a:t>
            </a:r>
          </a:p>
          <a:p>
            <a:pPr algn="just"/>
            <a:r>
              <a:rPr lang="en-US" sz="3600" b="1" dirty="0">
                <a:latin typeface="Times New Roman" panose="02020603050405020304" pitchFamily="18" charset="0"/>
                <a:cs typeface="Times New Roman" panose="02020603050405020304" pitchFamily="18" charset="0"/>
              </a:rPr>
              <a:t>c. </a:t>
            </a:r>
            <a:r>
              <a:rPr lang="en-US" sz="3600" b="1" dirty="0" err="1">
                <a:latin typeface="Times New Roman" panose="02020603050405020304" pitchFamily="18" charset="0"/>
                <a:cs typeface="Times New Roman" panose="02020603050405020304" pitchFamily="18" charset="0"/>
              </a:rPr>
              <a:t>Hậu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đúng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giờ</a:t>
            </a:r>
            <a:r>
              <a:rPr lang="en-US" sz="3600" b="1" dirty="0">
                <a:latin typeface="Times New Roman" panose="02020603050405020304" pitchFamily="18" charset="0"/>
                <a:cs typeface="Times New Roman" panose="02020603050405020304" pitchFamily="18" charset="0"/>
              </a:rPr>
              <a:t>.</a:t>
            </a:r>
          </a:p>
        </p:txBody>
      </p:sp>
      <p:sp>
        <p:nvSpPr>
          <p:cNvPr id="7" name="Rectangle 6"/>
          <p:cNvSpPr/>
          <p:nvPr/>
        </p:nvSpPr>
        <p:spPr>
          <a:xfrm>
            <a:off x="365919" y="5410200"/>
            <a:ext cx="15468600" cy="3046988"/>
          </a:xfrm>
          <a:prstGeom prst="rect">
            <a:avLst/>
          </a:prstGeom>
        </p:spPr>
        <p:txBody>
          <a:bodyPr wrap="square">
            <a:spAutoFit/>
          </a:bodyPr>
          <a:lstStyle/>
          <a:p>
            <a:pPr algn="just">
              <a:lnSpc>
                <a:spcPct val="120000"/>
              </a:lnSpc>
              <a:spcAft>
                <a:spcPts val="0"/>
              </a:spcAft>
            </a:pPr>
            <a:r>
              <a:rPr lang="nl-NL" sz="4000" b="1" dirty="0">
                <a:solidFill>
                  <a:srgbClr val="0000FF"/>
                </a:solidFill>
                <a:latin typeface="Times New Roman" panose="02020603050405020304" pitchFamily="18" charset="0"/>
                <a:ea typeface="Times New Roman" panose="02020603050405020304" pitchFamily="18" charset="0"/>
              </a:rPr>
              <a:t>+ Đồng tình với việc làm b,c vì họ biết giữ lời hứa và biết cách thực hiện lời hứa.</a:t>
            </a:r>
            <a:endParaRPr lang="en-US" sz="4000" b="1" dirty="0">
              <a:solidFill>
                <a:srgbClr val="0000FF"/>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nl-NL" sz="4000" b="1" dirty="0">
                <a:solidFill>
                  <a:srgbClr val="0000FF"/>
                </a:solidFill>
                <a:latin typeface="Times New Roman" panose="02020603050405020304" pitchFamily="18" charset="0"/>
                <a:ea typeface="Times New Roman" panose="02020603050405020304" pitchFamily="18" charset="0"/>
              </a:rPr>
              <a:t>+ Không đồng tình với việc làm a vì bạn chưa thực hiện lời hứa của mình.</a:t>
            </a:r>
            <a:endParaRPr lang="en-US" sz="1200" dirty="0">
              <a:effectLst/>
              <a:latin typeface="Times New Roman" panose="02020603050405020304" pitchFamily="18" charset="0"/>
              <a:ea typeface="Times New Roman" panose="02020603050405020304" pitchFamily="18" charset="0"/>
            </a:endParaRPr>
          </a:p>
        </p:txBody>
      </p:sp>
      <p:sp>
        <p:nvSpPr>
          <p:cNvPr id="12" name="TextBox 11"/>
          <p:cNvSpPr txBox="1"/>
          <p:nvPr/>
        </p:nvSpPr>
        <p:spPr>
          <a:xfrm>
            <a:off x="5928519" y="1371600"/>
            <a:ext cx="59436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5: Giữ lời hứa(Tiết 2)</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p:cTn id="2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1" y="1600200"/>
            <a:ext cx="397961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cs typeface="Times New Roman" pitchFamily="18" charset="0"/>
              </a:rPr>
              <a:t>2. </a:t>
            </a:r>
            <a:r>
              <a:rPr lang="nl-NL" sz="3200" b="1" u="sng" dirty="0">
                <a:solidFill>
                  <a:srgbClr val="FF0000"/>
                </a:solidFill>
                <a:latin typeface="Times New Roman" pitchFamily="18" charset="0"/>
                <a:cs typeface="Times New Roman" pitchFamily="18" charset="0"/>
              </a:rPr>
              <a:t>Xử lí tình huống. </a:t>
            </a:r>
            <a:endParaRPr lang="en-US" sz="3200" b="1" u="sng" dirty="0">
              <a:solidFill>
                <a:srgbClr val="FF0000"/>
              </a:solidFill>
              <a:latin typeface="Times New Roman" pitchFamily="18" charset="0"/>
              <a:cs typeface="Times New Roman" pitchFamily="18" charset="0"/>
            </a:endParaRPr>
          </a:p>
        </p:txBody>
      </p:sp>
      <p:sp>
        <p:nvSpPr>
          <p:cNvPr id="18" name="Rectangle 17"/>
          <p:cNvSpPr/>
          <p:nvPr/>
        </p:nvSpPr>
        <p:spPr>
          <a:xfrm>
            <a:off x="823119" y="2438400"/>
            <a:ext cx="14782800"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    Tình huống 1: Sau lần bị sâu răng, em đã tự hứa sẽ không ăn kẹo vào buổi tối và đánh răng thật đều. Tối nay, bé Thảo mang kẹo mà em thích đến rủ em ăn cùng. Em sẽ làm gì?</a:t>
            </a:r>
            <a:endParaRPr lang="en-US" sz="3600" dirty="0">
              <a:solidFill>
                <a:srgbClr val="FF0000"/>
              </a:solidFill>
            </a:endParaRPr>
          </a:p>
        </p:txBody>
      </p:sp>
      <p:sp>
        <p:nvSpPr>
          <p:cNvPr id="13" name="Text Box 14"/>
          <p:cNvSpPr txBox="1">
            <a:spLocks noChangeArrowheads="1"/>
          </p:cNvSpPr>
          <p:nvPr/>
        </p:nvSpPr>
        <p:spPr bwMode="auto">
          <a:xfrm>
            <a:off x="6114512" y="985444"/>
            <a:ext cx="39624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dirty="0">
                <a:solidFill>
                  <a:srgbClr val="0000CC"/>
                </a:solidFill>
                <a:latin typeface="Times New Roman" pitchFamily="18" charset="0"/>
              </a:rPr>
              <a:t>Bài 5: GIỮ LỜI HỨA (T2)</a:t>
            </a:r>
          </a:p>
        </p:txBody>
      </p:sp>
      <p:pic>
        <p:nvPicPr>
          <p:cNvPr id="7" name="Picture 6"/>
          <p:cNvPicPr>
            <a:picLocks noChangeAspect="1"/>
          </p:cNvPicPr>
          <p:nvPr/>
        </p:nvPicPr>
        <p:blipFill rotWithShape="1">
          <a:blip r:embed="rId2" cstate="print"/>
          <a:srcRect l="22274" t="27499" r="28360" b="57501"/>
          <a:stretch/>
        </p:blipFill>
        <p:spPr>
          <a:xfrm>
            <a:off x="9738519" y="4038600"/>
            <a:ext cx="5562601" cy="3657600"/>
          </a:xfrm>
          <a:prstGeom prst="rect">
            <a:avLst/>
          </a:prstGeom>
        </p:spPr>
      </p:pic>
      <p:sp>
        <p:nvSpPr>
          <p:cNvPr id="8" name="Rectangle 7"/>
          <p:cNvSpPr/>
          <p:nvPr/>
        </p:nvSpPr>
        <p:spPr>
          <a:xfrm>
            <a:off x="823119" y="4567407"/>
            <a:ext cx="7924800" cy="1323439"/>
          </a:xfrm>
          <a:prstGeom prst="rect">
            <a:avLst/>
          </a:prstGeom>
        </p:spPr>
        <p:txBody>
          <a:bodyPr wrap="square">
            <a:spAutoFit/>
          </a:bodyPr>
          <a:lstStyle/>
          <a:p>
            <a:r>
              <a:rPr lang="nl-NL" sz="4000" b="1" dirty="0">
                <a:solidFill>
                  <a:srgbClr val="0000FF"/>
                </a:solidFill>
                <a:latin typeface="Times New Roman" panose="02020603050405020304" pitchFamily="18" charset="0"/>
                <a:ea typeface="Times New Roman" panose="02020603050405020304" pitchFamily="18" charset="0"/>
              </a:rPr>
              <a:t>Em quyết không ăn kẹo vào ban đêm vì dễ gây sâu răng.</a:t>
            </a:r>
            <a:endParaRPr lang="en-US" sz="4000" b="1" dirty="0">
              <a:solidFill>
                <a:srgbClr val="0000FF"/>
              </a:solidFill>
            </a:endParaRPr>
          </a:p>
        </p:txBody>
      </p:sp>
    </p:spTree>
    <p:extLst>
      <p:ext uri="{BB962C8B-B14F-4D97-AF65-F5344CB8AC3E}">
        <p14:creationId xmlns:p14="http://schemas.microsoft.com/office/powerpoint/2010/main" val="142211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1" y="1600200"/>
            <a:ext cx="397961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1452524"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2. </a:t>
            </a:r>
            <a:r>
              <a:rPr kumimoji="0" lang="nl-NL"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Xử lí tình huống. </a:t>
            </a:r>
            <a:endParaRPr kumimoji="0" lang="en-US"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8" name="Rectangle 17"/>
          <p:cNvSpPr/>
          <p:nvPr/>
        </p:nvSpPr>
        <p:spPr>
          <a:xfrm>
            <a:off x="576285" y="2037023"/>
            <a:ext cx="8628833" cy="6075509"/>
          </a:xfrm>
          <a:prstGeom prst="rect">
            <a:avLst/>
          </a:prstGeom>
        </p:spPr>
        <p:txBody>
          <a:bodyPr wrap="square">
            <a:spAutoFit/>
          </a:bodyPr>
          <a:lstStyle/>
          <a:p>
            <a:pPr marL="0" marR="0" lvl="0" indent="0" algn="l" defTabSz="1452524" rtl="0" eaLnBrk="1" fontAlgn="auto" latinLnBrk="0" hangingPunct="1">
              <a:lnSpc>
                <a:spcPct val="12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Mẹ</a:t>
            </a:r>
            <a:r>
              <a:rPr kumimoji="0" lang="nl-NL" sz="36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của Tuân có thói quen tập thể dục buổi sáng. Cuối tuần, Tuân hứa với mẹ: “Từ ngày mai, con sẽ tập thẻ dục với mẹ. Con sẽ đặt báo thức, mẹ nhé!.</a:t>
            </a:r>
          </a:p>
          <a:p>
            <a:pPr marL="0" marR="0" lvl="0" indent="0" algn="l" defTabSz="1452524" rtl="0" eaLnBrk="1" fontAlgn="auto" latinLnBrk="0" hangingPunct="1">
              <a:lnSpc>
                <a:spcPct val="120000"/>
              </a:lnSpc>
              <a:spcBef>
                <a:spcPts val="0"/>
              </a:spcBef>
              <a:spcAft>
                <a:spcPts val="0"/>
              </a:spcAft>
              <a:buClrTx/>
              <a:buSzTx/>
              <a:buFontTx/>
              <a:buNone/>
              <a:tabLst/>
              <a:defRPr/>
            </a:pPr>
            <a:r>
              <a:rPr lang="nl-NL" sz="3600" b="1" dirty="0">
                <a:solidFill>
                  <a:srgbClr val="FF0000"/>
                </a:solidFill>
                <a:latin typeface="Times New Roman" panose="02020603050405020304" pitchFamily="18" charset="0"/>
                <a:ea typeface="Times New Roman" panose="02020603050405020304" pitchFamily="18" charset="0"/>
              </a:rPr>
              <a:t>      Chuông đồng hồ báo thức kêu inh ỏi, ngoài trời bắt đầu chớm lạnh. Tuân kéo chăn lên, nhìn đồng hồ và lưỡng lự không muốn xuống giường.</a:t>
            </a:r>
          </a:p>
          <a:p>
            <a:pPr marL="0" marR="0" lvl="0" indent="0" algn="l" defTabSz="1452524" rtl="0" eaLnBrk="1" fontAlgn="auto" latinLnBrk="0" hangingPunct="1">
              <a:lnSpc>
                <a:spcPct val="12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Em</a:t>
            </a:r>
            <a:r>
              <a:rPr kumimoji="0" lang="nl-NL" sz="36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sẽ khuyên bạn Tuân như thế nào?</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3" name="Text Box 14"/>
          <p:cNvSpPr txBox="1">
            <a:spLocks noChangeArrowheads="1"/>
          </p:cNvSpPr>
          <p:nvPr/>
        </p:nvSpPr>
        <p:spPr bwMode="auto">
          <a:xfrm>
            <a:off x="6114512" y="985444"/>
            <a:ext cx="39624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Times New Roman" pitchFamily="18" charset="0"/>
                <a:ea typeface="+mn-ea"/>
                <a:cs typeface="+mn-cs"/>
              </a:rPr>
              <a:t>Bài 5: GIỮ LỜI HỨA (T2)</a:t>
            </a:r>
          </a:p>
        </p:txBody>
      </p:sp>
      <p:pic>
        <p:nvPicPr>
          <p:cNvPr id="10" name="Picture 9"/>
          <p:cNvPicPr>
            <a:picLocks noChangeAspect="1"/>
          </p:cNvPicPr>
          <p:nvPr/>
        </p:nvPicPr>
        <p:blipFill rotWithShape="1">
          <a:blip r:embed="rId2" cstate="print"/>
          <a:srcRect l="42318" t="80937" r="13050" b="6250"/>
          <a:stretch/>
        </p:blipFill>
        <p:spPr>
          <a:xfrm>
            <a:off x="8976519" y="4677155"/>
            <a:ext cx="6696381" cy="3862186"/>
          </a:xfrm>
          <a:prstGeom prst="rect">
            <a:avLst/>
          </a:prstGeom>
        </p:spPr>
      </p:pic>
      <p:pic>
        <p:nvPicPr>
          <p:cNvPr id="14" name="Picture 13"/>
          <p:cNvPicPr>
            <a:picLocks noChangeAspect="1"/>
          </p:cNvPicPr>
          <p:nvPr/>
        </p:nvPicPr>
        <p:blipFill rotWithShape="1">
          <a:blip r:embed="rId2" cstate="print"/>
          <a:srcRect l="43927" t="46250" r="14655" b="41250"/>
          <a:stretch/>
        </p:blipFill>
        <p:spPr>
          <a:xfrm>
            <a:off x="8967299" y="1554576"/>
            <a:ext cx="6705601" cy="3571042"/>
          </a:xfrm>
          <a:prstGeom prst="rect">
            <a:avLst/>
          </a:prstGeom>
        </p:spPr>
      </p:pic>
    </p:spTree>
    <p:extLst>
      <p:ext uri="{BB962C8B-B14F-4D97-AF65-F5344CB8AC3E}">
        <p14:creationId xmlns:p14="http://schemas.microsoft.com/office/powerpoint/2010/main" val="366066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1" y="1600200"/>
            <a:ext cx="397961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1452524"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2. </a:t>
            </a:r>
            <a:r>
              <a:rPr kumimoji="0" lang="nl-NL"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Xử lí tình huống. </a:t>
            </a:r>
            <a:endParaRPr kumimoji="0" lang="en-US"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8" name="Rectangle 17"/>
          <p:cNvSpPr/>
          <p:nvPr/>
        </p:nvSpPr>
        <p:spPr>
          <a:xfrm>
            <a:off x="823119" y="2438400"/>
            <a:ext cx="7620000" cy="2086725"/>
          </a:xfrm>
          <a:prstGeom prst="rect">
            <a:avLst/>
          </a:prstGeom>
        </p:spPr>
        <p:txBody>
          <a:bodyPr wrap="square">
            <a:spAutoFit/>
          </a:bodyPr>
          <a:lstStyle/>
          <a:p>
            <a:pPr>
              <a:lnSpc>
                <a:spcPct val="120000"/>
              </a:lnSpc>
              <a:spcAft>
                <a:spcPts val="0"/>
              </a:spcAft>
            </a:pPr>
            <a:r>
              <a:rPr kumimoji="0" lang="nl-NL" sz="3600"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lang="nl-NL" sz="3600" b="1" dirty="0">
                <a:solidFill>
                  <a:srgbClr val="0000FF"/>
                </a:solidFill>
                <a:latin typeface="Times New Roman" panose="02020603050405020304" pitchFamily="18" charset="0"/>
                <a:ea typeface="Times New Roman" panose="02020603050405020304" pitchFamily="18" charset="0"/>
              </a:rPr>
              <a:t>Em sẽ khuyên Tuân giữ lời hứa của mình, kiên trì tập thể dục buổi sáng.</a:t>
            </a:r>
            <a:endParaRPr lang="en-US" sz="3200" b="1" dirty="0">
              <a:solidFill>
                <a:srgbClr val="0000FF"/>
              </a:solidFill>
              <a:effectLst/>
              <a:latin typeface="Times New Roman" panose="02020603050405020304" pitchFamily="18" charset="0"/>
              <a:ea typeface="Times New Roman" panose="02020603050405020304" pitchFamily="18" charset="0"/>
            </a:endParaRPr>
          </a:p>
        </p:txBody>
      </p:sp>
      <p:sp>
        <p:nvSpPr>
          <p:cNvPr id="13" name="Text Box 14"/>
          <p:cNvSpPr txBox="1">
            <a:spLocks noChangeArrowheads="1"/>
          </p:cNvSpPr>
          <p:nvPr/>
        </p:nvSpPr>
        <p:spPr bwMode="auto">
          <a:xfrm>
            <a:off x="6114512" y="985444"/>
            <a:ext cx="39624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Times New Roman" pitchFamily="18" charset="0"/>
                <a:ea typeface="+mn-ea"/>
                <a:cs typeface="+mn-cs"/>
              </a:rPr>
              <a:t>Bài 5: GIỮ LỜI HỨA (T2)</a:t>
            </a:r>
          </a:p>
        </p:txBody>
      </p:sp>
      <p:pic>
        <p:nvPicPr>
          <p:cNvPr id="10" name="Picture 9"/>
          <p:cNvPicPr>
            <a:picLocks noChangeAspect="1"/>
          </p:cNvPicPr>
          <p:nvPr/>
        </p:nvPicPr>
        <p:blipFill rotWithShape="1">
          <a:blip r:embed="rId2" cstate="print"/>
          <a:srcRect l="42318" t="80937" r="13050" b="6250"/>
          <a:stretch/>
        </p:blipFill>
        <p:spPr>
          <a:xfrm>
            <a:off x="8976519" y="4677155"/>
            <a:ext cx="6696381" cy="3862186"/>
          </a:xfrm>
          <a:prstGeom prst="rect">
            <a:avLst/>
          </a:prstGeom>
        </p:spPr>
      </p:pic>
      <p:pic>
        <p:nvPicPr>
          <p:cNvPr id="14" name="Picture 13"/>
          <p:cNvPicPr>
            <a:picLocks noChangeAspect="1"/>
          </p:cNvPicPr>
          <p:nvPr/>
        </p:nvPicPr>
        <p:blipFill rotWithShape="1">
          <a:blip r:embed="rId2" cstate="print"/>
          <a:srcRect l="43927" t="46250" r="14655" b="41250"/>
          <a:stretch/>
        </p:blipFill>
        <p:spPr>
          <a:xfrm>
            <a:off x="8967299" y="1554576"/>
            <a:ext cx="6705601" cy="3571042"/>
          </a:xfrm>
          <a:prstGeom prst="rect">
            <a:avLst/>
          </a:prstGeom>
        </p:spPr>
      </p:pic>
    </p:spTree>
    <p:extLst>
      <p:ext uri="{BB962C8B-B14F-4D97-AF65-F5344CB8AC3E}">
        <p14:creationId xmlns:p14="http://schemas.microsoft.com/office/powerpoint/2010/main" val="257689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1" y="1600200"/>
            <a:ext cx="397961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1452524"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2. </a:t>
            </a:r>
            <a:r>
              <a:rPr kumimoji="0" lang="nl-NL"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Xử lí tình huống. </a:t>
            </a:r>
            <a:endParaRPr kumimoji="0" lang="en-US" sz="32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8" name="Rectangle 17"/>
          <p:cNvSpPr/>
          <p:nvPr/>
        </p:nvSpPr>
        <p:spPr>
          <a:xfrm>
            <a:off x="823119" y="2438400"/>
            <a:ext cx="13639800" cy="2308324"/>
          </a:xfrm>
          <a:prstGeom prst="rect">
            <a:avLst/>
          </a:prstGeom>
        </p:spPr>
        <p:txBody>
          <a:bodyPr wrap="square">
            <a:spAutoFit/>
          </a:bodyPr>
          <a:lstStyle/>
          <a:p>
            <a:pPr marL="0" marR="0" lvl="0" indent="0" algn="just" defTabSz="1452524"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Tình huống 3:</a:t>
            </a:r>
            <a:r>
              <a:rPr kumimoji="0" lang="nl-NL" sz="3600" b="1"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Hôm nay là chủ nhật. Em hứa với mẹ sẽ trông nhà. 9 giờ sáng,  cả nhóm bạn gọi em. Vũ bảo: “Chúng mình chơi ngay ở ngõ, về nhà trước khi bố mẹ cậu về là được mà.</a:t>
            </a:r>
            <a:endParaRPr lang="nl-NL" sz="3600" b="1" dirty="0">
              <a:solidFill>
                <a:srgbClr val="FF0000"/>
              </a:solidFill>
              <a:latin typeface="Times New Roman" pitchFamily="18" charset="0"/>
              <a:cs typeface="Times New Roman" pitchFamily="18" charset="0"/>
            </a:endParaRPr>
          </a:p>
          <a:p>
            <a:pPr marL="0" marR="0" lvl="0" indent="0" algn="just" defTabSz="1452524"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Em có</a:t>
            </a:r>
            <a:r>
              <a:rPr kumimoji="0" lang="nl-NL" sz="3600" b="1" i="0" u="none" strike="noStrike" kern="1200" cap="none" spc="0" normalizeH="0" noProof="0" dirty="0">
                <a:ln>
                  <a:noFill/>
                </a:ln>
                <a:solidFill>
                  <a:srgbClr val="FF0000"/>
                </a:solidFill>
                <a:effectLst/>
                <a:uLnTx/>
                <a:uFillTx/>
                <a:latin typeface="Times New Roman" pitchFamily="18" charset="0"/>
                <a:ea typeface="+mn-ea"/>
                <a:cs typeface="Times New Roman" pitchFamily="18" charset="0"/>
              </a:rPr>
              <a:t> đi chơi cùng bạn Vũ không?</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3" name="Text Box 14"/>
          <p:cNvSpPr txBox="1">
            <a:spLocks noChangeArrowheads="1"/>
          </p:cNvSpPr>
          <p:nvPr/>
        </p:nvSpPr>
        <p:spPr bwMode="auto">
          <a:xfrm>
            <a:off x="6114512" y="985444"/>
            <a:ext cx="39624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Times New Roman" pitchFamily="18" charset="0"/>
                <a:ea typeface="+mn-ea"/>
                <a:cs typeface="+mn-cs"/>
              </a:rPr>
              <a:t>Bài 5: GIỮ LỜI HỨA (T2)</a:t>
            </a:r>
          </a:p>
        </p:txBody>
      </p:sp>
      <p:sp>
        <p:nvSpPr>
          <p:cNvPr id="11" name="Rectangle 10"/>
          <p:cNvSpPr/>
          <p:nvPr/>
        </p:nvSpPr>
        <p:spPr>
          <a:xfrm>
            <a:off x="1257301" y="4735001"/>
            <a:ext cx="7334421" cy="1323439"/>
          </a:xfrm>
          <a:prstGeom prst="rect">
            <a:avLst/>
          </a:prstGeom>
        </p:spPr>
        <p:txBody>
          <a:bodyPr wrap="square">
            <a:spAutoFit/>
          </a:bodyPr>
          <a:lstStyle/>
          <a:p>
            <a:r>
              <a:rPr lang="nl-NL" sz="4000" b="1" dirty="0">
                <a:solidFill>
                  <a:srgbClr val="0000FF"/>
                </a:solidFill>
                <a:latin typeface="Times New Roman" panose="02020603050405020304" pitchFamily="18" charset="0"/>
                <a:ea typeface="Times New Roman" panose="02020603050405020304" pitchFamily="18" charset="0"/>
              </a:rPr>
              <a:t>    Em sẽ trông nhà và không đi chơi cùng nhóm bạn.</a:t>
            </a:r>
            <a:endParaRPr lang="en-US" dirty="0"/>
          </a:p>
        </p:txBody>
      </p:sp>
    </p:spTree>
    <p:extLst>
      <p:ext uri="{BB962C8B-B14F-4D97-AF65-F5344CB8AC3E}">
        <p14:creationId xmlns:p14="http://schemas.microsoft.com/office/powerpoint/2010/main" val="409451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8" grpId="0"/>
      <p:bldP spid="13"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511</Words>
  <Application>Microsoft Office PowerPoint</Application>
  <PresentationFormat>Custom</PresentationFormat>
  <Paragraphs>41</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11332</cp:lastModifiedBy>
  <cp:revision>267</cp:revision>
  <dcterms:created xsi:type="dcterms:W3CDTF">2022-07-10T01:37:20Z</dcterms:created>
  <dcterms:modified xsi:type="dcterms:W3CDTF">2025-12-10T23:34:51Z</dcterms:modified>
</cp:coreProperties>
</file>