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386" r:id="rId5"/>
    <p:sldId id="2648" r:id="rId6"/>
    <p:sldId id="321" r:id="rId7"/>
    <p:sldId id="365" r:id="rId8"/>
    <p:sldId id="366" r:id="rId9"/>
    <p:sldId id="367" r:id="rId10"/>
    <p:sldId id="2649" r:id="rId11"/>
    <p:sldId id="2650" r:id="rId12"/>
    <p:sldId id="286" r:id="rId13"/>
    <p:sldId id="350" r:id="rId14"/>
    <p:sldId id="2646" r:id="rId15"/>
    <p:sldId id="368" r:id="rId16"/>
    <p:sldId id="26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A6D4BE"/>
    <a:srgbClr val="F7ABC6"/>
    <a:srgbClr val="F3C86F"/>
    <a:srgbClr val="FFF1BB"/>
    <a:srgbClr val="F44A6E"/>
    <a:srgbClr val="48BCEB"/>
    <a:srgbClr val="6F3507"/>
    <a:srgbClr val="D3FFBE"/>
    <a:srgbClr val="633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3" autoAdjust="0"/>
    <p:restoredTop sz="88462" autoAdjust="0"/>
  </p:normalViewPr>
  <p:slideViewPr>
    <p:cSldViewPr snapToGrid="0">
      <p:cViewPr varScale="1">
        <p:scale>
          <a:sx n="41" d="100"/>
          <a:sy n="41" d="100"/>
        </p:scale>
        <p:origin x="48" y="5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B113D-90BC-4CA8-B8AC-FCEF3FAF9A00}" type="slidenum">
              <a:rPr lang="en-US" smtClean="0"/>
              <a:t>9</a:t>
            </a:fld>
            <a:endParaRPr lang="en-US"/>
          </a:p>
        </p:txBody>
      </p:sp>
    </p:spTree>
    <p:extLst>
      <p:ext uri="{BB962C8B-B14F-4D97-AF65-F5344CB8AC3E}">
        <p14:creationId xmlns:p14="http://schemas.microsoft.com/office/powerpoint/2010/main" val="339942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97D7E-969F-7213-FC67-2EEB547CC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2AD1F-E0CC-1DC1-7299-6EA3DC9EF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BDCA9-F362-E07C-4D53-F7E2BD4524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D8F56E-D740-D335-AB01-9E5488250A13}"/>
              </a:ext>
            </a:extLst>
          </p:cNvPr>
          <p:cNvSpPr>
            <a:spLocks noGrp="1"/>
          </p:cNvSpPr>
          <p:nvPr>
            <p:ph type="sldNum" sz="quarter" idx="5"/>
          </p:nvPr>
        </p:nvSpPr>
        <p:spPr/>
        <p:txBody>
          <a:bodyPr/>
          <a:lstStyle/>
          <a:p>
            <a:fld id="{E79B113D-90BC-4CA8-B8AC-FCEF3FAF9A00}" type="slidenum">
              <a:rPr lang="en-US" smtClean="0"/>
              <a:t>10</a:t>
            </a:fld>
            <a:endParaRPr lang="en-US"/>
          </a:p>
        </p:txBody>
      </p:sp>
    </p:spTree>
    <p:extLst>
      <p:ext uri="{BB962C8B-B14F-4D97-AF65-F5344CB8AC3E}">
        <p14:creationId xmlns:p14="http://schemas.microsoft.com/office/powerpoint/2010/main" val="215105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củng</a:t>
            </a:r>
            <a:r>
              <a:rPr lang="en-US" baseline="0"/>
              <a:t> cố lại kiến thức đã học, chúng ta cùng thực hiện trò chơi …. Nhé</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19975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14</a:t>
            </a:fld>
            <a:endParaRPr lang="en-US"/>
          </a:p>
        </p:txBody>
      </p:sp>
    </p:spTree>
    <p:extLst>
      <p:ext uri="{BB962C8B-B14F-4D97-AF65-F5344CB8AC3E}">
        <p14:creationId xmlns:p14="http://schemas.microsoft.com/office/powerpoint/2010/main" val="277895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B113D-90BC-4CA8-B8AC-FCEF3FAF9A00}" type="slidenum">
              <a:rPr lang="en-US" smtClean="0"/>
              <a:t>15</a:t>
            </a:fld>
            <a:endParaRPr lang="en-US"/>
          </a:p>
        </p:txBody>
      </p:sp>
    </p:spTree>
    <p:extLst>
      <p:ext uri="{BB962C8B-B14F-4D97-AF65-F5344CB8AC3E}">
        <p14:creationId xmlns:p14="http://schemas.microsoft.com/office/powerpoint/2010/main" val="41251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6018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3871170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E6003-04B3-1DF5-0509-0D6777DA8D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735431-70BC-8653-6827-8376149F96E1}"/>
              </a:ext>
            </a:extLst>
          </p:cNvPr>
          <p:cNvSpPr txBox="1"/>
          <p:nvPr/>
        </p:nvSpPr>
        <p:spPr>
          <a:xfrm>
            <a:off x="711393" y="173664"/>
            <a:ext cx="6093500" cy="613245"/>
          </a:xfrm>
          <a:prstGeom prst="rect">
            <a:avLst/>
          </a:prstGeom>
          <a:noFill/>
        </p:spPr>
        <p:txBody>
          <a:bodyPr wrap="square">
            <a:spAutoFit/>
          </a:bodyPr>
          <a:lstStyle/>
          <a:p>
            <a:pPr marL="6350" marR="0" indent="0" algn="just">
              <a:lnSpc>
                <a:spcPct val="115000"/>
              </a:lnSpc>
              <a:spcBef>
                <a:spcPts val="0"/>
              </a:spcBef>
              <a:spcAft>
                <a:spcPts val="355"/>
              </a:spcAft>
            </a:pPr>
            <a:r>
              <a:rPr lang="vi-VN" sz="3200" b="1" kern="100">
                <a:solidFill>
                  <a:srgbClr val="000000"/>
                </a:solidFill>
                <a:effectLst/>
                <a:latin typeface="Times New Roman" panose="02020603050405020304" pitchFamily="18" charset="0"/>
                <a:ea typeface="Times New Roman" panose="02020603050405020304" pitchFamily="18" charset="0"/>
              </a:rPr>
              <a:t>Bài 4: Xử lý tình huống</a:t>
            </a:r>
            <a:endParaRPr lang="en-US" sz="3200" kern="100">
              <a:solidFill>
                <a:srgbClr val="00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FD0395DE-CB16-8E4D-DE13-53072BB1EA04}"/>
              </a:ext>
            </a:extLst>
          </p:cNvPr>
          <p:cNvSpPr txBox="1"/>
          <p:nvPr/>
        </p:nvSpPr>
        <p:spPr>
          <a:xfrm>
            <a:off x="363510" y="1222573"/>
            <a:ext cx="11673591" cy="1179554"/>
          </a:xfrm>
          <a:prstGeom prst="rect">
            <a:avLst/>
          </a:prstGeom>
          <a:solidFill>
            <a:schemeClr val="bg1"/>
          </a:solidFill>
          <a:ln>
            <a:solidFill>
              <a:schemeClr val="bg1"/>
            </a:solidFill>
          </a:ln>
        </p:spPr>
        <p:txBody>
          <a:bodyPr wrap="square">
            <a:spAutoFit/>
          </a:bodyPr>
          <a:lstStyle/>
          <a:p>
            <a:pPr marL="6350" marR="0" indent="0" algn="just">
              <a:lnSpc>
                <a:spcPct val="115000"/>
              </a:lnSpc>
              <a:spcBef>
                <a:spcPts val="0"/>
              </a:spcBef>
              <a:spcAft>
                <a:spcPts val="355"/>
              </a:spcAft>
            </a:pPr>
            <a:r>
              <a:rPr lang="vi-VN" sz="3200" kern="100">
                <a:solidFill>
                  <a:srgbClr val="660033"/>
                </a:solidFill>
                <a:effectLst/>
                <a:latin typeface="Times New Roman" panose="02020603050405020304" pitchFamily="18" charset="0"/>
                <a:ea typeface="Times New Roman" panose="02020603050405020304" pitchFamily="18" charset="0"/>
              </a:rPr>
              <a:t>b) Em chưa lau dọn xong nhà cửa thì bạn hàng xóm sang rủ chơi cầu lông. Em sẽ làm gì?</a:t>
            </a:r>
            <a:endParaRPr lang="en-US" sz="3200" kern="100">
              <a:solidFill>
                <a:srgbClr val="660033"/>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DCDE48EC-EA63-E062-33FC-BCB0B6FC0B1D}"/>
              </a:ext>
            </a:extLst>
          </p:cNvPr>
          <p:cNvPicPr>
            <a:picLocks noChangeAspect="1"/>
          </p:cNvPicPr>
          <p:nvPr/>
        </p:nvPicPr>
        <p:blipFill>
          <a:blip r:embed="rId3"/>
          <a:stretch>
            <a:fillRect/>
          </a:stretch>
        </p:blipFill>
        <p:spPr>
          <a:xfrm>
            <a:off x="2541606" y="3429000"/>
            <a:ext cx="7317398" cy="2600651"/>
          </a:xfrm>
          <a:prstGeom prst="rect">
            <a:avLst/>
          </a:prstGeom>
        </p:spPr>
      </p:pic>
    </p:spTree>
    <p:extLst>
      <p:ext uri="{BB962C8B-B14F-4D97-AF65-F5344CB8AC3E}">
        <p14:creationId xmlns:p14="http://schemas.microsoft.com/office/powerpoint/2010/main" val="2946211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723A39D-4283-4565-BF3F-566FA25BB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389" y="-488976"/>
            <a:ext cx="7193571" cy="5851763"/>
          </a:xfrm>
          <a:prstGeom prst="rect">
            <a:avLst/>
          </a:prstGeom>
        </p:spPr>
      </p:pic>
      <p:grpSp>
        <p:nvGrpSpPr>
          <p:cNvPr id="2" name="组合 18">
            <a:extLst>
              <a:ext uri="{FF2B5EF4-FFF2-40B4-BE49-F238E27FC236}">
                <a16:creationId xmlns:a16="http://schemas.microsoft.com/office/drawing/2014/main" id="{A74F5B10-7DA4-4569-BA46-36416A5F13D6}"/>
              </a:ext>
            </a:extLst>
          </p:cNvPr>
          <p:cNvGrpSpPr/>
          <p:nvPr/>
        </p:nvGrpSpPr>
        <p:grpSpPr>
          <a:xfrm>
            <a:off x="92093" y="4218093"/>
            <a:ext cx="12201344" cy="2623167"/>
            <a:chOff x="-69166" y="3185627"/>
            <a:chExt cx="9151008" cy="1967375"/>
          </a:xfrm>
        </p:grpSpPr>
        <p:pic>
          <p:nvPicPr>
            <p:cNvPr id="3" name="图片 19">
              <a:extLst>
                <a:ext uri="{FF2B5EF4-FFF2-40B4-BE49-F238E27FC236}">
                  <a16:creationId xmlns:a16="http://schemas.microsoft.com/office/drawing/2014/main" id="{10C2EE48-F6CB-40F1-922C-E0783735C1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1590" y="3196805"/>
              <a:ext cx="4910252" cy="1956197"/>
            </a:xfrm>
            <a:prstGeom prst="rect">
              <a:avLst/>
            </a:prstGeom>
          </p:spPr>
        </p:pic>
        <p:pic>
          <p:nvPicPr>
            <p:cNvPr id="4" name="图片 21">
              <a:extLst>
                <a:ext uri="{FF2B5EF4-FFF2-40B4-BE49-F238E27FC236}">
                  <a16:creationId xmlns:a16="http://schemas.microsoft.com/office/drawing/2014/main" id="{B52CD15E-452D-4FEE-BB94-736AFE80C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166" y="3185627"/>
              <a:ext cx="4910252" cy="1956197"/>
            </a:xfrm>
            <a:prstGeom prst="rect">
              <a:avLst/>
            </a:prstGeom>
          </p:spPr>
        </p:pic>
      </p:grpSp>
      <p:pic>
        <p:nvPicPr>
          <p:cNvPr id="5" name="图片 4">
            <a:extLst>
              <a:ext uri="{FF2B5EF4-FFF2-40B4-BE49-F238E27FC236}">
                <a16:creationId xmlns:a16="http://schemas.microsoft.com/office/drawing/2014/main" id="{12F34552-5D8B-4774-A713-E9BAE1EBD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29" y="-251940"/>
            <a:ext cx="11093804" cy="2165120"/>
          </a:xfrm>
          <a:prstGeom prst="rect">
            <a:avLst/>
          </a:prstGeom>
        </p:spPr>
      </p:pic>
      <p:pic>
        <p:nvPicPr>
          <p:cNvPr id="7" name="图片 1">
            <a:extLst>
              <a:ext uri="{FF2B5EF4-FFF2-40B4-BE49-F238E27FC236}">
                <a16:creationId xmlns:a16="http://schemas.microsoft.com/office/drawing/2014/main" id="{7FA645E9-D923-41C9-9D17-DCA4074E0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4661" y="36434"/>
            <a:ext cx="2038776" cy="6378743"/>
          </a:xfrm>
          <a:prstGeom prst="rect">
            <a:avLst/>
          </a:prstGeom>
        </p:spPr>
      </p:pic>
      <p:sp>
        <p:nvSpPr>
          <p:cNvPr id="9" name="Google Shape;222;p3">
            <a:extLst>
              <a:ext uri="{FF2B5EF4-FFF2-40B4-BE49-F238E27FC236}">
                <a16:creationId xmlns:a16="http://schemas.microsoft.com/office/drawing/2014/main" id="{9218475D-807C-4A63-851C-938D5EC2753B}"/>
              </a:ext>
            </a:extLst>
          </p:cNvPr>
          <p:cNvSpPr txBox="1">
            <a:spLocks/>
          </p:cNvSpPr>
          <p:nvPr/>
        </p:nvSpPr>
        <p:spPr>
          <a:xfrm>
            <a:off x="2852764" y="1249970"/>
            <a:ext cx="6936820" cy="1933787"/>
          </a:xfrm>
          <a:prstGeom prst="rect">
            <a:avLst/>
          </a:prstGeom>
          <a:noFill/>
          <a:ln>
            <a:noFill/>
          </a:ln>
        </p:spPr>
        <p:txBody>
          <a:bodyPr spcFirstLastPara="1" wrap="square" lIns="121897" tIns="121897" rIns="121897" bIns="121897" anchor="ctr" anchorCtr="0">
            <a:no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marL="0" marR="0" lvl="0" indent="0" algn="ctr" defTabSz="914400" rtl="0" eaLnBrk="0" fontAlgn="base" latinLnBrk="0" hangingPunct="0">
              <a:lnSpc>
                <a:spcPct val="100000"/>
              </a:lnSpc>
              <a:spcBef>
                <a:spcPts val="0"/>
              </a:spcBef>
              <a:spcAft>
                <a:spcPts val="0"/>
              </a:spcAft>
              <a:buClrTx/>
              <a:buSzPts val="9600"/>
              <a:buFontTx/>
              <a:buNone/>
              <a:tabLst/>
              <a:defRPr/>
            </a:pPr>
            <a:r>
              <a:rPr lang="vi-VN" sz="9600" kern="0">
                <a:ln w="9525">
                  <a:solidFill>
                    <a:srgbClr val="FFFFFF"/>
                  </a:solidFill>
                  <a:prstDash val="solid"/>
                </a:ln>
                <a:solidFill>
                  <a:srgbClr val="4472C4"/>
                </a:solidFill>
                <a:effectLst>
                  <a:outerShdw blurRad="12700" dist="38100" dir="2700000" algn="tl" rotWithShape="0">
                    <a:srgbClr val="4472C4">
                      <a:lumMod val="60000"/>
                      <a:lumOff val="40000"/>
                    </a:srgbClr>
                  </a:outerShdw>
                </a:effectLst>
                <a:latin typeface="UTM Androgyne" panose="02040603050506020204" pitchFamily="18" charset="0"/>
                <a:ea typeface="Lobster" panose="00000500000000000000"/>
                <a:cs typeface="Lobster" panose="00000500000000000000"/>
                <a:sym typeface="Lobster" panose="00000500000000000000"/>
              </a:rPr>
              <a:t>CHIA SẺ</a:t>
            </a:r>
            <a:endParaRPr kumimoji="0" lang="en-US" sz="9600" b="1" i="0" u="none" strike="noStrike" kern="0" cap="none" spc="0" normalizeH="0" baseline="0" noProof="0" dirty="0">
              <a:ln w="9525">
                <a:solidFill>
                  <a:srgbClr val="FFFFFF"/>
                </a:solidFill>
                <a:prstDash val="solid"/>
              </a:ln>
              <a:solidFill>
                <a:srgbClr val="4472C4"/>
              </a:solidFill>
              <a:effectLst>
                <a:outerShdw blurRad="12700" dist="38100" dir="2700000" algn="tl" rotWithShape="0">
                  <a:srgbClr val="4472C4">
                    <a:lumMod val="60000"/>
                    <a:lumOff val="40000"/>
                  </a:srgbClr>
                </a:outerShdw>
              </a:effectLst>
              <a:uLnTx/>
              <a:uFillTx/>
              <a:latin typeface="UTM Androgyne" panose="02040603050506020204" pitchFamily="18" charset="0"/>
              <a:ea typeface="Lobster" panose="00000500000000000000"/>
              <a:cs typeface="Lobster" panose="00000500000000000000"/>
              <a:sym typeface="Lobster" panose="00000500000000000000"/>
            </a:endParaRPr>
          </a:p>
        </p:txBody>
      </p:sp>
      <p:pic>
        <p:nvPicPr>
          <p:cNvPr id="14" name="Picture 13" descr="Graphical user interface&#10;&#10;Description automatically generated with medium confidence">
            <a:extLst>
              <a:ext uri="{FF2B5EF4-FFF2-40B4-BE49-F238E27FC236}">
                <a16:creationId xmlns:a16="http://schemas.microsoft.com/office/drawing/2014/main" id="{BF0F1233-2701-4D89-8763-E2343BA2792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828" y="2077873"/>
            <a:ext cx="5123440" cy="4841832"/>
          </a:xfrm>
          <a:prstGeom prst="rect">
            <a:avLst/>
          </a:prstGeom>
        </p:spPr>
      </p:pic>
    </p:spTree>
    <p:extLst>
      <p:ext uri="{BB962C8B-B14F-4D97-AF65-F5344CB8AC3E}">
        <p14:creationId xmlns:p14="http://schemas.microsoft.com/office/powerpoint/2010/main" val="2259728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txBody>
              <a:bodyPr/>
              <a:lstStyle/>
              <a:p>
                <a:endParaRPr lang="en-US"/>
              </a:p>
            </p:txBody>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txBody>
              <a:bodyPr/>
              <a:lstStyle/>
              <a:p>
                <a:endParaRPr lang="en-US"/>
              </a:p>
            </p:txBody>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2FD433-1008-4F2C-BC2B-403C4AB0E99F}"/>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9915" y="983092"/>
            <a:ext cx="4442085" cy="4891815"/>
          </a:xfrm>
          <a:prstGeom prst="rect">
            <a:avLst/>
          </a:prstGeom>
        </p:spPr>
      </p:pic>
      <p:sp>
        <p:nvSpPr>
          <p:cNvPr id="8" name="Rounded Rectangular Callout 16">
            <a:extLst>
              <a:ext uri="{FF2B5EF4-FFF2-40B4-BE49-F238E27FC236}">
                <a16:creationId xmlns:a16="http://schemas.microsoft.com/office/drawing/2014/main" id="{90C52A0F-56C3-4521-A4DA-2AE2D2003FF4}"/>
              </a:ext>
            </a:extLst>
          </p:cNvPr>
          <p:cNvSpPr/>
          <p:nvPr/>
        </p:nvSpPr>
        <p:spPr>
          <a:xfrm>
            <a:off x="342900" y="1395912"/>
            <a:ext cx="8058150" cy="2591090"/>
          </a:xfrm>
          <a:prstGeom prst="wedgeRoundRectCallout">
            <a:avLst>
              <a:gd name="adj1" fmla="val -17289"/>
              <a:gd name="adj2" fmla="val 42333"/>
              <a:gd name="adj3" fmla="val 16667"/>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Ôn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lại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nội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dung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học</a:t>
            </a:r>
            <a:endPar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Chuẩn</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bị</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bài</a:t>
            </a:r>
            <a:r>
              <a:rPr kumimoji="0" lang="en-US"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800" b="0"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Tiết</a:t>
            </a:r>
            <a:r>
              <a:rPr kumimoji="0" lang="en-US" sz="4800" b="0" i="0" u="none" strike="noStrike" kern="1200" cap="none" spc="0" normalizeH="0" baseline="0" noProof="0">
                <a:ln>
                  <a:noFill/>
                </a:ln>
                <a:solidFill>
                  <a:srgbClr val="E6F7FF">
                    <a:lumMod val="25000"/>
                  </a:srgbClr>
                </a:solidFill>
                <a:effectLst/>
                <a:uLnTx/>
                <a:uFillTx/>
                <a:latin typeface="Arial" panose="020B0604020202020204" pitchFamily="34" charset="0"/>
                <a:ea typeface="+mn-ea"/>
                <a:cs typeface="+mn-cs"/>
                <a:sym typeface="Arial"/>
              </a:rPr>
              <a:t> 4</a:t>
            </a:r>
            <a:endParaRPr kumimoji="0" lang="vi-VN" sz="4800" b="0"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endParaRPr>
          </a:p>
        </p:txBody>
      </p:sp>
      <p:sp>
        <p:nvSpPr>
          <p:cNvPr id="2" name="Rectangle 1">
            <a:extLst>
              <a:ext uri="{FF2B5EF4-FFF2-40B4-BE49-F238E27FC236}">
                <a16:creationId xmlns:a16="http://schemas.microsoft.com/office/drawing/2014/main" id="{0F3E1F3A-BE2C-63FB-7AED-A257E994B7DD}"/>
              </a:ext>
            </a:extLst>
          </p:cNvPr>
          <p:cNvSpPr/>
          <p:nvPr/>
        </p:nvSpPr>
        <p:spPr>
          <a:xfrm>
            <a:off x="3194343" y="266172"/>
            <a:ext cx="22349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Dặn dò</a:t>
            </a:r>
          </a:p>
        </p:txBody>
      </p:sp>
    </p:spTree>
    <p:extLst>
      <p:ext uri="{BB962C8B-B14F-4D97-AF65-F5344CB8AC3E}">
        <p14:creationId xmlns:p14="http://schemas.microsoft.com/office/powerpoint/2010/main" val="424170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9E714CFF-0B0B-487E-6888-1C743F13C90B}"/>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3" name="TextBox 2">
            <a:extLst>
              <a:ext uri="{FF2B5EF4-FFF2-40B4-BE49-F238E27FC236}">
                <a16:creationId xmlns:a16="http://schemas.microsoft.com/office/drawing/2014/main" id="{7B8DC9FD-A660-B20D-254D-B7BFDD992D1B}"/>
              </a:ext>
            </a:extLst>
          </p:cNvPr>
          <p:cNvSpPr txBox="1"/>
          <p:nvPr/>
        </p:nvSpPr>
        <p:spPr>
          <a:xfrm>
            <a:off x="964406" y="1314360"/>
            <a:ext cx="10503694" cy="4832092"/>
          </a:xfrm>
          <a:prstGeom prst="rect">
            <a:avLst/>
          </a:prstGeom>
          <a:noFill/>
        </p:spPr>
        <p:txBody>
          <a:bodyPr wrap="square">
            <a:spAutoFit/>
          </a:bodyPr>
          <a:lstStyle/>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Nêu được một số biểu hiện của yêu lao động.</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Biết vì sao phải biết ơn người lao động. </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Tích cực tự giác tam gia hoạt động lao động phù hợp với bản thân.</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Quý trọng người lao động, không đồng tình với người lười lao động.</a:t>
            </a:r>
            <a:endParaRPr lang="en-US" sz="40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90905BB-EE7C-2187-4782-EA68F47E4B88}"/>
              </a:ext>
            </a:extLst>
          </p:cNvPr>
          <p:cNvSpPr/>
          <p:nvPr/>
        </p:nvSpPr>
        <p:spPr>
          <a:xfrm>
            <a:off x="3771998" y="249883"/>
            <a:ext cx="464800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Yêu cầu cần đạt</a:t>
            </a:r>
          </a:p>
        </p:txBody>
      </p:sp>
    </p:spTree>
    <p:extLst>
      <p:ext uri="{BB962C8B-B14F-4D97-AF65-F5344CB8AC3E}">
        <p14:creationId xmlns:p14="http://schemas.microsoft.com/office/powerpoint/2010/main" val="1029405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969156" y="1293925"/>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a:t>
              </a:r>
              <a:r>
                <a:rPr lang="en-US" sz="3600" dirty="0">
                  <a:solidFill>
                    <a:schemeClr val="tx1"/>
                  </a:solidFill>
                  <a:latin typeface="Cambria" panose="02040503050406030204" pitchFamily="18" charset="0"/>
                </a:rPr>
                <a:t>ý </a:t>
              </a:r>
              <a:r>
                <a:rPr lang="en-US" sz="3600" dirty="0" err="1">
                  <a:solidFill>
                    <a:schemeClr val="tx1"/>
                  </a:solidFill>
                  <a:latin typeface="Cambria" panose="02040503050406030204" pitchFamily="18" charset="0"/>
                </a:rPr>
                <a:t>nghĩa</a:t>
              </a:r>
              <a:r>
                <a:rPr lang="en-US" sz="3600" dirty="0">
                  <a:solidFill>
                    <a:schemeClr val="tx1"/>
                  </a:solidFill>
                  <a:latin typeface="Cambria" panose="02040503050406030204" pitchFamily="18" charset="0"/>
                </a:rPr>
                <a:t> </a:t>
              </a:r>
              <a:r>
                <a:rPr lang="vi-VN" sz="3600" i="0" dirty="0">
                  <a:solidFill>
                    <a:schemeClr val="tx1"/>
                  </a:solidFill>
                  <a:effectLst/>
                  <a:latin typeface="Cambria" panose="02040503050406030204" pitchFamily="18" charset="0"/>
                </a:rPr>
                <a:t>của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67605" y="34083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txBody>
          <a:bodyPr/>
          <a:lstStyle/>
          <a:p>
            <a:endParaRPr lang="en-US"/>
          </a:p>
        </p:txBody>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BFC60A19-8D33-7D9D-E117-46C2D53F311B}"/>
              </a:ext>
            </a:extLst>
          </p:cNvPr>
          <p:cNvSpPr/>
          <p:nvPr/>
        </p:nvSpPr>
        <p:spPr>
          <a:xfrm>
            <a:off x="191784" y="971049"/>
            <a:ext cx="12000216" cy="404893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mj-lt"/>
              </a:rPr>
              <a:t>BÀI 3: YÊU LAO ĐỘNG</a:t>
            </a:r>
          </a:p>
          <a:p>
            <a:pPr algn="ctr"/>
            <a:r>
              <a:rPr lang="vi-VN" sz="3200" dirty="0"/>
              <a:t>TIẾT </a:t>
            </a:r>
            <a:r>
              <a:rPr lang="en-US" sz="3200" dirty="0"/>
              <a:t>3</a:t>
            </a:r>
            <a:endParaRPr lang="vi-VN" sz="3200" dirty="0"/>
          </a:p>
        </p:txBody>
      </p:sp>
    </p:spTree>
    <p:extLst>
      <p:ext uri="{BB962C8B-B14F-4D97-AF65-F5344CB8AC3E}">
        <p14:creationId xmlns:p14="http://schemas.microsoft.com/office/powerpoint/2010/main" val="3802122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866274" y="2127833"/>
            <a:ext cx="10892589" cy="3727535"/>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0" y="5049086"/>
            <a:ext cx="4550735" cy="1617361"/>
          </a:xfrm>
          <a:prstGeom prst="rect">
            <a:avLst/>
          </a:prstGeom>
        </p:spPr>
      </p:pic>
      <p:pic>
        <p:nvPicPr>
          <p:cNvPr id="3" name="Picture 2"/>
          <p:cNvPicPr>
            <a:picLocks noChangeAspect="1"/>
          </p:cNvPicPr>
          <p:nvPr/>
        </p:nvPicPr>
        <p:blipFill>
          <a:blip r:embed="rId6"/>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7"/>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9E8466-6E05-B36B-4024-6CD48B910260}"/>
              </a:ext>
            </a:extLst>
          </p:cNvPr>
          <p:cNvSpPr txBox="1"/>
          <p:nvPr/>
        </p:nvSpPr>
        <p:spPr>
          <a:xfrm>
            <a:off x="711393" y="173664"/>
            <a:ext cx="6093500" cy="613245"/>
          </a:xfrm>
          <a:prstGeom prst="rect">
            <a:avLst/>
          </a:prstGeom>
          <a:noFill/>
        </p:spPr>
        <p:txBody>
          <a:bodyPr wrap="square">
            <a:spAutoFit/>
          </a:bodyPr>
          <a:lstStyle/>
          <a:p>
            <a:pPr marL="6350" marR="0" indent="0" algn="just">
              <a:lnSpc>
                <a:spcPct val="115000"/>
              </a:lnSpc>
              <a:spcBef>
                <a:spcPts val="0"/>
              </a:spcBef>
              <a:spcAft>
                <a:spcPts val="355"/>
              </a:spcAft>
            </a:pPr>
            <a:r>
              <a:rPr lang="vi-VN" sz="3200" b="1" kern="100">
                <a:solidFill>
                  <a:srgbClr val="000000"/>
                </a:solidFill>
                <a:effectLst/>
                <a:latin typeface="Times New Roman" panose="02020603050405020304" pitchFamily="18" charset="0"/>
                <a:ea typeface="Times New Roman" panose="02020603050405020304" pitchFamily="18" charset="0"/>
              </a:rPr>
              <a:t>Bài 4: Xử lý tình huống</a:t>
            </a:r>
            <a:endParaRPr lang="en-US" sz="3200" kern="100">
              <a:solidFill>
                <a:srgbClr val="00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1E0833F-B4F9-67AF-6C2C-828DC2C4572E}"/>
              </a:ext>
            </a:extLst>
          </p:cNvPr>
          <p:cNvSpPr txBox="1"/>
          <p:nvPr/>
        </p:nvSpPr>
        <p:spPr>
          <a:xfrm>
            <a:off x="363510" y="1222573"/>
            <a:ext cx="11673591" cy="3444789"/>
          </a:xfrm>
          <a:prstGeom prst="rect">
            <a:avLst/>
          </a:prstGeom>
          <a:solidFill>
            <a:schemeClr val="bg1"/>
          </a:solidFill>
          <a:ln>
            <a:solidFill>
              <a:schemeClr val="bg1"/>
            </a:solidFill>
          </a:ln>
        </p:spPr>
        <p:txBody>
          <a:bodyPr wrap="square">
            <a:spAutoFit/>
          </a:bodyPr>
          <a:lstStyle/>
          <a:p>
            <a:pPr marL="6350" marR="0" indent="0" algn="just">
              <a:lnSpc>
                <a:spcPct val="115000"/>
              </a:lnSpc>
              <a:spcBef>
                <a:spcPts val="0"/>
              </a:spcBef>
              <a:spcAft>
                <a:spcPts val="355"/>
              </a:spcAft>
            </a:pPr>
            <a:r>
              <a:rPr lang="vi-VN" sz="3200" kern="100">
                <a:solidFill>
                  <a:srgbClr val="660033"/>
                </a:solidFill>
                <a:effectLst/>
                <a:latin typeface="Times New Roman" panose="02020603050405020304" pitchFamily="18" charset="0"/>
                <a:ea typeface="Times New Roman" panose="02020603050405020304" pitchFamily="18" charset="0"/>
              </a:rPr>
              <a:t>a) Tổ của Lan tổ chức bình bầu một bạn tiêu biểu trong học tập và trong các hoạt động tập thể. Lan bầu cho Kiên vì Kiên vừa học giỏi vừa tích cực tham gia các hoạt động tập thể nhất là trong lao động. Nhưng một số bạn lại bầu cho Hoa vì cho rằng mặc dù Hoa không chăm chỉ lao động nhưng lại học giỏi hơn Kiên. Nếu là thành viên trong tổ của Lan em sẽ chọn ai? Vì sao?</a:t>
            </a:r>
            <a:endParaRPr lang="en-US" sz="3200" kern="100">
              <a:solidFill>
                <a:srgbClr val="66003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756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435</Words>
  <Application>Microsoft Office PowerPoint</Application>
  <PresentationFormat>Widescreen</PresentationFormat>
  <Paragraphs>35</Paragraphs>
  <Slides>15</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等线</vt:lpstr>
      <vt:lpstr>#9Slide03 Bebas Neue Bold</vt:lpstr>
      <vt:lpstr>#9Slide07 HoneyCream</vt:lpstr>
      <vt:lpstr>Antic</vt:lpstr>
      <vt:lpstr>Arial</vt:lpstr>
      <vt:lpstr>Calibri</vt:lpstr>
      <vt:lpstr>Calibri Light</vt:lpstr>
      <vt:lpstr>Cambria</vt:lpstr>
      <vt:lpstr>SVN-Newton</vt:lpstr>
      <vt:lpstr>Times New Roman</vt:lpstr>
      <vt:lpstr>UTM Androgyne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Dell</cp:lastModifiedBy>
  <cp:revision>50</cp:revision>
  <dcterms:created xsi:type="dcterms:W3CDTF">2023-06-29T03:07:26Z</dcterms:created>
  <dcterms:modified xsi:type="dcterms:W3CDTF">2024-11-18T08:36:52Z</dcterms:modified>
</cp:coreProperties>
</file>