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4" r:id="rId4"/>
    <p:sldId id="258" r:id="rId5"/>
    <p:sldId id="265" r:id="rId6"/>
    <p:sldId id="266" r:id="rId7"/>
    <p:sldId id="267" r:id="rId8"/>
    <p:sldId id="268" r:id="rId9"/>
    <p:sldId id="261" r:id="rId10"/>
    <p:sldId id="257" r:id="rId11"/>
    <p:sldId id="269" r:id="rId12"/>
    <p:sldId id="270" r:id="rId13"/>
    <p:sldId id="271" r:id="rId14"/>
    <p:sldId id="272" r:id="rId15"/>
    <p:sldId id="273" r:id="rId16"/>
    <p:sldId id="274" r:id="rId17"/>
    <p:sldId id="275" r:id="rId18"/>
    <p:sldId id="276" r:id="rId19"/>
    <p:sldId id="263" r:id="rId20"/>
    <p:sldId id="259" r:id="rId21"/>
    <p:sldId id="277" r:id="rId22"/>
    <p:sldId id="279" r:id="rId23"/>
    <p:sldId id="280" r:id="rId24"/>
    <p:sldId id="281" r:id="rId25"/>
    <p:sldId id="282" r:id="rId26"/>
    <p:sldId id="283" r:id="rId27"/>
    <p:sldId id="284" r:id="rId28"/>
    <p:sldId id="285" r:id="rId29"/>
    <p:sldId id="286" r:id="rId30"/>
    <p:sldId id="288" r:id="rId31"/>
    <p:sldId id="262" r:id="rId32"/>
    <p:sldId id="289" r:id="rId33"/>
    <p:sldId id="290" r:id="rId34"/>
    <p:sldId id="291" r:id="rId35"/>
    <p:sldId id="292" r:id="rId36"/>
    <p:sldId id="260" r:id="rId37"/>
    <p:sldId id="293" r:id="rId38"/>
    <p:sldId id="294"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90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27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48703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54367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2638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76484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281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7492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7251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1217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778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837824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9"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6887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9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1/15/2024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1265384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1/15/2024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22939877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任意多边形: 形状 70">
            <a:extLst>
              <a:ext uri="{FF2B5EF4-FFF2-40B4-BE49-F238E27FC236}">
                <a16:creationId xmlns:a16="http://schemas.microsoft.com/office/drawing/2014/main" id="{C870E79C-6CFA-4605-AF58-9E59B6D30471}"/>
              </a:ext>
            </a:extLst>
          </p:cNvPr>
          <p:cNvSpPr/>
          <p:nvPr userDrawn="1"/>
        </p:nvSpPr>
        <p:spPr>
          <a:xfrm>
            <a:off x="193431" y="211015"/>
            <a:ext cx="11852031" cy="64183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4976331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4238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4263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9.xml"/><Relationship Id="rId16"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pic>
        <p:nvPicPr>
          <p:cNvPr id="13" name="Picture 12"/>
          <p:cNvPicPr>
            <a:picLocks noChangeAspect="1"/>
          </p:cNvPicPr>
          <p:nvPr userDrawn="1"/>
        </p:nvPicPr>
        <p:blipFill>
          <a:blip r:embed="rId15"/>
          <a:stretch>
            <a:fillRect/>
          </a:stretch>
        </p:blipFill>
        <p:spPr>
          <a:xfrm>
            <a:off x="-5298917" y="-1484948"/>
            <a:ext cx="17680425" cy="14586162"/>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7474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9" r:id="rId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474993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50.png"/><Relationship Id="rId4" Type="http://schemas.openxmlformats.org/officeDocument/2006/relationships/image" Target="../media/image19.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51.png"/><Relationship Id="rId4" Type="http://schemas.openxmlformats.org/officeDocument/2006/relationships/image" Target="../media/image4.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53.png"/><Relationship Id="rId4" Type="http://schemas.openxmlformats.org/officeDocument/2006/relationships/image" Target="../media/image20.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0.png"/><Relationship Id="rId7" Type="http://schemas.openxmlformats.org/officeDocument/2006/relationships/image" Target="../media/image18.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50.png"/><Relationship Id="rId4" Type="http://schemas.openxmlformats.org/officeDocument/2006/relationships/image" Target="../media/image19.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65.png"/><Relationship Id="rId4" Type="http://schemas.openxmlformats.org/officeDocument/2006/relationships/image" Target="../media/image17.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8.png"/><Relationship Id="rId7"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5" name="图片 11">
            <a:extLst>
              <a:ext uri="{FF2B5EF4-FFF2-40B4-BE49-F238E27FC236}">
                <a16:creationId xmlns:a16="http://schemas.microsoft.com/office/drawing/2014/main" id="{5EFAA803-2111-4356-8141-FBBDEE1C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811" y="3575541"/>
            <a:ext cx="6491359" cy="3177847"/>
          </a:xfrm>
          <a:prstGeom prst="rect">
            <a:avLst/>
          </a:prstGeom>
        </p:spPr>
      </p:pic>
      <p:pic>
        <p:nvPicPr>
          <p:cNvPr id="6"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1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13"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4"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1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8"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9"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0"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430"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3"/>
          <a:stretch>
            <a:fillRect/>
          </a:stretch>
        </p:blipFill>
        <p:spPr>
          <a:xfrm>
            <a:off x="5670341" y="11694"/>
            <a:ext cx="7681626" cy="1975275"/>
          </a:xfrm>
          <a:prstGeom prst="rect">
            <a:avLst/>
          </a:prstGeom>
        </p:spPr>
      </p:pic>
      <p:pic>
        <p:nvPicPr>
          <p:cNvPr id="31" name="Picture 30"/>
          <p:cNvPicPr>
            <a:picLocks noChangeAspect="1"/>
          </p:cNvPicPr>
          <p:nvPr/>
        </p:nvPicPr>
        <p:blipFill>
          <a:blip r:embed="rId14"/>
          <a:stretch>
            <a:fillRect/>
          </a:stretch>
        </p:blipFill>
        <p:spPr>
          <a:xfrm>
            <a:off x="1611776" y="367561"/>
            <a:ext cx="8894835" cy="4023709"/>
          </a:xfrm>
          <a:prstGeom prst="rect">
            <a:avLst/>
          </a:prstGeom>
        </p:spPr>
      </p:pic>
      <p:sp>
        <p:nvSpPr>
          <p:cNvPr id="23" name="Title 1">
            <a:extLst>
              <a:ext uri="{FF2B5EF4-FFF2-40B4-BE49-F238E27FC236}">
                <a16:creationId xmlns:a16="http://schemas.microsoft.com/office/drawing/2014/main" id="{839CB496-B064-1976-8A73-F5C96C8179F1}"/>
              </a:ext>
            </a:extLst>
          </p:cNvPr>
          <p:cNvSpPr txBox="1">
            <a:spLocks/>
          </p:cNvSpPr>
          <p:nvPr/>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204763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28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strVal val="4/3*#ppt_w"/>
                                          </p:val>
                                        </p:tav>
                                        <p:tav tm="100000">
                                          <p:val>
                                            <p:strVal val="#ppt_w"/>
                                          </p:val>
                                        </p:tav>
                                      </p:tavLst>
                                    </p:anim>
                                    <p:anim calcmode="lin" valueType="num">
                                      <p:cBhvr>
                                        <p:cTn id="21" dur="500" fill="hold"/>
                                        <p:tgtEl>
                                          <p:spTgt spid="20"/>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childTnLst>
                          </p:cTn>
                        </p:par>
                        <p:par>
                          <p:cTn id="26" fill="hold">
                            <p:stCondLst>
                              <p:cond delay="2000"/>
                            </p:stCondLst>
                            <p:childTnLst>
                              <p:par>
                                <p:cTn id="27" presetID="6" presetClass="emph" presetSubtype="0" fill="hold" grpId="1" nodeType="afterEffect">
                                  <p:stCondLst>
                                    <p:cond delay="0"/>
                                  </p:stCondLst>
                                  <p:childTnLst>
                                    <p:animScale>
                                      <p:cBhvr>
                                        <p:cTn id="28" dur="500" fill="hold"/>
                                        <p:tgtEl>
                                          <p:spTgt spid="21"/>
                                        </p:tgtEl>
                                      </p:cBhvr>
                                      <p:by x="2000000" y="2000000"/>
                                    </p:animScale>
                                  </p:childTnLst>
                                </p:cTn>
                              </p:par>
                              <p:par>
                                <p:cTn id="29" presetID="10" presetClass="exit" presetSubtype="0" fill="hold" grpId="2"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1"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26552" y="161600"/>
            <a:ext cx="11715678" cy="1297923"/>
            <a:chOff x="969302" y="572516"/>
            <a:chExt cx="1316603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969302" y="596678"/>
              <a:ext cx="12988181" cy="594364"/>
            </a:xfrm>
            <a:prstGeom prst="rect">
              <a:avLst/>
            </a:prstGeom>
            <a:noFill/>
          </p:spPr>
          <p:txBody>
            <a:bodyPr wrap="square">
              <a:spAutoFit/>
            </a:bodyPr>
            <a:lstStyle/>
            <a:p>
              <a:pPr algn="ctr"/>
              <a:r>
                <a:rPr lang="en-US" sz="3600" b="1" i="0" smtClean="0">
                  <a:solidFill>
                    <a:srgbClr val="002060"/>
                  </a:solidFill>
                  <a:effectLst/>
                  <a:latin typeface="Cambria" panose="02040503050406030204" pitchFamily="18" charset="0"/>
                </a:rPr>
                <a:t>1. Quan sát hình 3 </a:t>
              </a:r>
              <a:r>
                <a:rPr lang="vi-VN" sz="3600" b="1">
                  <a:solidFill>
                    <a:srgbClr val="002060"/>
                  </a:solidFill>
                  <a:latin typeface="Cambria" panose="02040503050406030204" pitchFamily="18" charset="0"/>
                  <a:ea typeface="Cambria" panose="02040503050406030204" pitchFamily="18" charset="0"/>
                </a:rPr>
                <a:t>nói về vai 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369" y="1484287"/>
            <a:ext cx="5634861" cy="52914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65" y="3200400"/>
            <a:ext cx="5415002" cy="3344560"/>
          </a:xfrm>
          <a:prstGeom prst="rect">
            <a:avLst/>
          </a:prstGeom>
        </p:spPr>
      </p:pic>
    </p:spTree>
    <p:extLst>
      <p:ext uri="{BB962C8B-B14F-4D97-AF65-F5344CB8AC3E}">
        <p14:creationId xmlns:p14="http://schemas.microsoft.com/office/powerpoint/2010/main" val="307635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9816" y="1533083"/>
            <a:ext cx="4544081" cy="4674286"/>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633663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BỘT ĐƯỜNG</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627385" y="2832709"/>
            <a:ext cx="596087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Cung cấp năng lượng cho các hoạt động sống.</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264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5483" y="1435490"/>
            <a:ext cx="4441702" cy="4454322"/>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ĐẠM</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627385" y="2832709"/>
            <a:ext cx="5960877" cy="1446550"/>
          </a:xfrm>
          <a:prstGeom prst="rect">
            <a:avLst/>
          </a:prstGeom>
          <a:noFill/>
        </p:spPr>
        <p:txBody>
          <a:bodyPr wrap="square" rtlCol="0">
            <a:spAutoFit/>
          </a:bodyPr>
          <a:lstStyle/>
          <a:p>
            <a:pPr algn="just"/>
            <a:r>
              <a:rPr lang="nl-NL" sz="4400" b="1" smtClean="0">
                <a:solidFill>
                  <a:srgbClr val="002060"/>
                </a:solidFill>
                <a:latin typeface="Cambria" panose="02040503050406030204" pitchFamily="18" charset="0"/>
                <a:ea typeface="Cambria" panose="02040503050406030204" pitchFamily="18" charset="0"/>
              </a:rPr>
              <a:t>Giúp cơ thể phát triển và lớn lên.</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3054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04183" y="1533083"/>
            <a:ext cx="3983469" cy="4766545"/>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BÉO</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432613" y="2832709"/>
            <a:ext cx="6155650" cy="1754326"/>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Dự trữ năng lượng, giúp cơ thể hấp thụ các vi-ta-min A, D, E, K.</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68349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5133676" y="1804555"/>
            <a:ext cx="6532168"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VI-TA-MIN, CHẤT KHOÁNG</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133676" y="2832709"/>
            <a:ext cx="6454587" cy="1938992"/>
          </a:xfrm>
          <a:prstGeom prst="rect">
            <a:avLst/>
          </a:prstGeom>
          <a:noFill/>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Tăng cường sức đề kháng, giúp cơ thể chống lại bệnh tật và giúp tiêu hóa tốt.</a:t>
            </a:r>
            <a:endParaRPr lang="en-US" sz="4000" b="1">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519498" y="1533083"/>
            <a:ext cx="4119735" cy="4698351"/>
          </a:xfrm>
          <a:prstGeom prst="rect">
            <a:avLst/>
          </a:prstGeom>
        </p:spPr>
      </p:pic>
    </p:spTree>
    <p:extLst>
      <p:ext uri="{BB962C8B-B14F-4D97-AF65-F5344CB8AC3E}">
        <p14:creationId xmlns:p14="http://schemas.microsoft.com/office/powerpoint/2010/main" val="25227120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và chia sẻ với bạn:</a:t>
              </a:r>
              <a:endParaRPr lang="en-US" sz="4400" b="1" dirty="0">
                <a:solidFill>
                  <a:srgbClr val="009999"/>
                </a:solidFill>
                <a:latin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029" y="2863428"/>
            <a:ext cx="6102839" cy="4164598"/>
          </a:xfrm>
          <a:prstGeom prst="rect">
            <a:avLst/>
          </a:prstGeom>
        </p:spPr>
      </p:pic>
      <p:sp>
        <p:nvSpPr>
          <p:cNvPr id="6" name="TextBox 5">
            <a:extLst>
              <a:ext uri="{FF2B5EF4-FFF2-40B4-BE49-F238E27FC236}">
                <a16:creationId xmlns:a16="http://schemas.microsoft.com/office/drawing/2014/main" id="{FF6F49AC-3F83-46CA-AC9E-5A46576F40A2}"/>
              </a:ext>
            </a:extLst>
          </p:cNvPr>
          <p:cNvSpPr txBox="1"/>
          <p:nvPr/>
        </p:nvSpPr>
        <p:spPr>
          <a:xfrm>
            <a:off x="474992" y="1293768"/>
            <a:ext cx="11286308" cy="1646605"/>
          </a:xfrm>
          <a:prstGeom prst="rect">
            <a:avLst/>
          </a:prstGeom>
          <a:noFill/>
        </p:spPr>
        <p:txBody>
          <a:bodyPr wrap="square">
            <a:spAutoFit/>
          </a:bodyPr>
          <a:lstStyle/>
          <a:p>
            <a:pPr algn="just">
              <a:spcBef>
                <a:spcPts val="600"/>
              </a:spcBef>
            </a:pPr>
            <a:r>
              <a:rPr lang="vi-VN" sz="3200">
                <a:solidFill>
                  <a:srgbClr val="002060"/>
                </a:solidFill>
                <a:latin typeface="Cambria" panose="02040503050406030204" pitchFamily="18" charset="0"/>
                <a:ea typeface="Cambria" panose="02040503050406030204" pitchFamily="18" charset="0"/>
              </a:rPr>
              <a:t>- Vì sao hằng ngày trẻ em nên ăn thức ăn chứa nhiều chất đạm?</a:t>
            </a:r>
          </a:p>
          <a:p>
            <a:pPr algn="just">
              <a:spcBef>
                <a:spcPts val="600"/>
              </a:spcBef>
            </a:pPr>
            <a:r>
              <a:rPr lang="vi-VN" sz="3200">
                <a:solidFill>
                  <a:srgbClr val="002060"/>
                </a:solidFill>
                <a:latin typeface="Cambria" panose="02040503050406030204" pitchFamily="18" charset="0"/>
                <a:ea typeface="Cambria" panose="02040503050406030204" pitchFamily="18" charset="0"/>
              </a:rPr>
              <a:t>- Chúng ta có cần ăn đủ thức ăn thuộc bốn nhóm chất dinh dưỡng không ? Vì sao?</a:t>
            </a:r>
          </a:p>
        </p:txBody>
      </p:sp>
    </p:spTree>
    <p:extLst>
      <p:ext uri="{BB962C8B-B14F-4D97-AF65-F5344CB8AC3E}">
        <p14:creationId xmlns:p14="http://schemas.microsoft.com/office/powerpoint/2010/main" val="92718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49130" y="2272936"/>
            <a:ext cx="3925007" cy="3936159"/>
          </a:xfrm>
          <a:prstGeom prst="rect">
            <a:avLst/>
          </a:prstGeom>
          <a:ln>
            <a:noFill/>
          </a:ln>
          <a:effectLst>
            <a:softEdge rad="112500"/>
          </a:effectLst>
        </p:spPr>
      </p:pic>
      <p:grpSp>
        <p:nvGrpSpPr>
          <p:cNvPr id="2" name="Group">
            <a:extLst>
              <a:ext uri="{FF2B5EF4-FFF2-40B4-BE49-F238E27FC236}">
                <a16:creationId xmlns:a16="http://schemas.microsoft.com/office/drawing/2014/main" id="{BC5BEAEB-E389-7C3C-041A-F2DB4F5AE20A}"/>
              </a:ext>
            </a:extLst>
          </p:cNvPr>
          <p:cNvGrpSpPr/>
          <p:nvPr/>
        </p:nvGrpSpPr>
        <p:grpSpPr>
          <a:xfrm>
            <a:off x="714854" y="251669"/>
            <a:ext cx="10937216"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smtClean="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Vì sao hằng ngày trẻ em nên ăn thức ăn chứa nhiều chất đạm?</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540307" y="1764031"/>
            <a:ext cx="7310470" cy="3970318"/>
          </a:xfrm>
          <a:prstGeom prst="rect">
            <a:avLst/>
          </a:prstGeom>
          <a:noFill/>
        </p:spPr>
        <p:txBody>
          <a:bodyPr wrap="square">
            <a:spAutoFit/>
          </a:bodyPr>
          <a:lstStyle/>
          <a:p>
            <a:pPr algn="just"/>
            <a:r>
              <a:rPr lang="nl-NL" sz="3600">
                <a:solidFill>
                  <a:schemeClr val="accent2">
                    <a:lumMod val="50000"/>
                  </a:schemeClr>
                </a:solidFill>
                <a:latin typeface="Cambria" panose="02040503050406030204" pitchFamily="18" charset="0"/>
                <a:ea typeface="Cambria" panose="02040503050406030204" pitchFamily="18" charset="0"/>
              </a:rPr>
              <a:t>+ 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lang="en-US" sz="360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71447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080614" y="186354"/>
            <a:ext cx="10048940"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smtClean="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Chúng ta có cần ăn đủ thức ăn thuộc bốn nhóm chất dinh dưỡng không ? Vì sao?</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496950" y="1676496"/>
            <a:ext cx="11216265" cy="2062103"/>
          </a:xfrm>
          <a:prstGeom prst="rect">
            <a:avLst/>
          </a:prstGeom>
          <a:noFill/>
        </p:spPr>
        <p:txBody>
          <a:bodyPr wrap="square">
            <a:spAutoFit/>
          </a:bodyPr>
          <a:lstStyle/>
          <a:p>
            <a:pPr algn="just"/>
            <a:r>
              <a:rPr lang="nl-NL" sz="3200">
                <a:solidFill>
                  <a:schemeClr val="accent2">
                    <a:lumMod val="50000"/>
                  </a:schemeClr>
                </a:solidFill>
                <a:latin typeface="Cambria" panose="02040503050406030204" pitchFamily="18" charset="0"/>
                <a:ea typeface="Cambria" panose="02040503050406030204" pitchFamily="18" charset="0"/>
              </a:rPr>
              <a:t>+ Cần ăn đủ thực phẩm thuộc bốn nhóm chất dinh dưỡng. Vì mỗi loại thực phẩm có vai trò, ý nghĩa khác nhau với sự phát triển của cơ thể, các nhóm chất dinh dưỡng trong mỗi loại thực phẩm không thể thay thế cho nhau được.</a:t>
            </a:r>
            <a:endParaRPr lang="en-US" sz="3200">
              <a:solidFill>
                <a:schemeClr val="accent2">
                  <a:lumMod val="50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6335487" y="3739407"/>
            <a:ext cx="5856514" cy="3118594"/>
          </a:xfrm>
          <a:prstGeom prst="rect">
            <a:avLst/>
          </a:prstGeom>
        </p:spPr>
      </p:pic>
    </p:spTree>
    <p:extLst>
      <p:ext uri="{BB962C8B-B14F-4D97-AF65-F5344CB8AC3E}">
        <p14:creationId xmlns:p14="http://schemas.microsoft.com/office/powerpoint/2010/main" val="1973134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7" cy="5273588"/>
            <a:chOff x="-591086" y="199978"/>
            <a:chExt cx="9380157" cy="5273588"/>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547021" y="1226249"/>
              <a:ext cx="9336092" cy="4247317"/>
            </a:xfrm>
            <a:prstGeom prst="rect">
              <a:avLst/>
            </a:prstGeom>
            <a:noFill/>
          </p:spPr>
          <p:txBody>
            <a:bodyPr wrap="square" rtlCol="0">
              <a:spAutoFit/>
            </a:bodyPr>
            <a:lstStyle/>
            <a:p>
              <a:pPr marL="457200" indent="-457200" algn="just">
                <a:buFontTx/>
                <a:buChar char="-"/>
              </a:pPr>
              <a:r>
                <a:rPr lang="en-US" sz="3000" b="1" smtClean="0">
                  <a:solidFill>
                    <a:srgbClr val="002060"/>
                  </a:solidFill>
                  <a:latin typeface="Cambria" panose="02040503050406030204" pitchFamily="18" charset="0"/>
                  <a:ea typeface="Cambria" panose="02040503050406030204" pitchFamily="18" charset="0"/>
                </a:rPr>
                <a:t>Rau, củ chứa nhiều vi-ta-min, chất khoáng và chất xơ. Các chất xơ tuy không có giá trị ề dinh dưỡng nhưng giúp cho cơ quan tiêu hóa hoạt động tốt, phòng tránh táo bón.</a:t>
              </a:r>
            </a:p>
            <a:p>
              <a:pPr marL="457200" indent="-457200" algn="just">
                <a:buFontTx/>
                <a:buChar char="-"/>
              </a:pPr>
              <a:r>
                <a:rPr lang="en-US" sz="3000" b="1" smtClean="0">
                  <a:solidFill>
                    <a:srgbClr val="002060"/>
                  </a:solidFill>
                  <a:latin typeface="Cambria" panose="02040503050406030204" pitchFamily="18" charset="0"/>
                  <a:ea typeface="Cambria" panose="02040503050406030204" pitchFamily="18" charset="0"/>
                </a:rPr>
                <a:t>Nước không thuộc nhóm chất dinh dưỡng nào nhưng rất cần thiết cho các hoạt động sống của cơ thể, giúp hòa tan các chất dinh dưỡng, chất khoáng để cơ thể dễ dàng hấp thụ; đồng thời loại bỏ các chất cặn bã.</a:t>
              </a:r>
              <a:endParaRPr lang="en-US" sz="3000" b="1">
                <a:solidFill>
                  <a:srgbClr val="002060"/>
                </a:solidFill>
                <a:latin typeface="Cambria" panose="02040503050406030204" pitchFamily="18" charset="0"/>
                <a:ea typeface="Cambria" panose="02040503050406030204" pitchFamily="18" charset="0"/>
              </a:endParaRP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504553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3"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4"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7" name="任意多边形: 形状 70">
            <a:extLst>
              <a:ext uri="{FF2B5EF4-FFF2-40B4-BE49-F238E27FC236}">
                <a16:creationId xmlns:a16="http://schemas.microsoft.com/office/drawing/2014/main" id="{803CA53F-8B65-44DF-A0B3-25058DE5B7BA}"/>
              </a:ext>
            </a:extLst>
          </p:cNvPr>
          <p:cNvSpPr/>
          <p:nvPr/>
        </p:nvSpPr>
        <p:spPr>
          <a:xfrm>
            <a:off x="545495" y="1556033"/>
            <a:ext cx="10482895" cy="4411229"/>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9"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0"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1"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2"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5"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6"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7" name="图片 10">
            <a:extLst>
              <a:ext uri="{FF2B5EF4-FFF2-40B4-BE49-F238E27FC236}">
                <a16:creationId xmlns:a16="http://schemas.microsoft.com/office/drawing/2014/main" id="{F64C23F2-CCF9-4FA8-B9AD-BCFDDD0EB0FC}"/>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06914" y="2119293"/>
            <a:ext cx="3102842" cy="4375138"/>
          </a:xfrm>
          <a:prstGeom prst="rect">
            <a:avLst/>
          </a:prstGeom>
        </p:spPr>
      </p:pic>
      <p:pic>
        <p:nvPicPr>
          <p:cNvPr id="18" name="图片 4">
            <a:extLst>
              <a:ext uri="{FF2B5EF4-FFF2-40B4-BE49-F238E27FC236}">
                <a16:creationId xmlns:a16="http://schemas.microsoft.com/office/drawing/2014/main" id="{BC0EA212-7296-4ABD-9A27-673FEEBF323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17762" y="425466"/>
            <a:ext cx="1799814" cy="2513587"/>
          </a:xfrm>
          <a:prstGeom prst="rect">
            <a:avLst/>
          </a:prstGeom>
        </p:spPr>
      </p:pic>
      <p:sp>
        <p:nvSpPr>
          <p:cNvPr id="19" name="TextBox 18"/>
          <p:cNvSpPr txBox="1"/>
          <p:nvPr/>
        </p:nvSpPr>
        <p:spPr>
          <a:xfrm>
            <a:off x="834788" y="2875298"/>
            <a:ext cx="8463823"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Cần ăn đầy đủ các thức ăn thuộc bốn nhóm dinh dưỡng, cung cấp đầy đủ nước cho cơ thể.</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83188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par>
                          <p:cTn id="8" fill="hold">
                            <p:stCondLst>
                              <p:cond delay="1000"/>
                            </p:stCondLst>
                            <p:childTnLst>
                              <p:par>
                                <p:cTn id="9" presetID="2" presetClass="entr" presetSubtype="3" decel="5400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9" decel="5400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11"/>
          <p:cNvGrpSpPr/>
          <p:nvPr/>
        </p:nvGrpSpPr>
        <p:grpSpPr>
          <a:xfrm>
            <a:off x="595870" y="914400"/>
            <a:ext cx="10729627" cy="5232585"/>
            <a:chOff x="595870" y="914400"/>
            <a:chExt cx="10729627" cy="5232585"/>
          </a:xfrm>
        </p:grpSpPr>
        <p:sp>
          <p:nvSpPr>
            <p:cNvPr id="10" name="任意多边形: 形状 40">
              <a:extLst>
                <a:ext uri="{FF2B5EF4-FFF2-40B4-BE49-F238E27FC236}">
                  <a16:creationId xmlns:a16="http://schemas.microsoft.com/office/drawing/2014/main" id="{50C53215-5F60-4E34-AE0B-4349CB326516}"/>
                </a:ext>
              </a:extLst>
            </p:cNvPr>
            <p:cNvSpPr/>
            <p:nvPr/>
          </p:nvSpPr>
          <p:spPr>
            <a:xfrm>
              <a:off x="595870" y="914400"/>
              <a:ext cx="10729627" cy="523258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p:cNvSpPr txBox="1"/>
            <p:nvPr/>
          </p:nvSpPr>
          <p:spPr>
            <a:xfrm>
              <a:off x="910492" y="1285077"/>
              <a:ext cx="10100382" cy="4708981"/>
            </a:xfrm>
            <a:prstGeom prst="rect">
              <a:avLst/>
            </a:prstGeom>
            <a:noFill/>
          </p:spPr>
          <p:txBody>
            <a:bodyPr wrap="square" rtlCol="0">
              <a:spAutoFit/>
            </a:bodyPr>
            <a:lstStyle/>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đặc thù:</a:t>
              </a:r>
            </a:p>
            <a:p>
              <a:pPr algn="just"/>
              <a:r>
                <a:rPr lang="en-US" sz="3000" b="1">
                  <a:solidFill>
                    <a:schemeClr val="accent5">
                      <a:lumMod val="50000"/>
                    </a:schemeClr>
                  </a:solidFill>
                  <a:latin typeface="Cambria" panose="02040503050406030204" pitchFamily="18" charset="0"/>
                  <a:ea typeface="Cambria" panose="02040503050406030204" pitchFamily="18" charset="0"/>
                </a:rPr>
                <a:t>- HS nhận biết được năng lượng trong một số thực phẩm phổ biến, hình dung được mức độ năng lượng ở mỗi loại thức ăn là khác nhau.</a:t>
              </a:r>
            </a:p>
            <a:p>
              <a:pPr algn="just"/>
              <a:r>
                <a:rPr lang="en-US" sz="3000" b="1">
                  <a:solidFill>
                    <a:schemeClr val="accent5">
                      <a:lumMod val="50000"/>
                    </a:schemeClr>
                  </a:solidFill>
                  <a:latin typeface="Cambria" panose="02040503050406030204" pitchFamily="18" charset="0"/>
                  <a:ea typeface="Cambria" panose="02040503050406030204" pitchFamily="18" charset="0"/>
                </a:rPr>
                <a:t>- Nêu được ví dụ về các thức ăn khác nhau cung cấp cho cơ thể các chất dinh dưỡng và năng lượng ở mức độ khác nhau.</a:t>
              </a:r>
            </a:p>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chung: </a:t>
              </a:r>
              <a:r>
                <a:rPr lang="en-US" sz="3000" b="1">
                  <a:solidFill>
                    <a:schemeClr val="accent5">
                      <a:lumMod val="50000"/>
                    </a:schemeClr>
                  </a:solidFill>
                  <a:latin typeface="Cambria" panose="02040503050406030204" pitchFamily="18" charset="0"/>
                  <a:ea typeface="Cambria" panose="02040503050406030204" pitchFamily="18" charset="0"/>
                </a:rPr>
                <a:t>năng lực tư duy, giải quyết vấn đề, giao tiếp hợp tác.</a:t>
              </a:r>
            </a:p>
            <a:p>
              <a:pPr algn="just"/>
              <a:r>
                <a:rPr lang="en-US" sz="3000" b="1">
                  <a:solidFill>
                    <a:schemeClr val="accent1">
                      <a:lumMod val="75000"/>
                    </a:schemeClr>
                  </a:solidFill>
                  <a:latin typeface="Cambria" panose="02040503050406030204" pitchFamily="18" charset="0"/>
                  <a:ea typeface="Cambria" panose="02040503050406030204" pitchFamily="18" charset="0"/>
                </a:rPr>
                <a:t>* Phẩm chất: </a:t>
              </a:r>
              <a:r>
                <a:rPr lang="en-US" sz="3000" b="1">
                  <a:solidFill>
                    <a:schemeClr val="accent5">
                      <a:lumMod val="50000"/>
                    </a:schemeClr>
                  </a:solidFill>
                  <a:latin typeface="Cambria" panose="02040503050406030204" pitchFamily="18" charset="0"/>
                  <a:ea typeface="Cambria" panose="02040503050406030204" pitchFamily="18" charset="0"/>
                </a:rPr>
                <a:t>chăm chỉ, trách nhiệm</a:t>
              </a:r>
              <a:r>
                <a:rPr lang="en-US" sz="3000" b="1" smtClean="0">
                  <a:solidFill>
                    <a:schemeClr val="accent5">
                      <a:lumMod val="50000"/>
                    </a:schemeClr>
                  </a:solidFill>
                  <a:latin typeface="Cambria" panose="02040503050406030204" pitchFamily="18" charset="0"/>
                  <a:ea typeface="Cambria" panose="02040503050406030204" pitchFamily="18" charset="0"/>
                </a:rPr>
                <a:t>.</a:t>
              </a:r>
              <a:endParaRPr lang="en-US" sz="3000" b="1">
                <a:solidFill>
                  <a:schemeClr val="accent5">
                    <a:lumMod val="50000"/>
                  </a:schemeClr>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7"/>
          <a:stretch>
            <a:fillRect/>
          </a:stretch>
        </p:blipFill>
        <p:spPr>
          <a:xfrm>
            <a:off x="2180431" y="121590"/>
            <a:ext cx="7206214" cy="1508443"/>
          </a:xfrm>
          <a:prstGeom prst="rect">
            <a:avLst/>
          </a:prstGeom>
        </p:spPr>
      </p:pic>
    </p:spTree>
    <p:extLst>
      <p:ext uri="{BB962C8B-B14F-4D97-AF65-F5344CB8AC3E}">
        <p14:creationId xmlns:p14="http://schemas.microsoft.com/office/powerpoint/2010/main" val="14563980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2">
            <a:extLst>
              <a:ext uri="{28A0092B-C50C-407E-A947-70E740481C1C}">
                <a14:useLocalDpi xmlns:a14="http://schemas.microsoft.com/office/drawing/2010/main" val="0"/>
              </a:ext>
            </a:extLst>
          </a:blip>
          <a:srcRect r="44871"/>
          <a:stretch/>
        </p:blipFill>
        <p:spPr>
          <a:xfrm>
            <a:off x="448051" y="1316233"/>
            <a:ext cx="4089266" cy="48693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796032" y="3490577"/>
            <a:ext cx="5516445" cy="342864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9"/>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9"/>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4" name="Picture 3"/>
          <p:cNvPicPr>
            <a:picLocks noChangeAspect="1"/>
          </p:cNvPicPr>
          <p:nvPr/>
        </p:nvPicPr>
        <p:blipFill>
          <a:blip r:embed="rId10"/>
          <a:stretch>
            <a:fillRect/>
          </a:stretch>
        </p:blipFill>
        <p:spPr>
          <a:xfrm>
            <a:off x="3763013" y="761446"/>
            <a:ext cx="8096190" cy="4194412"/>
          </a:xfrm>
          <a:prstGeom prst="rect">
            <a:avLst/>
          </a:prstGeom>
        </p:spPr>
      </p:pic>
    </p:spTree>
    <p:extLst>
      <p:ext uri="{BB962C8B-B14F-4D97-AF65-F5344CB8AC3E}">
        <p14:creationId xmlns:p14="http://schemas.microsoft.com/office/powerpoint/2010/main" val="11658610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par>
                                <p:cTn id="16" presetID="47"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80541" y="2935604"/>
            <a:ext cx="4762500" cy="3181350"/>
          </a:xfrm>
          <a:prstGeom prst="rect">
            <a:avLst/>
          </a:prstGeom>
        </p:spPr>
      </p:pic>
      <p:pic>
        <p:nvPicPr>
          <p:cNvPr id="6" name="Picture 5"/>
          <p:cNvPicPr>
            <a:picLocks noChangeAspect="1"/>
          </p:cNvPicPr>
          <p:nvPr/>
        </p:nvPicPr>
        <p:blipFill>
          <a:blip r:embed="rId3"/>
          <a:stretch>
            <a:fillRect/>
          </a:stretch>
        </p:blipFill>
        <p:spPr>
          <a:xfrm>
            <a:off x="999548" y="2935604"/>
            <a:ext cx="5179184" cy="2913291"/>
          </a:xfrm>
          <a:prstGeom prst="rect">
            <a:avLst/>
          </a:prstGeom>
          <a:ln>
            <a:noFill/>
          </a:ln>
          <a:effectLst>
            <a:softEdge rad="112500"/>
          </a:effectLst>
        </p:spPr>
      </p:pic>
      <p:sp>
        <p:nvSpPr>
          <p:cNvPr id="7" name="TextBox 6"/>
          <p:cNvSpPr txBox="1"/>
          <p:nvPr/>
        </p:nvSpPr>
        <p:spPr>
          <a:xfrm>
            <a:off x="740314" y="901338"/>
            <a:ext cx="10876835" cy="1200329"/>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Năng lượng do thức ăn cung cấp được tính bằng đơn vị </a:t>
            </a:r>
            <a:r>
              <a:rPr lang="en-US" sz="3600" b="1" smtClean="0">
                <a:solidFill>
                  <a:srgbClr val="0070C0"/>
                </a:solidFill>
                <a:latin typeface="Cambria" panose="02040503050406030204" pitchFamily="18" charset="0"/>
                <a:ea typeface="Cambria" panose="02040503050406030204" pitchFamily="18" charset="0"/>
              </a:rPr>
              <a:t>ki-lô-ca-lo</a:t>
            </a:r>
            <a:r>
              <a:rPr lang="en-US" sz="3600" b="1" smtClean="0">
                <a:latin typeface="Cambria" panose="02040503050406030204" pitchFamily="18" charset="0"/>
                <a:ea typeface="Cambria" panose="02040503050406030204" pitchFamily="18" charset="0"/>
              </a:rPr>
              <a:t> (kí hiệu là </a:t>
            </a:r>
            <a:r>
              <a:rPr lang="en-US" sz="3600" b="1" smtClean="0">
                <a:solidFill>
                  <a:srgbClr val="C00000"/>
                </a:solidFill>
                <a:latin typeface="Cambria" panose="02040503050406030204" pitchFamily="18" charset="0"/>
                <a:ea typeface="Cambria" panose="02040503050406030204" pitchFamily="18" charset="0"/>
              </a:rPr>
              <a:t>kcal</a:t>
            </a:r>
            <a:r>
              <a:rPr lang="en-US" sz="3600" b="1" smtClean="0">
                <a:latin typeface="Cambria" panose="02040503050406030204" pitchFamily="18" charset="0"/>
                <a:ea typeface="Cambria" panose="02040503050406030204" pitchFamily="18" charset="0"/>
              </a:rPr>
              <a:t>).</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25563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Quan sát hình 4 và cho biết:</a:t>
              </a:r>
              <a:endParaRPr lang="en-US" sz="4400" b="1" dirty="0">
                <a:solidFill>
                  <a:srgbClr val="009999"/>
                </a:solidFill>
                <a:latin typeface="Cambria" panose="02040503050406030204" pitchFamily="18" charset="0"/>
              </a:endParaRPr>
            </a:p>
          </p:txBody>
        </p:sp>
      </p:grpSp>
      <p:sp>
        <p:nvSpPr>
          <p:cNvPr id="5" name="TextBox 4"/>
          <p:cNvSpPr txBox="1"/>
          <p:nvPr/>
        </p:nvSpPr>
        <p:spPr>
          <a:xfrm>
            <a:off x="483326" y="1019812"/>
            <a:ext cx="11256015" cy="2400657"/>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 Năng lượng có trong 100 g của mỗi loại thực phẩm.</a:t>
            </a:r>
          </a:p>
          <a:p>
            <a:pPr algn="just"/>
            <a:r>
              <a:rPr lang="vi-VN" sz="3000">
                <a:latin typeface="Cambria" panose="02040503050406030204" pitchFamily="18" charset="0"/>
                <a:ea typeface="Cambria" panose="02040503050406030204" pitchFamily="18" charset="0"/>
              </a:rPr>
              <a:t>- Thực phẩm cung cấp nhiều năng lượng thuộc nhóm chất dinh dưỡng nào?</a:t>
            </a:r>
          </a:p>
          <a:p>
            <a:pPr algn="just"/>
            <a:r>
              <a:rPr lang="vi-VN" sz="3000">
                <a:latin typeface="Cambria" panose="02040503050406030204" pitchFamily="18" charset="0"/>
                <a:ea typeface="Cambria" panose="02040503050406030204" pitchFamily="18" charset="0"/>
              </a:rPr>
              <a:t>- Thực phẩm cung cấp ít năng lượng thuộc nhóm chất dinh dưỡng nào?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702" y="3097811"/>
            <a:ext cx="6753498" cy="3760189"/>
          </a:xfrm>
          <a:prstGeom prst="rect">
            <a:avLst/>
          </a:prstGeom>
        </p:spPr>
      </p:pic>
    </p:spTree>
    <p:extLst>
      <p:ext uri="{BB962C8B-B14F-4D97-AF65-F5344CB8AC3E}">
        <p14:creationId xmlns:p14="http://schemas.microsoft.com/office/powerpoint/2010/main" val="18160668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8" y="255478"/>
            <a:ext cx="11286310"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600" b="1">
                  <a:latin typeface="Cambria" panose="02040503050406030204" pitchFamily="18" charset="0"/>
                  <a:ea typeface="Cambria" panose="02040503050406030204" pitchFamily="18" charset="0"/>
                </a:rPr>
                <a:t>Năng lượng có trong 100 g của mỗi loại thực phẩm.</a:t>
              </a:r>
              <a:endParaRPr lang="vi-VN" sz="4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36915" y="1190634"/>
            <a:ext cx="8818118" cy="4909721"/>
          </a:xfrm>
          <a:prstGeom prst="rect">
            <a:avLst/>
          </a:prstGeom>
        </p:spPr>
      </p:pic>
    </p:spTree>
    <p:extLst>
      <p:ext uri="{BB962C8B-B14F-4D97-AF65-F5344CB8AC3E}">
        <p14:creationId xmlns:p14="http://schemas.microsoft.com/office/powerpoint/2010/main" val="34526756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9" y="109717"/>
            <a:ext cx="11286309" cy="1292662"/>
            <a:chOff x="1147156" y="500340"/>
            <a:chExt cx="13337768" cy="64008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just"/>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chất dinh dưỡng nào?</a:t>
              </a:r>
            </a:p>
          </p:txBody>
        </p:sp>
      </p:gr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10890" y="1660897"/>
            <a:ext cx="8818118" cy="4909721"/>
          </a:xfrm>
          <a:prstGeom prst="rect">
            <a:avLst/>
          </a:prstGeom>
        </p:spPr>
      </p:pic>
      <p:sp>
        <p:nvSpPr>
          <p:cNvPr id="7" name="Rounded Rectangle 6"/>
          <p:cNvSpPr/>
          <p:nvPr/>
        </p:nvSpPr>
        <p:spPr>
          <a:xfrm>
            <a:off x="8255726"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79372"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270621" y="4036424"/>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a:extLst>
              <a:ext uri="{FF2B5EF4-FFF2-40B4-BE49-F238E27FC236}">
                <a16:creationId xmlns:a16="http://schemas.microsoft.com/office/drawing/2014/main" id="{BC5BEAEB-E389-7C3C-041A-F2DB4F5AE20A}"/>
              </a:ext>
            </a:extLst>
          </p:cNvPr>
          <p:cNvGrpSpPr/>
          <p:nvPr/>
        </p:nvGrpSpPr>
        <p:grpSpPr>
          <a:xfrm>
            <a:off x="476794" y="118127"/>
            <a:ext cx="11286309" cy="1292662"/>
            <a:chOff x="1147156" y="500340"/>
            <a:chExt cx="13337768" cy="640084"/>
          </a:xfrm>
        </p:grpSpPr>
        <p:sp>
          <p:nvSpPr>
            <p:cNvPr id="15" name="Flowchart: Alternate Process 14">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a:t>
              </a:r>
              <a:r>
                <a:rPr lang="vi-VN" sz="3400" b="1">
                  <a:solidFill>
                    <a:srgbClr val="C00000"/>
                  </a:solidFill>
                  <a:latin typeface="Cambria" panose="02040503050406030204" pitchFamily="18" charset="0"/>
                  <a:ea typeface="Cambria" panose="02040503050406030204" pitchFamily="18" charset="0"/>
                </a:rPr>
                <a:t>chất </a:t>
              </a:r>
              <a:r>
                <a:rPr lang="en-US" sz="3400" b="1" smtClean="0">
                  <a:solidFill>
                    <a:srgbClr val="C00000"/>
                  </a:solidFill>
                  <a:latin typeface="Cambria" panose="02040503050406030204" pitchFamily="18" charset="0"/>
                  <a:ea typeface="Cambria" panose="02040503050406030204" pitchFamily="18" charset="0"/>
                </a:rPr>
                <a:t>béo, chất bột đường và chất đạm</a:t>
              </a:r>
              <a:r>
                <a:rPr lang="en-US" sz="3400" b="1" smtClean="0">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30110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2"/>
                                        </p:tgtEl>
                                      </p:cBhvr>
                                    </p:animEffect>
                                    <p:anim calcmode="lin" valueType="num">
                                      <p:cBhvr>
                                        <p:cTn id="24" dur="1000"/>
                                        <p:tgtEl>
                                          <p:spTgt spid="2"/>
                                        </p:tgtEl>
                                        <p:attrNameLst>
                                          <p:attrName>ppt_x</p:attrName>
                                        </p:attrNameLst>
                                      </p:cBhvr>
                                      <p:tavLst>
                                        <p:tav tm="0">
                                          <p:val>
                                            <p:strVal val="ppt_x"/>
                                          </p:val>
                                        </p:tav>
                                        <p:tav tm="100000">
                                          <p:val>
                                            <p:strVal val="ppt_x"/>
                                          </p:val>
                                        </p:tav>
                                      </p:tavLst>
                                    </p:anim>
                                    <p:anim calcmode="lin" valueType="num">
                                      <p:cBhvr>
                                        <p:cTn id="25" dur="1000"/>
                                        <p:tgtEl>
                                          <p:spTgt spid="2"/>
                                        </p:tgtEl>
                                        <p:attrNameLst>
                                          <p:attrName>ppt_y</p:attrName>
                                        </p:attrNameLst>
                                      </p:cBhvr>
                                      <p:tavLst>
                                        <p:tav tm="0">
                                          <p:val>
                                            <p:strVal val="ppt_y"/>
                                          </p:val>
                                        </p:tav>
                                        <p:tav tm="100000">
                                          <p:val>
                                            <p:strVal val="ppt_y+.1"/>
                                          </p:val>
                                        </p:tav>
                                      </p:tavLst>
                                    </p:anim>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9" y="175030"/>
            <a:ext cx="11286310" cy="1274947"/>
            <a:chOff x="1147156" y="532681"/>
            <a:chExt cx="13337769" cy="63131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59147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32681"/>
              <a:ext cx="13337769" cy="624844"/>
            </a:xfrm>
            <a:prstGeom prst="rect">
              <a:avLst/>
            </a:prstGeom>
            <a:noFill/>
          </p:spPr>
          <p:txBody>
            <a:bodyPr wrap="square">
              <a:spAutoFit/>
            </a:bodyPr>
            <a:lstStyle/>
            <a:p>
              <a:pPr algn="just"/>
              <a:r>
                <a:rPr lang="en-US" sz="4400" b="1" i="0" smtClean="0">
                  <a:solidFill>
                    <a:srgbClr val="009999"/>
                  </a:solidFill>
                  <a:effectLst/>
                  <a:latin typeface="Cambria" panose="02040503050406030204" pitchFamily="18" charset="0"/>
                </a:rPr>
                <a:t> </a:t>
              </a:r>
              <a:r>
                <a:rPr lang="vi-VN" sz="3200" b="1">
                  <a:latin typeface="Cambria" panose="02040503050406030204" pitchFamily="18" charset="0"/>
                  <a:ea typeface="Cambria" panose="02040503050406030204" pitchFamily="18" charset="0"/>
                </a:rPr>
                <a:t>Thực phẩm cung cấp ít năng lượng thuộc nhóm chất dinh dưỡng nào?</a:t>
              </a: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8355" y="1660896"/>
            <a:ext cx="8818118" cy="4909721"/>
          </a:xfrm>
          <a:prstGeom prst="rect">
            <a:avLst/>
          </a:prstGeom>
        </p:spPr>
      </p:pic>
      <p:sp>
        <p:nvSpPr>
          <p:cNvPr id="7" name="Rounded Rectangle 6"/>
          <p:cNvSpPr/>
          <p:nvPr/>
        </p:nvSpPr>
        <p:spPr>
          <a:xfrm>
            <a:off x="5682343" y="3931920"/>
            <a:ext cx="2377440"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28355" y="3931920"/>
            <a:ext cx="2076994"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a:extLst>
              <a:ext uri="{FF2B5EF4-FFF2-40B4-BE49-F238E27FC236}">
                <a16:creationId xmlns:a16="http://schemas.microsoft.com/office/drawing/2014/main" id="{BC5BEAEB-E389-7C3C-041A-F2DB4F5AE20A}"/>
              </a:ext>
            </a:extLst>
          </p:cNvPr>
          <p:cNvGrpSpPr/>
          <p:nvPr/>
        </p:nvGrpSpPr>
        <p:grpSpPr>
          <a:xfrm>
            <a:off x="496389" y="109717"/>
            <a:ext cx="11286309" cy="1292662"/>
            <a:chOff x="1147156" y="500340"/>
            <a:chExt cx="13337768" cy="640084"/>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a:t>
              </a:r>
              <a:r>
                <a:rPr lang="en-US" sz="3400" b="1" smtClean="0">
                  <a:latin typeface="Cambria" panose="02040503050406030204" pitchFamily="18" charset="0"/>
                  <a:ea typeface="Cambria" panose="02040503050406030204" pitchFamily="18" charset="0"/>
                </a:rPr>
                <a:t>ít</a:t>
              </a:r>
              <a:r>
                <a:rPr lang="vi-VN" sz="3400" b="1" smtClean="0">
                  <a:latin typeface="Cambria" panose="02040503050406030204" pitchFamily="18" charset="0"/>
                  <a:ea typeface="Cambria" panose="02040503050406030204" pitchFamily="18" charset="0"/>
                </a:rPr>
                <a:t> </a:t>
              </a:r>
              <a:r>
                <a:rPr lang="vi-VN" sz="3400" b="1">
                  <a:latin typeface="Cambria" panose="02040503050406030204" pitchFamily="18" charset="0"/>
                  <a:ea typeface="Cambria" panose="02040503050406030204" pitchFamily="18" charset="0"/>
                </a:rPr>
                <a:t>năng lượng thuộc nhóm </a:t>
              </a:r>
              <a:r>
                <a:rPr lang="en-US" sz="3400" b="1" smtClean="0">
                  <a:latin typeface="Cambria" panose="02040503050406030204" pitchFamily="18" charset="0"/>
                  <a:ea typeface="Cambria" panose="02040503050406030204" pitchFamily="18" charset="0"/>
                </a:rPr>
                <a:t>chứa nhiều </a:t>
              </a:r>
              <a:r>
                <a:rPr lang="en-US" sz="3400" b="1" smtClean="0">
                  <a:solidFill>
                    <a:srgbClr val="C00000"/>
                  </a:solidFill>
                  <a:latin typeface="Cambria" panose="02040503050406030204" pitchFamily="18" charset="0"/>
                  <a:ea typeface="Cambria" panose="02040503050406030204" pitchFamily="18" charset="0"/>
                </a:rPr>
                <a:t>vi-ta-min và chất khoáng</a:t>
              </a:r>
              <a:r>
                <a:rPr lang="en-US" sz="3400" b="1" smtClean="0">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7112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2539" y="507155"/>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48096" y="1935000"/>
            <a:ext cx="10958807" cy="3741687"/>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2895"/>
              <a:ext cx="14440523" cy="103753"/>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Thực phẩm cung cấp nhiều năng lượng thường thuộc nhóm chất béo, chất bột đường; thực phẩm cung cấp ít năng lượng thường thuộc nhóm vi-ta-min và chất khoáng.</a:t>
              </a:r>
              <a:endParaRPr lang="en-US" sz="4000" b="1">
                <a:solidFill>
                  <a:srgbClr val="C00000"/>
                </a:solidFill>
                <a:latin typeface="Cambria" panose="02040503050406030204" pitchFamily="18" charset="0"/>
                <a:ea typeface="Cambria" panose="02040503050406030204" pitchFamily="18" charset="0"/>
              </a:endParaRPr>
            </a:p>
          </p:txBody>
        </p:sp>
      </p:grpSp>
      <p:grpSp>
        <p:nvGrpSpPr>
          <p:cNvPr id="6"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7" name="图片 63">
              <a:extLst>
                <a:ext uri="{FF2B5EF4-FFF2-40B4-BE49-F238E27FC236}">
                  <a16:creationId xmlns:a16="http://schemas.microsoft.com/office/drawing/2014/main" id="{BF836161-3286-4D87-878A-647E345F6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64">
              <a:extLst>
                <a:ext uri="{FF2B5EF4-FFF2-40B4-BE49-F238E27FC236}">
                  <a16:creationId xmlns:a16="http://schemas.microsoft.com/office/drawing/2014/main" id="{A45EA57C-B2D4-49A7-BB53-8663999C8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65">
              <a:extLst>
                <a:ext uri="{FF2B5EF4-FFF2-40B4-BE49-F238E27FC236}">
                  <a16:creationId xmlns:a16="http://schemas.microsoft.com/office/drawing/2014/main" id="{57A1C840-F6B1-4FEF-8AF8-69F386667970}"/>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66">
              <a:extLst>
                <a:ext uri="{FF2B5EF4-FFF2-40B4-BE49-F238E27FC236}">
                  <a16:creationId xmlns:a16="http://schemas.microsoft.com/office/drawing/2014/main" id="{4DC43758-75D0-4985-A4B6-9C897D88E18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67">
              <a:extLst>
                <a:ext uri="{FF2B5EF4-FFF2-40B4-BE49-F238E27FC236}">
                  <a16:creationId xmlns:a16="http://schemas.microsoft.com/office/drawing/2014/main" id="{51ACFAEB-F0CB-41AB-A614-2478DB6F864A}"/>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68">
              <a:extLst>
                <a:ext uri="{FF2B5EF4-FFF2-40B4-BE49-F238E27FC236}">
                  <a16:creationId xmlns:a16="http://schemas.microsoft.com/office/drawing/2014/main" id="{66E9C615-93FF-429E-8BFD-05F6EC67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69">
              <a:extLst>
                <a:ext uri="{FF2B5EF4-FFF2-40B4-BE49-F238E27FC236}">
                  <a16:creationId xmlns:a16="http://schemas.microsoft.com/office/drawing/2014/main" id="{5B551E20-9A29-43E6-B580-9C3A1270B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4" name="图片 26">
            <a:extLst>
              <a:ext uri="{FF2B5EF4-FFF2-40B4-BE49-F238E27FC236}">
                <a16:creationId xmlns:a16="http://schemas.microsoft.com/office/drawing/2014/main" id="{FA6AD0DB-5937-49D2-826C-95EADFCB78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27176451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09276" y="4588801"/>
            <a:ext cx="7722456" cy="1953781"/>
          </a:xfrm>
          <a:prstGeom prst="rect">
            <a:avLst/>
          </a:prstGeom>
        </p:spPr>
      </p:pic>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41" y="521206"/>
            <a:ext cx="4794069" cy="6232291"/>
          </a:xfrm>
          <a:prstGeom prst="rect">
            <a:avLst/>
          </a:prstGeom>
        </p:spPr>
      </p:pic>
      <p:grpSp>
        <p:nvGrpSpPr>
          <p:cNvPr id="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1" name="图片 26">
            <a:extLst>
              <a:ext uri="{FF2B5EF4-FFF2-40B4-BE49-F238E27FC236}">
                <a16:creationId xmlns:a16="http://schemas.microsoft.com/office/drawing/2014/main" id="{FA6AD0DB-5937-49D2-826C-95EADFCB78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grpSp>
        <p:nvGrpSpPr>
          <p:cNvPr id="14" name="Group 13"/>
          <p:cNvGrpSpPr/>
          <p:nvPr/>
        </p:nvGrpSpPr>
        <p:grpSpPr>
          <a:xfrm>
            <a:off x="3880014" y="351851"/>
            <a:ext cx="7829674" cy="3452372"/>
            <a:chOff x="3880014" y="351851"/>
            <a:chExt cx="7829674" cy="3452372"/>
          </a:xfrm>
        </p:grpSpPr>
        <p:sp>
          <p:nvSpPr>
            <p:cNvPr id="12" name="任意多边形: 形状 40">
              <a:extLst>
                <a:ext uri="{FF2B5EF4-FFF2-40B4-BE49-F238E27FC236}">
                  <a16:creationId xmlns:a16="http://schemas.microsoft.com/office/drawing/2014/main" id="{50C53215-5F60-4E34-AE0B-4349CB326516}"/>
                </a:ext>
              </a:extLst>
            </p:cNvPr>
            <p:cNvSpPr/>
            <p:nvPr/>
          </p:nvSpPr>
          <p:spPr>
            <a:xfrm>
              <a:off x="3880014" y="351851"/>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p:cNvSpPr txBox="1"/>
            <p:nvPr/>
          </p:nvSpPr>
          <p:spPr>
            <a:xfrm>
              <a:off x="4258491" y="627017"/>
              <a:ext cx="7053986" cy="2554545"/>
            </a:xfrm>
            <a:prstGeom prst="rect">
              <a:avLst/>
            </a:prstGeom>
            <a:noFill/>
          </p:spPr>
          <p:txBody>
            <a:bodyPr wrap="square" rtlCol="0">
              <a:spAutoFit/>
            </a:bodyPr>
            <a:lstStyle/>
            <a:p>
              <a:pPr algn="just"/>
              <a:r>
                <a:rPr lang="nl-NL" sz="4000" b="1" smtClean="0">
                  <a:solidFill>
                    <a:schemeClr val="accent5">
                      <a:lumMod val="75000"/>
                    </a:schemeClr>
                  </a:solidFill>
                  <a:latin typeface="Cambria" panose="02040503050406030204" pitchFamily="18" charset="0"/>
                  <a:ea typeface="Cambria" panose="02040503050406030204" pitchFamily="18" charset="0"/>
                </a:rPr>
                <a:t>Hãy kể </a:t>
              </a:r>
              <a:r>
                <a:rPr lang="nl-NL" sz="4000" b="1">
                  <a:solidFill>
                    <a:schemeClr val="accent5">
                      <a:lumMod val="75000"/>
                    </a:schemeClr>
                  </a:solidFill>
                  <a:latin typeface="Cambria" panose="02040503050406030204" pitchFamily="18" charset="0"/>
                  <a:ea typeface="Cambria" panose="02040503050406030204" pitchFamily="18" charset="0"/>
                </a:rPr>
                <a:t>tên một số thực phẩm khác cung cấp cho cơ thể năng lượng ở mức độ khác nhau mà </a:t>
              </a:r>
              <a:r>
                <a:rPr lang="nl-NL" sz="4000" b="1" smtClean="0">
                  <a:solidFill>
                    <a:schemeClr val="accent5">
                      <a:lumMod val="75000"/>
                    </a:schemeClr>
                  </a:solidFill>
                  <a:latin typeface="Cambria" panose="02040503050406030204" pitchFamily="18" charset="0"/>
                  <a:ea typeface="Cambria" panose="02040503050406030204" pitchFamily="18" charset="0"/>
                </a:rPr>
                <a:t>em biết.</a:t>
              </a:r>
              <a:endParaRPr lang="en-US" sz="4000" b="1">
                <a:solidFill>
                  <a:schemeClr val="accent5">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885166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8354" y="574766"/>
            <a:ext cx="8739052" cy="5712005"/>
          </a:xfrm>
          <a:prstGeom prst="rect">
            <a:avLst/>
          </a:prstGeom>
        </p:spPr>
      </p:pic>
    </p:spTree>
    <p:extLst>
      <p:ext uri="{BB962C8B-B14F-4D97-AF65-F5344CB8AC3E}">
        <p14:creationId xmlns:p14="http://schemas.microsoft.com/office/powerpoint/2010/main" val="13443751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4856" y="620997"/>
            <a:ext cx="9142367" cy="5594105"/>
          </a:xfrm>
          <a:prstGeom prst="rect">
            <a:avLst/>
          </a:prstGeom>
        </p:spPr>
      </p:pic>
    </p:spTree>
    <p:extLst>
      <p:ext uri="{BB962C8B-B14F-4D97-AF65-F5344CB8AC3E}">
        <p14:creationId xmlns:p14="http://schemas.microsoft.com/office/powerpoint/2010/main" val="3292123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6" name="Picture 5"/>
          <p:cNvPicPr>
            <a:picLocks noChangeAspect="1"/>
          </p:cNvPicPr>
          <p:nvPr/>
        </p:nvPicPr>
        <p:blipFill>
          <a:blip r:embed="rId5"/>
          <a:stretch>
            <a:fillRect/>
          </a:stretch>
        </p:blipFill>
        <p:spPr>
          <a:xfrm>
            <a:off x="60422" y="1376523"/>
            <a:ext cx="8587059" cy="1744353"/>
          </a:xfrm>
          <a:prstGeom prst="rect">
            <a:avLst/>
          </a:prstGeom>
        </p:spPr>
      </p:pic>
    </p:spTree>
    <p:extLst>
      <p:ext uri="{BB962C8B-B14F-4D97-AF65-F5344CB8AC3E}">
        <p14:creationId xmlns:p14="http://schemas.microsoft.com/office/powerpoint/2010/main" val="814658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8" name="Picture 7"/>
          <p:cNvPicPr>
            <a:picLocks noChangeAspect="1"/>
          </p:cNvPicPr>
          <p:nvPr/>
        </p:nvPicPr>
        <p:blipFill>
          <a:blip r:embed="rId5"/>
          <a:stretch>
            <a:fillRect/>
          </a:stretch>
        </p:blipFill>
        <p:spPr>
          <a:xfrm>
            <a:off x="221400" y="1249251"/>
            <a:ext cx="7842487" cy="1998898"/>
          </a:xfrm>
          <a:prstGeom prst="rect">
            <a:avLst/>
          </a:prstGeom>
        </p:spPr>
      </p:pic>
    </p:spTree>
    <p:extLst>
      <p:ext uri="{BB962C8B-B14F-4D97-AF65-F5344CB8AC3E}">
        <p14:creationId xmlns:p14="http://schemas.microsoft.com/office/powerpoint/2010/main" val="1464669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9" y="1202692"/>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9" y="2649242"/>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4332279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8" y="1045939"/>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8" y="2412864"/>
            <a:ext cx="11256015" cy="3539430"/>
          </a:xfrm>
          <a:prstGeom prst="rect">
            <a:avLst/>
          </a:prstGeom>
          <a:noFill/>
        </p:spPr>
        <p:txBody>
          <a:bodyPr wrap="square" rtlCol="0">
            <a:spAutoFit/>
          </a:bodyPr>
          <a:lstStyle/>
          <a:p>
            <a:pPr algn="just"/>
            <a:r>
              <a:rPr lang="en-US" sz="3200" smtClean="0">
                <a:solidFill>
                  <a:srgbClr val="C00000"/>
                </a:solidFill>
                <a:latin typeface="Cambria" panose="02040503050406030204" pitchFamily="18" charset="0"/>
                <a:ea typeface="Cambria" panose="02040503050406030204" pitchFamily="18" charset="0"/>
              </a:rPr>
              <a:t>    </a:t>
            </a:r>
            <a:r>
              <a:rPr lang="vi-VN" sz="3200" smtClean="0">
                <a:solidFill>
                  <a:srgbClr val="C00000"/>
                </a:solidFill>
                <a:latin typeface="Cambria" panose="02040503050406030204" pitchFamily="18" charset="0"/>
                <a:ea typeface="Cambria" panose="02040503050406030204" pitchFamily="18" charset="0"/>
              </a:rPr>
              <a:t>Thức </a:t>
            </a:r>
            <a:r>
              <a:rPr lang="vi-VN" sz="3200">
                <a:solidFill>
                  <a:srgbClr val="C00000"/>
                </a:solidFill>
                <a:latin typeface="Cambria" panose="02040503050406030204" pitchFamily="18" charset="0"/>
                <a:ea typeface="Cambria" panose="02040503050406030204" pitchFamily="18" charset="0"/>
              </a:rPr>
              <a:t>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thực phẩm này nếu dùng thường xuyên đều không tốt cho cơ thể, đặc biệt là trẻ em đang ở độ tuổi lớn cần đầy đủ dinh dưỡng để phát triển khỏe mạnh.</a:t>
            </a:r>
            <a:endParaRPr lang="vi-VN" sz="5400">
              <a:solidFill>
                <a:srgbClr val="C00000"/>
              </a:solidFill>
              <a:latin typeface="Cambria" panose="02040503050406030204" pitchFamily="18" charset="0"/>
              <a:ea typeface="Cambria" panose="02040503050406030204" pitchFamily="18" charset="0"/>
            </a:endParaRP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6658034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9" name="TextBox 8"/>
          <p:cNvSpPr txBox="1"/>
          <p:nvPr/>
        </p:nvSpPr>
        <p:spPr>
          <a:xfrm>
            <a:off x="440906" y="1156727"/>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19" name="TextBox 18"/>
          <p:cNvSpPr txBox="1"/>
          <p:nvPr/>
        </p:nvSpPr>
        <p:spPr>
          <a:xfrm>
            <a:off x="494118" y="2525638"/>
            <a:ext cx="11203764" cy="1938992"/>
          </a:xfrm>
          <a:prstGeom prst="rect">
            <a:avLst/>
          </a:prstGeom>
          <a:noFill/>
        </p:spPr>
        <p:txBody>
          <a:bodyPr wrap="square" rtlCol="0">
            <a:spAutoFit/>
          </a:bodyPr>
          <a:lstStyle/>
          <a:p>
            <a:pPr algn="just"/>
            <a:r>
              <a:rPr lang="nl-NL" sz="4000" i="1">
                <a:solidFill>
                  <a:srgbClr val="C00000"/>
                </a:solidFill>
                <a:latin typeface="Cambria" panose="02040503050406030204" pitchFamily="18" charset="0"/>
                <a:ea typeface="Cambria" panose="02040503050406030204" pitchFamily="18" charset="0"/>
              </a:rPr>
              <a:t>Cơ thể sẽ thiếu vi-ta-min, chất khoáng và chất </a:t>
            </a:r>
            <a:r>
              <a:rPr lang="nl-NL" sz="4000" i="1" smtClean="0">
                <a:solidFill>
                  <a:srgbClr val="C00000"/>
                </a:solidFill>
                <a:latin typeface="Cambria" panose="02040503050406030204" pitchFamily="18" charset="0"/>
                <a:ea typeface="Cambria" panose="02040503050406030204" pitchFamily="18" charset="0"/>
              </a:rPr>
              <a:t>xơ, </a:t>
            </a:r>
            <a:r>
              <a:rPr lang="nl-NL" sz="4000" i="1">
                <a:solidFill>
                  <a:srgbClr val="C00000"/>
                </a:solidFill>
                <a:latin typeface="Cambria" panose="02040503050406030204" pitchFamily="18" charset="0"/>
                <a:ea typeface="Cambria" panose="02040503050406030204" pitchFamily="18" charset="0"/>
              </a:rPr>
              <a:t>cơ thể sẽ giảm khả năng chống chịu với bệnh tật, có thể bị táo </a:t>
            </a:r>
            <a:r>
              <a:rPr lang="nl-NL" sz="4000" i="1" smtClean="0">
                <a:solidFill>
                  <a:srgbClr val="C00000"/>
                </a:solidFill>
                <a:latin typeface="Cambria" panose="02040503050406030204" pitchFamily="18" charset="0"/>
                <a:ea typeface="Cambria" panose="02040503050406030204" pitchFamily="18" charset="0"/>
              </a:rPr>
              <a:t>bón, ung thư, tim mạch,....</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76923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6" cy="5058144"/>
            <a:chOff x="-591086" y="199978"/>
            <a:chExt cx="9380156" cy="5058144"/>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259639" y="1226249"/>
              <a:ext cx="9048709" cy="40318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thức ăn này nếu dùng thường xuyên đều không tốt cho cơ thể.</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3616665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5"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a:extLst>
              <a:ext uri="{FF2B5EF4-FFF2-40B4-BE49-F238E27FC236}">
                <a16:creationId xmlns:a16="http://schemas.microsoft.com/office/drawing/2014/main" id="{BC5BEAEB-E389-7C3C-041A-F2DB4F5AE20A}"/>
              </a:ext>
            </a:extLst>
          </p:cNvPr>
          <p:cNvGrpSpPr/>
          <p:nvPr/>
        </p:nvGrpSpPr>
        <p:grpSpPr>
          <a:xfrm>
            <a:off x="378823" y="190164"/>
            <a:ext cx="11547565" cy="1503221"/>
            <a:chOff x="1147155" y="572516"/>
            <a:chExt cx="13337769" cy="410815"/>
          </a:xfrm>
        </p:grpSpPr>
        <p:sp>
          <p:nvSpPr>
            <p:cNvPr id="13" name="Flowchart: Alternate Process 1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FF6F49AC-3F83-46CA-AC9E-5A46576F40A2}"/>
                </a:ext>
              </a:extLst>
            </p:cNvPr>
            <p:cNvSpPr txBox="1"/>
            <p:nvPr/>
          </p:nvSpPr>
          <p:spPr>
            <a:xfrm>
              <a:off x="1147155" y="572637"/>
              <a:ext cx="13337769" cy="361683"/>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600" b="1">
                  <a:solidFill>
                    <a:srgbClr val="C00000"/>
                  </a:solidFill>
                  <a:latin typeface="Cambria" panose="02040503050406030204" pitchFamily="18" charset="0"/>
                  <a:ea typeface="Cambria" panose="02040503050406030204" pitchFamily="18" charset="0"/>
                </a:rPr>
                <a:t>Giải thích được vì sao chúng ta cần ăn đủ thực phẩm thuộc bốn nhóm chất dinh dưỡng</a:t>
              </a:r>
              <a:r>
                <a:rPr lang="vi-VN" sz="3600" b="1" smtClean="0">
                  <a:solidFill>
                    <a:srgbClr val="C00000"/>
                  </a:solidFill>
                  <a:latin typeface="Cambria" panose="02040503050406030204" pitchFamily="18" charset="0"/>
                  <a:ea typeface="Cambria" panose="02040503050406030204" pitchFamily="18" charset="0"/>
                </a:rPr>
                <a:t>.</a:t>
              </a:r>
              <a:endParaRPr lang="en-US" sz="3600" b="1" smtClean="0">
                <a:solidFill>
                  <a:srgbClr val="C0000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50660" y="1907935"/>
            <a:ext cx="11675728" cy="4277638"/>
            <a:chOff x="250660" y="1907935"/>
            <a:chExt cx="11675728" cy="4277638"/>
          </a:xfrm>
        </p:grpSpPr>
        <p:sp>
          <p:nvSpPr>
            <p:cNvPr id="15" name="任意多边形: 形状 70">
              <a:extLst>
                <a:ext uri="{FF2B5EF4-FFF2-40B4-BE49-F238E27FC236}">
                  <a16:creationId xmlns:a16="http://schemas.microsoft.com/office/drawing/2014/main" id="{C870E79C-6CFA-4605-AF58-9E59B6D30471}"/>
                </a:ext>
              </a:extLst>
            </p:cNvPr>
            <p:cNvSpPr/>
            <p:nvPr/>
          </p:nvSpPr>
          <p:spPr>
            <a:xfrm>
              <a:off x="250660" y="1907935"/>
              <a:ext cx="11675728" cy="4277638"/>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TextBox 15"/>
            <p:cNvSpPr txBox="1"/>
            <p:nvPr/>
          </p:nvSpPr>
          <p:spPr>
            <a:xfrm>
              <a:off x="535577" y="2114680"/>
              <a:ext cx="11390811" cy="3416320"/>
            </a:xfrm>
            <a:prstGeom prst="rect">
              <a:avLst/>
            </a:prstGeom>
            <a:noFill/>
          </p:spPr>
          <p:txBody>
            <a:bodyPr wrap="square" rtlCol="0">
              <a:spAutoFit/>
            </a:bodyPr>
            <a:lstStyle/>
            <a:p>
              <a:pPr algn="just"/>
              <a:r>
                <a:rPr lang="vi-VN" sz="3600">
                  <a:solidFill>
                    <a:srgbClr val="002060"/>
                  </a:solidFill>
                  <a:latin typeface="Cambria" panose="02040503050406030204" pitchFamily="18" charset="0"/>
                  <a:ea typeface="Cambria" panose="02040503050406030204" pitchFamily="18" charset="0"/>
                </a:rPr>
                <a:t>Chúng ta cần ăn đủ thức ăn thuộc bốn nhóm chất dinh dưỡng để các hoạt động của cơ thể diễn ra bình thường:</a:t>
              </a:r>
              <a:r>
                <a:rPr lang="vi-VN" sz="3600">
                  <a:latin typeface="Cambria" panose="02040503050406030204" pitchFamily="18" charset="0"/>
                  <a:ea typeface="Cambria" panose="02040503050406030204" pitchFamily="18" charset="0"/>
                </a:rPr>
                <a:t> </a:t>
              </a:r>
            </a:p>
            <a:p>
              <a:pPr algn="just"/>
              <a:r>
                <a:rPr lang="vi-VN" sz="3600">
                  <a:latin typeface="Cambria" panose="02040503050406030204" pitchFamily="18" charset="0"/>
                  <a:ea typeface="Cambria" panose="02040503050406030204" pitchFamily="18" charset="0"/>
                </a:rPr>
                <a:t>- Cung cấp năng lượng cho các hoạt động sống.</a:t>
              </a:r>
            </a:p>
            <a:p>
              <a:pPr algn="just"/>
              <a:r>
                <a:rPr lang="vi-VN" sz="3600">
                  <a:latin typeface="Cambria" panose="02040503050406030204" pitchFamily="18" charset="0"/>
                  <a:ea typeface="Cambria" panose="02040503050406030204" pitchFamily="18" charset="0"/>
                </a:rPr>
                <a:t>- Giúp cơ thể phát triển và lớn lên.</a:t>
              </a:r>
            </a:p>
            <a:p>
              <a:pPr algn="just"/>
              <a:r>
                <a:rPr lang="vi-VN" sz="3600">
                  <a:latin typeface="Cambria" panose="02040503050406030204" pitchFamily="18" charset="0"/>
                  <a:ea typeface="Cambria" panose="02040503050406030204" pitchFamily="18" charset="0"/>
                </a:rPr>
                <a:t>- Giữ cho cơ thể khoẻ mạnh, chống lại bệnh tật.</a:t>
              </a:r>
            </a:p>
            <a:p>
              <a:pPr algn="just"/>
              <a:r>
                <a:rPr lang="vi-VN" sz="3600">
                  <a:latin typeface="Cambria" panose="02040503050406030204" pitchFamily="18" charset="0"/>
                  <a:ea typeface="Cambria" panose="02040503050406030204" pitchFamily="18" charset="0"/>
                </a:rPr>
                <a:t>- Dự trữ năng lượng, giúp cơ thể hấp thụ các vi-ta-min</a:t>
              </a:r>
              <a:r>
                <a:rPr lang="vi-VN" sz="3600" smtClean="0">
                  <a:latin typeface="Cambria" panose="02040503050406030204" pitchFamily="18" charset="0"/>
                  <a:ea typeface="Cambria" panose="02040503050406030204" pitchFamily="18" charset="0"/>
                </a:rPr>
                <a:t>.</a:t>
              </a:r>
              <a:endParaRPr lang="vi-VN" sz="3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68461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Picture 1"/>
          <p:cNvPicPr>
            <a:picLocks noChangeAspect="1"/>
          </p:cNvPicPr>
          <p:nvPr/>
        </p:nvPicPr>
        <p:blipFill>
          <a:blip r:embed="rId2"/>
          <a:stretch>
            <a:fillRect/>
          </a:stretch>
        </p:blipFill>
        <p:spPr>
          <a:xfrm>
            <a:off x="3740700" y="812836"/>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2047933" y="2257494"/>
            <a:ext cx="8041961" cy="2308324"/>
          </a:xfrm>
          <a:prstGeom prst="rect">
            <a:avLst/>
          </a:prstGeom>
          <a:noFill/>
        </p:spPr>
        <p:txBody>
          <a:bodyPr wrap="square">
            <a:spAutoFit/>
          </a:bodyPr>
          <a:lstStyle/>
          <a:p>
            <a:pPr algn="just" rtl="0"/>
            <a:r>
              <a:rPr lang="en-US" sz="4800" b="1" i="0" smtClean="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smtClean="0">
                <a:solidFill>
                  <a:srgbClr val="0070C0"/>
                </a:solidFill>
                <a:latin typeface="Cambria" panose="02040503050406030204" pitchFamily="18" charset="0"/>
              </a:rPr>
              <a:t>- Chuẩn bị</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bài tiếp theo.</a:t>
            </a:r>
            <a:endParaRPr lang="vi-VN" sz="4800" b="1" i="0" dirty="0">
              <a:solidFill>
                <a:srgbClr val="0070C0"/>
              </a:solidFill>
              <a:effectLst/>
              <a:latin typeface="Cambria" panose="02040503050406030204" pitchFamily="18" charset="0"/>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9">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1806033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1000"/>
                                        <p:tgtEl>
                                          <p:spTgt spid="4"/>
                                        </p:tgtEl>
                                      </p:cBhvr>
                                    </p:animEffect>
                                  </p:childTnLst>
                                </p:cTn>
                              </p:par>
                              <p:par>
                                <p:cTn id="14" presetID="1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par>
                                <p:cTn id="18" presetID="47"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8">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pic>
        <p:nvPicPr>
          <p:cNvPr id="17" name="Picture 16"/>
          <p:cNvPicPr>
            <a:picLocks noChangeAspect="1"/>
          </p:cNvPicPr>
          <p:nvPr/>
        </p:nvPicPr>
        <p:blipFill>
          <a:blip r:embed="rId9"/>
          <a:stretch>
            <a:fillRect/>
          </a:stretch>
        </p:blipFill>
        <p:spPr>
          <a:xfrm>
            <a:off x="4064787" y="52216"/>
            <a:ext cx="3392408" cy="1587473"/>
          </a:xfrm>
          <a:prstGeom prst="rect">
            <a:avLst/>
          </a:prstGeom>
        </p:spPr>
      </p:pic>
      <p:pic>
        <p:nvPicPr>
          <p:cNvPr id="18" name="Picture 17">
            <a:extLst>
              <a:ext uri="{FF2B5EF4-FFF2-40B4-BE49-F238E27FC236}">
                <a16:creationId xmlns:a16="http://schemas.microsoft.com/office/drawing/2014/main" id="{6299EE79-B207-B02A-683E-4F7A6969512A}"/>
              </a:ext>
            </a:extLst>
          </p:cNvPr>
          <p:cNvPicPr>
            <a:picLocks noChangeAspect="1"/>
          </p:cNvPicPr>
          <p:nvPr/>
        </p:nvPicPr>
        <p:blipFill>
          <a:blip r:embed="rId10"/>
          <a:stretch>
            <a:fillRect/>
          </a:stretch>
        </p:blipFill>
        <p:spPr>
          <a:xfrm>
            <a:off x="1017669" y="1103851"/>
            <a:ext cx="9587085" cy="4906392"/>
          </a:xfrm>
          <a:prstGeom prst="rect">
            <a:avLst/>
          </a:prstGeom>
        </p:spPr>
      </p:pic>
    </p:spTree>
    <p:extLst>
      <p:ext uri="{BB962C8B-B14F-4D97-AF65-F5344CB8AC3E}">
        <p14:creationId xmlns:p14="http://schemas.microsoft.com/office/powerpoint/2010/main" val="32809517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par>
                                <p:cTn id="12" presetID="47"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20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28125" y="443763"/>
            <a:ext cx="9914709"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1. </a:t>
            </a:r>
            <a:r>
              <a:rPr lang="vi-VN" sz="4400" b="1">
                <a:latin typeface="Cambria" panose="02040503050406030204" pitchFamily="18" charset="0"/>
                <a:ea typeface="Cambria" panose="02040503050406030204" pitchFamily="18" charset="0"/>
              </a:rPr>
              <a:t>Các nhóm chất dinh dưỡng có trong thức ăn gồm?</a:t>
            </a:r>
            <a:endParaRPr lang="en-US" sz="44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id="{64D42021-D925-7FEF-91CF-7CDDBE1FC743}"/>
              </a:ext>
            </a:extLst>
          </p:cNvPr>
          <p:cNvGrpSpPr/>
          <p:nvPr/>
        </p:nvGrpSpPr>
        <p:grpSpPr>
          <a:xfrm>
            <a:off x="7029327" y="4667040"/>
            <a:ext cx="4837983" cy="1609081"/>
            <a:chOff x="6830721" y="2864056"/>
            <a:chExt cx="4837983" cy="1609081"/>
          </a:xfrm>
        </p:grpSpPr>
        <p:sp>
          <p:nvSpPr>
            <p:cNvPr id="26" name="Rectangle: Rounded Corners 16">
              <a:extLst>
                <a:ext uri="{FF2B5EF4-FFF2-40B4-BE49-F238E27FC236}">
                  <a16:creationId xmlns:a16="http://schemas.microsoft.com/office/drawing/2014/main" id="{8A0B609F-7F6B-63C5-2928-24015C99CA63}"/>
                </a:ext>
              </a:extLst>
            </p:cNvPr>
            <p:cNvSpPr/>
            <p:nvPr/>
          </p:nvSpPr>
          <p:spPr>
            <a:xfrm>
              <a:off x="6830721" y="2864056"/>
              <a:ext cx="4779654" cy="1609081"/>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C9E1ECB-6F7A-7221-F6D1-15882BC04055}"/>
                </a:ext>
              </a:extLst>
            </p:cNvPr>
            <p:cNvSpPr txBox="1"/>
            <p:nvPr/>
          </p:nvSpPr>
          <p:spPr>
            <a:xfrm>
              <a:off x="7251123" y="3394401"/>
              <a:ext cx="4417581" cy="535531"/>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Cả A, B, C đều đúng</a:t>
              </a:r>
              <a:endParaRPr lang="en-US" sz="6000" b="1" dirty="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Chất bột đường, chất đạm</a:t>
              </a:r>
              <a:endParaRPr lang="en-US" sz="6000" b="1" dirty="0">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DBFAE3F9-8161-E45C-D2D8-58DBCFE6904C}"/>
              </a:ext>
            </a:extLst>
          </p:cNvPr>
          <p:cNvGrpSpPr/>
          <p:nvPr/>
        </p:nvGrpSpPr>
        <p:grpSpPr>
          <a:xfrm>
            <a:off x="872690" y="4714800"/>
            <a:ext cx="4862557" cy="1561322"/>
            <a:chOff x="981375" y="4872764"/>
            <a:chExt cx="4537107" cy="1561322"/>
          </a:xfrm>
        </p:grpSpPr>
        <p:sp>
          <p:nvSpPr>
            <p:cNvPr id="32"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561322"/>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B7AE0EC-ABE5-B6D1-F04F-18AF539F360A}"/>
                </a:ext>
              </a:extLst>
            </p:cNvPr>
            <p:cNvSpPr txBox="1"/>
            <p:nvPr/>
          </p:nvSpPr>
          <p:spPr>
            <a:xfrm>
              <a:off x="1416400" y="5204674"/>
              <a:ext cx="3750829"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Vi-ta-min và chất khoáng</a:t>
              </a:r>
              <a:endParaRPr lang="en-US" sz="6000" b="1" dirty="0">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5DAB5B1-DF8E-DFD8-A924-61A521E06E64}"/>
                </a:ext>
              </a:extLst>
            </p:cNvPr>
            <p:cNvSpPr txBox="1"/>
            <p:nvPr/>
          </p:nvSpPr>
          <p:spPr>
            <a:xfrm>
              <a:off x="7160266" y="5142017"/>
              <a:ext cx="3750829" cy="535531"/>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Chất béo</a:t>
              </a:r>
              <a:endParaRPr lang="en-US" sz="6000" b="1" dirty="0">
                <a:latin typeface="Cambria" panose="02040503050406030204" pitchFamily="18" charset="0"/>
                <a:ea typeface="Cambria" panose="02040503050406030204" pitchFamily="18" charset="0"/>
              </a:endParaRPr>
            </a:p>
          </p:txBody>
        </p:sp>
      </p:grpSp>
      <p:pic>
        <p:nvPicPr>
          <p:cNvPr id="37" name="Picture 36">
            <a:extLst>
              <a:ext uri="{FF2B5EF4-FFF2-40B4-BE49-F238E27FC236}">
                <a16:creationId xmlns:a16="http://schemas.microsoft.com/office/drawing/2014/main"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38647011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172849" y="401194"/>
            <a:ext cx="9914709"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2. </a:t>
            </a:r>
            <a:r>
              <a:rPr lang="vi-VN" sz="4400" b="1">
                <a:latin typeface="Cambria" panose="02040503050406030204" pitchFamily="18" charset="0"/>
                <a:ea typeface="Cambria" panose="02040503050406030204" pitchFamily="18" charset="0"/>
              </a:rPr>
              <a:t>Trong các thức ăn dưới đây, nhóm chất nào chứa nhiều chất </a:t>
            </a:r>
            <a:r>
              <a:rPr lang="vi-VN" sz="4400" b="1" smtClean="0">
                <a:latin typeface="Cambria" panose="02040503050406030204" pitchFamily="18" charset="0"/>
                <a:ea typeface="Cambria" panose="02040503050406030204" pitchFamily="18" charset="0"/>
              </a:rPr>
              <a:t>béo?</a:t>
            </a:r>
            <a:endParaRPr lang="en-US" sz="4400" b="1">
              <a:solidFill>
                <a:srgbClr val="00206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8F5F092C-8148-A68F-0E9F-2939CB256417}"/>
              </a:ext>
            </a:extLst>
          </p:cNvPr>
          <p:cNvGrpSpPr/>
          <p:nvPr/>
        </p:nvGrpSpPr>
        <p:grpSpPr>
          <a:xfrm>
            <a:off x="6830721" y="2864057"/>
            <a:ext cx="4537107" cy="1157314"/>
            <a:chOff x="6830721" y="2864057"/>
            <a:chExt cx="4537107" cy="1157314"/>
          </a:xfrm>
        </p:grpSpPr>
        <p:sp>
          <p:nvSpPr>
            <p:cNvPr id="5"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C27FD4D-74EC-22C5-C8C7-026E41DB7F45}"/>
                </a:ext>
              </a:extLst>
            </p:cNvPr>
            <p:cNvSpPr txBox="1"/>
            <p:nvPr/>
          </p:nvSpPr>
          <p:spPr>
            <a:xfrm>
              <a:off x="7223859" y="2944153"/>
              <a:ext cx="3750829"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7" name="Group 6">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8"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D635D41-A30F-4054-11B5-153EE02CF3CA}"/>
                </a:ext>
              </a:extLst>
            </p:cNvPr>
            <p:cNvSpPr txBox="1"/>
            <p:nvPr/>
          </p:nvSpPr>
          <p:spPr>
            <a:xfrm>
              <a:off x="1529451" y="3131624"/>
              <a:ext cx="3750829" cy="584775"/>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Cá, trứng, thịt</a:t>
              </a:r>
              <a:endParaRPr lang="en-US" sz="40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84477869-13A9-6519-4355-8710D3D30DA1}"/>
              </a:ext>
            </a:extLst>
          </p:cNvPr>
          <p:cNvGrpSpPr/>
          <p:nvPr/>
        </p:nvGrpSpPr>
        <p:grpSpPr>
          <a:xfrm>
            <a:off x="956935" y="4745740"/>
            <a:ext cx="4537107" cy="1162989"/>
            <a:chOff x="981375" y="4872764"/>
            <a:chExt cx="4537107" cy="1162989"/>
          </a:xfrm>
        </p:grpSpPr>
        <p:sp>
          <p:nvSpPr>
            <p:cNvPr id="11"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5252F5-F542-1C42-1C01-0876DA718AD9}"/>
                </a:ext>
              </a:extLst>
            </p:cNvPr>
            <p:cNvSpPr txBox="1"/>
            <p:nvPr/>
          </p:nvSpPr>
          <p:spPr>
            <a:xfrm>
              <a:off x="1447605" y="4958535"/>
              <a:ext cx="3750829"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13" name="Group 12">
            <a:extLst>
              <a:ext uri="{FF2B5EF4-FFF2-40B4-BE49-F238E27FC236}">
                <a16:creationId xmlns:a16="http://schemas.microsoft.com/office/drawing/2014/main" id="{220E9211-3C12-45E2-3A96-E20F54E84B00}"/>
              </a:ext>
            </a:extLst>
          </p:cNvPr>
          <p:cNvGrpSpPr/>
          <p:nvPr/>
        </p:nvGrpSpPr>
        <p:grpSpPr>
          <a:xfrm>
            <a:off x="6830721" y="4714800"/>
            <a:ext cx="4591382" cy="1161951"/>
            <a:chOff x="6830721" y="4714800"/>
            <a:chExt cx="4591382" cy="1161951"/>
          </a:xfrm>
        </p:grpSpPr>
        <p:sp>
          <p:nvSpPr>
            <p:cNvPr id="14"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B13FCE4-291E-4D2D-E8D5-2F1CD55EF9EA}"/>
                </a:ext>
              </a:extLst>
            </p:cNvPr>
            <p:cNvSpPr txBox="1"/>
            <p:nvPr/>
          </p:nvSpPr>
          <p:spPr>
            <a:xfrm>
              <a:off x="7227383" y="4799533"/>
              <a:ext cx="4194720"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Trái cây, rau xanh</a:t>
              </a:r>
              <a:endParaRPr lang="en-US" sz="4000" b="1" dirty="0">
                <a:latin typeface="Cambria" panose="02040503050406030204" pitchFamily="18" charset="0"/>
              </a:endParaRPr>
            </a:p>
          </p:txBody>
        </p:sp>
      </p:grpSp>
      <p:pic>
        <p:nvPicPr>
          <p:cNvPr id="16" name="Picture 15">
            <a:extLst>
              <a:ext uri="{FF2B5EF4-FFF2-40B4-BE49-F238E27FC236}">
                <a16:creationId xmlns:a16="http://schemas.microsoft.com/office/drawing/2014/main" id="{D1888303-18A8-A54E-5DB5-9D399A20A9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7" name="Picture 16">
            <a:extLst>
              <a:ext uri="{FF2B5EF4-FFF2-40B4-BE49-F238E27FC236}">
                <a16:creationId xmlns:a16="http://schemas.microsoft.com/office/drawing/2014/main" id="{B1E649AE-92BD-FC24-5287-4A138A0102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18" name="Picture 17">
            <a:extLst>
              <a:ext uri="{FF2B5EF4-FFF2-40B4-BE49-F238E27FC236}">
                <a16:creationId xmlns:a16="http://schemas.microsoft.com/office/drawing/2014/main" id="{01A623C1-62B8-F274-3793-A0373774D1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9" name="Picture 18">
            <a:extLst>
              <a:ext uri="{FF2B5EF4-FFF2-40B4-BE49-F238E27FC236}">
                <a16:creationId xmlns:a16="http://schemas.microsoft.com/office/drawing/2014/main" id="{F6AF1EB8-DCBE-6FEC-59DD-C89B2F9D72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0" name="Picture 19">
            <a:extLst>
              <a:ext uri="{FF2B5EF4-FFF2-40B4-BE49-F238E27FC236}">
                <a16:creationId xmlns:a16="http://schemas.microsoft.com/office/drawing/2014/main" id="{11C6CA03-ABE9-0706-2ECC-F854473231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1" name="Picture 20">
            <a:extLst>
              <a:ext uri="{FF2B5EF4-FFF2-40B4-BE49-F238E27FC236}">
                <a16:creationId xmlns:a16="http://schemas.microsoft.com/office/drawing/2014/main" id="{04C3AD3E-A09A-B951-3514-DB139D5B5F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2" name="Picture 21">
            <a:extLst>
              <a:ext uri="{FF2B5EF4-FFF2-40B4-BE49-F238E27FC236}">
                <a16:creationId xmlns:a16="http://schemas.microsoft.com/office/drawing/2014/main" id="{A4B64A01-D5C0-6AD1-AEDA-A0245E7154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3" name="Picture 22">
            <a:extLst>
              <a:ext uri="{FF2B5EF4-FFF2-40B4-BE49-F238E27FC236}">
                <a16:creationId xmlns:a16="http://schemas.microsoft.com/office/drawing/2014/main" id="{9AF012C2-493A-04BC-ADD8-C716DF9B79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spTree>
    <p:extLst>
      <p:ext uri="{BB962C8B-B14F-4D97-AF65-F5344CB8AC3E}">
        <p14:creationId xmlns:p14="http://schemas.microsoft.com/office/powerpoint/2010/main" val="31557220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416" y="419211"/>
            <a:ext cx="10337507" cy="1778866"/>
            <a:chOff x="2541494" y="325887"/>
            <a:chExt cx="8862587" cy="904737"/>
          </a:xfrm>
        </p:grpSpPr>
        <p:sp>
          <p:nvSpPr>
            <p:cNvPr id="3" name="Rectangle: Rounded Corners 9">
              <a:extLst>
                <a:ext uri="{FF2B5EF4-FFF2-40B4-BE49-F238E27FC236}">
                  <a16:creationId xmlns:a16="http://schemas.microsoft.com/office/drawing/2014/main" id="{B0BED9AB-0B49-36B2-82A6-8B12CF08A8DD}"/>
                </a:ext>
              </a:extLst>
            </p:cNvPr>
            <p:cNvSpPr/>
            <p:nvPr/>
          </p:nvSpPr>
          <p:spPr>
            <a:xfrm>
              <a:off x="2541494" y="325887"/>
              <a:ext cx="8862587" cy="904737"/>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1B0FDC-092C-EA16-0F63-9500F0D797AD}"/>
                </a:ext>
              </a:extLst>
            </p:cNvPr>
            <p:cNvSpPr txBox="1"/>
            <p:nvPr/>
          </p:nvSpPr>
          <p:spPr>
            <a:xfrm>
              <a:off x="2541494" y="447122"/>
              <a:ext cx="8862587" cy="673105"/>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Câu 3. </a:t>
              </a:r>
              <a:r>
                <a:rPr lang="vi-VN" sz="4000" b="1">
                  <a:latin typeface="Cambria" panose="02040503050406030204" pitchFamily="18" charset="0"/>
                  <a:ea typeface="Cambria" panose="02040503050406030204" pitchFamily="18" charset="0"/>
                </a:rPr>
                <a:t>Trong các thức ăn dưới đây, </a:t>
              </a:r>
              <a:r>
                <a:rPr lang="vi-VN" sz="4000" b="1" smtClean="0">
                  <a:latin typeface="Cambria" panose="02040503050406030204" pitchFamily="18" charset="0"/>
                  <a:ea typeface="Cambria" panose="02040503050406030204" pitchFamily="18" charset="0"/>
                </a:rPr>
                <a:t>nhóm </a:t>
              </a:r>
              <a:r>
                <a:rPr lang="vi-VN" sz="4000" b="1">
                  <a:latin typeface="Cambria" panose="02040503050406030204" pitchFamily="18" charset="0"/>
                  <a:ea typeface="Cambria" panose="02040503050406030204" pitchFamily="18" charset="0"/>
                </a:rPr>
                <a:t>chất nào chứa nhiều chất </a:t>
              </a:r>
              <a:r>
                <a:rPr lang="en-US" sz="4000" b="1" smtClean="0">
                  <a:latin typeface="Cambria" panose="02040503050406030204" pitchFamily="18" charset="0"/>
                  <a:ea typeface="Cambria" panose="02040503050406030204" pitchFamily="18" charset="0"/>
                </a:rPr>
                <a:t>bột đường</a:t>
              </a:r>
              <a:r>
                <a:rPr lang="vi-VN" sz="4000" b="1" smtClean="0">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208735" y="190802"/>
            <a:ext cx="1372570" cy="1565031"/>
          </a:xfrm>
          <a:prstGeom prst="rect">
            <a:avLst/>
          </a:prstGeom>
        </p:spPr>
      </p:pic>
      <p:grpSp>
        <p:nvGrpSpPr>
          <p:cNvPr id="6" name="Group 5">
            <a:extLst>
              <a:ext uri="{FF2B5EF4-FFF2-40B4-BE49-F238E27FC236}">
                <a16:creationId xmlns:a16="http://schemas.microsoft.com/office/drawing/2014/main" id="{69A9B34F-BB9F-2AAA-B780-46EFE55D5A4A}"/>
              </a:ext>
            </a:extLst>
          </p:cNvPr>
          <p:cNvGrpSpPr/>
          <p:nvPr/>
        </p:nvGrpSpPr>
        <p:grpSpPr>
          <a:xfrm>
            <a:off x="715146" y="4885158"/>
            <a:ext cx="4537107" cy="1151930"/>
            <a:chOff x="6830721" y="2864057"/>
            <a:chExt cx="4537107" cy="1151930"/>
          </a:xfrm>
        </p:grpSpPr>
        <p:sp>
          <p:nvSpPr>
            <p:cNvPr id="7" name="Rectangle: Rounded Corners 16">
              <a:extLst>
                <a:ext uri="{FF2B5EF4-FFF2-40B4-BE49-F238E27FC236}">
                  <a16:creationId xmlns:a16="http://schemas.microsoft.com/office/drawing/2014/main" id="{F515E6D1-0BA1-9D99-9F48-79063FCD2645}"/>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8" name="TextBox 7">
              <a:extLst>
                <a:ext uri="{FF2B5EF4-FFF2-40B4-BE49-F238E27FC236}">
                  <a16:creationId xmlns:a16="http://schemas.microsoft.com/office/drawing/2014/main" id="{375B809B-E308-92A6-56C8-C5702881D670}"/>
                </a:ext>
              </a:extLst>
            </p:cNvPr>
            <p:cNvSpPr txBox="1"/>
            <p:nvPr/>
          </p:nvSpPr>
          <p:spPr>
            <a:xfrm>
              <a:off x="7328024" y="2938769"/>
              <a:ext cx="3750829" cy="1077218"/>
            </a:xfrm>
            <a:prstGeom prst="rect">
              <a:avLst/>
            </a:prstGeom>
            <a:noFill/>
            <a:ln>
              <a:noFill/>
            </a:ln>
          </p:spPr>
          <p:txBody>
            <a:bodyPr wrap="square" rtlCol="0">
              <a:spAutoFit/>
            </a:bodyPr>
            <a:lstStyle/>
            <a:p>
              <a:pPr algn="ctr">
                <a:lnSpc>
                  <a:spcPct val="80000"/>
                </a:lnSpc>
              </a:pPr>
              <a:r>
                <a:rPr lang="en-US" sz="4000" b="1">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9" name="Group 8">
            <a:extLst>
              <a:ext uri="{FF2B5EF4-FFF2-40B4-BE49-F238E27FC236}">
                <a16:creationId xmlns:a16="http://schemas.microsoft.com/office/drawing/2014/main" id="{F19528F8-C83B-20E7-2C42-5639B92EA9CE}"/>
              </a:ext>
            </a:extLst>
          </p:cNvPr>
          <p:cNvGrpSpPr/>
          <p:nvPr/>
        </p:nvGrpSpPr>
        <p:grpSpPr>
          <a:xfrm>
            <a:off x="769104" y="3095679"/>
            <a:ext cx="4537107" cy="1129886"/>
            <a:chOff x="981375" y="2864057"/>
            <a:chExt cx="4537107" cy="1129886"/>
          </a:xfrm>
        </p:grpSpPr>
        <p:sp>
          <p:nvSpPr>
            <p:cNvPr id="10" name="Rectangle: Rounded Corners 20">
              <a:extLst>
                <a:ext uri="{FF2B5EF4-FFF2-40B4-BE49-F238E27FC236}">
                  <a16:creationId xmlns:a16="http://schemas.microsoft.com/office/drawing/2014/main" id="{402427EF-C8BA-756B-9021-6694BBA5E377}"/>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1" name="TextBox 10">
              <a:extLst>
                <a:ext uri="{FF2B5EF4-FFF2-40B4-BE49-F238E27FC236}">
                  <a16:creationId xmlns:a16="http://schemas.microsoft.com/office/drawing/2014/main" id="{CE507DE5-6187-AA47-C2A9-B9D9665FF452}"/>
                </a:ext>
              </a:extLst>
            </p:cNvPr>
            <p:cNvSpPr txBox="1"/>
            <p:nvPr/>
          </p:nvSpPr>
          <p:spPr>
            <a:xfrm>
              <a:off x="1392687" y="3111453"/>
              <a:ext cx="3750829" cy="584775"/>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Cá, trứng, thịt</a:t>
              </a:r>
              <a:endParaRPr lang="en-US" sz="4000" b="1" dirty="0">
                <a:latin typeface="Cambria" panose="02040503050406030204" pitchFamily="18" charset="0"/>
              </a:endParaRPr>
            </a:p>
          </p:txBody>
        </p:sp>
      </p:grpSp>
      <p:grpSp>
        <p:nvGrpSpPr>
          <p:cNvPr id="12" name="Group 11">
            <a:extLst>
              <a:ext uri="{FF2B5EF4-FFF2-40B4-BE49-F238E27FC236}">
                <a16:creationId xmlns:a16="http://schemas.microsoft.com/office/drawing/2014/main" id="{3FC459A0-DE21-D281-358B-D1A0A1977867}"/>
              </a:ext>
            </a:extLst>
          </p:cNvPr>
          <p:cNvGrpSpPr/>
          <p:nvPr/>
        </p:nvGrpSpPr>
        <p:grpSpPr>
          <a:xfrm>
            <a:off x="6618450" y="3057343"/>
            <a:ext cx="4537107" cy="1232263"/>
            <a:chOff x="981375" y="4872764"/>
            <a:chExt cx="4537107" cy="1232263"/>
          </a:xfrm>
        </p:grpSpPr>
        <p:sp>
          <p:nvSpPr>
            <p:cNvPr id="13" name="Rectangle: Rounded Corners 25">
              <a:extLst>
                <a:ext uri="{FF2B5EF4-FFF2-40B4-BE49-F238E27FC236}">
                  <a16:creationId xmlns:a16="http://schemas.microsoft.com/office/drawing/2014/main" id="{B0B98890-06D0-6D25-B71E-3AFE8CB6C7C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4" name="TextBox 13">
              <a:extLst>
                <a:ext uri="{FF2B5EF4-FFF2-40B4-BE49-F238E27FC236}">
                  <a16:creationId xmlns:a16="http://schemas.microsoft.com/office/drawing/2014/main" id="{79A74728-41C7-309F-0FC5-76249A150B84}"/>
                </a:ext>
              </a:extLst>
            </p:cNvPr>
            <p:cNvSpPr txBox="1"/>
            <p:nvPr/>
          </p:nvSpPr>
          <p:spPr>
            <a:xfrm>
              <a:off x="1202027" y="5027809"/>
              <a:ext cx="4156558"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21FCD99E-212C-9471-AFBE-1D3A94D42579}"/>
              </a:ext>
            </a:extLst>
          </p:cNvPr>
          <p:cNvGrpSpPr/>
          <p:nvPr/>
        </p:nvGrpSpPr>
        <p:grpSpPr>
          <a:xfrm>
            <a:off x="6618450" y="4914270"/>
            <a:ext cx="4550170" cy="1144355"/>
            <a:chOff x="6830721" y="4714800"/>
            <a:chExt cx="4550170" cy="1144355"/>
          </a:xfrm>
        </p:grpSpPr>
        <p:sp>
          <p:nvSpPr>
            <p:cNvPr id="16" name="Rectangle: Rounded Corners 31">
              <a:extLst>
                <a:ext uri="{FF2B5EF4-FFF2-40B4-BE49-F238E27FC236}">
                  <a16:creationId xmlns:a16="http://schemas.microsoft.com/office/drawing/2014/main" id="{0D3D2E4D-F0F7-F795-21D5-36A853C40B7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7" name="TextBox 16">
              <a:extLst>
                <a:ext uri="{FF2B5EF4-FFF2-40B4-BE49-F238E27FC236}">
                  <a16:creationId xmlns:a16="http://schemas.microsoft.com/office/drawing/2014/main" id="{E31DB269-E4CA-073E-1775-79108803AB9B}"/>
                </a:ext>
              </a:extLst>
            </p:cNvPr>
            <p:cNvSpPr txBox="1"/>
            <p:nvPr/>
          </p:nvSpPr>
          <p:spPr>
            <a:xfrm>
              <a:off x="7201555" y="4781937"/>
              <a:ext cx="4179336"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Trái cây, rau xanh</a:t>
              </a:r>
              <a:endParaRPr lang="en-US" sz="4000" b="1" dirty="0">
                <a:latin typeface="Cambria" panose="02040503050406030204" pitchFamily="18" charset="0"/>
              </a:endParaRPr>
            </a:p>
          </p:txBody>
        </p:sp>
      </p:grpSp>
      <p:pic>
        <p:nvPicPr>
          <p:cNvPr id="18" name="Picture 17">
            <a:extLst>
              <a:ext uri="{FF2B5EF4-FFF2-40B4-BE49-F238E27FC236}">
                <a16:creationId xmlns:a16="http://schemas.microsoft.com/office/drawing/2014/main" id="{EF016824-A5CD-0E82-D166-A977E8903E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53881" y="3105156"/>
            <a:ext cx="1518921" cy="1129884"/>
          </a:xfrm>
          <a:prstGeom prst="rect">
            <a:avLst/>
          </a:prstGeom>
        </p:spPr>
      </p:pic>
      <p:pic>
        <p:nvPicPr>
          <p:cNvPr id="19" name="Picture 18">
            <a:extLst>
              <a:ext uri="{FF2B5EF4-FFF2-40B4-BE49-F238E27FC236}">
                <a16:creationId xmlns:a16="http://schemas.microsoft.com/office/drawing/2014/main" id="{CCD77150-5504-985F-0F21-69A4A83449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208735" y="4703627"/>
            <a:ext cx="957111" cy="1365353"/>
          </a:xfrm>
          <a:prstGeom prst="rect">
            <a:avLst/>
          </a:prstGeom>
        </p:spPr>
      </p:pic>
      <p:pic>
        <p:nvPicPr>
          <p:cNvPr id="20" name="Picture 19">
            <a:extLst>
              <a:ext uri="{FF2B5EF4-FFF2-40B4-BE49-F238E27FC236}">
                <a16:creationId xmlns:a16="http://schemas.microsoft.com/office/drawing/2014/main" id="{E6D1C2C6-A727-BEF5-84B5-43A44A51E1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5999441" y="4798444"/>
            <a:ext cx="1238017" cy="1245712"/>
          </a:xfrm>
          <a:prstGeom prst="rect">
            <a:avLst/>
          </a:prstGeom>
        </p:spPr>
      </p:pic>
      <p:pic>
        <p:nvPicPr>
          <p:cNvPr id="21" name="Picture 20">
            <a:extLst>
              <a:ext uri="{FF2B5EF4-FFF2-40B4-BE49-F238E27FC236}">
                <a16:creationId xmlns:a16="http://schemas.microsoft.com/office/drawing/2014/main" id="{8894567D-B88E-8BEE-D955-E814F9ACEA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669488" y="3148877"/>
            <a:ext cx="1518921" cy="1129884"/>
          </a:xfrm>
          <a:prstGeom prst="rect">
            <a:avLst/>
          </a:prstGeom>
        </p:spPr>
      </p:pic>
      <p:pic>
        <p:nvPicPr>
          <p:cNvPr id="22" name="Picture 21">
            <a:extLst>
              <a:ext uri="{FF2B5EF4-FFF2-40B4-BE49-F238E27FC236}">
                <a16:creationId xmlns:a16="http://schemas.microsoft.com/office/drawing/2014/main" id="{D917E6BF-4ADA-C40C-8CEF-467C7AECC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4811832" y="5089169"/>
            <a:ext cx="953350" cy="857536"/>
          </a:xfrm>
          <a:prstGeom prst="rect">
            <a:avLst/>
          </a:prstGeom>
        </p:spPr>
      </p:pic>
      <p:pic>
        <p:nvPicPr>
          <p:cNvPr id="23" name="Picture 22">
            <a:extLst>
              <a:ext uri="{FF2B5EF4-FFF2-40B4-BE49-F238E27FC236}">
                <a16:creationId xmlns:a16="http://schemas.microsoft.com/office/drawing/2014/main" id="{83BC37AE-8FC9-DF5D-CE75-0302633011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745999" y="3148877"/>
            <a:ext cx="891076" cy="896464"/>
          </a:xfrm>
          <a:prstGeom prst="rect">
            <a:avLst/>
          </a:prstGeom>
        </p:spPr>
      </p:pic>
      <p:pic>
        <p:nvPicPr>
          <p:cNvPr id="24" name="Picture 23">
            <a:extLst>
              <a:ext uri="{FF2B5EF4-FFF2-40B4-BE49-F238E27FC236}">
                <a16:creationId xmlns:a16="http://schemas.microsoft.com/office/drawing/2014/main" id="{0C8B9D82-629C-6E22-C6C1-906D36944B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589931" y="3187904"/>
            <a:ext cx="891076" cy="896464"/>
          </a:xfrm>
          <a:prstGeom prst="rect">
            <a:avLst/>
          </a:prstGeom>
        </p:spPr>
      </p:pic>
      <p:pic>
        <p:nvPicPr>
          <p:cNvPr id="25" name="Picture 24">
            <a:extLst>
              <a:ext uri="{FF2B5EF4-FFF2-40B4-BE49-F238E27FC236}">
                <a16:creationId xmlns:a16="http://schemas.microsoft.com/office/drawing/2014/main" id="{57EEEABC-42E1-9E4E-6694-1844CDB3F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626847" y="5030981"/>
            <a:ext cx="891076" cy="896464"/>
          </a:xfrm>
          <a:prstGeom prst="rect">
            <a:avLst/>
          </a:prstGeom>
        </p:spPr>
      </p:pic>
    </p:spTree>
    <p:extLst>
      <p:ext uri="{BB962C8B-B14F-4D97-AF65-F5344CB8AC3E}">
        <p14:creationId xmlns:p14="http://schemas.microsoft.com/office/powerpoint/2010/main" val="29312846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ppt_w"/>
                                          </p:val>
                                        </p:tav>
                                        <p:tav tm="100000">
                                          <p:val>
                                            <p:strVal val="#ppt_w"/>
                                          </p:val>
                                        </p:tav>
                                      </p:tavLst>
                                    </p:anim>
                                    <p:anim calcmode="lin" valueType="num">
                                      <p:cBhvr>
                                        <p:cTn id="8"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strVal val="4*#ppt_w"/>
                                          </p:val>
                                        </p:tav>
                                        <p:tav tm="100000">
                                          <p:val>
                                            <p:strVal val="#ppt_w"/>
                                          </p:val>
                                        </p:tav>
                                      </p:tavLst>
                                    </p:anim>
                                    <p:anim calcmode="lin" valueType="num">
                                      <p:cBhvr>
                                        <p:cTn id="15"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strVal val="4*#ppt_w"/>
                                          </p:val>
                                        </p:tav>
                                        <p:tav tm="100000">
                                          <p:val>
                                            <p:strVal val="#ppt_w"/>
                                          </p:val>
                                        </p:tav>
                                      </p:tavLst>
                                    </p:anim>
                                    <p:anim calcmode="lin" valueType="num">
                                      <p:cBhvr>
                                        <p:cTn id="22"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strVal val="4*#ppt_w"/>
                                          </p:val>
                                        </p:tav>
                                        <p:tav tm="100000">
                                          <p:val>
                                            <p:strVal val="#ppt_w"/>
                                          </p:val>
                                        </p:tav>
                                      </p:tavLst>
                                    </p:anim>
                                    <p:anim calcmode="lin" valueType="num">
                                      <p:cBhvr>
                                        <p:cTn id="29"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28125" y="443763"/>
            <a:ext cx="9914709" cy="1323439"/>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Câu 4. </a:t>
            </a:r>
            <a:r>
              <a:rPr lang="vi-VN" sz="4000" b="1">
                <a:latin typeface="Cambria" panose="02040503050406030204" pitchFamily="18" charset="0"/>
                <a:ea typeface="Cambria" panose="02040503050406030204" pitchFamily="18" charset="0"/>
              </a:rPr>
              <a:t>Trong các thức ăn dưới đây, nhóm chất nào chứa nhiều chất </a:t>
            </a:r>
            <a:r>
              <a:rPr lang="en-US" sz="4000" b="1" smtClean="0">
                <a:latin typeface="Cambria" panose="02040503050406030204" pitchFamily="18" charset="0"/>
                <a:ea typeface="Cambria" panose="02040503050406030204" pitchFamily="18" charset="0"/>
              </a:rPr>
              <a:t>đạm</a:t>
            </a:r>
            <a:r>
              <a:rPr lang="vi-VN" sz="4000" b="1" smtClean="0">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id="{64D42021-D925-7FEF-91CF-7CDDBE1FC743}"/>
              </a:ext>
            </a:extLst>
          </p:cNvPr>
          <p:cNvGrpSpPr/>
          <p:nvPr/>
        </p:nvGrpSpPr>
        <p:grpSpPr>
          <a:xfrm>
            <a:off x="7029327" y="4667041"/>
            <a:ext cx="4779654" cy="1269880"/>
            <a:chOff x="6830721" y="2864057"/>
            <a:chExt cx="4779654" cy="1269880"/>
          </a:xfrm>
        </p:grpSpPr>
        <p:sp>
          <p:nvSpPr>
            <p:cNvPr id="26" name="Rectangle: Rounded Corners 16">
              <a:extLst>
                <a:ext uri="{FF2B5EF4-FFF2-40B4-BE49-F238E27FC236}">
                  <a16:creationId xmlns:a16="http://schemas.microsoft.com/office/drawing/2014/main" id="{8A0B609F-7F6B-63C5-2928-24015C99CA63}"/>
                </a:ext>
              </a:extLst>
            </p:cNvPr>
            <p:cNvSpPr/>
            <p:nvPr/>
          </p:nvSpPr>
          <p:spPr>
            <a:xfrm>
              <a:off x="6830721" y="2864057"/>
              <a:ext cx="4779654" cy="1269880"/>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C9E1ECB-6F7A-7221-F6D1-15882BC04055}"/>
                </a:ext>
              </a:extLst>
            </p:cNvPr>
            <p:cNvSpPr txBox="1"/>
            <p:nvPr/>
          </p:nvSpPr>
          <p:spPr>
            <a:xfrm>
              <a:off x="7131740" y="3254743"/>
              <a:ext cx="4417581"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Cá, trứng, </a:t>
              </a:r>
              <a:r>
                <a:rPr lang="en-US" sz="3600" b="1" smtClean="0">
                  <a:latin typeface="Cambria" panose="02040503050406030204" pitchFamily="18" charset="0"/>
                </a:rPr>
                <a:t>thịt nạc</a:t>
              </a:r>
              <a:endParaRPr lang="en-US" sz="3600" b="1" dirty="0">
                <a:latin typeface="Cambria" panose="02040503050406030204" pitchFamily="18" charset="0"/>
              </a:endParaRPr>
            </a:p>
          </p:txBody>
        </p:sp>
      </p:grpSp>
      <p:grpSp>
        <p:nvGrpSpPr>
          <p:cNvPr id="28" name="Group 27">
            <a:extLst>
              <a:ext uri="{FF2B5EF4-FFF2-40B4-BE49-F238E27FC236}">
                <a16:creationId xmlns:a16="http://schemas.microsoft.com/office/drawing/2014/main"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Cơm, bánh mì, bún, phở</a:t>
              </a:r>
              <a:endParaRPr lang="en-US" sz="3600" b="1" dirty="0">
                <a:latin typeface="Cambria" panose="02040503050406030204" pitchFamily="18" charset="0"/>
              </a:endParaRPr>
            </a:p>
          </p:txBody>
        </p:sp>
      </p:grpSp>
      <p:grpSp>
        <p:nvGrpSpPr>
          <p:cNvPr id="31" name="Group 30">
            <a:extLst>
              <a:ext uri="{FF2B5EF4-FFF2-40B4-BE49-F238E27FC236}">
                <a16:creationId xmlns:a16="http://schemas.microsoft.com/office/drawing/2014/main" id="{DBFAE3F9-8161-E45C-D2D8-58DBCFE6904C}"/>
              </a:ext>
            </a:extLst>
          </p:cNvPr>
          <p:cNvGrpSpPr/>
          <p:nvPr/>
        </p:nvGrpSpPr>
        <p:grpSpPr>
          <a:xfrm>
            <a:off x="872690" y="4714800"/>
            <a:ext cx="4862557" cy="1222120"/>
            <a:chOff x="981375" y="4872764"/>
            <a:chExt cx="4537107" cy="1222120"/>
          </a:xfrm>
        </p:grpSpPr>
        <p:sp>
          <p:nvSpPr>
            <p:cNvPr id="32"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222120"/>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B7AE0EC-ABE5-B6D1-F04F-18AF539F360A}"/>
                </a:ext>
              </a:extLst>
            </p:cNvPr>
            <p:cNvSpPr txBox="1"/>
            <p:nvPr/>
          </p:nvSpPr>
          <p:spPr>
            <a:xfrm>
              <a:off x="1319548" y="5183791"/>
              <a:ext cx="3750829"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Trái cây, rau xanh</a:t>
              </a:r>
              <a:endParaRPr lang="en-US" sz="3600" b="1" dirty="0">
                <a:latin typeface="Cambria" panose="02040503050406030204" pitchFamily="18" charset="0"/>
              </a:endParaRPr>
            </a:p>
          </p:txBody>
        </p:sp>
      </p:grpSp>
      <p:grpSp>
        <p:nvGrpSpPr>
          <p:cNvPr id="34" name="Group 33">
            <a:extLst>
              <a:ext uri="{FF2B5EF4-FFF2-40B4-BE49-F238E27FC236}">
                <a16:creationId xmlns:a16="http://schemas.microsoft.com/office/drawing/2014/main"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5DAB5B1-DF8E-DFD8-A924-61A521E06E64}"/>
                </a:ext>
              </a:extLst>
            </p:cNvPr>
            <p:cNvSpPr txBox="1"/>
            <p:nvPr/>
          </p:nvSpPr>
          <p:spPr>
            <a:xfrm>
              <a:off x="7160266" y="4983752"/>
              <a:ext cx="3750829"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Bơ, phô mai, dầu ôliu</a:t>
              </a:r>
              <a:endParaRPr lang="en-US" sz="3600" b="1" dirty="0">
                <a:latin typeface="Cambria" panose="02040503050406030204" pitchFamily="18" charset="0"/>
              </a:endParaRPr>
            </a:p>
          </p:txBody>
        </p:sp>
      </p:grpSp>
      <p:pic>
        <p:nvPicPr>
          <p:cNvPr id="37" name="Picture 36">
            <a:extLst>
              <a:ext uri="{FF2B5EF4-FFF2-40B4-BE49-F238E27FC236}">
                <a16:creationId xmlns:a16="http://schemas.microsoft.com/office/drawing/2014/main"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14551297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7" name="Picture 6"/>
          <p:cNvPicPr>
            <a:picLocks noChangeAspect="1"/>
          </p:cNvPicPr>
          <p:nvPr/>
        </p:nvPicPr>
        <p:blipFill>
          <a:blip r:embed="rId5"/>
          <a:stretch>
            <a:fillRect/>
          </a:stretch>
        </p:blipFill>
        <p:spPr>
          <a:xfrm>
            <a:off x="439115" y="1362910"/>
            <a:ext cx="7626603" cy="1796886"/>
          </a:xfrm>
          <a:prstGeom prst="rect">
            <a:avLst/>
          </a:prstGeom>
        </p:spPr>
      </p:pic>
    </p:spTree>
    <p:extLst>
      <p:ext uri="{BB962C8B-B14F-4D97-AF65-F5344CB8AC3E}">
        <p14:creationId xmlns:p14="http://schemas.microsoft.com/office/powerpoint/2010/main" val="26856023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54" y="1242811"/>
            <a:ext cx="2209829" cy="4753553"/>
          </a:xfrm>
          <a:prstGeom prst="rect">
            <a:avLst/>
          </a:prstGeom>
        </p:spPr>
      </p:pic>
      <p:pic>
        <p:nvPicPr>
          <p:cNvPr id="3" name="图片 19">
            <a:extLst>
              <a:ext uri="{FF2B5EF4-FFF2-40B4-BE49-F238E27FC236}">
                <a16:creationId xmlns:a16="http://schemas.microsoft.com/office/drawing/2014/main"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63" y="2475052"/>
            <a:ext cx="1593856" cy="38734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8" name="组合 69">
            <a:extLst>
              <a:ext uri="{FF2B5EF4-FFF2-40B4-BE49-F238E27FC236}">
                <a16:creationId xmlns:a16="http://schemas.microsoft.com/office/drawing/2014/main" id="{9EFEE9FE-4927-4B8D-BBC4-150D878E7E6C}"/>
              </a:ext>
            </a:extLst>
          </p:cNvPr>
          <p:cNvGrpSpPr/>
          <p:nvPr/>
        </p:nvGrpSpPr>
        <p:grpSpPr>
          <a:xfrm>
            <a:off x="5990458" y="3131832"/>
            <a:ext cx="5516445" cy="3428646"/>
            <a:chOff x="5736735" y="2728183"/>
            <a:chExt cx="5516445" cy="3428646"/>
          </a:xfrm>
        </p:grpSpPr>
        <p:pic>
          <p:nvPicPr>
            <p:cNvPr id="9" name="图片 68">
              <a:extLst>
                <a:ext uri="{FF2B5EF4-FFF2-40B4-BE49-F238E27FC236}">
                  <a16:creationId xmlns:a16="http://schemas.microsoft.com/office/drawing/2014/main" id="{C48AA967-8248-4EB0-9D4B-78048599FD3A}"/>
                </a:ext>
              </a:extLst>
            </p:cNvPr>
            <p:cNvPicPr>
              <a:picLocks noChangeAspect="1"/>
            </p:cNvPicPr>
            <p:nvPr/>
          </p:nvPicPr>
          <p:blipFill>
            <a:blip r:embed="rId5"/>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F0AF15D9-7E3B-4E05-9AD5-17A83D532DC0}"/>
                </a:ext>
              </a:extLst>
            </p:cNvPr>
            <p:cNvPicPr>
              <a:picLocks noChangeAspect="1"/>
            </p:cNvPicPr>
            <p:nvPr/>
          </p:nvPicPr>
          <p:blipFill>
            <a:blip r:embed="rId5"/>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2" name="Picture 21"/>
          <p:cNvPicPr>
            <a:picLocks noChangeAspect="1"/>
          </p:cNvPicPr>
          <p:nvPr/>
        </p:nvPicPr>
        <p:blipFill>
          <a:blip r:embed="rId11"/>
          <a:stretch>
            <a:fillRect/>
          </a:stretch>
        </p:blipFill>
        <p:spPr>
          <a:xfrm>
            <a:off x="3622283" y="742959"/>
            <a:ext cx="8224217" cy="3682303"/>
          </a:xfrm>
          <a:prstGeom prst="rect">
            <a:avLst/>
          </a:prstGeom>
        </p:spPr>
      </p:pic>
    </p:spTree>
    <p:extLst>
      <p:ext uri="{BB962C8B-B14F-4D97-AF65-F5344CB8AC3E}">
        <p14:creationId xmlns:p14="http://schemas.microsoft.com/office/powerpoint/2010/main" val="38723864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1000"/>
                                        <p:tgtEl>
                                          <p:spTgt spid="5"/>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1325</Words>
  <Application>Microsoft Office PowerPoint</Application>
  <PresentationFormat>Widescreen</PresentationFormat>
  <Paragraphs>79</Paragraphs>
  <Slides>38</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#9Slide07 HoneyCream</vt:lpstr>
      <vt:lpstr>Arial</vt:lpstr>
      <vt:lpstr>Calibri</vt:lpstr>
      <vt:lpstr>Calibri Light</vt:lpstr>
      <vt:lpstr>Cambria</vt:lpstr>
      <vt:lpstr>等线</vt:lpstr>
      <vt:lpstr>SVN-Newton</vt:lpstr>
      <vt:lpstr>Times New Roman</vt:lpstr>
      <vt:lpstr>思源黑体 CN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44</cp:revision>
  <dcterms:created xsi:type="dcterms:W3CDTF">2023-12-30T16:08:02Z</dcterms:created>
  <dcterms:modified xsi:type="dcterms:W3CDTF">2024-01-15T14:48:46Z</dcterms:modified>
</cp:coreProperties>
</file>