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7" r:id="rId3"/>
  </p:sldMasterIdLst>
  <p:notesMasterIdLst>
    <p:notesMasterId r:id="rId20"/>
  </p:notesMasterIdLst>
  <p:sldIdLst>
    <p:sldId id="301" r:id="rId4"/>
    <p:sldId id="320" r:id="rId5"/>
    <p:sldId id="319" r:id="rId6"/>
    <p:sldId id="315" r:id="rId7"/>
    <p:sldId id="316" r:id="rId8"/>
    <p:sldId id="317" r:id="rId9"/>
    <p:sldId id="318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</p:sldIdLst>
  <p:sldSz cx="12192000" cy="6858000"/>
  <p:notesSz cx="6858000" cy="9144000"/>
  <p:defaultTextStyle>
    <a:defPPr>
      <a:defRPr lang="vi-VN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B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7EFD7-407C-4B3A-9FBB-48B63C0466B1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820C3-32E1-4E20-B9CA-8A9DA5C6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6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Ấn</a:t>
            </a:r>
            <a:r>
              <a:rPr lang="en-US" baseline="0"/>
              <a:t> vào phi thuyền, sau đó ấn vào sao mà phi thuyền di chuyển tới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6618-6CBF-4BE8-9A45-1E4DD2FFC26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3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51725-331E-461E-B805-E9E51165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26C79-D918-48DD-86C5-06729F634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A2D3C-158E-4B0C-8A39-B01A1C31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1DCE0-628D-4D02-87E9-7014BFA2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3A941-0DA8-42AD-85B4-D96800C6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788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06BA-E3F4-40F1-93F8-0FEB84A8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73ED8-10CF-4794-9F6E-EDE5BA359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40344-0275-45C5-9984-49CF101E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737A8-141D-403B-B825-EA2D23B6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C18AD-D0DA-4679-AEBD-30A31376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486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ACC55-CA9B-4669-8187-BB6F39701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DC8A0-C9AF-4D51-84BD-B911DA653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7E2F2-9D92-4FF6-88B1-D4E528F66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D20D7-8698-4F2E-8D7D-FE06ACE7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57125-B8F8-4051-8EED-B343E4EB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182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8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1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1" y="2240375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68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8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4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2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8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6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070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8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4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2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8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6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8" y="714861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6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1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9"/>
            <a:ext cx="3725448" cy="541686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2831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2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85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1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61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3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9BB0-C05C-4AC8-9C1E-C78B2D4B1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1FE3D-82F0-4B2C-8D50-FCB4F0BD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6B10C-68E9-42A9-8D60-224A34802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8613A-A609-4309-B5E4-A7D62CBB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D7BF5-DCF8-442E-8E57-48EAA431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8260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36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6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06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87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39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9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685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396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3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3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0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8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61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3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1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9115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635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7355-29B7-415A-8E82-0A14A567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A4F6C-5715-488B-9B18-9177D67CF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6E608-C61B-4B5B-84B7-DE1C5CC4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8B1AC-3379-44F5-96D3-9157C86C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C55A4-EDE8-4E23-8BA2-CE0CA891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8070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70" indent="0">
              <a:buNone/>
              <a:defRPr sz="1300" b="1"/>
            </a:lvl2pPr>
            <a:lvl3pPr marL="609539" indent="0">
              <a:buNone/>
              <a:defRPr sz="1200" b="1"/>
            </a:lvl3pPr>
            <a:lvl4pPr marL="914309" indent="0">
              <a:buNone/>
              <a:defRPr sz="1100" b="1"/>
            </a:lvl4pPr>
            <a:lvl5pPr marL="1219078" indent="0">
              <a:buNone/>
              <a:defRPr sz="1100" b="1"/>
            </a:lvl5pPr>
            <a:lvl6pPr marL="1523848" indent="0">
              <a:buNone/>
              <a:defRPr sz="1100" b="1"/>
            </a:lvl6pPr>
            <a:lvl7pPr marL="1828617" indent="0">
              <a:buNone/>
              <a:defRPr sz="1100" b="1"/>
            </a:lvl7pPr>
            <a:lvl8pPr marL="2133387" indent="0">
              <a:buNone/>
              <a:defRPr sz="1100" b="1"/>
            </a:lvl8pPr>
            <a:lvl9pPr marL="243815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70" indent="0">
              <a:buNone/>
              <a:defRPr sz="1300" b="1"/>
            </a:lvl2pPr>
            <a:lvl3pPr marL="609539" indent="0">
              <a:buNone/>
              <a:defRPr sz="1200" b="1"/>
            </a:lvl3pPr>
            <a:lvl4pPr marL="914309" indent="0">
              <a:buNone/>
              <a:defRPr sz="1100" b="1"/>
            </a:lvl4pPr>
            <a:lvl5pPr marL="1219078" indent="0">
              <a:buNone/>
              <a:defRPr sz="1100" b="1"/>
            </a:lvl5pPr>
            <a:lvl6pPr marL="1523848" indent="0">
              <a:buNone/>
              <a:defRPr sz="1100" b="1"/>
            </a:lvl6pPr>
            <a:lvl7pPr marL="1828617" indent="0">
              <a:buNone/>
              <a:defRPr sz="1100" b="1"/>
            </a:lvl7pPr>
            <a:lvl8pPr marL="2133387" indent="0">
              <a:buNone/>
              <a:defRPr sz="1100" b="1"/>
            </a:lvl8pPr>
            <a:lvl9pPr marL="243815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4155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4853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6587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770" indent="0">
              <a:buNone/>
              <a:defRPr sz="800"/>
            </a:lvl2pPr>
            <a:lvl3pPr marL="609539" indent="0">
              <a:buNone/>
              <a:defRPr sz="700"/>
            </a:lvl3pPr>
            <a:lvl4pPr marL="914309" indent="0">
              <a:buNone/>
              <a:defRPr sz="600"/>
            </a:lvl4pPr>
            <a:lvl5pPr marL="1219078" indent="0">
              <a:buNone/>
              <a:defRPr sz="600"/>
            </a:lvl5pPr>
            <a:lvl6pPr marL="1523848" indent="0">
              <a:buNone/>
              <a:defRPr sz="600"/>
            </a:lvl6pPr>
            <a:lvl7pPr marL="1828617" indent="0">
              <a:buNone/>
              <a:defRPr sz="600"/>
            </a:lvl7pPr>
            <a:lvl8pPr marL="2133387" indent="0">
              <a:buNone/>
              <a:defRPr sz="600"/>
            </a:lvl8pPr>
            <a:lvl9pPr marL="243815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3029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770" indent="0">
              <a:buNone/>
              <a:defRPr sz="1900"/>
            </a:lvl2pPr>
            <a:lvl3pPr marL="609539" indent="0">
              <a:buNone/>
              <a:defRPr sz="1600"/>
            </a:lvl3pPr>
            <a:lvl4pPr marL="914309" indent="0">
              <a:buNone/>
              <a:defRPr sz="1300"/>
            </a:lvl4pPr>
            <a:lvl5pPr marL="1219078" indent="0">
              <a:buNone/>
              <a:defRPr sz="1300"/>
            </a:lvl5pPr>
            <a:lvl6pPr marL="1523848" indent="0">
              <a:buNone/>
              <a:defRPr sz="1300"/>
            </a:lvl6pPr>
            <a:lvl7pPr marL="1828617" indent="0">
              <a:buNone/>
              <a:defRPr sz="1300"/>
            </a:lvl7pPr>
            <a:lvl8pPr marL="2133387" indent="0">
              <a:buNone/>
              <a:defRPr sz="1300"/>
            </a:lvl8pPr>
            <a:lvl9pPr marL="2438156" indent="0">
              <a:buNone/>
              <a:defRPr sz="13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70" indent="0">
              <a:buNone/>
              <a:defRPr sz="800"/>
            </a:lvl2pPr>
            <a:lvl3pPr marL="609539" indent="0">
              <a:buNone/>
              <a:defRPr sz="700"/>
            </a:lvl3pPr>
            <a:lvl4pPr marL="914309" indent="0">
              <a:buNone/>
              <a:defRPr sz="600"/>
            </a:lvl4pPr>
            <a:lvl5pPr marL="1219078" indent="0">
              <a:buNone/>
              <a:defRPr sz="600"/>
            </a:lvl5pPr>
            <a:lvl6pPr marL="1523848" indent="0">
              <a:buNone/>
              <a:defRPr sz="600"/>
            </a:lvl6pPr>
            <a:lvl7pPr marL="1828617" indent="0">
              <a:buNone/>
              <a:defRPr sz="600"/>
            </a:lvl7pPr>
            <a:lvl8pPr marL="2133387" indent="0">
              <a:buNone/>
              <a:defRPr sz="600"/>
            </a:lvl8pPr>
            <a:lvl9pPr marL="243815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2027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5926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536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5E00-DC7D-411F-8B29-9B21578A2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8C2B2-C7A2-4D0A-88C2-83B2FEFFF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3E4B1-5A39-4176-910A-02A69D395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A514D-A585-41D3-A260-C17D7135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AF41A-AFA7-492A-B64A-47607200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159E6-858C-4C3B-966A-7F72D29C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696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09BAE-0D8B-4AC5-823E-868CE7B2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D7824-26FD-45B2-9D08-3CCDB9E8F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99669-3293-4578-A5BB-1079DC807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3E85F-B939-4E74-8FF2-CE162471B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2721A-67FA-4F6C-B58D-64EDE913C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0A2A08-3B2C-4B7D-8C0B-CBBBE1D2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56E04-D4A4-4B3E-920F-3AAC5B5C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4B084-117C-4E54-985A-B2019873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76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D1B75-EF0F-4D77-97AF-5FBE7812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46528-09EF-4AF6-B3CF-C1F5E818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8C6C4-6917-4AB8-972F-0F9D2533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CEE61-D27A-4EEF-813E-1DF2CC18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790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3BD87-DF14-4C7A-8269-72434E7B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2F844-C6AB-4764-B6A7-A3971EBD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339C3-9D6F-4BCC-9EDF-618735F7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61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1CAC-34EF-4268-BC00-962A104C6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FA34-74AE-4C8E-ACFD-B1FC752EE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ED822-BC3D-4821-BE42-1632F56F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8ED0A-304C-497A-8C16-A6729669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573A0-C02D-404C-8CBC-D71F2ACA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15719-EBBE-45A7-B66C-E30BE50B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102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CF3E4-9D26-4935-8DC5-3E9386E2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7A2E6A-42E6-4EDC-B87D-6D51B83F0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2FC57-3247-403D-B978-C217A864F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C560B-D022-49B0-A5D8-E892173C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EB0D6-2C0B-4BA2-9CA0-E6748D55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3D0C3-80B4-4808-B738-561EBD94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9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BC2126-D26D-4143-8811-2358162A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2F502-05CC-4670-BB77-B675BFC2A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D2499-774E-42AD-A638-DB3F3D126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42522-0D95-4B4D-B612-796E785EEE75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93D44-AF21-4A8A-88CD-8C8D6F715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3A149-8960-4C0D-A29E-6F7FD1765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310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4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954" tIns="30477" rIns="60954" bIns="3047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60954" tIns="30477" rIns="60954" bIns="30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22/1/2024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8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fade/>
  </p:transition>
  <p:txStyles>
    <p:titleStyle>
      <a:lvl1pPr algn="ctr" defTabSz="609539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6095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50" indent="-190481" algn="l" defTabSz="60953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24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693" indent="-152385" algn="l" defTabSz="60953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indent="-152385" algn="l" defTabSz="60953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232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002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71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541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7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3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0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7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4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38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156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slide" Target="slide9.xml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9.jpg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9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30.jpg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9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31.jpg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9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60.png"/><Relationship Id="rId5" Type="http://schemas.microsoft.com/office/2007/relationships/hdphoto" Target="../media/hdphoto2.wdp"/><Relationship Id="rId10" Type="http://schemas.openxmlformats.org/officeDocument/2006/relationships/image" Target="../media/image150.png"/><Relationship Id="rId4" Type="http://schemas.openxmlformats.org/officeDocument/2006/relationships/image" Target="../media/image12.png"/><Relationship Id="rId9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0.jp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slide" Target="slide13.xml"/><Relationship Id="rId4" Type="http://schemas.openxmlformats.org/officeDocument/2006/relationships/image" Target="../media/image23.png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82D6D4F-FF14-448E-B156-231F63D1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47" y="1171254"/>
            <a:ext cx="5229076" cy="1128380"/>
          </a:xfrm>
          <a:prstGeom prst="rect">
            <a:avLst/>
          </a:prstGeom>
        </p:spPr>
      </p:pic>
      <p:sp>
        <p:nvSpPr>
          <p:cNvPr id="12" name="Wave 11">
            <a:extLst>
              <a:ext uri="{FF2B5EF4-FFF2-40B4-BE49-F238E27FC236}">
                <a16:creationId xmlns:a16="http://schemas.microsoft.com/office/drawing/2014/main" id="{50A9CDD6-E465-4A8B-B310-64D4A9BD6458}"/>
              </a:ext>
            </a:extLst>
          </p:cNvPr>
          <p:cNvSpPr/>
          <p:nvPr/>
        </p:nvSpPr>
        <p:spPr>
          <a:xfrm>
            <a:off x="2452100" y="1882916"/>
            <a:ext cx="1771650" cy="1066346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BÀI 45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5B355-F128-4DCA-86D9-5ACDA0A65296}"/>
              </a:ext>
            </a:extLst>
          </p:cNvPr>
          <p:cNvSpPr txBox="1"/>
          <p:nvPr/>
        </p:nvSpPr>
        <p:spPr>
          <a:xfrm>
            <a:off x="1395286" y="3579288"/>
            <a:ext cx="9401428" cy="175432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LUYỆN </a:t>
            </a:r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TẬP CHUNG</a:t>
            </a:r>
          </a:p>
          <a:p>
            <a:pPr algn="ctr"/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1490202" y="422980"/>
                <a:ext cx="9070473" cy="646321"/>
              </a:xfrm>
              <a:prstGeom prst="rect">
                <a:avLst/>
              </a:prstGeom>
              <a:solidFill>
                <a:srgbClr val="0070C0"/>
              </a:solid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lIns="91431" tIns="45715" rIns="91431" bIns="45715" rtlCol="0">
                <a:spAutoFit/>
              </a:bodyPr>
              <a:lstStyle/>
              <a:p>
                <a:pPr algn="ctr"/>
                <a:r>
                  <a:rPr lang="es-MX" sz="3600" b="1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2 kg </a:t>
                </a:r>
                <a14:m>
                  <m:oMath xmlns:m="http://schemas.openxmlformats.org/officeDocument/2006/math">
                    <m:r>
                      <a:rPr lang="es-MX" sz="36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s-MX" sz="3600" b="1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4 = ?</a:t>
                </a:r>
                <a:endParaRPr lang="es-CL" sz="36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202" y="422980"/>
                <a:ext cx="9070473" cy="6463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UENO"/>
          <p:cNvSpPr/>
          <p:nvPr/>
        </p:nvSpPr>
        <p:spPr>
          <a:xfrm>
            <a:off x="3108961" y="2286000"/>
            <a:ext cx="3303563" cy="1143000"/>
          </a:xfrm>
          <a:prstGeom prst="round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8 kg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08961" y="3673504"/>
            <a:ext cx="3303563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6 kg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08959" y="5099539"/>
            <a:ext cx="3303564" cy="1143000"/>
          </a:xfrm>
          <a:prstGeom prst="roundRec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8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04" y="3254649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40" y="4261828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9" y="2422262"/>
            <a:ext cx="4367579" cy="4039634"/>
          </a:xfrm>
          <a:prstGeom prst="rect">
            <a:avLst/>
          </a:prstGeom>
        </p:spPr>
      </p:pic>
      <p:pic>
        <p:nvPicPr>
          <p:cNvPr id="2" name="Picture 2" descr="Pin on AR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83" y="1920044"/>
            <a:ext cx="1503570" cy="150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3429001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99246" y="307906"/>
            <a:ext cx="11628632" cy="144654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s-MX" sz="4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Mỗi can đựng được 5 </a:t>
            </a:r>
            <a:r>
              <a:rPr lang="es-MX" sz="44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MX" sz="4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dầu. Hỏi 6 can như thế đựng được bao nhiêu lít dầu? </a:t>
            </a:r>
            <a:endParaRPr lang="es-CL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29903" y="3892061"/>
            <a:ext cx="3868775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30 can</a:t>
            </a:r>
            <a:endParaRPr lang="es-CL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08960" y="2286000"/>
            <a:ext cx="3889717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11 </a:t>
            </a:r>
            <a:r>
              <a:rPr lang="es-MX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MX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CL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03" y="3210061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14" y="1448290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9" y="2422262"/>
            <a:ext cx="4367579" cy="4039634"/>
          </a:xfrm>
          <a:prstGeom prst="rect">
            <a:avLst/>
          </a:prstGeom>
        </p:spPr>
      </p:pic>
      <p:sp>
        <p:nvSpPr>
          <p:cNvPr id="15" name="BUENO"/>
          <p:cNvSpPr/>
          <p:nvPr/>
        </p:nvSpPr>
        <p:spPr>
          <a:xfrm>
            <a:off x="3129903" y="5383292"/>
            <a:ext cx="3868775" cy="1143000"/>
          </a:xfrm>
          <a:prstGeom prst="round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30 </a:t>
            </a:r>
            <a:r>
              <a:rPr lang="es-MX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s-CL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Pin on AR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14" y="4958328"/>
            <a:ext cx="1503570" cy="150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21" y="3583745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510988" y="457108"/>
            <a:ext cx="11174506" cy="144654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4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Tìm thương trong phép chia biết số bị chia là 8. Số chia là 2.</a:t>
            </a:r>
            <a:endParaRPr lang="es-CL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08960" y="3933952"/>
            <a:ext cx="3737317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8</a:t>
            </a:r>
            <a:endParaRPr lang="es-CL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08961" y="2286000"/>
            <a:ext cx="3737317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2</a:t>
            </a:r>
            <a:endParaRPr lang="es-CL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33" y="186714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00" y="3250463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9" y="2422262"/>
            <a:ext cx="4367579" cy="4039634"/>
          </a:xfrm>
          <a:prstGeom prst="rect">
            <a:avLst/>
          </a:prstGeom>
        </p:spPr>
      </p:pic>
      <p:sp>
        <p:nvSpPr>
          <p:cNvPr id="16" name="BUENO"/>
          <p:cNvSpPr/>
          <p:nvPr/>
        </p:nvSpPr>
        <p:spPr>
          <a:xfrm>
            <a:off x="3108961" y="5431269"/>
            <a:ext cx="3737317" cy="1143000"/>
          </a:xfrm>
          <a:prstGeom prst="round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4</a:t>
            </a:r>
            <a:endParaRPr lang="es-CL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Pin on AR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33" y="5070699"/>
            <a:ext cx="1503570" cy="150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4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84" y="3012245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506071" y="542108"/>
            <a:ext cx="9453281" cy="144654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s-MX" sz="4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 15 chiếc bánh xếp đều vào 5 đĩa. Hỏi mỗi đĩa có bao nhiêu chiếc bánh?</a:t>
            </a:r>
            <a:endParaRPr lang="es-CL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08960" y="3957193"/>
            <a:ext cx="4804118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20 chiếc bánh</a:t>
            </a:r>
            <a:endParaRPr lang="es-CL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08959" y="5715000"/>
            <a:ext cx="4804119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5 đĩa</a:t>
            </a:r>
            <a:endParaRPr lang="es-CL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32" y="3281916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18" y="4877290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9" y="2422262"/>
            <a:ext cx="4367579" cy="4039634"/>
          </a:xfrm>
          <a:prstGeom prst="rect">
            <a:avLst/>
          </a:prstGeom>
        </p:spPr>
      </p:pic>
      <p:sp>
        <p:nvSpPr>
          <p:cNvPr id="15" name="BUENO"/>
          <p:cNvSpPr/>
          <p:nvPr/>
        </p:nvSpPr>
        <p:spPr>
          <a:xfrm>
            <a:off x="3108961" y="2440744"/>
            <a:ext cx="4657001" cy="1143000"/>
          </a:xfrm>
          <a:prstGeom prst="round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3 chiếc bánh</a:t>
            </a:r>
            <a:endParaRPr lang="es-CL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Pin on AR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21" y="1988648"/>
            <a:ext cx="1503570" cy="150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6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5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60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10" y="4673255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1" y="3465514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878945" y="327299"/>
            <a:ext cx="7968343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s-MX" sz="3600" b="1" dirty="0" err="1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Chào</a:t>
            </a:r>
            <a:r>
              <a:rPr lang="es-MX" sz="3600" b="1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mừng</a:t>
            </a:r>
            <a:r>
              <a:rPr lang="es-MX" sz="3600" b="1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s-MX" sz="3600" b="1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s-MX" sz="3600" b="1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s-MX" sz="3600" b="1" dirty="0" err="1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s-MX" sz="3600" b="1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s-MX" sz="3600" b="1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s-MX" sz="3600" b="1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s-MX" sz="3600" b="1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s-MX" sz="3600" b="1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s-MX" sz="3600" b="1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s-MX" sz="3600" b="1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CL" sz="3600" b="1" dirty="0">
              <a:ln w="38100">
                <a:solidFill>
                  <a:prstClr val="white"/>
                </a:solidFill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ángulo redondeado 12">
            <a:hlinkClick r:id="rId8" action="ppaction://hlinksldjump"/>
          </p:cNvPr>
          <p:cNvSpPr/>
          <p:nvPr/>
        </p:nvSpPr>
        <p:spPr>
          <a:xfrm>
            <a:off x="10099525" y="156755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2800" b="1" dirty="0">
                <a:solidFill>
                  <a:prstClr val="white"/>
                </a:solidFill>
              </a:rPr>
              <a:t>TẠM BIỆT</a:t>
            </a:r>
            <a:endParaRPr lang="es-CL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2140" y="53926"/>
            <a:ext cx="1048043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31" tIns="45715" rIns="91431" bIns="45715" rtlCol="0">
            <a:spAutoFit/>
          </a:bodyPr>
          <a:lstStyle/>
          <a:p>
            <a:pPr algn="just"/>
            <a:r>
              <a:rPr lang="es-MX" sz="3600" b="1" dirty="0">
                <a:ln w="38100">
                  <a:solidFill>
                    <a:prstClr val="white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ĐÂY LÀ MỘT CHUYẾN DU HÀNH TUYỆT VỜI CỦA CHÚNG MÌNH. TẠM BIỆT MỌI NGƯỜI.</a:t>
            </a:r>
            <a:endParaRPr lang="es-CL" sz="3600" b="1" dirty="0">
              <a:ln w="38100">
                <a:solidFill>
                  <a:prstClr val="white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74" y="4146792"/>
            <a:ext cx="1778124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9643700" y="5344305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s-MX" sz="2800" b="1" dirty="0">
              <a:solidFill>
                <a:prstClr val="white"/>
              </a:solidFill>
            </a:endParaRPr>
          </a:p>
          <a:p>
            <a:pPr algn="ctr"/>
            <a:r>
              <a:rPr lang="es-MX" sz="2800" b="1" dirty="0">
                <a:solidFill>
                  <a:prstClr val="white"/>
                </a:solidFill>
              </a:rPr>
              <a:t>KẾT THÚC</a:t>
            </a:r>
          </a:p>
          <a:p>
            <a:pPr algn="ctr"/>
            <a:endParaRPr lang="es-CL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9700949" y="928814"/>
            <a:ext cx="7767031" cy="47521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28142" y="1022275"/>
            <a:ext cx="1484703" cy="11859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30852" y="5311430"/>
            <a:ext cx="3679282" cy="5242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11131988" y="1241486"/>
            <a:ext cx="17378167" cy="79505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108911" y="1909623"/>
            <a:ext cx="198180" cy="2090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20011" y="5757723"/>
            <a:ext cx="198180" cy="2090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88911" y="5160823"/>
            <a:ext cx="198180" cy="2090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71411" y="1071423"/>
            <a:ext cx="198180" cy="209009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E54B8C6E-BCB4-41C8-863F-E582A960EC7E}"/>
              </a:ext>
            </a:extLst>
          </p:cNvPr>
          <p:cNvSpPr txBox="1"/>
          <p:nvPr/>
        </p:nvSpPr>
        <p:spPr>
          <a:xfrm>
            <a:off x="1927569" y="2276238"/>
            <a:ext cx="8302645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8800"/>
              </a:lnSpc>
            </a:pP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2662347323"/>
      </p:ext>
    </p:extLst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63042" y="853270"/>
            <a:ext cx="9703394" cy="5719808"/>
            <a:chOff x="1733230" y="1248506"/>
            <a:chExt cx="8912456" cy="4565129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1733230" y="1290488"/>
              <a:ext cx="1" cy="45231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1746878" y="1248506"/>
              <a:ext cx="8898808" cy="4565129"/>
              <a:chOff x="1746878" y="1248506"/>
              <a:chExt cx="8898808" cy="456512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6878" y="2567774"/>
                <a:ext cx="8894502" cy="3245861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14"/>
              <a:stretch/>
            </p:blipFill>
            <p:spPr>
              <a:xfrm>
                <a:off x="1751184" y="1248506"/>
                <a:ext cx="8894502" cy="1379045"/>
              </a:xfrm>
              <a:prstGeom prst="rect">
                <a:avLst/>
              </a:prstGeom>
            </p:spPr>
          </p:pic>
        </p:grpSp>
      </p:grpSp>
      <p:cxnSp>
        <p:nvCxnSpPr>
          <p:cNvPr id="9" name="Straight Connector 8"/>
          <p:cNvCxnSpPr/>
          <p:nvPr/>
        </p:nvCxnSpPr>
        <p:spPr>
          <a:xfrm>
            <a:off x="1538850" y="755461"/>
            <a:ext cx="9379131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15739" y="237718"/>
            <a:ext cx="7772400" cy="615553"/>
          </a:xfrm>
          <a:prstGeom prst="rect">
            <a:avLst/>
          </a:prstGeom>
          <a:noFill/>
        </p:spPr>
        <p:txBody>
          <a:bodyPr wrap="square" lIns="121905" tIns="60952" rIns="121905" bIns="60952" rtlCol="0">
            <a:spAutoFit/>
          </a:bodyPr>
          <a:lstStyle/>
          <a:p>
            <a:pPr defTabSz="914286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</a:rPr>
              <a:t>vở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8940" y="1306281"/>
            <a:ext cx="8561767" cy="677104"/>
          </a:xfrm>
          <a:prstGeom prst="rect">
            <a:avLst/>
          </a:prstGeom>
          <a:noFill/>
        </p:spPr>
        <p:txBody>
          <a:bodyPr wrap="square" lIns="121905" tIns="60952" rIns="121905" bIns="60952" rtlCol="0">
            <a:spAutoFit/>
          </a:bodyPr>
          <a:lstStyle/>
          <a:p>
            <a:pPr defTabSz="914286"/>
            <a:r>
              <a:rPr lang="en-US" sz="36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Ba </a:t>
            </a:r>
            <a:r>
              <a:rPr lang="en-US" sz="36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6 </a:t>
            </a:r>
            <a:r>
              <a:rPr lang="en-US" sz="36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2 </a:t>
            </a:r>
            <a:r>
              <a:rPr lang="en-US" sz="36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>
                <a:solidFill>
                  <a:srgbClr val="931D7D"/>
                </a:solidFill>
                <a:latin typeface="HP001 4 hàng" panose="020B0603050302020204" pitchFamily="34" charset="0"/>
              </a:rPr>
              <a:t> 2024</a:t>
            </a:r>
            <a:endParaRPr lang="en-US" sz="3600" b="1" dirty="0">
              <a:solidFill>
                <a:srgbClr val="931D7D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2963" y="2125335"/>
            <a:ext cx="2638697" cy="677104"/>
          </a:xfrm>
          <a:prstGeom prst="rect">
            <a:avLst/>
          </a:prstGeom>
          <a:noFill/>
        </p:spPr>
        <p:txBody>
          <a:bodyPr wrap="square" lIns="121905" tIns="60952" rIns="121905" bIns="60952" rtlCol="0">
            <a:spAutoFit/>
          </a:bodyPr>
          <a:lstStyle/>
          <a:p>
            <a:pPr defTabSz="914286"/>
            <a:r>
              <a:rPr lang="en-US" sz="3600" b="1">
                <a:solidFill>
                  <a:srgbClr val="931D7D"/>
                </a:solidFill>
                <a:latin typeface="HP001 4 hàng" panose="020B0603050302020204" pitchFamily="34" charset="0"/>
              </a:rPr>
              <a:t>TǨn</a:t>
            </a:r>
            <a:endParaRPr lang="en-US" sz="3600" b="1" dirty="0">
              <a:solidFill>
                <a:srgbClr val="931D7D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6142" y="2802439"/>
            <a:ext cx="8304544" cy="815600"/>
          </a:xfrm>
          <a:prstGeom prst="rect">
            <a:avLst/>
          </a:prstGeom>
          <a:noFill/>
        </p:spPr>
        <p:txBody>
          <a:bodyPr wrap="square" lIns="121900" tIns="60950" rIns="121900" bIns="6095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Bài 45: Luyện tập chung (tiết 1)</a:t>
            </a:r>
            <a:endParaRPr lang="en-US" sz="3600" b="1" dirty="0">
              <a:solidFill>
                <a:srgbClr val="931D7D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9013402" y="-29390"/>
            <a:ext cx="3067987" cy="1084652"/>
          </a:xfrm>
          <a:prstGeom prst="cloudCallout">
            <a:avLst>
              <a:gd name="adj1" fmla="val -65373"/>
              <a:gd name="adj2" fmla="val 3774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2" rIns="121905" bIns="60952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20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27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5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5211314" y="1052950"/>
            <a:ext cx="7767031" cy="47521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9700949" y="928814"/>
            <a:ext cx="7767031" cy="47521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07822" y="951717"/>
            <a:ext cx="9176359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000" b="1">
                <a:solidFill>
                  <a:srgbClr val="2A2A2A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4000" b="1" dirty="0">
              <a:solidFill>
                <a:srgbClr val="2A2A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DBDFD1-69BB-43C2-8816-32BA7590465A}"/>
              </a:ext>
            </a:extLst>
          </p:cNvPr>
          <p:cNvGrpSpPr/>
          <p:nvPr/>
        </p:nvGrpSpPr>
        <p:grpSpPr>
          <a:xfrm>
            <a:off x="1331198" y="2078211"/>
            <a:ext cx="4752103" cy="1583909"/>
            <a:chOff x="1996796" y="3117314"/>
            <a:chExt cx="7128154" cy="237586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96796" y="3324829"/>
              <a:ext cx="7128154" cy="2168348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260545" y="3117314"/>
              <a:ext cx="674368" cy="59934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F6560D-0B3B-49EF-83D0-3FEE1FE3B651}"/>
                </a:ext>
              </a:extLst>
            </p:cNvPr>
            <p:cNvSpPr txBox="1"/>
            <p:nvPr/>
          </p:nvSpPr>
          <p:spPr>
            <a:xfrm>
              <a:off x="2432457" y="3941598"/>
              <a:ext cx="633054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Củng cố ý nghĩa của phép nhân</a:t>
              </a:r>
              <a:endParaRPr lang="vi-VN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94760-1CD8-4DFF-A0B7-F3AC6C9942EF}"/>
              </a:ext>
            </a:extLst>
          </p:cNvPr>
          <p:cNvGrpSpPr/>
          <p:nvPr/>
        </p:nvGrpSpPr>
        <p:grpSpPr>
          <a:xfrm>
            <a:off x="6415388" y="2078210"/>
            <a:ext cx="4752103" cy="1464783"/>
            <a:chOff x="1996796" y="3117314"/>
            <a:chExt cx="7128154" cy="2197174"/>
          </a:xfrm>
        </p:grpSpPr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04D27645-176C-4A1E-8A00-163AC243A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96796" y="3324830"/>
              <a:ext cx="7128154" cy="1971072"/>
            </a:xfrm>
            <a:prstGeom prst="rect">
              <a:avLst/>
            </a:prstGeom>
          </p:spPr>
        </p:pic>
        <p:pic>
          <p:nvPicPr>
            <p:cNvPr id="17" name="Picture 11">
              <a:extLst>
                <a:ext uri="{FF2B5EF4-FFF2-40B4-BE49-F238E27FC236}">
                  <a16:creationId xmlns:a16="http://schemas.microsoft.com/office/drawing/2014/main" id="{1F98D301-094D-4EBB-A65B-55C8B1C36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260545" y="3117314"/>
              <a:ext cx="674368" cy="59934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230810-7D4F-40E9-A508-0972C143C8FE}"/>
                </a:ext>
              </a:extLst>
            </p:cNvPr>
            <p:cNvSpPr txBox="1"/>
            <p:nvPr/>
          </p:nvSpPr>
          <p:spPr>
            <a:xfrm>
              <a:off x="2395601" y="3513994"/>
              <a:ext cx="6330543" cy="1800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Củng cố thực hiện phép nhân và phép chia.</a:t>
              </a:r>
              <a:endParaRPr lang="vi-VN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DBDFD1-69BB-43C2-8816-32BA7590465A}"/>
              </a:ext>
            </a:extLst>
          </p:cNvPr>
          <p:cNvGrpSpPr/>
          <p:nvPr/>
        </p:nvGrpSpPr>
        <p:grpSpPr>
          <a:xfrm>
            <a:off x="2547405" y="4086306"/>
            <a:ext cx="6905881" cy="1583909"/>
            <a:chOff x="1996796" y="3117314"/>
            <a:chExt cx="7128154" cy="2375863"/>
          </a:xfrm>
        </p:grpSpPr>
        <p:pic>
          <p:nvPicPr>
            <p:cNvPr id="2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96796" y="3324829"/>
              <a:ext cx="7128154" cy="2168348"/>
            </a:xfrm>
            <a:prstGeom prst="rect">
              <a:avLst/>
            </a:prstGeom>
          </p:spPr>
        </p:pic>
        <p:pic>
          <p:nvPicPr>
            <p:cNvPr id="21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260545" y="3117314"/>
              <a:ext cx="674368" cy="59934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F6560D-0B3B-49EF-83D0-3FEE1FE3B651}"/>
                </a:ext>
              </a:extLst>
            </p:cNvPr>
            <p:cNvSpPr txBox="1"/>
            <p:nvPr/>
          </p:nvSpPr>
          <p:spPr>
            <a:xfrm>
              <a:off x="2433634" y="3671205"/>
              <a:ext cx="6330543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Vận dụng giải bài toán thực tế liên quan đến phép nhân, phép chia.</a:t>
              </a:r>
              <a:endParaRPr lang="vi-VN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94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9" y="618543"/>
            <a:ext cx="3890809" cy="523220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Tìm phép nhân thích hợp.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ED23BE-FFCA-4070-9AC1-EBC5728B29E9}"/>
              </a:ext>
            </a:extLst>
          </p:cNvPr>
          <p:cNvGrpSpPr/>
          <p:nvPr/>
        </p:nvGrpSpPr>
        <p:grpSpPr>
          <a:xfrm>
            <a:off x="1162324" y="2572116"/>
            <a:ext cx="5849007" cy="863493"/>
            <a:chOff x="1162323" y="2508970"/>
            <a:chExt cx="5849007" cy="86349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B6899E9-8738-44ED-B9BB-53C638B4DB05}"/>
                </a:ext>
              </a:extLst>
            </p:cNvPr>
            <p:cNvSpPr/>
            <p:nvPr/>
          </p:nvSpPr>
          <p:spPr>
            <a:xfrm>
              <a:off x="1162323" y="2508970"/>
              <a:ext cx="5849007" cy="863493"/>
            </a:xfrm>
            <a:prstGeom prst="roundRect">
              <a:avLst/>
            </a:prstGeom>
            <a:noFill/>
            <a:ln w="28575">
              <a:solidFill>
                <a:srgbClr val="8C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F7FBFB1-23EB-4F21-BCE2-622042055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0282" y="2599612"/>
              <a:ext cx="1152525" cy="75247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60404A-D30C-4723-BD7F-91D048BA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39476" y="2599611"/>
              <a:ext cx="1152525" cy="75247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D97D982-DB7C-45A7-9D91-1582552FF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88670" y="2599610"/>
              <a:ext cx="1152525" cy="75247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5E3A4B-3A3E-4E25-B3D6-D986FA370C8B}"/>
              </a:ext>
            </a:extLst>
          </p:cNvPr>
          <p:cNvGrpSpPr/>
          <p:nvPr/>
        </p:nvGrpSpPr>
        <p:grpSpPr>
          <a:xfrm>
            <a:off x="1162323" y="3662195"/>
            <a:ext cx="5849007" cy="863493"/>
            <a:chOff x="1162322" y="3599049"/>
            <a:chExt cx="5849007" cy="86349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2C8E0CE-9A2B-41D9-8F8C-CD545D6FA588}"/>
                </a:ext>
              </a:extLst>
            </p:cNvPr>
            <p:cNvSpPr/>
            <p:nvPr/>
          </p:nvSpPr>
          <p:spPr>
            <a:xfrm>
              <a:off x="1162322" y="3599049"/>
              <a:ext cx="5849007" cy="863493"/>
            </a:xfrm>
            <a:prstGeom prst="roundRect">
              <a:avLst/>
            </a:prstGeom>
            <a:noFill/>
            <a:ln w="28575">
              <a:solidFill>
                <a:srgbClr val="8C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3AEBBC-A871-449C-84B2-1D12F1E22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12507" y="3683740"/>
              <a:ext cx="1137159" cy="69411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C731237-6281-4239-A71E-08DE5423E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49666" y="3683739"/>
              <a:ext cx="1137159" cy="69411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0D94002-4BE2-4029-9FB7-6F1753914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86825" y="3683738"/>
              <a:ext cx="1137159" cy="69411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69E861F-517C-4249-8F50-E727D945C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23984" y="3683737"/>
              <a:ext cx="1137159" cy="69411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F52408-4472-4384-AD4C-502CA26DFF2D}"/>
              </a:ext>
            </a:extLst>
          </p:cNvPr>
          <p:cNvGrpSpPr/>
          <p:nvPr/>
        </p:nvGrpSpPr>
        <p:grpSpPr>
          <a:xfrm>
            <a:off x="1162322" y="4752274"/>
            <a:ext cx="5849007" cy="863493"/>
            <a:chOff x="1162321" y="4689128"/>
            <a:chExt cx="5849007" cy="86349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16B12F6-1FA0-4711-884E-DCA604006E8E}"/>
                </a:ext>
              </a:extLst>
            </p:cNvPr>
            <p:cNvSpPr/>
            <p:nvPr/>
          </p:nvSpPr>
          <p:spPr>
            <a:xfrm>
              <a:off x="1162321" y="4689128"/>
              <a:ext cx="5849007" cy="863493"/>
            </a:xfrm>
            <a:prstGeom prst="roundRect">
              <a:avLst/>
            </a:prstGeom>
            <a:noFill/>
            <a:ln w="28575">
              <a:solidFill>
                <a:srgbClr val="8C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9E16ADC-1A49-4CCF-A32A-83ED60409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89909" y="4689128"/>
              <a:ext cx="1215349" cy="74858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6BA3129-42F4-4764-AD93-EA18647E6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3910" y="4689128"/>
              <a:ext cx="1215349" cy="74858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FAD6578-21E8-4B5D-A48E-704ADF919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7911" y="4689128"/>
              <a:ext cx="1215349" cy="74858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5837CFF-F44C-4968-881B-9D7B150101B5}"/>
                  </a:ext>
                </a:extLst>
              </p:cNvPr>
              <p:cNvSpPr/>
              <p:nvPr/>
            </p:nvSpPr>
            <p:spPr>
              <a:xfrm>
                <a:off x="8989255" y="1482037"/>
                <a:ext cx="1929964" cy="863493"/>
              </a:xfrm>
              <a:prstGeom prst="roundRect">
                <a:avLst/>
              </a:prstGeom>
              <a:noFill/>
              <a:ln w="28575">
                <a:solidFill>
                  <a:srgbClr val="F794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4 = 20 </a:t>
                </a: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5837CFF-F44C-4968-881B-9D7B15010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255" y="1482036"/>
                <a:ext cx="1929964" cy="863493"/>
              </a:xfrm>
              <a:prstGeom prst="roundRect">
                <a:avLst/>
              </a:prstGeom>
              <a:blipFill rotWithShape="1">
                <a:blip r:embed="rId8"/>
                <a:stretch>
                  <a:fillRect r="-4361"/>
                </a:stretch>
              </a:blipFill>
              <a:ln w="28575">
                <a:solidFill>
                  <a:srgbClr val="F7941E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EA62BC69-1DAE-40DC-8061-4A2BAF09F0CE}"/>
                  </a:ext>
                </a:extLst>
              </p:cNvPr>
              <p:cNvSpPr/>
              <p:nvPr/>
            </p:nvSpPr>
            <p:spPr>
              <a:xfrm>
                <a:off x="8989255" y="2572116"/>
                <a:ext cx="1929964" cy="863493"/>
              </a:xfrm>
              <a:prstGeom prst="roundRect">
                <a:avLst/>
              </a:prstGeom>
              <a:noFill/>
              <a:ln w="28575">
                <a:solidFill>
                  <a:srgbClr val="F794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3 = 18 </a:t>
                </a:r>
              </a:p>
            </p:txBody>
          </p:sp>
        </mc:Choice>
        <mc:Fallback xmlns=""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A62BC69-1DAE-40DC-8061-4A2BAF09F0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255" y="2572115"/>
                <a:ext cx="1929964" cy="863493"/>
              </a:xfrm>
              <a:prstGeom prst="roundRect">
                <a:avLst/>
              </a:prstGeom>
              <a:blipFill rotWithShape="1">
                <a:blip r:embed="rId9"/>
                <a:stretch>
                  <a:fillRect r="-4361"/>
                </a:stretch>
              </a:blipFill>
              <a:ln w="28575">
                <a:solidFill>
                  <a:srgbClr val="F7941E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9D6BF071-6DFF-4291-A0F5-F9E49E42E103}"/>
                  </a:ext>
                </a:extLst>
              </p:cNvPr>
              <p:cNvSpPr/>
              <p:nvPr/>
            </p:nvSpPr>
            <p:spPr>
              <a:xfrm>
                <a:off x="8989255" y="3662195"/>
                <a:ext cx="1929964" cy="863493"/>
              </a:xfrm>
              <a:prstGeom prst="roundRect">
                <a:avLst/>
              </a:prstGeom>
              <a:noFill/>
              <a:ln w="28575">
                <a:solidFill>
                  <a:srgbClr val="F794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5 </a:t>
                </a:r>
                <a:r>
                  <a:rPr lang="vi-VN"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15</a:t>
                </a:r>
                <a:r>
                  <a:rPr lang="vi-VN"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Rectangle: Rounded Corners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D6BF071-6DFF-4291-A0F5-F9E49E42E1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255" y="3662195"/>
                <a:ext cx="1929964" cy="863493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F7941E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90AF600-2E44-4415-B9E8-1072CD6E23EC}"/>
                  </a:ext>
                </a:extLst>
              </p:cNvPr>
              <p:cNvSpPr/>
              <p:nvPr/>
            </p:nvSpPr>
            <p:spPr>
              <a:xfrm>
                <a:off x="8989255" y="4752274"/>
                <a:ext cx="1929964" cy="863493"/>
              </a:xfrm>
              <a:prstGeom prst="roundRect">
                <a:avLst/>
              </a:prstGeom>
              <a:noFill/>
              <a:ln w="28575">
                <a:solidFill>
                  <a:srgbClr val="F794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3 = 12 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90AF600-2E44-4415-B9E8-1072CD6E23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255" y="4752273"/>
                <a:ext cx="1929964" cy="863493"/>
              </a:xfrm>
              <a:prstGeom prst="roundRect">
                <a:avLst/>
              </a:prstGeom>
              <a:blipFill rotWithShape="1">
                <a:blip r:embed="rId11"/>
                <a:stretch>
                  <a:fillRect r="-4361"/>
                </a:stretch>
              </a:blipFill>
              <a:ln w="28575">
                <a:solidFill>
                  <a:srgbClr val="F7941E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B051F13A-7548-4319-B447-14972B5242F3}"/>
              </a:ext>
            </a:extLst>
          </p:cNvPr>
          <p:cNvGrpSpPr/>
          <p:nvPr/>
        </p:nvGrpSpPr>
        <p:grpSpPr>
          <a:xfrm>
            <a:off x="1162324" y="1482037"/>
            <a:ext cx="5849007" cy="863493"/>
            <a:chOff x="1162323" y="1482036"/>
            <a:chExt cx="5849007" cy="86349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541278E-542C-4B8A-8A52-D68656BA961E}"/>
                </a:ext>
              </a:extLst>
            </p:cNvPr>
            <p:cNvSpPr/>
            <p:nvPr/>
          </p:nvSpPr>
          <p:spPr>
            <a:xfrm>
              <a:off x="1162323" y="1482036"/>
              <a:ext cx="5849007" cy="863493"/>
            </a:xfrm>
            <a:prstGeom prst="roundRect">
              <a:avLst/>
            </a:prstGeom>
            <a:noFill/>
            <a:ln w="28575">
              <a:solidFill>
                <a:srgbClr val="8C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C0BA5F7-92A4-41AE-90FF-A294B8C4F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41029" y="1594133"/>
              <a:ext cx="1094785" cy="62559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6030B00-CD7A-4151-A02E-301EE8524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65664" y="1591219"/>
              <a:ext cx="1094785" cy="62559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EC96BDF-4369-49BB-9F25-17A33DBBE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90299" y="1588305"/>
              <a:ext cx="1094785" cy="62559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5468671-9D3D-4671-87D2-1D3BE116F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4934" y="1585391"/>
              <a:ext cx="1094785" cy="62559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E9899E9-6BF1-4F91-A0A6-D0A3A7461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39569" y="1582477"/>
              <a:ext cx="1094785" cy="625591"/>
            </a:xfrm>
            <a:prstGeom prst="rect">
              <a:avLst/>
            </a:prstGeom>
          </p:spPr>
        </p:pic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2E57A6C-4076-440E-97D0-CD5C99811E11}"/>
              </a:ext>
            </a:extLst>
          </p:cNvPr>
          <p:cNvSpPr/>
          <p:nvPr/>
        </p:nvSpPr>
        <p:spPr>
          <a:xfrm>
            <a:off x="7005711" y="1885072"/>
            <a:ext cx="1997612" cy="2264898"/>
          </a:xfrm>
          <a:custGeom>
            <a:avLst/>
            <a:gdLst>
              <a:gd name="connsiteX0" fmla="*/ 0 w 1997612"/>
              <a:gd name="connsiteY0" fmla="*/ 0 h 2264898"/>
              <a:gd name="connsiteX1" fmla="*/ 942535 w 1997612"/>
              <a:gd name="connsiteY1" fmla="*/ 506437 h 2264898"/>
              <a:gd name="connsiteX2" fmla="*/ 1294227 w 1997612"/>
              <a:gd name="connsiteY2" fmla="*/ 1772529 h 2264898"/>
              <a:gd name="connsiteX3" fmla="*/ 1997612 w 1997612"/>
              <a:gd name="connsiteY3" fmla="*/ 2264898 h 226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64898">
                <a:moveTo>
                  <a:pt x="0" y="0"/>
                </a:moveTo>
                <a:cubicBezTo>
                  <a:pt x="363415" y="105508"/>
                  <a:pt x="726831" y="211016"/>
                  <a:pt x="942535" y="506437"/>
                </a:cubicBezTo>
                <a:cubicBezTo>
                  <a:pt x="1158239" y="801858"/>
                  <a:pt x="1118381" y="1479452"/>
                  <a:pt x="1294227" y="1772529"/>
                </a:cubicBezTo>
                <a:cubicBezTo>
                  <a:pt x="1470073" y="2065606"/>
                  <a:pt x="1733842" y="2165252"/>
                  <a:pt x="1997612" y="226489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9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2" y="1885072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3" y="3003862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41030" y="1482037"/>
            <a:ext cx="1024635" cy="863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  <p:bldP spid="50" grpId="0" animBg="1"/>
      <p:bldP spid="51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115142" y="6327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52464" y="528249"/>
            <a:ext cx="2313454" cy="646331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2666" y="1535861"/>
            <a:ext cx="8486655" cy="24629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2922549" y="1501830"/>
            <a:ext cx="689612" cy="55399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8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2922550" y="2060100"/>
            <a:ext cx="881973" cy="55399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16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5150232" y="1527248"/>
            <a:ext cx="881973" cy="55399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14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5173320" y="2014986"/>
            <a:ext cx="881973" cy="55399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18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7421070" y="1554838"/>
            <a:ext cx="881973" cy="55399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15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7421070" y="2002274"/>
            <a:ext cx="881973" cy="55399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25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9707813" y="1561690"/>
            <a:ext cx="881973" cy="55399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30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9707813" y="2009128"/>
            <a:ext cx="881973" cy="55399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40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3038820" y="2682860"/>
            <a:ext cx="689612" cy="55399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3052072" y="3149436"/>
            <a:ext cx="689612" cy="55399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8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5246411" y="2675000"/>
            <a:ext cx="689612" cy="55399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9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5246411" y="3122438"/>
            <a:ext cx="689612" cy="55399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7517249" y="2673882"/>
            <a:ext cx="689612" cy="55399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7517249" y="3121318"/>
            <a:ext cx="689612" cy="55399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9803992" y="2696924"/>
            <a:ext cx="689612" cy="55399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9803992" y="3144360"/>
            <a:ext cx="689612" cy="55399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9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75331" y="3070881"/>
            <a:ext cx="7918709" cy="3294013"/>
            <a:chOff x="1733230" y="2567774"/>
            <a:chExt cx="8928235" cy="3245861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733230" y="2567774"/>
              <a:ext cx="2" cy="32458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963" y="2567774"/>
              <a:ext cx="8894502" cy="3245861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397" y="1304484"/>
            <a:ext cx="3063368" cy="2757518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1000002" y="57979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37324" y="412506"/>
            <a:ext cx="9754673" cy="95410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5638402" y="3409354"/>
            <a:ext cx="2458682" cy="58477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3471858" y="4034655"/>
            <a:ext cx="7714597" cy="58477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Mười</a:t>
            </a:r>
            <a:r>
              <a:rPr lang="vi-VN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ô như vậy có tất cả số </a:t>
            </a:r>
            <a:r>
              <a:rPr lang="vi-VN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viên sĈ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4133131" y="4641856"/>
                <a:ext cx="5065485" cy="584775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/>
              <a:p>
                <a:pPr algn="ctr"/>
                <a:r>
                  <a:rPr lang="vi-VN" sz="3200" b="1" dirty="0">
                    <a:solidFill>
                      <a:srgbClr val="FF0000"/>
                    </a:solidFill>
                    <a:latin typeface="HP001 4 hàng" pitchFamily="34" charset="0"/>
                    <a:cs typeface="Times New Roman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HP001 4 hàng" pitchFamily="34" charset="0"/>
                    <a:cs typeface="Times New Roman" pitchFamily="18" charset="0"/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130" y="4641855"/>
                <a:ext cx="5065485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937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5770028" y="5306143"/>
            <a:ext cx="4010835" cy="58477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r"/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Đáp số: 50 </a:t>
            </a:r>
            <a:r>
              <a:rPr lang="vi-VN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viên sĈ.</a:t>
            </a:r>
            <a:endParaRPr lang="vi-VN" sz="32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99653" y="889558"/>
            <a:ext cx="2782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555297" y="889558"/>
            <a:ext cx="24511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43878" y="1335144"/>
            <a:ext cx="39557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282610" y="3070880"/>
            <a:ext cx="503582" cy="9232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196636" y="2372139"/>
            <a:ext cx="3677274" cy="649659"/>
            <a:chOff x="7196636" y="2372138"/>
            <a:chExt cx="3677274" cy="649659"/>
          </a:xfrm>
        </p:grpSpPr>
        <p:sp>
          <p:nvSpPr>
            <p:cNvPr id="10" name="Rounded Rectangle 9"/>
            <p:cNvSpPr/>
            <p:nvPr/>
          </p:nvSpPr>
          <p:spPr>
            <a:xfrm>
              <a:off x="7196636" y="2372138"/>
              <a:ext cx="3677274" cy="58309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09302" y="2498577"/>
              <a:ext cx="33778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</a:rPr>
                <a:t>Số viên s</a:t>
              </a:r>
              <a:r>
                <a:rPr lang="vi-VN" sz="28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</a:rPr>
                <a:t>Ĉ</a:t>
              </a:r>
              <a:r>
                <a:rPr lang="en-US" sz="28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</a:rPr>
                <a:t> ở 10 ô </a:t>
              </a:r>
              <a:r>
                <a:rPr lang="vi-VN" sz="28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</a:rPr>
                <a:t>là:</a:t>
              </a:r>
              <a:endParaRPr lang="vi-VN" sz="2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20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4" y="882069"/>
            <a:ext cx="7698674" cy="2341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4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1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1120270" y="55323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1682897" y="484427"/>
            <a:ext cx="1127532" cy="584776"/>
            <a:chOff x="1870518" y="1440653"/>
            <a:chExt cx="1127532" cy="57191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60124" cy="571910"/>
              <a:chOff x="1870518" y="1440654"/>
              <a:chExt cx="760124" cy="57191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60124" cy="571909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17477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67408" cy="571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463588" cy="523220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484428" cy="523220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63588" cy="523220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75428" y="1599218"/>
            <a:ext cx="441146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43728" y="1738978"/>
            <a:ext cx="697627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604520" y="3223186"/>
            <a:ext cx="697627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83580" y="3324992"/>
            <a:ext cx="441146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512187" y="4848982"/>
            <a:ext cx="697627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83580" y="4643230"/>
            <a:ext cx="441146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013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7525743" y="2918012"/>
            <a:ext cx="2026024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3200" b="1" dirty="0">
                <a:solidFill>
                  <a:prstClr val="black"/>
                </a:solidFill>
              </a:rPr>
              <a:t>BẮT ĐẦU</a:t>
            </a:r>
            <a:endParaRPr lang="es-CL" sz="3200" b="1" dirty="0">
              <a:solidFill>
                <a:prstClr val="black"/>
              </a:solidFill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1" tIns="45715" rIns="91431" bIns="45715" rtlCol="0">
            <a:spAutoFit/>
          </a:bodyPr>
          <a:lstStyle/>
          <a:p>
            <a:r>
              <a:rPr lang="en-US" sz="3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 HÀNH VŨ TRỤ</a:t>
            </a:r>
          </a:p>
        </p:txBody>
      </p:sp>
    </p:spTree>
    <p:extLst>
      <p:ext uri="{BB962C8B-B14F-4D97-AF65-F5344CB8AC3E}">
        <p14:creationId xmlns:p14="http://schemas.microsoft.com/office/powerpoint/2010/main" val="4396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5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9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5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7" action="ppaction://hlinksldjump"/>
          </p:cNvPr>
          <p:cNvSpPr/>
          <p:nvPr/>
        </p:nvSpPr>
        <p:spPr>
          <a:xfrm>
            <a:off x="1057491" y="1153121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600" b="1" dirty="0">
                <a:solidFill>
                  <a:prstClr val="white"/>
                </a:solidFill>
              </a:rPr>
              <a:t>Sao Kim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3" name="Elipse 12">
            <a:hlinkClick r:id="rId8" action="ppaction://hlinksldjump"/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600" b="1" dirty="0">
                <a:solidFill>
                  <a:prstClr val="white"/>
                </a:solidFill>
              </a:rPr>
              <a:t>Sao </a:t>
            </a:r>
            <a:r>
              <a:rPr lang="es-MX" sz="1600" b="1" dirty="0" err="1">
                <a:solidFill>
                  <a:prstClr val="white"/>
                </a:solidFill>
              </a:rPr>
              <a:t>Mộc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1" name="Elipse 10">
            <a:hlinkClick r:id="rId9" action="ppaction://hlinksldjump"/>
          </p:cNvPr>
          <p:cNvSpPr/>
          <p:nvPr/>
        </p:nvSpPr>
        <p:spPr>
          <a:xfrm>
            <a:off x="7342542" y="4702079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600" b="1" dirty="0">
                <a:solidFill>
                  <a:prstClr val="white"/>
                </a:solidFill>
              </a:rPr>
              <a:t>Sao </a:t>
            </a:r>
            <a:r>
              <a:rPr lang="es-MX" sz="1600" b="1" dirty="0" err="1">
                <a:solidFill>
                  <a:prstClr val="white"/>
                </a:solidFill>
              </a:rPr>
              <a:t>Thủy</a:t>
            </a:r>
            <a:endParaRPr lang="es-MX" sz="1600" b="1" dirty="0">
              <a:solidFill>
                <a:prstClr val="white"/>
              </a:solidFill>
            </a:endParaRPr>
          </a:p>
        </p:txBody>
      </p:sp>
      <p:sp>
        <p:nvSpPr>
          <p:cNvPr id="12" name="Elipse 11">
            <a:hlinkClick r:id="rId10" action="ppaction://hlinksldjump"/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600" b="1" dirty="0">
                <a:solidFill>
                  <a:prstClr val="white"/>
                </a:solidFill>
              </a:rPr>
              <a:t>Sao </a:t>
            </a:r>
            <a:r>
              <a:rPr lang="es-MX" sz="1600" b="1" dirty="0" err="1">
                <a:solidFill>
                  <a:prstClr val="white"/>
                </a:solidFill>
              </a:rPr>
              <a:t>Hỏa</a:t>
            </a:r>
            <a:endParaRPr lang="es-CL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4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0196 -0.3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88 C 0.07748 -0.48542 0.08789 -0.48519 0.09818 -0.48403 C 0.10039 -0.4838 0.10248 -0.48287 0.10469 -0.48218 C 0.10612 -0.48172 0.10743 -0.48033 0.10886 -0.48033 L 0.23855 -0.47825 C 0.24102 -0.47894 0.24987 -0.48102 0.25248 -0.48218 C 0.25365 -0.48264 0.25456 -0.4838 0.25573 -0.48403 C 0.25821 -0.4845 0.26068 -0.48403 0.26328 -0.48403 " pathEditMode="relative" ptsTypes="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53 -0.44491 0.39896 -0.43959 0.40039 -0.43473 C 0.40105 -0.43264 0.40196 -0.43102 0.40261 -0.42894 C 0.40313 -0.42709 0.40313 -0.425 0.40365 -0.42315 C 0.40495 -0.41922 0.40651 -0.41551 0.40795 -0.41181 L 0.41003 -0.40602 C 0.41276 -0.39167 0.40912 -0.4095 0.41328 -0.39468 C 0.41381 -0.39283 0.41381 -0.39075 0.41433 -0.38889 C 0.41563 -0.38496 0.41719 -0.38125 0.41862 -0.37755 L 0.42071 -0.37176 L 0.42292 -0.36598 C 0.42539 -0.35278 0.42214 -0.36922 0.42618 -0.35278 C 0.42657 -0.35093 0.4267 -0.34885 0.42722 -0.347 C 0.42995 -0.33542 0.42839 -0.34329 0.43151 -0.3338 C 0.4323 -0.33125 0.43282 -0.32848 0.4336 -0.32616 C 0.4336 -0.32616 0.43894 -0.31181 0.43998 -0.30903 L 0.44219 -0.30325 C 0.44258 -0.30139 0.44271 -0.29931 0.44323 -0.29746 C 0.44453 -0.29352 0.44753 -0.28612 0.44753 -0.28612 C 0.44935 -0.27593 0.44792 -0.28195 0.45287 -0.26899 L 0.45495 -0.2632 L 0.45717 -0.25741 C 0.45964 -0.24399 0.45612 -0.26042 0.46146 -0.24607 C 0.46459 -0.23774 0.45899 -0.2382 0.4668 -0.22894 L 0.47006 -0.225 " pathEditMode="relative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49 C 0.61927 -0.15973 0.61016 -0.13658 0.61901 -0.1544 C 0.62019 -0.15695 0.62097 -0.15996 0.62214 -0.16204 C 0.62305 -0.16366 0.62448 -0.16436 0.62539 -0.16598 C 0.6293 -0.17269 0.62774 -0.17269 0.63073 -0.17917 C 0.63164 -0.18125 0.63295 -0.18287 0.63399 -0.18496 C 0.63516 -0.18727 0.63607 -0.19005 0.63711 -0.1926 C 0.63789 -0.19445 0.63842 -0.19653 0.63933 -0.19838 C 0.64128 -0.20232 0.64362 -0.20602 0.64571 -0.20973 L 0.64896 -0.21551 C 0.65 -0.22107 0.64987 -0.222 0.65222 -0.22686 C 0.65313 -0.22894 0.65443 -0.23056 0.65534 -0.23264 C 0.65625 -0.23426 0.65664 -0.23658 0.65756 -0.2382 C 0.66003 -0.24352 0.66185 -0.24561 0.66498 -0.24977 C 0.66758 -0.25672 0.66914 -0.26158 0.67357 -0.2669 L 0.67995 -0.27454 C 0.68503 -0.28635 0.6819 -0.27987 0.68959 -0.29352 C 0.69076 -0.29537 0.69219 -0.29676 0.69284 -0.29931 C 0.69688 -0.31343 0.69284 -0.30093 0.69818 -0.3125 C 0.70274 -0.32223 0.69766 -0.31505 0.70352 -0.32223 C 0.70625 -0.33658 0.70235 -0.31945 0.70782 -0.33172 C 0.7086 -0.33334 0.70834 -0.33565 0.70886 -0.33727 C 0.70977 -0.33959 0.7112 -0.34098 0.71211 -0.34306 C 0.71289 -0.34491 0.71342 -0.347 0.71433 -0.34885 C 0.71524 -0.35093 0.71654 -0.35255 0.71745 -0.35463 C 0.71836 -0.35625 0.71875 -0.35857 0.71967 -0.36019 C 0.72058 -0.36227 0.72188 -0.36389 0.72279 -0.36598 C 0.7237 -0.36783 0.72409 -0.37014 0.725 -0.37176 C 0.72592 -0.37338 0.72709 -0.37431 0.72826 -0.37547 C 0.72852 -0.37732 0.72852 -0.37963 0.7293 -0.38125 C 0.73282 -0.38912 0.73243 -0.38172 0.73243 -0.38681 " pathEditMode="relative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397</Words>
  <Application>Microsoft Office PowerPoint</Application>
  <PresentationFormat>Widescreen</PresentationFormat>
  <Paragraphs>86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HP001 4 hàng</vt:lpstr>
      <vt:lpstr>Times New Roman</vt:lpstr>
      <vt:lpstr>Office Theme</vt:lpstr>
      <vt:lpstr>Tema de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quynh anh</dc:creator>
  <cp:lastModifiedBy>Admin</cp:lastModifiedBy>
  <cp:revision>25</cp:revision>
  <dcterms:created xsi:type="dcterms:W3CDTF">2021-07-03T09:17:11Z</dcterms:created>
  <dcterms:modified xsi:type="dcterms:W3CDTF">2024-01-22T11:21:53Z</dcterms:modified>
</cp:coreProperties>
</file>