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96" r:id="rId3"/>
    <p:sldId id="277" r:id="rId4"/>
    <p:sldId id="300" r:id="rId5"/>
    <p:sldId id="297" r:id="rId6"/>
    <p:sldId id="302" r:id="rId7"/>
    <p:sldId id="303" r:id="rId8"/>
    <p:sldId id="305" r:id="rId9"/>
    <p:sldId id="306" r:id="rId10"/>
    <p:sldId id="307" r:id="rId11"/>
    <p:sldId id="308" r:id="rId12"/>
    <p:sldId id="298" r:id="rId13"/>
    <p:sldId id="309" r:id="rId14"/>
    <p:sldId id="311" r:id="rId15"/>
    <p:sldId id="312" r:id="rId16"/>
    <p:sldId id="310" r:id="rId17"/>
    <p:sldId id="313" r:id="rId18"/>
    <p:sldId id="315" r:id="rId19"/>
    <p:sldId id="316" r:id="rId20"/>
    <p:sldId id="317" r:id="rId21"/>
    <p:sldId id="319" r:id="rId22"/>
    <p:sldId id="322" r:id="rId23"/>
    <p:sldId id="320" r:id="rId24"/>
    <p:sldId id="321" r:id="rId25"/>
    <p:sldId id="2007577152" r:id="rId26"/>
    <p:sldId id="2007577154" r:id="rId27"/>
    <p:sldId id="2007577155" r:id="rId28"/>
    <p:sldId id="2007577156" r:id="rId29"/>
    <p:sldId id="318" r:id="rId30"/>
    <p:sldId id="2007577153"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08" autoAdjust="0"/>
    <p:restoredTop sz="94660"/>
  </p:normalViewPr>
  <p:slideViewPr>
    <p:cSldViewPr snapToGrid="0">
      <p:cViewPr varScale="1">
        <p:scale>
          <a:sx n="68" d="100"/>
          <a:sy n="68" d="100"/>
        </p:scale>
        <p:origin x="8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699E3-1E58-4B39-8519-F915B59AE038}"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C9145-046E-40D9-8FA6-DF5BB64EA6BE}" type="slidenum">
              <a:rPr lang="en-US" smtClean="0"/>
              <a:t>‹#›</a:t>
            </a:fld>
            <a:endParaRPr lang="en-US"/>
          </a:p>
        </p:txBody>
      </p:sp>
    </p:spTree>
    <p:extLst>
      <p:ext uri="{BB962C8B-B14F-4D97-AF65-F5344CB8AC3E}">
        <p14:creationId xmlns:p14="http://schemas.microsoft.com/office/powerpoint/2010/main" val="257119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48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828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808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2613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406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81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62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52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6363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7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111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438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828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22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888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298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0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9861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171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54741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674883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3549541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118319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85237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681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73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71751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503582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904091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20975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9048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21125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00850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0662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038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8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10731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40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Tree>
    <p:extLst>
      <p:ext uri="{BB962C8B-B14F-4D97-AF65-F5344CB8AC3E}">
        <p14:creationId xmlns:p14="http://schemas.microsoft.com/office/powerpoint/2010/main" val="4283211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2024/3/4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C2A4DC63-E24D-428D-AD97-645022F93376}"/>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4A0410D-204B-4119-9937-B1EB407F6E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3528358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3.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4.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6.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4.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2858499" y="299766"/>
            <a:ext cx="34973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34BE82"/>
                </a:solidFill>
                <a:latin typeface="Times New Roman" panose="02020603050405020304" pitchFamily="18" charset="0"/>
                <a:cs typeface="Times New Roman" panose="02020603050405020304" pitchFamily="18" charset="0"/>
              </a:rPr>
              <a:t>Bài</a:t>
            </a:r>
            <a:r>
              <a:rPr lang="en-US" sz="7200" b="1" dirty="0">
                <a:solidFill>
                  <a:srgbClr val="34BE82"/>
                </a:solidFill>
                <a:latin typeface="Times New Roman" panose="02020603050405020304" pitchFamily="18" charset="0"/>
                <a:cs typeface="Times New Roman" panose="02020603050405020304" pitchFamily="18" charset="0"/>
              </a:rPr>
              <a:t> 14</a:t>
            </a:r>
            <a:endParaRPr kumimoji="0" lang="en-US" sz="7200" b="1"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0" y="1500095"/>
            <a:ext cx="8862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8861"/>
                </a:solidFill>
                <a:effectLst/>
                <a:uLnTx/>
                <a:uFillTx/>
                <a:latin typeface="Times New Roman" panose="02020603050405020304" pitchFamily="18" charset="0"/>
                <a:cs typeface="Times New Roman" panose="02020603050405020304" pitchFamily="18" charset="0"/>
              </a:rPr>
              <a:t>CỎ</a:t>
            </a:r>
            <a:r>
              <a:rPr kumimoji="0" lang="en-US" sz="7200" b="0" i="0" u="none" strike="noStrike" kern="1200" cap="none" spc="0" normalizeH="0" noProof="0" dirty="0">
                <a:ln>
                  <a:noFill/>
                </a:ln>
                <a:solidFill>
                  <a:srgbClr val="008861"/>
                </a:solidFill>
                <a:effectLst/>
                <a:uLnTx/>
                <a:uFillTx/>
                <a:latin typeface="Times New Roman" panose="02020603050405020304" pitchFamily="18" charset="0"/>
                <a:cs typeface="Times New Roman" panose="02020603050405020304" pitchFamily="18" charset="0"/>
              </a:rPr>
              <a:t> NON CƯỜI RỒI</a:t>
            </a:r>
            <a:endParaRPr kumimoji="0" lang="en-US" sz="7200" b="0" i="0" u="none" strike="noStrike" kern="1200" cap="none" spc="0" normalizeH="0" baseline="0" noProof="0" dirty="0">
              <a:ln>
                <a:noFill/>
              </a:ln>
              <a:solidFill>
                <a:srgbClr val="008861"/>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353" y="-909550"/>
            <a:ext cx="7767550" cy="7767550"/>
          </a:xfrm>
          <a:prstGeom prst="rect">
            <a:avLst/>
          </a:prstGeom>
        </p:spPr>
      </p:pic>
    </p:spTree>
    <p:custDataLst>
      <p:tags r:id="rId1"/>
    </p:custDataLst>
    <p:extLst>
      <p:ext uri="{BB962C8B-B14F-4D97-AF65-F5344CB8AC3E}">
        <p14:creationId xmlns:p14="http://schemas.microsoft.com/office/powerpoint/2010/main" val="14951906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565698" y="847909"/>
            <a:ext cx="11059130" cy="5262979"/>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ai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565698" y="1060956"/>
            <a:ext cx="440738" cy="508272"/>
          </a:xfrm>
          <a:prstGeom prst="rect">
            <a:avLst/>
          </a:prstGeom>
        </p:spPr>
      </p:pic>
      <p:cxnSp>
        <p:nvCxnSpPr>
          <p:cNvPr id="8" name="Straight Connector 7">
            <a:extLst>
              <a:ext uri="{FF2B5EF4-FFF2-40B4-BE49-F238E27FC236}">
                <a16:creationId xmlns:a16="http://schemas.microsoft.com/office/drawing/2014/main" id="{50E269B7-0F84-4B76-A388-A6013808C608}"/>
              </a:ext>
            </a:extLst>
          </p:cNvPr>
          <p:cNvCxnSpPr>
            <a:cxnSpLocks/>
          </p:cNvCxnSpPr>
          <p:nvPr/>
        </p:nvCxnSpPr>
        <p:spPr>
          <a:xfrm>
            <a:off x="2389100" y="5175216"/>
            <a:ext cx="304074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10736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2A398F-E117-4A06-AC43-0A4CC2DFC14A}"/>
              </a:ext>
            </a:extLst>
          </p:cNvPr>
          <p:cNvSpPr/>
          <p:nvPr/>
        </p:nvSpPr>
        <p:spPr>
          <a:xfrm>
            <a:off x="101601" y="400635"/>
            <a:ext cx="10131636" cy="1015663"/>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6000" b="1" i="0" u="none" strike="noStrike" kern="1200" cap="none" spc="0" normalizeH="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ĐỌC TỪ</a:t>
            </a:r>
            <a:endPar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文本框 42">
            <a:extLst>
              <a:ext uri="{FF2B5EF4-FFF2-40B4-BE49-F238E27FC236}">
                <a16:creationId xmlns:a16="http://schemas.microsoft.com/office/drawing/2014/main" id="{C7661079-6A7F-495F-AE56-97D50C83928F}"/>
              </a:ext>
            </a:extLst>
          </p:cNvPr>
          <p:cNvSpPr txBox="1"/>
          <p:nvPr/>
        </p:nvSpPr>
        <p:spPr>
          <a:xfrm>
            <a:off x="1212043" y="1926320"/>
            <a:ext cx="2402365"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noProof="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én</a:t>
            </a:r>
            <a:r>
              <a:rPr lang="en-US" altLang="zh-CN" sz="4800" b="1" kern="0" noProof="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4800" b="1" kern="0" noProof="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nâu</a:t>
            </a:r>
            <a:endParaRPr kumimoji="0" lang="vi-VN" altLang="zh-CN" sz="4800" b="1" i="0" u="none" strike="noStrike" kern="0" cap="none" spc="0" normalizeH="0" baseline="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文本框 42">
            <a:extLst>
              <a:ext uri="{FF2B5EF4-FFF2-40B4-BE49-F238E27FC236}">
                <a16:creationId xmlns:a16="http://schemas.microsoft.com/office/drawing/2014/main" id="{73EE258D-57E6-4209-A82D-F8F70B14C847}"/>
              </a:ext>
            </a:extLst>
          </p:cNvPr>
          <p:cNvSpPr txBox="1"/>
          <p:nvPr/>
        </p:nvSpPr>
        <p:spPr>
          <a:xfrm>
            <a:off x="4543183" y="1926320"/>
            <a:ext cx="3105633"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sửa</a:t>
            </a:r>
            <a:r>
              <a:rPr lang="en-US" altLang="zh-CN" sz="4800" b="1" kern="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soạn</a:t>
            </a:r>
            <a:endParaRPr kumimoji="0" lang="vi-VN" altLang="zh-CN" sz="4800" b="1" i="0" u="none" strike="noStrike" kern="0" cap="none" spc="0" normalizeH="0" baseline="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文本框 42">
            <a:extLst>
              <a:ext uri="{FF2B5EF4-FFF2-40B4-BE49-F238E27FC236}">
                <a16:creationId xmlns:a16="http://schemas.microsoft.com/office/drawing/2014/main" id="{11FAA61B-15B9-4A82-B2AE-D6D9C32E5A44}"/>
              </a:ext>
            </a:extLst>
          </p:cNvPr>
          <p:cNvSpPr txBox="1"/>
          <p:nvPr/>
        </p:nvSpPr>
        <p:spPr>
          <a:xfrm>
            <a:off x="8577591" y="1926320"/>
            <a:ext cx="2743926"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t</a:t>
            </a:r>
            <a:r>
              <a:rPr kumimoji="0" lang="en-US" altLang="zh-CN" sz="4800" b="1" i="0" u="none" strike="noStrike" kern="0" cap="none" spc="0" normalizeH="0" baseline="0" noProof="0" dirty="0" err="1">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rPr>
              <a:t>hút</a:t>
            </a:r>
            <a:r>
              <a:rPr kumimoji="0" lang="en-US" altLang="zh-CN" sz="4800" b="1" i="0" u="none" strike="noStrike" kern="0" cap="none" spc="0" normalizeH="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800" b="1" i="0" u="none" strike="noStrike" kern="0" cap="none" spc="0" normalizeH="0" noProof="0" dirty="0" err="1">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rPr>
              <a:t>thít</a:t>
            </a:r>
            <a:endParaRPr kumimoji="0" lang="vi-VN" altLang="zh-CN" sz="4800" b="1" i="0" u="none" strike="noStrike" kern="0" cap="none" spc="0" normalizeH="0" baseline="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文本框 42">
            <a:extLst>
              <a:ext uri="{FF2B5EF4-FFF2-40B4-BE49-F238E27FC236}">
                <a16:creationId xmlns:a16="http://schemas.microsoft.com/office/drawing/2014/main" id="{FA4D6A6A-76D5-41DB-A8F5-BFCA6C280E0B}"/>
              </a:ext>
            </a:extLst>
          </p:cNvPr>
          <p:cNvSpPr txBox="1"/>
          <p:nvPr/>
        </p:nvSpPr>
        <p:spPr>
          <a:xfrm>
            <a:off x="3342000" y="3267339"/>
            <a:ext cx="2402365"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cỏ</a:t>
            </a:r>
            <a:r>
              <a:rPr lang="en-US" altLang="zh-CN" sz="4800" b="1" kern="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 non</a:t>
            </a:r>
            <a:endParaRPr kumimoji="0" lang="vi-VN" altLang="zh-CN" sz="4800" b="1" i="0" u="none" strike="noStrike" kern="0" cap="none" spc="0" normalizeH="0" baseline="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文本框 42">
            <a:extLst>
              <a:ext uri="{FF2B5EF4-FFF2-40B4-BE49-F238E27FC236}">
                <a16:creationId xmlns:a16="http://schemas.microsoft.com/office/drawing/2014/main" id="{AD772B12-56D1-4DE7-A387-28FC578AF94E}"/>
              </a:ext>
            </a:extLst>
          </p:cNvPr>
          <p:cNvSpPr txBox="1"/>
          <p:nvPr/>
        </p:nvSpPr>
        <p:spPr>
          <a:xfrm>
            <a:off x="6447637" y="3267339"/>
            <a:ext cx="2402365"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nấc</a:t>
            </a:r>
            <a:r>
              <a:rPr lang="en-US" altLang="zh-CN" sz="4800" b="1" kern="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lên</a:t>
            </a:r>
            <a:endParaRPr kumimoji="0" lang="vi-VN" altLang="zh-CN" sz="4800" b="1" i="0" u="none" strike="noStrike" kern="0" cap="none" spc="0" normalizeH="0" baseline="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文本框 42">
            <a:extLst>
              <a:ext uri="{FF2B5EF4-FFF2-40B4-BE49-F238E27FC236}">
                <a16:creationId xmlns:a16="http://schemas.microsoft.com/office/drawing/2014/main" id="{0BA69E7D-B65B-48AE-998D-A58C7A1CE1C6}"/>
              </a:ext>
            </a:extLst>
          </p:cNvPr>
          <p:cNvSpPr txBox="1"/>
          <p:nvPr/>
        </p:nvSpPr>
        <p:spPr>
          <a:xfrm>
            <a:off x="2949905" y="4608358"/>
            <a:ext cx="6292190"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n</a:t>
            </a:r>
            <a:r>
              <a:rPr lang="en-US" altLang="zh-CN" sz="4800" b="1" kern="0">
                <a:solidFill>
                  <a:srgbClr val="336600"/>
                </a:solidFill>
                <a:latin typeface="Times New Roman" panose="02020603050405020304" pitchFamily="18" charset="0"/>
                <a:ea typeface="Tahoma" panose="020B0604030504040204" pitchFamily="34" charset="0"/>
                <a:cs typeface="Times New Roman" panose="02020603050405020304" pitchFamily="18" charset="0"/>
              </a:rPr>
              <a:t>hoẻn </a:t>
            </a: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miệng</a:t>
            </a:r>
            <a:r>
              <a:rPr lang="en-US" altLang="zh-CN" sz="4800" b="1" kern="0" dirty="0">
                <a:solidFill>
                  <a:srgbClr val="3366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4800" b="1" kern="0" dirty="0" err="1">
                <a:solidFill>
                  <a:srgbClr val="336600"/>
                </a:solidFill>
                <a:latin typeface="Times New Roman" panose="02020603050405020304" pitchFamily="18" charset="0"/>
                <a:ea typeface="Tahoma" panose="020B0604030504040204" pitchFamily="34" charset="0"/>
                <a:cs typeface="Times New Roman" panose="02020603050405020304" pitchFamily="18" charset="0"/>
              </a:rPr>
              <a:t>cười</a:t>
            </a:r>
            <a:endParaRPr kumimoji="0" lang="vi-VN" altLang="zh-CN" sz="4800" b="1" i="0" u="none" strike="noStrike" kern="0" cap="none" spc="0" normalizeH="0" baseline="0" noProof="0" dirty="0">
              <a:ln>
                <a:noFill/>
              </a:ln>
              <a:solidFill>
                <a:srgbClr val="3366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5119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600" fill="hold"/>
                                        <p:tgtEl>
                                          <p:spTgt spid="5"/>
                                        </p:tgtEl>
                                        <p:attrNameLst>
                                          <p:attrName>ppt_x</p:attrName>
                                        </p:attrNameLst>
                                      </p:cBhvr>
                                      <p:tavLst>
                                        <p:tav tm="0">
                                          <p:val>
                                            <p:strVal val="#ppt_x"/>
                                          </p:val>
                                        </p:tav>
                                        <p:tav tm="100000">
                                          <p:val>
                                            <p:strVal val="#ppt_x"/>
                                          </p:val>
                                        </p:tav>
                                      </p:tavLst>
                                    </p:anim>
                                    <p:anim calcmode="lin" valueType="num">
                                      <p:cBhvr additive="base">
                                        <p:cTn id="15" dur="6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60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1600"/>
                            </p:stCondLst>
                            <p:childTnLst>
                              <p:par>
                                <p:cTn id="27" presetID="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2100"/>
                            </p:stCondLst>
                            <p:childTnLst>
                              <p:par>
                                <p:cTn id="32" presetID="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2600"/>
                            </p:stCondLst>
                            <p:childTnLst>
                              <p:par>
                                <p:cTn id="37" presetID="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9F12D94A-A3FA-4595-AF73-A9810FB24F00}"/>
              </a:ext>
            </a:extLst>
          </p:cNvPr>
          <p:cNvSpPr/>
          <p:nvPr/>
        </p:nvSpPr>
        <p:spPr>
          <a:xfrm>
            <a:off x="2061027" y="566235"/>
            <a:ext cx="6110516" cy="646331"/>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 NON CƯỜI RỒI </a:t>
            </a:r>
            <a:endPar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83892" y="1371951"/>
            <a:ext cx="11422742" cy="2471959"/>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83892" y="1618694"/>
            <a:ext cx="437870" cy="561814"/>
          </a:xfrm>
          <a:prstGeom prst="rect">
            <a:avLst/>
          </a:prstGeom>
        </p:spPr>
      </p:pic>
    </p:spTree>
    <p:custDataLst>
      <p:tags r:id="rId1"/>
    </p:custDataLst>
    <p:extLst>
      <p:ext uri="{BB962C8B-B14F-4D97-AF65-F5344CB8AC3E}">
        <p14:creationId xmlns:p14="http://schemas.microsoft.com/office/powerpoint/2010/main" val="42267049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419826"/>
            <a:ext cx="11422742" cy="5909310"/>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indent="457200">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ốm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à?</a:t>
            </a:r>
          </a:p>
          <a:p>
            <a:pPr lvl="0" indent="457200">
              <a:lnSpc>
                <a:spcPct val="150000"/>
              </a:lnSpc>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nấc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indent="457200">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ẫm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indent="457200">
              <a:lnSpc>
                <a:spcPct val="150000"/>
              </a:lnSpc>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reo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indent="457200">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Đừng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hị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7372" y="584483"/>
            <a:ext cx="440530" cy="488763"/>
          </a:xfrm>
          <a:prstGeom prst="rect">
            <a:avLst/>
          </a:prstGeom>
        </p:spPr>
      </p:pic>
      <p:cxnSp>
        <p:nvCxnSpPr>
          <p:cNvPr id="19" name="Straight Connector 18">
            <a:extLst>
              <a:ext uri="{FF2B5EF4-FFF2-40B4-BE49-F238E27FC236}">
                <a16:creationId xmlns:a16="http://schemas.microsoft.com/office/drawing/2014/main" id="{81C17D86-FE3C-4304-8D1A-BABB57137FDA}"/>
              </a:ext>
            </a:extLst>
          </p:cNvPr>
          <p:cNvCxnSpPr>
            <a:cxnSpLocks/>
          </p:cNvCxnSpPr>
          <p:nvPr/>
        </p:nvCxnSpPr>
        <p:spPr>
          <a:xfrm>
            <a:off x="476817" y="1661076"/>
            <a:ext cx="4520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3F2EB2E-8CC4-464C-8183-42388611E6FB}"/>
              </a:ext>
            </a:extLst>
          </p:cNvPr>
          <p:cNvSpPr/>
          <p:nvPr/>
        </p:nvSpPr>
        <p:spPr>
          <a:xfrm>
            <a:off x="4940641" y="2415998"/>
            <a:ext cx="6928319" cy="9144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Giải nghĩa từ: </a:t>
            </a:r>
          </a:p>
          <a:p>
            <a:pPr algn="ctr"/>
            <a:r>
              <a:rPr lang="en-US" sz="2800" b="1">
                <a:solidFill>
                  <a:srgbClr val="FF0000"/>
                </a:solidFill>
                <a:latin typeface="Times New Roman" panose="02020603050405020304" pitchFamily="18" charset="0"/>
                <a:cs typeface="Times New Roman" panose="02020603050405020304" pitchFamily="18" charset="0"/>
              </a:rPr>
              <a:t>thút thít: </a:t>
            </a:r>
            <a:r>
              <a:rPr lang="en-US" sz="2800" b="1">
                <a:solidFill>
                  <a:schemeClr val="tx1"/>
                </a:solidFill>
                <a:latin typeface="Times New Roman" panose="02020603050405020304" pitchFamily="18" charset="0"/>
                <a:cs typeface="Times New Roman" panose="02020603050405020304" pitchFamily="18" charset="0"/>
              </a:rPr>
              <a:t>tiếng khóc nhỏ và ngắt quãng.</a:t>
            </a:r>
          </a:p>
        </p:txBody>
      </p:sp>
      <p:cxnSp>
        <p:nvCxnSpPr>
          <p:cNvPr id="8" name="Straight Connector 7">
            <a:extLst>
              <a:ext uri="{FF2B5EF4-FFF2-40B4-BE49-F238E27FC236}">
                <a16:creationId xmlns:a16="http://schemas.microsoft.com/office/drawing/2014/main" id="{81C17D86-FE3C-4304-8D1A-BABB57137FDA}"/>
              </a:ext>
            </a:extLst>
          </p:cNvPr>
          <p:cNvCxnSpPr>
            <a:cxnSpLocks/>
          </p:cNvCxnSpPr>
          <p:nvPr/>
        </p:nvCxnSpPr>
        <p:spPr>
          <a:xfrm>
            <a:off x="11142892" y="985352"/>
            <a:ext cx="58465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465383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9CBC83-26FA-4B46-BFB1-F664446C1921}"/>
              </a:ext>
            </a:extLst>
          </p:cNvPr>
          <p:cNvCxnSpPr/>
          <p:nvPr/>
        </p:nvCxnSpPr>
        <p:spPr>
          <a:xfrm flipH="1">
            <a:off x="3132147" y="1922296"/>
            <a:ext cx="148416" cy="585839"/>
          </a:xfrm>
          <a:prstGeom prst="line">
            <a:avLst/>
          </a:prstGeom>
          <a:noFill/>
          <a:ln w="28575" cap="flat" cmpd="sng" algn="ctr">
            <a:solidFill>
              <a:srgbClr val="FF0000"/>
            </a:solidFill>
            <a:prstDash val="solid"/>
          </a:ln>
          <a:effectLst/>
        </p:spPr>
      </p:cxnSp>
      <p:sp>
        <p:nvSpPr>
          <p:cNvPr id="5" name="Rectangle 4">
            <a:extLst>
              <a:ext uri="{FF2B5EF4-FFF2-40B4-BE49-F238E27FC236}">
                <a16:creationId xmlns:a16="http://schemas.microsoft.com/office/drawing/2014/main" id="{44C1D69D-5D62-4E5D-8E5A-5D307285CF66}"/>
              </a:ext>
            </a:extLst>
          </p:cNvPr>
          <p:cNvSpPr/>
          <p:nvPr/>
        </p:nvSpPr>
        <p:spPr>
          <a:xfrm>
            <a:off x="290287" y="415150"/>
            <a:ext cx="10131636" cy="1015663"/>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6000" b="1" i="0" u="none" strike="noStrike" kern="1200" cap="none" spc="0" normalizeH="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ĐỌC CÂU</a:t>
            </a:r>
            <a:endPar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 Box 4">
            <a:extLst>
              <a:ext uri="{FF2B5EF4-FFF2-40B4-BE49-F238E27FC236}">
                <a16:creationId xmlns:a16="http://schemas.microsoft.com/office/drawing/2014/main" id="{4DED6272-0540-4273-96A9-1A909DD012E5}"/>
              </a:ext>
            </a:extLst>
          </p:cNvPr>
          <p:cNvSpPr txBox="1"/>
          <p:nvPr/>
        </p:nvSpPr>
        <p:spPr>
          <a:xfrm>
            <a:off x="713014" y="1822699"/>
            <a:ext cx="10765971" cy="1668470"/>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D85B083D-145B-429F-855C-1A819E96A7D6}"/>
              </a:ext>
            </a:extLst>
          </p:cNvPr>
          <p:cNvCxnSpPr/>
          <p:nvPr/>
        </p:nvCxnSpPr>
        <p:spPr>
          <a:xfrm flipH="1">
            <a:off x="9721634" y="1922295"/>
            <a:ext cx="148416" cy="585839"/>
          </a:xfrm>
          <a:prstGeom prst="line">
            <a:avLst/>
          </a:prstGeom>
          <a:noFill/>
          <a:ln w="28575" cap="flat" cmpd="sng" algn="ctr">
            <a:solidFill>
              <a:srgbClr val="FF0000"/>
            </a:solidFill>
            <a:prstDash val="solid"/>
          </a:ln>
          <a:effectLst/>
        </p:spPr>
      </p:cxnSp>
      <p:grpSp>
        <p:nvGrpSpPr>
          <p:cNvPr id="13" name="Group 12">
            <a:extLst>
              <a:ext uri="{FF2B5EF4-FFF2-40B4-BE49-F238E27FC236}">
                <a16:creationId xmlns:a16="http://schemas.microsoft.com/office/drawing/2014/main" id="{A7C91266-75CD-45FE-B3F5-D8724EA7E27C}"/>
              </a:ext>
            </a:extLst>
          </p:cNvPr>
          <p:cNvGrpSpPr/>
          <p:nvPr/>
        </p:nvGrpSpPr>
        <p:grpSpPr>
          <a:xfrm>
            <a:off x="5296411" y="2736519"/>
            <a:ext cx="222624" cy="585840"/>
            <a:chOff x="5296411" y="2344633"/>
            <a:chExt cx="222624" cy="585840"/>
          </a:xfrm>
        </p:grpSpPr>
        <p:cxnSp>
          <p:nvCxnSpPr>
            <p:cNvPr id="11" name="Straight Connector 10">
              <a:extLst>
                <a:ext uri="{FF2B5EF4-FFF2-40B4-BE49-F238E27FC236}">
                  <a16:creationId xmlns:a16="http://schemas.microsoft.com/office/drawing/2014/main" id="{FB410950-53EC-4185-B73B-F5BC5E0CC756}"/>
                </a:ext>
              </a:extLst>
            </p:cNvPr>
            <p:cNvCxnSpPr/>
            <p:nvPr/>
          </p:nvCxnSpPr>
          <p:spPr>
            <a:xfrm flipH="1">
              <a:off x="5296411" y="2344634"/>
              <a:ext cx="148416" cy="585839"/>
            </a:xfrm>
            <a:prstGeom prst="line">
              <a:avLst/>
            </a:prstGeom>
            <a:noFill/>
            <a:ln w="28575"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67A70CFE-BF5F-4E85-8C4E-F9089BE3BFAD}"/>
                </a:ext>
              </a:extLst>
            </p:cNvPr>
            <p:cNvCxnSpPr/>
            <p:nvPr/>
          </p:nvCxnSpPr>
          <p:spPr>
            <a:xfrm flipH="1">
              <a:off x="5370619" y="2344633"/>
              <a:ext cx="148416" cy="585839"/>
            </a:xfrm>
            <a:prstGeom prst="line">
              <a:avLst/>
            </a:prstGeom>
            <a:noFill/>
            <a:ln w="28575" cap="flat" cmpd="sng" algn="ctr">
              <a:solidFill>
                <a:srgbClr val="FF0000"/>
              </a:solidFill>
              <a:prstDash val="solid"/>
            </a:ln>
            <a:effectLst/>
          </p:spPr>
        </p:cxnSp>
      </p:grpSp>
    </p:spTree>
    <p:extLst>
      <p:ext uri="{BB962C8B-B14F-4D97-AF65-F5344CB8AC3E}">
        <p14:creationId xmlns:p14="http://schemas.microsoft.com/office/powerpoint/2010/main" val="4173581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565698" y="634862"/>
            <a:ext cx="11059130" cy="5262979"/>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ai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565698" y="882280"/>
            <a:ext cx="440738" cy="508272"/>
          </a:xfrm>
          <a:prstGeom prst="rect">
            <a:avLst/>
          </a:prstGeom>
        </p:spPr>
      </p:pic>
    </p:spTree>
    <p:custDataLst>
      <p:tags r:id="rId1"/>
    </p:custDataLst>
    <p:extLst>
      <p:ext uri="{BB962C8B-B14F-4D97-AF65-F5344CB8AC3E}">
        <p14:creationId xmlns:p14="http://schemas.microsoft.com/office/powerpoint/2010/main" val="8438524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4DED6272-0540-4273-96A9-1A909DD012E5}"/>
              </a:ext>
            </a:extLst>
          </p:cNvPr>
          <p:cNvSpPr txBox="1"/>
          <p:nvPr/>
        </p:nvSpPr>
        <p:spPr>
          <a:xfrm>
            <a:off x="713014" y="1822699"/>
            <a:ext cx="10765971" cy="2585323"/>
          </a:xfrm>
          <a:prstGeom prst="rect">
            <a:avLst/>
          </a:prstGeom>
          <a:noFill/>
        </p:spPr>
        <p:txBody>
          <a:bodyPr wrap="square" rtlCol="0">
            <a:spAutoFit/>
          </a:bodyPr>
          <a:lstStyle/>
          <a:p>
            <a:pPr lvl="0" indent="457200" algn="just">
              <a:lnSpc>
                <a:spcPct val="150000"/>
              </a:lnSpc>
              <a:defRPr/>
            </a:pPr>
            <a:r>
              <a:rPr lang="en-US" sz="3600" dirty="0" err="1">
                <a:solidFill>
                  <a:prstClr val="black"/>
                </a:solidFill>
                <a:latin typeface="Times New Roman" panose="02020603050405020304" pitchFamily="18" charset="0"/>
                <a:cs typeface="Times New Roman" panose="02020603050405020304" pitchFamily="18" charset="0"/>
              </a:rPr>
              <a:t>Suốt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đêm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én</a:t>
            </a:r>
            <a:r>
              <a:rPr lang="en-US" sz="3600" dirty="0">
                <a:solidFill>
                  <a:prstClr val="black"/>
                </a:solidFill>
                <a:latin typeface="Times New Roman" panose="02020603050405020304" pitchFamily="18" charset="0"/>
                <a:cs typeface="Times New Roman" panose="02020603050405020304" pitchFamily="18" charset="0"/>
              </a:rPr>
              <a:t> ra </a:t>
            </a:r>
            <a:r>
              <a:rPr lang="en-US" sz="3600" dirty="0" err="1">
                <a:solidFill>
                  <a:prstClr val="black"/>
                </a:solidFill>
                <a:latin typeface="Times New Roman" panose="02020603050405020304" pitchFamily="18" charset="0"/>
                <a:cs typeface="Times New Roman" panose="02020603050405020304" pitchFamily="18" charset="0"/>
              </a:rPr>
              <a:t>sức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tìm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dòng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chữ</a:t>
            </a:r>
            <a:r>
              <a:rPr lang="en-US" sz="3600" dirty="0">
                <a:solidFill>
                  <a:prstClr val="black"/>
                </a:solidFill>
                <a:latin typeface="Times New Roman" panose="02020603050405020304" pitchFamily="18" charset="0"/>
                <a:cs typeface="Times New Roman" panose="02020603050405020304" pitchFamily="18" charset="0"/>
              </a:rPr>
              <a:t> “</a:t>
            </a:r>
            <a:r>
              <a:rPr lang="en-US" sz="3600" err="1">
                <a:solidFill>
                  <a:prstClr val="black"/>
                </a:solidFill>
                <a:latin typeface="Times New Roman" panose="02020603050405020304" pitchFamily="18" charset="0"/>
                <a:cs typeface="Times New Roman" panose="02020603050405020304" pitchFamily="18" charset="0"/>
              </a:rPr>
              <a:t>Không</a:t>
            </a:r>
            <a:r>
              <a:rPr lang="en-US" sz="3600">
                <a:solidFill>
                  <a:prstClr val="black"/>
                </a:solidFill>
                <a:latin typeface="Times New Roman" panose="02020603050405020304" pitchFamily="18" charset="0"/>
                <a:cs typeface="Times New Roman" panose="02020603050405020304" pitchFamily="18" charset="0"/>
              </a:rPr>
              <a:t> </a:t>
            </a:r>
            <a:r>
              <a:rPr lang="vi-VN" sz="3600" smtClean="0">
                <a:solidFill>
                  <a:prstClr val="black"/>
                </a:solidFill>
                <a:latin typeface="Times New Roman" panose="02020603050405020304" pitchFamily="18" charset="0"/>
                <a:cs typeface="Times New Roman" panose="02020603050405020304" pitchFamily="18" charset="0"/>
              </a:rPr>
              <a:t>gi</a:t>
            </a:r>
            <a:r>
              <a:rPr lang="en-US" sz="3600" smtClean="0">
                <a:solidFill>
                  <a:prstClr val="black"/>
                </a:solidFill>
                <a:latin typeface="Times New Roman" panose="02020603050405020304" pitchFamily="18" charset="0"/>
                <a:cs typeface="Times New Roman" panose="02020603050405020304" pitchFamily="18" charset="0"/>
              </a:rPr>
              <a:t>ẫm </a:t>
            </a:r>
            <a:r>
              <a:rPr lang="en-US" sz="3600" dirty="0" err="1">
                <a:solidFill>
                  <a:prstClr val="black"/>
                </a:solidFill>
                <a:latin typeface="Times New Roman" panose="02020603050405020304" pitchFamily="18" charset="0"/>
                <a:cs typeface="Times New Roman" panose="02020603050405020304" pitchFamily="18" charset="0"/>
              </a:rPr>
              <a:t>chân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B9CBC83-26FA-4B46-BFB1-F664446C1921}"/>
              </a:ext>
            </a:extLst>
          </p:cNvPr>
          <p:cNvCxnSpPr/>
          <p:nvPr/>
        </p:nvCxnSpPr>
        <p:spPr>
          <a:xfrm flipH="1">
            <a:off x="3308750" y="2006377"/>
            <a:ext cx="148416" cy="585839"/>
          </a:xfrm>
          <a:prstGeom prst="line">
            <a:avLst/>
          </a:prstGeom>
          <a:noFill/>
          <a:ln w="28575" cap="flat" cmpd="sng" algn="ctr">
            <a:solidFill>
              <a:srgbClr val="FF0000"/>
            </a:solidFill>
            <a:prstDash val="solid"/>
          </a:ln>
          <a:effectLst/>
        </p:spPr>
      </p:cxnSp>
      <p:sp>
        <p:nvSpPr>
          <p:cNvPr id="5" name="Rectangle 4">
            <a:extLst>
              <a:ext uri="{FF2B5EF4-FFF2-40B4-BE49-F238E27FC236}">
                <a16:creationId xmlns:a16="http://schemas.microsoft.com/office/drawing/2014/main" id="{44C1D69D-5D62-4E5D-8E5A-5D307285CF66}"/>
              </a:ext>
            </a:extLst>
          </p:cNvPr>
          <p:cNvSpPr/>
          <p:nvPr/>
        </p:nvSpPr>
        <p:spPr>
          <a:xfrm>
            <a:off x="290287" y="415150"/>
            <a:ext cx="10131636" cy="1015663"/>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 ĐỌC CÂU</a:t>
            </a:r>
            <a:endPar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32A573E5-FFDD-44DA-AB66-E741BA32516E}"/>
              </a:ext>
            </a:extLst>
          </p:cNvPr>
          <p:cNvCxnSpPr/>
          <p:nvPr/>
        </p:nvCxnSpPr>
        <p:spPr>
          <a:xfrm flipH="1">
            <a:off x="9606020" y="2006376"/>
            <a:ext cx="148416" cy="585839"/>
          </a:xfrm>
          <a:prstGeom prst="line">
            <a:avLst/>
          </a:prstGeom>
          <a:noFill/>
          <a:ln w="28575"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D85B083D-145B-429F-855C-1A819E96A7D6}"/>
              </a:ext>
            </a:extLst>
          </p:cNvPr>
          <p:cNvCxnSpPr/>
          <p:nvPr/>
        </p:nvCxnSpPr>
        <p:spPr>
          <a:xfrm flipH="1">
            <a:off x="2589759" y="2822330"/>
            <a:ext cx="148416" cy="585839"/>
          </a:xfrm>
          <a:prstGeom prst="line">
            <a:avLst/>
          </a:prstGeom>
          <a:noFill/>
          <a:ln w="28575" cap="flat" cmpd="sng" algn="ctr">
            <a:solidFill>
              <a:srgbClr val="FF0000"/>
            </a:solidFill>
            <a:prstDash val="solid"/>
          </a:ln>
          <a:effectLst/>
        </p:spPr>
      </p:cxnSp>
      <p:grpSp>
        <p:nvGrpSpPr>
          <p:cNvPr id="13" name="Group 12">
            <a:extLst>
              <a:ext uri="{FF2B5EF4-FFF2-40B4-BE49-F238E27FC236}">
                <a16:creationId xmlns:a16="http://schemas.microsoft.com/office/drawing/2014/main" id="{A7C91266-75CD-45FE-B3F5-D8724EA7E27C}"/>
              </a:ext>
            </a:extLst>
          </p:cNvPr>
          <p:cNvGrpSpPr/>
          <p:nvPr/>
        </p:nvGrpSpPr>
        <p:grpSpPr>
          <a:xfrm>
            <a:off x="1478085" y="3669358"/>
            <a:ext cx="222624" cy="585840"/>
            <a:chOff x="5296411" y="2344633"/>
            <a:chExt cx="222624" cy="585840"/>
          </a:xfrm>
        </p:grpSpPr>
        <p:cxnSp>
          <p:nvCxnSpPr>
            <p:cNvPr id="11" name="Straight Connector 10">
              <a:extLst>
                <a:ext uri="{FF2B5EF4-FFF2-40B4-BE49-F238E27FC236}">
                  <a16:creationId xmlns:a16="http://schemas.microsoft.com/office/drawing/2014/main" id="{FB410950-53EC-4185-B73B-F5BC5E0CC756}"/>
                </a:ext>
              </a:extLst>
            </p:cNvPr>
            <p:cNvCxnSpPr/>
            <p:nvPr/>
          </p:nvCxnSpPr>
          <p:spPr>
            <a:xfrm flipH="1">
              <a:off x="5296411" y="2344634"/>
              <a:ext cx="148416" cy="585839"/>
            </a:xfrm>
            <a:prstGeom prst="line">
              <a:avLst/>
            </a:prstGeom>
            <a:noFill/>
            <a:ln w="28575"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67A70CFE-BF5F-4E85-8C4E-F9089BE3BFAD}"/>
                </a:ext>
              </a:extLst>
            </p:cNvPr>
            <p:cNvCxnSpPr/>
            <p:nvPr/>
          </p:nvCxnSpPr>
          <p:spPr>
            <a:xfrm flipH="1">
              <a:off x="5370619" y="2344633"/>
              <a:ext cx="148416" cy="585839"/>
            </a:xfrm>
            <a:prstGeom prst="line">
              <a:avLst/>
            </a:prstGeom>
            <a:noFill/>
            <a:ln w="28575" cap="flat" cmpd="sng" algn="ctr">
              <a:solidFill>
                <a:srgbClr val="FF0000"/>
              </a:solidFill>
              <a:prstDash val="solid"/>
            </a:ln>
            <a:effectLst/>
          </p:spPr>
        </p:cxnSp>
      </p:grpSp>
      <p:cxnSp>
        <p:nvCxnSpPr>
          <p:cNvPr id="14" name="Straight Connector 13">
            <a:extLst>
              <a:ext uri="{FF2B5EF4-FFF2-40B4-BE49-F238E27FC236}">
                <a16:creationId xmlns:a16="http://schemas.microsoft.com/office/drawing/2014/main" id="{D85B083D-145B-429F-855C-1A819E96A7D6}"/>
              </a:ext>
            </a:extLst>
          </p:cNvPr>
          <p:cNvCxnSpPr/>
          <p:nvPr/>
        </p:nvCxnSpPr>
        <p:spPr>
          <a:xfrm flipH="1">
            <a:off x="8059160" y="2839364"/>
            <a:ext cx="148416" cy="585839"/>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3784663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2"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0" y="826604"/>
            <a:ext cx="89117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34BE82"/>
                </a:solidFill>
                <a:effectLst/>
                <a:uLnTx/>
                <a:uFillTx/>
                <a:latin typeface="Times New Roman" panose="02020603050405020304" pitchFamily="18" charset="0"/>
                <a:cs typeface="Times New Roman" panose="02020603050405020304" pitchFamily="18" charset="0"/>
              </a:rPr>
              <a:t>Luyện</a:t>
            </a:r>
            <a:r>
              <a:rPr kumimoji="0" lang="en-US" sz="8000" b="1" i="0" u="none" strike="noStrike" kern="1200" cap="none" spc="0" normalizeH="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err="1">
                <a:ln>
                  <a:noFill/>
                </a:ln>
                <a:solidFill>
                  <a:srgbClr val="34BE82"/>
                </a:solidFill>
                <a:effectLst/>
                <a:uLnTx/>
                <a:uFillTx/>
                <a:latin typeface="Times New Roman" panose="02020603050405020304" pitchFamily="18" charset="0"/>
                <a:cs typeface="Times New Roman" panose="02020603050405020304" pitchFamily="18" charset="0"/>
              </a:rPr>
              <a:t>đọc</a:t>
            </a:r>
            <a:r>
              <a:rPr kumimoji="0" lang="en-US" sz="8000" b="1" i="0" u="none" strike="noStrike" kern="1200" cap="none" spc="0" normalizeH="0" noProof="0">
                <a:ln>
                  <a:noFill/>
                </a:ln>
                <a:solidFill>
                  <a:srgbClr val="34BE82"/>
                </a:solidFill>
                <a:effectLst/>
                <a:uLnTx/>
                <a:uFillTx/>
                <a:latin typeface="Times New Roman" panose="02020603050405020304" pitchFamily="18" charset="0"/>
                <a:cs typeface="Times New Roman" panose="02020603050405020304" pitchFamily="18" charset="0"/>
              </a:rPr>
              <a:t> nhóm 3</a:t>
            </a:r>
            <a:endParaRPr kumimoji="0" lang="en-US" sz="8000" b="1" i="0"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3542" y="-539734"/>
            <a:ext cx="9454306" cy="7397733"/>
          </a:xfrm>
          <a:prstGeom prst="rect">
            <a:avLst/>
          </a:prstGeom>
        </p:spPr>
      </p:pic>
      <p:pic>
        <p:nvPicPr>
          <p:cNvPr id="7" name="PA_图片 4">
            <a:extLst>
              <a:ext uri="{FF2B5EF4-FFF2-40B4-BE49-F238E27FC236}">
                <a16:creationId xmlns:a16="http://schemas.microsoft.com/office/drawing/2014/main" id="{14E73A32-26C4-47E0-8A5F-78CCC0836E8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5722" y="2795982"/>
            <a:ext cx="5125570" cy="4062017"/>
          </a:xfrm>
          <a:prstGeom prst="rect">
            <a:avLst/>
          </a:prstGeom>
        </p:spPr>
      </p:pic>
      <p:sp>
        <p:nvSpPr>
          <p:cNvPr id="14" name="TextBox 13">
            <a:extLst>
              <a:ext uri="{FF2B5EF4-FFF2-40B4-BE49-F238E27FC236}">
                <a16:creationId xmlns:a16="http://schemas.microsoft.com/office/drawing/2014/main" id="{2A258B00-104D-4A7A-A061-507BEB31AD98}"/>
              </a:ext>
            </a:extLst>
          </p:cNvPr>
          <p:cNvSpPr txBox="1"/>
          <p:nvPr/>
        </p:nvSpPr>
        <p:spPr>
          <a:xfrm>
            <a:off x="623311" y="3696465"/>
            <a:ext cx="4447178" cy="2646878"/>
          </a:xfrm>
          <a:prstGeom prst="rect">
            <a:avLst/>
          </a:prstGeom>
          <a:noFill/>
        </p:spPr>
        <p:txBody>
          <a:bodyPr wrap="square">
            <a:spAutoFit/>
          </a:bodyPr>
          <a:lstStyle/>
          <a:p>
            <a:pPr algn="ctr" defTabSz="609630">
              <a:buClr>
                <a:srgbClr val="000000"/>
              </a:buClr>
              <a:defRPr/>
            </a:pPr>
            <a:r>
              <a:rPr lang="en-US" altLang="zh-CN"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80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280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spTree>
    <p:custDataLst>
      <p:tags r:id="rId1"/>
    </p:custDataLst>
    <p:extLst>
      <p:ext uri="{BB962C8B-B14F-4D97-AF65-F5344CB8AC3E}">
        <p14:creationId xmlns:p14="http://schemas.microsoft.com/office/powerpoint/2010/main" val="30380238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281018"/>
            <a:ext cx="11422742" cy="2677656"/>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ẫm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lặng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8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hị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 NON CƯỜI RỒI </a:t>
            </a:r>
            <a:endPar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246769"/>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477829" y="62248"/>
            <a:ext cx="2569028"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kern="0" dirty="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toàn</a:t>
            </a:r>
            <a:r>
              <a:rPr lang="en-US" sz="2800" b="1" kern="0" dirty="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bài</a:t>
            </a:r>
            <a:endPar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447004" y="1980932"/>
            <a:ext cx="440530" cy="488763"/>
          </a:xfrm>
          <a:prstGeom prst="rect">
            <a:avLst/>
          </a:prstGeom>
        </p:spPr>
      </p:pic>
    </p:spTree>
    <p:custDataLst>
      <p:tags r:id="rId1"/>
    </p:custDataLst>
    <p:extLst>
      <p:ext uri="{BB962C8B-B14F-4D97-AF65-F5344CB8AC3E}">
        <p14:creationId xmlns:p14="http://schemas.microsoft.com/office/powerpoint/2010/main" val="3963069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82112" y="843131"/>
            <a:ext cx="11626302" cy="4524315"/>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việc,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ai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387022" y="1029425"/>
            <a:ext cx="440738" cy="508272"/>
          </a:xfrm>
          <a:prstGeom prst="rect">
            <a:avLst/>
          </a:prstGeom>
        </p:spPr>
      </p:pic>
    </p:spTree>
    <p:custDataLst>
      <p:tags r:id="rId1"/>
    </p:custDataLst>
    <p:extLst>
      <p:ext uri="{BB962C8B-B14F-4D97-AF65-F5344CB8AC3E}">
        <p14:creationId xmlns:p14="http://schemas.microsoft.com/office/powerpoint/2010/main" val="583331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5D4B4524-98BC-4B65-9040-51C5D8DE59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253" b="57367" l="20008" r="26232"/>
                    </a14:imgEffect>
                  </a14:imgLayer>
                </a14:imgProps>
              </a:ext>
            </a:extLst>
          </a:blip>
          <a:srcRect l="19230" t="49364" r="72990" b="41744"/>
          <a:stretch/>
        </p:blipFill>
        <p:spPr>
          <a:xfrm>
            <a:off x="25578" y="394534"/>
            <a:ext cx="1398423" cy="898985"/>
          </a:xfrm>
          <a:prstGeom prst="rect">
            <a:avLst/>
          </a:prstGeom>
        </p:spPr>
      </p:pic>
      <p:sp>
        <p:nvSpPr>
          <p:cNvPr id="15" name="Text Box 3">
            <a:extLst>
              <a:ext uri="{FF2B5EF4-FFF2-40B4-BE49-F238E27FC236}">
                <a16:creationId xmlns:a16="http://schemas.microsoft.com/office/drawing/2014/main" id="{33C5E2DC-05FD-44DF-9AA5-4350422D5EDA}"/>
              </a:ext>
            </a:extLst>
          </p:cNvPr>
          <p:cNvSpPr txBox="1"/>
          <p:nvPr/>
        </p:nvSpPr>
        <p:spPr>
          <a:xfrm>
            <a:off x="1389011" y="520862"/>
            <a:ext cx="10616266" cy="646331"/>
          </a:xfrm>
          <a:prstGeom prst="rect">
            <a:avLst/>
          </a:prstGeom>
          <a:noFill/>
        </p:spPr>
        <p:txBody>
          <a:bodyPr wrap="square" rtlCol="0">
            <a:spAutoFit/>
          </a:bodyPr>
          <a:lstStyle/>
          <a:p>
            <a:pPr algn="ctr">
              <a:defRPr/>
            </a:pP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tấm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nhở</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chúng</a:t>
            </a:r>
            <a:r>
              <a:rPr lang="en-US" sz="3600" dirty="0">
                <a:solidFill>
                  <a:prstClr val="black"/>
                </a:solidFill>
                <a:latin typeface="Times New Roman" panose="02020603050405020304" pitchFamily="18" charset="0"/>
                <a:cs typeface="Times New Roman" panose="02020603050405020304" pitchFamily="18" charset="0"/>
              </a:rPr>
              <a:t> ta </a:t>
            </a:r>
            <a:r>
              <a:rPr lang="en-US" sz="3600" dirty="0" err="1">
                <a:solidFill>
                  <a:prstClr val="black"/>
                </a:solidFill>
                <a:latin typeface="Times New Roman" panose="02020603050405020304" pitchFamily="18" charset="0"/>
                <a:cs typeface="Times New Roman" panose="02020603050405020304" pitchFamily="18" charset="0"/>
              </a:rPr>
              <a:t>điều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gì</a:t>
            </a:r>
            <a:r>
              <a:rPr lang="en-US" sz="3600" dirty="0">
                <a:solidFill>
                  <a:prstClr val="black"/>
                </a:solidFill>
                <a:latin typeface="Times New Roman" panose="02020603050405020304" pitchFamily="18" charset="0"/>
                <a:cs typeface="Times New Roman" panose="02020603050405020304" pitchFamily="18" charset="0"/>
              </a:rPr>
              <a:t>?</a:t>
            </a:r>
          </a:p>
        </p:txBody>
      </p:sp>
      <p:pic>
        <p:nvPicPr>
          <p:cNvPr id="28" name="Picture 2" descr="Giải Bài 14: Đọc: Cỏ non cười rồi SGK Tiếng Việt 2 tập 2 Kết nối tri thức  với cuộc sống | Tiếng Việt 2 - Kết nối tri thức">
            <a:extLst>
              <a:ext uri="{FF2B5EF4-FFF2-40B4-BE49-F238E27FC236}">
                <a16:creationId xmlns:a16="http://schemas.microsoft.com/office/drawing/2014/main" id="{B91E7C69-9DF8-4B48-AC5A-BC6BAA8A1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91" y="1311033"/>
            <a:ext cx="11097743" cy="4934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FF03C42-E951-459E-A223-6833FE33976B}"/>
              </a:ext>
            </a:extLst>
          </p:cNvPr>
          <p:cNvSpPr/>
          <p:nvPr/>
        </p:nvSpPr>
        <p:spPr>
          <a:xfrm>
            <a:off x="2186153" y="3429000"/>
            <a:ext cx="1397876" cy="61748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DFC9753-058E-4E45-9A2C-D15982F4CB1A}"/>
              </a:ext>
            </a:extLst>
          </p:cNvPr>
          <p:cNvSpPr/>
          <p:nvPr/>
        </p:nvSpPr>
        <p:spPr>
          <a:xfrm>
            <a:off x="2186153" y="4172809"/>
            <a:ext cx="1397876" cy="61748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8BBF7C2-65B8-485A-BF3C-5FFC806C2253}"/>
              </a:ext>
            </a:extLst>
          </p:cNvPr>
          <p:cNvSpPr/>
          <p:nvPr/>
        </p:nvSpPr>
        <p:spPr>
          <a:xfrm>
            <a:off x="7803933" y="3452205"/>
            <a:ext cx="1287515" cy="61748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0C38E5E-00E2-4894-A5B2-37E8E5E401FB}"/>
              </a:ext>
            </a:extLst>
          </p:cNvPr>
          <p:cNvSpPr/>
          <p:nvPr/>
        </p:nvSpPr>
        <p:spPr>
          <a:xfrm>
            <a:off x="2461027" y="5826922"/>
            <a:ext cx="7555332" cy="9144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Các tấm biển báo nhắc nhở mọi người ý thức bảo vệ môi trường.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11" grpId="0" animBg="1"/>
      <p:bldP spid="1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F1D3CA-CC7D-40E3-927D-ECBE81274C61}"/>
              </a:ext>
            </a:extLst>
          </p:cNvPr>
          <p:cNvSpPr txBox="1"/>
          <p:nvPr/>
        </p:nvSpPr>
        <p:spPr>
          <a:xfrm>
            <a:off x="1640114" y="2041479"/>
            <a:ext cx="89117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34BE82"/>
                </a:solidFill>
                <a:effectLst/>
                <a:uLnTx/>
                <a:uFillTx/>
                <a:latin typeface="Times New Roman" panose="02020603050405020304" pitchFamily="18" charset="0"/>
                <a:cs typeface="Times New Roman" panose="02020603050405020304" pitchFamily="18" charset="0"/>
              </a:rPr>
              <a:t>Trả</a:t>
            </a:r>
            <a:r>
              <a:rPr kumimoji="0" lang="en-US" sz="9600" b="1" i="0" u="none" strike="noStrike" kern="1200" cap="none" spc="0" normalizeH="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noProof="0" dirty="0" err="1">
                <a:ln>
                  <a:noFill/>
                </a:ln>
                <a:solidFill>
                  <a:srgbClr val="34BE82"/>
                </a:solidFill>
                <a:effectLst/>
                <a:uLnTx/>
                <a:uFillTx/>
                <a:latin typeface="Times New Roman" panose="02020603050405020304" pitchFamily="18" charset="0"/>
                <a:cs typeface="Times New Roman" panose="02020603050405020304" pitchFamily="18" charset="0"/>
              </a:rPr>
              <a:t>lời</a:t>
            </a:r>
            <a:r>
              <a:rPr kumimoji="0" lang="en-US" sz="9600" b="1" i="0" u="none" strike="noStrike" kern="1200" cap="none" spc="0" normalizeH="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noProof="0" dirty="0" err="1">
                <a:ln>
                  <a:noFill/>
                </a:ln>
                <a:solidFill>
                  <a:srgbClr val="34BE82"/>
                </a:solidFill>
                <a:effectLst/>
                <a:uLnTx/>
                <a:uFillTx/>
                <a:latin typeface="Times New Roman" panose="02020603050405020304" pitchFamily="18" charset="0"/>
                <a:cs typeface="Times New Roman" panose="02020603050405020304" pitchFamily="18" charset="0"/>
              </a:rPr>
              <a:t>câu</a:t>
            </a:r>
            <a:r>
              <a:rPr kumimoji="0" lang="en-US" sz="9600" b="1" i="0" u="none" strike="noStrike" kern="1200" cap="none" spc="0" normalizeH="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noProof="0" dirty="0" err="1">
                <a:ln>
                  <a:noFill/>
                </a:ln>
                <a:solidFill>
                  <a:srgbClr val="34BE82"/>
                </a:solidFill>
                <a:effectLst/>
                <a:uLnTx/>
                <a:uFillTx/>
                <a:latin typeface="Times New Roman" panose="02020603050405020304" pitchFamily="18" charset="0"/>
                <a:cs typeface="Times New Roman" panose="02020603050405020304" pitchFamily="18" charset="0"/>
              </a:rPr>
              <a:t>hỏi</a:t>
            </a:r>
            <a:endParaRPr kumimoji="0" lang="en-US" sz="9600" b="1" i="0"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511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50ECE-2F71-4FBE-B481-942F69ACB469}"/>
              </a:ext>
            </a:extLst>
          </p:cNvPr>
          <p:cNvSpPr txBox="1"/>
          <p:nvPr/>
        </p:nvSpPr>
        <p:spPr>
          <a:xfrm>
            <a:off x="470024" y="737821"/>
            <a:ext cx="11493375" cy="42101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342900" marR="0" lvl="0" indent="-342900" algn="l" defTabSz="914400" rtl="0" eaLnBrk="1" fontAlgn="auto" latinLnBrk="0" hangingPunct="1">
              <a:lnSpc>
                <a:spcPct val="2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342900" marR="0" lvl="0" indent="-342900" algn="l" defTabSz="914400" rtl="0" eaLnBrk="1" fontAlgn="auto" latinLnBrk="0" hangingPunct="1">
              <a:lnSpc>
                <a:spcPct val="2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342900" marR="0" lvl="0" indent="-342900" algn="l" defTabSz="914400" rtl="0" eaLnBrk="1" fontAlgn="auto" latinLnBrk="0" hangingPunct="1">
              <a:lnSpc>
                <a:spcPct val="2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Trẻ</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p>
        </p:txBody>
      </p:sp>
      <p:sp>
        <p:nvSpPr>
          <p:cNvPr id="6" name="TextBox 5">
            <a:extLst>
              <a:ext uri="{FF2B5EF4-FFF2-40B4-BE49-F238E27FC236}">
                <a16:creationId xmlns:a16="http://schemas.microsoft.com/office/drawing/2014/main" id="{03103212-0A7B-4B65-A0FE-1DF0E4FFB258}"/>
              </a:ext>
            </a:extLst>
          </p:cNvPr>
          <p:cNvSpPr txBox="1"/>
          <p:nvPr/>
        </p:nvSpPr>
        <p:spPr>
          <a:xfrm>
            <a:off x="1096425" y="1822175"/>
            <a:ext cx="9186349" cy="707886"/>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 bừng tỉnh giấc sau giấc ngủ đông</a:t>
            </a:r>
            <a:r>
              <a:rPr kumimoji="0" lang="en-US"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C945DA55-12B9-49CA-8535-26688D376CDF}"/>
              </a:ext>
            </a:extLst>
          </p:cNvPr>
          <p:cNvSpPr txBox="1"/>
          <p:nvPr/>
        </p:nvSpPr>
        <p:spPr>
          <a:xfrm>
            <a:off x="1096424" y="3061928"/>
            <a:ext cx="9186349" cy="707886"/>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én từ ph</a:t>
            </a:r>
            <a:r>
              <a:rPr lang="en-US" sz="4000" ker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ương</a:t>
            </a: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Nam trở về</a:t>
            </a:r>
            <a:r>
              <a:rPr kumimoji="0" lang="en-US"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B1657C54-4E78-43BA-84A1-F6F1D464CF58}"/>
              </a:ext>
            </a:extLst>
          </p:cNvPr>
          <p:cNvSpPr txBox="1"/>
          <p:nvPr/>
        </p:nvSpPr>
        <p:spPr>
          <a:xfrm>
            <a:off x="1096424" y="4275228"/>
            <a:ext cx="9186349" cy="707886"/>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Trẻ em chơi đùa dưới ánh mặt trời ấm áp</a:t>
            </a:r>
            <a:r>
              <a:rPr kumimoji="0" lang="en-US"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27330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EAC8DD-0893-4100-B286-69836D93EC92}"/>
              </a:ext>
            </a:extLst>
          </p:cNvPr>
          <p:cNvSpPr txBox="1"/>
          <p:nvPr/>
        </p:nvSpPr>
        <p:spPr>
          <a:xfrm>
            <a:off x="2423885" y="577333"/>
            <a:ext cx="73442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6BD501B3-77B2-471D-9CE1-6F473186CE5D}"/>
              </a:ext>
            </a:extLst>
          </p:cNvPr>
          <p:cNvSpPr txBox="1"/>
          <p:nvPr/>
        </p:nvSpPr>
        <p:spPr>
          <a:xfrm>
            <a:off x="2982870" y="1720257"/>
            <a:ext cx="8575506" cy="646331"/>
          </a:xfrm>
          <a:prstGeom prst="rect">
            <a:avLst/>
          </a:prstGeom>
          <a:ln>
            <a:solidFill>
              <a:schemeClr val="accent6">
                <a:lumMod val="75000"/>
              </a:schemeClr>
            </a:solidFill>
            <a:prstDash val="lgDash"/>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4803E94F-D225-4C13-BC06-38F1392E7529}"/>
              </a:ext>
            </a:extLst>
          </p:cNvPr>
          <p:cNvPicPr>
            <a:picLocks noChangeAspect="1"/>
          </p:cNvPicPr>
          <p:nvPr/>
        </p:nvPicPr>
        <p:blipFill rotWithShape="1">
          <a:blip r:embed="rId2"/>
          <a:srcRect l="47913" t="61698" r="41878" b="14446"/>
          <a:stretch/>
        </p:blipFill>
        <p:spPr>
          <a:xfrm>
            <a:off x="406400" y="900498"/>
            <a:ext cx="2438146" cy="3205044"/>
          </a:xfrm>
          <a:prstGeom prst="rect">
            <a:avLst/>
          </a:prstGeom>
        </p:spPr>
      </p:pic>
      <p:pic>
        <p:nvPicPr>
          <p:cNvPr id="7" name="Picture 6">
            <a:extLst>
              <a:ext uri="{FF2B5EF4-FFF2-40B4-BE49-F238E27FC236}">
                <a16:creationId xmlns:a16="http://schemas.microsoft.com/office/drawing/2014/main" id="{E3018F81-4BD8-4A12-80FF-9E8D8FEF5221}"/>
              </a:ext>
            </a:extLst>
          </p:cNvPr>
          <p:cNvPicPr>
            <a:picLocks noChangeAspect="1"/>
          </p:cNvPicPr>
          <p:nvPr/>
        </p:nvPicPr>
        <p:blipFill rotWithShape="1">
          <a:blip r:embed="rId2"/>
          <a:srcRect l="23331" t="17843" r="21042" b="10000"/>
          <a:stretch/>
        </p:blipFill>
        <p:spPr>
          <a:xfrm>
            <a:off x="4609846" y="2632220"/>
            <a:ext cx="5321554" cy="3882880"/>
          </a:xfrm>
          <a:prstGeom prst="rect">
            <a:avLst/>
          </a:prstGeom>
        </p:spPr>
      </p:pic>
    </p:spTree>
    <p:extLst>
      <p:ext uri="{BB962C8B-B14F-4D97-AF65-F5344CB8AC3E}">
        <p14:creationId xmlns:p14="http://schemas.microsoft.com/office/powerpoint/2010/main" val="1163095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F447A1-4D10-432C-B49C-B6B3815AD061}"/>
              </a:ext>
            </a:extLst>
          </p:cNvPr>
          <p:cNvSpPr txBox="1"/>
          <p:nvPr/>
        </p:nvSpPr>
        <p:spPr>
          <a:xfrm>
            <a:off x="1981197" y="556540"/>
            <a:ext cx="873760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 cỏ non, chim én đã làm gì?</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894D46-5EF6-4B3A-ADE9-C41B1803D0CB}"/>
              </a:ext>
            </a:extLst>
          </p:cNvPr>
          <p:cNvSpPr txBox="1"/>
          <p:nvPr/>
        </p:nvSpPr>
        <p:spPr>
          <a:xfrm>
            <a:off x="1190170" y="1980346"/>
            <a:ext cx="9811657" cy="1569660"/>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thêm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sức</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smtClean="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vi-VN" sz="3200" b="0" i="0" u="none" strike="noStrike" kern="0" cap="none" spc="0" normalizeH="0" baseline="0" noProof="0" smtClean="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chân</a:t>
            </a:r>
            <a:r>
              <a:rPr kumimoji="0" lang="en-US" sz="3200" b="0" i="0" u="none" strike="noStrike" kern="0" cap="none" spc="0" normalizeH="0" baseline="0" noProof="0" smtClean="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p>
        </p:txBody>
      </p:sp>
    </p:spTree>
    <p:extLst>
      <p:ext uri="{BB962C8B-B14F-4D97-AF65-F5344CB8AC3E}">
        <p14:creationId xmlns:p14="http://schemas.microsoft.com/office/powerpoint/2010/main" val="253169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A12E82-AB38-4A93-ACCD-297A789DDE95}"/>
              </a:ext>
            </a:extLst>
          </p:cNvPr>
          <p:cNvSpPr txBox="1"/>
          <p:nvPr/>
        </p:nvSpPr>
        <p:spPr>
          <a:xfrm>
            <a:off x="553354" y="629875"/>
            <a:ext cx="111796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lời chim én, nói lời nhắn nhủ tới các bạn 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8AC5CA5-6A01-4C78-9E20-399FF4FD55B1}"/>
              </a:ext>
            </a:extLst>
          </p:cNvPr>
          <p:cNvPicPr>
            <a:picLocks noChangeAspect="1"/>
          </p:cNvPicPr>
          <p:nvPr/>
        </p:nvPicPr>
        <p:blipFill rotWithShape="1">
          <a:blip r:embed="rId2">
            <a:extLst>
              <a:ext uri="{28A0092B-C50C-407E-A947-70E740481C1C}">
                <a14:useLocalDpi xmlns:a14="http://schemas.microsoft.com/office/drawing/2010/main" val="0"/>
              </a:ext>
            </a:extLst>
          </a:blip>
          <a:srcRect l="4874" t="13518" r="37218" b="8838"/>
          <a:stretch/>
        </p:blipFill>
        <p:spPr>
          <a:xfrm>
            <a:off x="609599" y="1803400"/>
            <a:ext cx="4310744" cy="3251200"/>
          </a:xfrm>
          <a:prstGeom prst="rect">
            <a:avLst/>
          </a:prstGeom>
        </p:spPr>
      </p:pic>
      <p:grpSp>
        <p:nvGrpSpPr>
          <p:cNvPr id="11" name="Group 10">
            <a:extLst>
              <a:ext uri="{FF2B5EF4-FFF2-40B4-BE49-F238E27FC236}">
                <a16:creationId xmlns:a16="http://schemas.microsoft.com/office/drawing/2014/main" id="{B929CFD0-A728-4D3E-B184-DA749023C6B0}"/>
              </a:ext>
            </a:extLst>
          </p:cNvPr>
          <p:cNvGrpSpPr/>
          <p:nvPr/>
        </p:nvGrpSpPr>
        <p:grpSpPr>
          <a:xfrm>
            <a:off x="4557485" y="1395343"/>
            <a:ext cx="7019470" cy="2815771"/>
            <a:chOff x="4557485" y="1395343"/>
            <a:chExt cx="7019470" cy="2815771"/>
          </a:xfrm>
        </p:grpSpPr>
        <p:sp>
          <p:nvSpPr>
            <p:cNvPr id="10" name="Speech Bubble: Oval 9">
              <a:extLst>
                <a:ext uri="{FF2B5EF4-FFF2-40B4-BE49-F238E27FC236}">
                  <a16:creationId xmlns:a16="http://schemas.microsoft.com/office/drawing/2014/main" id="{6CD29A7D-EE4A-4547-8E0B-0E76FD43A8E1}"/>
                </a:ext>
              </a:extLst>
            </p:cNvPr>
            <p:cNvSpPr/>
            <p:nvPr/>
          </p:nvSpPr>
          <p:spPr>
            <a:xfrm>
              <a:off x="4557485" y="1395343"/>
              <a:ext cx="7019470" cy="2815771"/>
            </a:xfrm>
            <a:prstGeom prst="wedgeEllipseCallout">
              <a:avLst>
                <a:gd name="adj1" fmla="val -52469"/>
                <a:gd name="adj2" fmla="val 3569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2CB76F-EC2E-4F81-A8D9-762A8A26C066}"/>
                </a:ext>
              </a:extLst>
            </p:cNvPr>
            <p:cNvSpPr txBox="1"/>
            <p:nvPr/>
          </p:nvSpPr>
          <p:spPr>
            <a:xfrm>
              <a:off x="4845048" y="2148582"/>
              <a:ext cx="644434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2537596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A495F5-D336-4575-A81B-6575CBD4B2BB}"/>
              </a:ext>
            </a:extLst>
          </p:cNvPr>
          <p:cNvSpPr txBox="1"/>
          <p:nvPr/>
        </p:nvSpPr>
        <p:spPr>
          <a:xfrm>
            <a:off x="663469" y="1745776"/>
            <a:ext cx="1086506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34BE82"/>
                </a:solidFill>
                <a:effectLst/>
                <a:uLnTx/>
                <a:uFillTx/>
                <a:latin typeface="Times New Roman" panose="02020603050405020304" pitchFamily="18" charset="0"/>
                <a:cs typeface="Times New Roman" panose="02020603050405020304" pitchFamily="18" charset="0"/>
              </a:rPr>
              <a:t>Luyện</a:t>
            </a:r>
            <a:r>
              <a:rPr kumimoji="0" lang="en-US" sz="11500" b="1" i="0"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lang="en-US" sz="11500" b="1" dirty="0" err="1">
                <a:solidFill>
                  <a:srgbClr val="34BE82"/>
                </a:solidFill>
                <a:latin typeface="Times New Roman" panose="02020603050405020304" pitchFamily="18" charset="0"/>
                <a:cs typeface="Times New Roman" panose="02020603050405020304" pitchFamily="18" charset="0"/>
              </a:rPr>
              <a:t>đọc</a:t>
            </a:r>
            <a:r>
              <a:rPr lang="en-US" sz="11500" b="1" dirty="0">
                <a:solidFill>
                  <a:srgbClr val="34BE82"/>
                </a:solidFill>
                <a:latin typeface="Times New Roman" panose="02020603050405020304" pitchFamily="18" charset="0"/>
                <a:cs typeface="Times New Roman" panose="02020603050405020304" pitchFamily="18" charset="0"/>
              </a:rPr>
              <a:t> </a:t>
            </a:r>
            <a:r>
              <a:rPr lang="en-US" sz="11500" b="1" dirty="0" err="1">
                <a:solidFill>
                  <a:srgbClr val="34BE82"/>
                </a:solidFill>
                <a:latin typeface="Times New Roman" panose="02020603050405020304" pitchFamily="18" charset="0"/>
                <a:cs typeface="Times New Roman" panose="02020603050405020304" pitchFamily="18" charset="0"/>
              </a:rPr>
              <a:t>lại</a:t>
            </a:r>
            <a:endParaRPr kumimoji="0" lang="en-US" sz="11500" b="1" i="0"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22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4712" y="3262755"/>
            <a:ext cx="11422742" cy="2677656"/>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ẫm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lặng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8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hị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 NON CƯỜI RỒI </a:t>
            </a:r>
            <a:endPar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246769"/>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477829" y="62248"/>
            <a:ext cx="2569028"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Luyện đọc lại</a:t>
            </a:r>
            <a:endPar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2017458"/>
            <a:ext cx="440530" cy="488763"/>
          </a:xfrm>
          <a:prstGeom prst="rect">
            <a:avLst/>
          </a:prstGeom>
        </p:spPr>
      </p:pic>
    </p:spTree>
    <p:custDataLst>
      <p:tags r:id="rId1"/>
    </p:custDataLst>
    <p:extLst>
      <p:ext uri="{BB962C8B-B14F-4D97-AF65-F5344CB8AC3E}">
        <p14:creationId xmlns:p14="http://schemas.microsoft.com/office/powerpoint/2010/main" val="16731936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82112" y="843131"/>
            <a:ext cx="11626302" cy="4524315"/>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việc,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ai </a:t>
            </a:r>
            <a:r>
              <a:rPr lang="vi-VN" sz="3200" smtClean="0">
                <a:solidFill>
                  <a:prstClr val="black"/>
                </a:solidFill>
                <a:latin typeface="Times New Roman" panose="02020603050405020304" pitchFamily="18" charset="0"/>
                <a:cs typeface="Times New Roman" panose="02020603050405020304" pitchFamily="18" charset="0"/>
              </a:rPr>
              <a:t>gi</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ẫm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387022" y="1029425"/>
            <a:ext cx="440738" cy="508272"/>
          </a:xfrm>
          <a:prstGeom prst="rect">
            <a:avLst/>
          </a:prstGeom>
        </p:spPr>
      </p:pic>
    </p:spTree>
    <p:custDataLst>
      <p:tags r:id="rId1"/>
    </p:custDataLst>
    <p:extLst>
      <p:ext uri="{BB962C8B-B14F-4D97-AF65-F5344CB8AC3E}">
        <p14:creationId xmlns:p14="http://schemas.microsoft.com/office/powerpoint/2010/main" val="3989591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363176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151281" y="192748"/>
            <a:ext cx="891177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34BE82"/>
                </a:solidFill>
                <a:effectLst/>
                <a:uLnTx/>
                <a:uFillTx/>
                <a:latin typeface="Times New Roman" panose="02020603050405020304" pitchFamily="18" charset="0"/>
                <a:cs typeface="Times New Roman" panose="02020603050405020304" pitchFamily="18" charset="0"/>
              </a:rPr>
              <a:t>Luyện</a:t>
            </a:r>
            <a:r>
              <a:rPr kumimoji="0" lang="en-US" sz="8800" b="1" i="0"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srgbClr val="34BE82"/>
                </a:solidFill>
                <a:effectLst/>
                <a:uLnTx/>
                <a:uFillTx/>
                <a:latin typeface="Times New Roman" panose="02020603050405020304" pitchFamily="18" charset="0"/>
                <a:cs typeface="Times New Roman" panose="02020603050405020304" pitchFamily="18" charset="0"/>
              </a:rPr>
              <a:t>tập</a:t>
            </a:r>
            <a:r>
              <a:rPr kumimoji="0" lang="en-US" sz="8800" b="1" i="0" u="none" strike="noStrike" kern="1200" cap="none" spc="0" normalizeH="0" noProof="0" dirty="0">
                <a:ln>
                  <a:noFill/>
                </a:ln>
                <a:solidFill>
                  <a:srgbClr val="34BE82"/>
                </a:solidFill>
                <a:effectLst/>
                <a:uLnTx/>
                <a:uFillTx/>
                <a:latin typeface="Times New Roman" panose="02020603050405020304" pitchFamily="18" charset="0"/>
                <a:cs typeface="Times New Roman" panose="02020603050405020304" pitchFamily="18" charset="0"/>
              </a:rPr>
              <a:t> </a:t>
            </a:r>
            <a:r>
              <a:rPr kumimoji="0" lang="en-US" sz="8800" b="1" i="0" u="none" strike="noStrike" kern="1200" cap="none" spc="0" normalizeH="0" noProof="0" dirty="0" err="1">
                <a:ln>
                  <a:noFill/>
                </a:ln>
                <a:solidFill>
                  <a:srgbClr val="34BE82"/>
                </a:solidFill>
                <a:effectLst/>
                <a:uLnTx/>
                <a:uFillTx/>
                <a:latin typeface="Times New Roman" panose="02020603050405020304" pitchFamily="18" charset="0"/>
                <a:cs typeface="Times New Roman" panose="02020603050405020304" pitchFamily="18" charset="0"/>
              </a:rPr>
              <a:t>theo</a:t>
            </a:r>
            <a:endParaRPr kumimoji="0" lang="en-US" sz="8800" b="1" i="0" u="none" strike="noStrike" kern="1200" cap="none" spc="0" normalizeH="0" noProof="0" dirty="0">
              <a:ln>
                <a:noFill/>
              </a:ln>
              <a:solidFill>
                <a:srgbClr val="34BE82"/>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34BE82"/>
                </a:solidFill>
                <a:latin typeface="Times New Roman" panose="02020603050405020304" pitchFamily="18" charset="0"/>
                <a:cs typeface="Times New Roman" panose="02020603050405020304" pitchFamily="18" charset="0"/>
              </a:rPr>
              <a:t>v</a:t>
            </a:r>
            <a:r>
              <a:rPr lang="en-US" sz="8800" b="1" baseline="0" dirty="0" err="1">
                <a:solidFill>
                  <a:srgbClr val="34BE82"/>
                </a:solidFill>
                <a:latin typeface="Times New Roman" panose="02020603050405020304" pitchFamily="18" charset="0"/>
                <a:cs typeface="Times New Roman" panose="02020603050405020304" pitchFamily="18" charset="0"/>
              </a:rPr>
              <a:t>ăn</a:t>
            </a:r>
            <a:r>
              <a:rPr lang="en-US" sz="8800" b="1" dirty="0">
                <a:solidFill>
                  <a:srgbClr val="34BE82"/>
                </a:solidFill>
                <a:latin typeface="Times New Roman" panose="02020603050405020304" pitchFamily="18" charset="0"/>
                <a:cs typeface="Times New Roman" panose="02020603050405020304" pitchFamily="18" charset="0"/>
              </a:rPr>
              <a:t> </a:t>
            </a:r>
            <a:r>
              <a:rPr lang="en-US" sz="8800" b="1" dirty="0" err="1">
                <a:solidFill>
                  <a:srgbClr val="34BE82"/>
                </a:solidFill>
                <a:latin typeface="Times New Roman" panose="02020603050405020304" pitchFamily="18" charset="0"/>
                <a:cs typeface="Times New Roman" panose="02020603050405020304" pitchFamily="18" charset="0"/>
              </a:rPr>
              <a:t>bản</a:t>
            </a:r>
            <a:r>
              <a:rPr lang="en-US" sz="8800" b="1" dirty="0">
                <a:solidFill>
                  <a:srgbClr val="34BE82"/>
                </a:solidFill>
                <a:latin typeface="Times New Roman" panose="02020603050405020304" pitchFamily="18" charset="0"/>
                <a:cs typeface="Times New Roman" panose="02020603050405020304" pitchFamily="18" charset="0"/>
              </a:rPr>
              <a:t> </a:t>
            </a:r>
            <a:r>
              <a:rPr lang="en-US" sz="8800" b="1" dirty="0" err="1">
                <a:solidFill>
                  <a:srgbClr val="34BE82"/>
                </a:solidFill>
                <a:latin typeface="Times New Roman" panose="02020603050405020304" pitchFamily="18" charset="0"/>
                <a:cs typeface="Times New Roman" panose="02020603050405020304" pitchFamily="18" charset="0"/>
              </a:rPr>
              <a:t>đọc</a:t>
            </a:r>
            <a:endParaRPr kumimoji="0" lang="en-US" sz="8800" b="1" i="0" u="none" strike="noStrike" kern="1200" cap="none" spc="0" normalizeH="0" baseline="0" noProof="0" dirty="0">
              <a:ln>
                <a:noFill/>
              </a:ln>
              <a:solidFill>
                <a:srgbClr val="34BE82"/>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542" y="-539734"/>
            <a:ext cx="7397733" cy="7397733"/>
          </a:xfrm>
          <a:prstGeom prst="rect">
            <a:avLst/>
          </a:prstGeom>
        </p:spPr>
      </p:pic>
    </p:spTree>
    <p:custDataLst>
      <p:tags r:id="rId1"/>
    </p:custDataLst>
    <p:extLst>
      <p:ext uri="{BB962C8B-B14F-4D97-AF65-F5344CB8AC3E}">
        <p14:creationId xmlns:p14="http://schemas.microsoft.com/office/powerpoint/2010/main" val="5906723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9D527-E08D-4D72-B7A7-4CFF8741FB12}"/>
              </a:ext>
            </a:extLst>
          </p:cNvPr>
          <p:cNvSpPr txBox="1"/>
          <p:nvPr/>
        </p:nvSpPr>
        <p:spPr>
          <a:xfrm>
            <a:off x="696685" y="642524"/>
            <a:ext cx="9622971" cy="742511"/>
          </a:xfrm>
          <a:prstGeom prst="rect">
            <a:avLst/>
          </a:prstGeom>
          <a:noFill/>
        </p:spPr>
        <p:txBody>
          <a:bodyPr wrap="square" rtlCol="0">
            <a:spAutoFit/>
          </a:bodyPr>
          <a:lstStyle/>
          <a:p>
            <a:pPr algn="just" defTabSz="1219170">
              <a:lnSpc>
                <a:spcPct val="150000"/>
              </a:lnSpc>
              <a:buClr>
                <a:srgbClr val="000000"/>
              </a:buClr>
            </a:pPr>
            <a:r>
              <a:rPr lang="en-US" sz="3200" b="1" kern="0"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Tìm</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ngữ</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cho</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biết</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tâm</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trạng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cảm</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xúc</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non.</a:t>
            </a:r>
            <a:endPar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CB34A775-5DE4-4611-B908-6F70B5FF306D}"/>
              </a:ext>
            </a:extLst>
          </p:cNvPr>
          <p:cNvSpPr txBox="1"/>
          <p:nvPr/>
        </p:nvSpPr>
        <p:spPr>
          <a:xfrm>
            <a:off x="3673633" y="1545208"/>
            <a:ext cx="4844733" cy="2736327"/>
          </a:xfrm>
          <a:prstGeom prst="rect">
            <a:avLst/>
          </a:prstGeom>
          <a:noFill/>
        </p:spPr>
        <p:txBody>
          <a:bodyPr wrap="square" rtlCol="0">
            <a:spAutoFit/>
          </a:bodyPr>
          <a:lstStyle/>
          <a:p>
            <a:pPr algn="just" defTabSz="1219170">
              <a:lnSpc>
                <a:spcPct val="150000"/>
              </a:lnSpc>
              <a:buClr>
                <a:srgbClr val="000000"/>
              </a:buClr>
            </a:pP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khóc</a:t>
            </a:r>
            <a:r>
              <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thút</a:t>
            </a:r>
            <a:r>
              <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thít</a:t>
            </a:r>
            <a:endPar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50000"/>
              </a:lnSpc>
              <a:buClr>
                <a:srgbClr val="000000"/>
              </a:buClr>
            </a:pP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khóc</a:t>
            </a:r>
            <a:r>
              <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nấc</a:t>
            </a:r>
            <a:endPar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50000"/>
              </a:lnSpc>
              <a:buClr>
                <a:srgbClr val="000000"/>
              </a:buClr>
            </a:pP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nhoẻn</a:t>
            </a:r>
            <a:r>
              <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miệng</a:t>
            </a:r>
            <a:r>
              <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cười</a:t>
            </a:r>
            <a:endParaRPr lang="vi-VN"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D1CA3D37-CCCF-41AC-AF47-8CA408139362}"/>
              </a:ext>
            </a:extLst>
          </p:cNvPr>
          <p:cNvSpPr txBox="1"/>
          <p:nvPr/>
        </p:nvSpPr>
        <p:spPr>
          <a:xfrm>
            <a:off x="696684" y="4310563"/>
            <a:ext cx="9622971" cy="742511"/>
          </a:xfrm>
          <a:prstGeom prst="rect">
            <a:avLst/>
          </a:prstGeom>
          <a:noFill/>
        </p:spPr>
        <p:txBody>
          <a:bodyPr wrap="square" rtlCol="0">
            <a:spAutoFit/>
          </a:bodyPr>
          <a:lstStyle/>
          <a:p>
            <a:pPr algn="just" defTabSz="1219170">
              <a:lnSpc>
                <a:spcPct val="150000"/>
              </a:lnSpc>
              <a:buClr>
                <a:srgbClr val="000000"/>
              </a:buClr>
            </a:pPr>
            <a:r>
              <a:rPr lang="en-US" sz="3200" b="1" kern="0"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Đặt</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ngữ</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vừa</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tìm</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97088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7A1AEC-026D-4255-AE35-66AC21A9D4BB}"/>
              </a:ext>
            </a:extLst>
          </p:cNvPr>
          <p:cNvGrpSpPr/>
          <p:nvPr/>
        </p:nvGrpSpPr>
        <p:grpSpPr>
          <a:xfrm>
            <a:off x="874557" y="1031667"/>
            <a:ext cx="10442886" cy="4794665"/>
            <a:chOff x="948057" y="915721"/>
            <a:chExt cx="10710541" cy="4989780"/>
          </a:xfrm>
        </p:grpSpPr>
        <p:grpSp>
          <p:nvGrpSpPr>
            <p:cNvPr id="3" name="Group 2">
              <a:extLst>
                <a:ext uri="{FF2B5EF4-FFF2-40B4-BE49-F238E27FC236}">
                  <a16:creationId xmlns:a16="http://schemas.microsoft.com/office/drawing/2014/main" id="{88C9B4A2-0B2D-4E4E-98E7-B366F155F5A3}"/>
                </a:ext>
              </a:extLst>
            </p:cNvPr>
            <p:cNvGrpSpPr/>
            <p:nvPr/>
          </p:nvGrpSpPr>
          <p:grpSpPr>
            <a:xfrm rot="10800000">
              <a:off x="948057" y="915722"/>
              <a:ext cx="10710541" cy="4989777"/>
              <a:chOff x="351005" y="819152"/>
              <a:chExt cx="8381718" cy="4224586"/>
            </a:xfrm>
          </p:grpSpPr>
          <p:pic>
            <p:nvPicPr>
              <p:cNvPr id="8" name="Picture 2">
                <a:extLst>
                  <a:ext uri="{FF2B5EF4-FFF2-40B4-BE49-F238E27FC236}">
                    <a16:creationId xmlns:a16="http://schemas.microsoft.com/office/drawing/2014/main" id="{1883E402-2796-4F59-ADC6-05FE5A7E4A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2C86F8A4-2712-4AD2-9343-83722F4CF1B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a:extLst>
                <a:ext uri="{FF2B5EF4-FFF2-40B4-BE49-F238E27FC236}">
                  <a16:creationId xmlns:a16="http://schemas.microsoft.com/office/drawing/2014/main" id="{C27840B8-6E1A-4169-84CA-C16A7D998FD8}"/>
                </a:ext>
              </a:extLst>
            </p:cNvPr>
            <p:cNvSpPr/>
            <p:nvPr/>
          </p:nvSpPr>
          <p:spPr>
            <a:xfrm>
              <a:off x="1573784" y="1318725"/>
              <a:ext cx="9731339" cy="736693"/>
            </a:xfrm>
            <a:prstGeom prst="rect">
              <a:avLst/>
            </a:prstGeom>
          </p:spPr>
          <p:txBody>
            <a:bodyPr wrap="square">
              <a:spAutoFit/>
            </a:bodyPr>
            <a:lstStyle/>
            <a:p>
              <a:pPr defTabSz="1624770">
                <a:defRPr/>
              </a:pPr>
              <a:r>
                <a:rPr lang="en-US" sz="4000" b="1" dirty="0">
                  <a:solidFill>
                    <a:srgbClr val="660066"/>
                  </a:solidFill>
                  <a:latin typeface="HP001 4 hàng" pitchFamily="34" charset="0"/>
                  <a:ea typeface="Arial-Rounded" pitchFamily="34" charset="0"/>
                  <a:cs typeface="Arial-Rounded" pitchFamily="34" charset="0"/>
                </a:rPr>
                <a:t> </a:t>
              </a:r>
              <a:r>
                <a:rPr lang="en-US" sz="4000" b="1" err="1">
                  <a:solidFill>
                    <a:srgbClr val="660066"/>
                  </a:solidFill>
                  <a:latin typeface="HP001 4 hàng" pitchFamily="34" charset="0"/>
                  <a:ea typeface="Arial-Rounded" pitchFamily="34" charset="0"/>
                  <a:cs typeface="Arial-Rounded" pitchFamily="34" charset="0"/>
                </a:rPr>
                <a:t>Thứ</a:t>
              </a:r>
              <a:r>
                <a:rPr lang="en-US" sz="4000" b="1">
                  <a:solidFill>
                    <a:srgbClr val="660066"/>
                  </a:solidFill>
                  <a:latin typeface="HP001 4 hàng" pitchFamily="34" charset="0"/>
                  <a:ea typeface="Arial-Rounded" pitchFamily="34" charset="0"/>
                  <a:cs typeface="Arial-Rounded" pitchFamily="34" charset="0"/>
                </a:rPr>
                <a:t> </a:t>
              </a:r>
              <a:r>
                <a:rPr lang="en-US" sz="4000" b="1" dirty="0" err="1">
                  <a:solidFill>
                    <a:srgbClr val="660066"/>
                  </a:solidFill>
                  <a:latin typeface="HP001 4 hàng" pitchFamily="34" charset="0"/>
                  <a:ea typeface="Arial-Rounded" pitchFamily="34" charset="0"/>
                  <a:cs typeface="Arial-Rounded" pitchFamily="34" charset="0"/>
                </a:rPr>
                <a:t>T</a:t>
              </a:r>
              <a:r>
                <a:rPr lang="en-US" sz="4000" b="1" smtClean="0">
                  <a:solidFill>
                    <a:srgbClr val="660066"/>
                  </a:solidFill>
                  <a:latin typeface="HP001 4 hàng" pitchFamily="34" charset="0"/>
                  <a:ea typeface="Arial-Rounded" pitchFamily="34" charset="0"/>
                  <a:cs typeface="Arial-Rounded" pitchFamily="34" charset="0"/>
                </a:rPr>
                <a:t>ư </a:t>
              </a:r>
              <a:r>
                <a:rPr lang="en-US" sz="4000" b="1" err="1">
                  <a:solidFill>
                    <a:srgbClr val="660066"/>
                  </a:solidFill>
                  <a:latin typeface="HP001 4 hàng" pitchFamily="34" charset="0"/>
                  <a:ea typeface="Arial-Rounded" pitchFamily="34" charset="0"/>
                  <a:cs typeface="Arial-Rounded" pitchFamily="34" charset="0"/>
                </a:rPr>
                <a:t>ngày</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6 </a:t>
              </a:r>
              <a:r>
                <a:rPr lang="en-US" sz="4000" b="1" dirty="0" err="1">
                  <a:solidFill>
                    <a:srgbClr val="660066"/>
                  </a:solidFill>
                  <a:latin typeface="HP001 4 hàng" pitchFamily="34" charset="0"/>
                  <a:ea typeface="Arial-Rounded" pitchFamily="34" charset="0"/>
                  <a:cs typeface="Arial-Rounded" pitchFamily="34" charset="0"/>
                </a:rPr>
                <a:t>tháng</a:t>
              </a:r>
              <a:r>
                <a:rPr lang="en-US" sz="4000" b="1" dirty="0">
                  <a:solidFill>
                    <a:srgbClr val="660066"/>
                  </a:solidFill>
                  <a:latin typeface="HP001 4 hàng" pitchFamily="34" charset="0"/>
                  <a:ea typeface="Arial-Rounded" pitchFamily="34" charset="0"/>
                  <a:cs typeface="Arial-Rounded" pitchFamily="34" charset="0"/>
                </a:rPr>
                <a:t> 3 </a:t>
              </a:r>
              <a:r>
                <a:rPr lang="en-US" sz="4000" b="1" err="1">
                  <a:solidFill>
                    <a:srgbClr val="660066"/>
                  </a:solidFill>
                  <a:latin typeface="HP001 4 hàng" pitchFamily="34" charset="0"/>
                  <a:ea typeface="Arial-Rounded" pitchFamily="34" charset="0"/>
                  <a:cs typeface="Arial-Rounded" pitchFamily="34" charset="0"/>
                </a:rPr>
                <a:t>năm</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2024</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5" name="Rectangle 4">
              <a:extLst>
                <a:ext uri="{FF2B5EF4-FFF2-40B4-BE49-F238E27FC236}">
                  <a16:creationId xmlns:a16="http://schemas.microsoft.com/office/drawing/2014/main" id="{3FF79313-992E-46BF-BA69-157FCF413D15}"/>
                </a:ext>
              </a:extLst>
            </p:cNvPr>
            <p:cNvSpPr/>
            <p:nvPr/>
          </p:nvSpPr>
          <p:spPr>
            <a:xfrm>
              <a:off x="3930923" y="2152855"/>
              <a:ext cx="3431938" cy="736693"/>
            </a:xfrm>
            <a:prstGeom prst="rect">
              <a:avLst/>
            </a:prstGeom>
          </p:spPr>
          <p:txBody>
            <a:bodyPr wrap="square">
              <a:spAutoFit/>
            </a:bodyPr>
            <a:lstStyle/>
            <a:p>
              <a:pPr algn="ctr" defTabSz="1624770">
                <a:defRPr/>
              </a:pPr>
              <a:r>
                <a:rPr lang="en-US" sz="4000" b="1">
                  <a:solidFill>
                    <a:srgbClr val="660066"/>
                  </a:solidFill>
                  <a:latin typeface="HP001 4 hàng" pitchFamily="34" charset="0"/>
                  <a:ea typeface="Arial-Rounded" pitchFamily="34" charset="0"/>
                  <a:cs typeface="Arial-Rounded" pitchFamily="34" charset="0"/>
                </a:rPr>
                <a:t> Tiếng </a:t>
              </a:r>
              <a:r>
                <a:rPr lang="en-US" sz="4000" b="1" smtClean="0">
                  <a:solidFill>
                    <a:srgbClr val="660066"/>
                  </a:solidFill>
                  <a:latin typeface="HP001 4 hàng" pitchFamily="34" charset="0"/>
                  <a:ea typeface="Arial-Rounded" pitchFamily="34" charset="0"/>
                  <a:cs typeface="Arial-Rounded" pitchFamily="34" charset="0"/>
                </a:rPr>
                <a:t>Việt</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6" name="Rectangle 5">
              <a:extLst>
                <a:ext uri="{FF2B5EF4-FFF2-40B4-BE49-F238E27FC236}">
                  <a16:creationId xmlns:a16="http://schemas.microsoft.com/office/drawing/2014/main" id="{7BA7668F-EB66-4004-8F22-BBACF7E5F5E6}"/>
                </a:ext>
              </a:extLst>
            </p:cNvPr>
            <p:cNvSpPr/>
            <p:nvPr/>
          </p:nvSpPr>
          <p:spPr>
            <a:xfrm>
              <a:off x="3122877" y="2957703"/>
              <a:ext cx="6243561" cy="736693"/>
            </a:xfrm>
            <a:prstGeom prst="rect">
              <a:avLst/>
            </a:prstGeom>
          </p:spPr>
          <p:txBody>
            <a:bodyPr wrap="square">
              <a:spAutoFit/>
            </a:bodyPr>
            <a:lstStyle/>
            <a:p>
              <a:pPr defTabSz="1624770">
                <a:defRPr/>
              </a:pP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Đọc: Cỏ </a:t>
              </a:r>
              <a:r>
                <a:rPr lang="en-US" sz="4000" b="1" dirty="0">
                  <a:solidFill>
                    <a:srgbClr val="660066"/>
                  </a:solidFill>
                  <a:latin typeface="HP001 4 hàng" pitchFamily="34" charset="0"/>
                  <a:ea typeface="Arial-Rounded" pitchFamily="34" charset="0"/>
                  <a:cs typeface="Arial-Rounded" pitchFamily="34" charset="0"/>
                </a:rPr>
                <a:t>non </a:t>
              </a:r>
              <a:r>
                <a:rPr lang="en-US" sz="4000" b="1" dirty="0" err="1">
                  <a:solidFill>
                    <a:srgbClr val="660066"/>
                  </a:solidFill>
                  <a:latin typeface="HP001 4 hàng" pitchFamily="34" charset="0"/>
                  <a:ea typeface="Arial-Rounded" pitchFamily="34" charset="0"/>
                  <a:cs typeface="Arial-Rounded" pitchFamily="34" charset="0"/>
                </a:rPr>
                <a:t>cười</a:t>
              </a:r>
              <a:r>
                <a:rPr lang="en-US" sz="4000" b="1" dirty="0">
                  <a:solidFill>
                    <a:srgbClr val="660066"/>
                  </a:solidFill>
                  <a:latin typeface="HP001 4 hàng" pitchFamily="34" charset="0"/>
                  <a:ea typeface="Arial-Rounded" pitchFamily="34" charset="0"/>
                  <a:cs typeface="Arial-Rounded" pitchFamily="34" charset="0"/>
                </a:rPr>
                <a:t> </a:t>
              </a:r>
              <a:r>
                <a:rPr lang="en-US" sz="4000" b="1" dirty="0" err="1">
                  <a:solidFill>
                    <a:srgbClr val="660066"/>
                  </a:solidFill>
                  <a:latin typeface="HP001 4 hàng" pitchFamily="34" charset="0"/>
                  <a:ea typeface="Arial-Rounded" pitchFamily="34" charset="0"/>
                  <a:cs typeface="Arial-Rounded" pitchFamily="34" charset="0"/>
                </a:rPr>
                <a:t>rồi</a:t>
              </a:r>
              <a:endParaRPr lang="en-US" sz="4000" b="1" dirty="0">
                <a:solidFill>
                  <a:srgbClr val="660066"/>
                </a:solidFill>
                <a:latin typeface="HP001 4 hàng" pitchFamily="34" charset="0"/>
                <a:ea typeface="Arial-Rounded" pitchFamily="34" charset="0"/>
                <a:cs typeface="Arial-Rounded" pitchFamily="34" charset="0"/>
              </a:endParaRPr>
            </a:p>
          </p:txBody>
        </p:sp>
        <p:cxnSp>
          <p:nvCxnSpPr>
            <p:cNvPr id="7" name="Straight Connector 6">
              <a:extLst>
                <a:ext uri="{FF2B5EF4-FFF2-40B4-BE49-F238E27FC236}">
                  <a16:creationId xmlns:a16="http://schemas.microsoft.com/office/drawing/2014/main" id="{54BA632C-4702-4889-A23C-AA855DA85EA6}"/>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10" name="圆角矩形 1">
            <a:extLst>
              <a:ext uri="{FF2B5EF4-FFF2-40B4-BE49-F238E27FC236}">
                <a16:creationId xmlns:a16="http://schemas.microsoft.com/office/drawing/2014/main" id="{1EDFBABD-C83D-474F-A8D2-3E45CADCBC77}"/>
              </a:ext>
            </a:extLst>
          </p:cNvPr>
          <p:cNvSpPr/>
          <p:nvPr/>
        </p:nvSpPr>
        <p:spPr>
          <a:xfrm>
            <a:off x="7493879" y="4731202"/>
            <a:ext cx="2846814" cy="1053674"/>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Trang 57</a:t>
            </a: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1592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165EF30A-25BC-47B7-BC7B-9A6AD10665D0}"/>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8571"/>
          <a:stretch/>
        </p:blipFill>
        <p:spPr>
          <a:xfrm>
            <a:off x="0" y="-14514"/>
            <a:ext cx="12190526" cy="6872514"/>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Rectangle 9"/>
          <p:cNvSpPr/>
          <p:nvPr/>
        </p:nvSpPr>
        <p:spPr>
          <a:xfrm>
            <a:off x="-1142964" y="1721435"/>
            <a:ext cx="12827629" cy="2308324"/>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CHÀO TẠM BIỆT </a:t>
            </a:r>
          </a:p>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7200" b="1" i="0" u="none" strike="noStrike" kern="1200" cap="none" spc="0" normalizeH="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a:t>
            </a:r>
            <a:endParaRPr kumimoji="0" lang="en-US" sz="72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AE463-B488-43AC-BF76-8939C6C70636}"/>
              </a:ext>
            </a:extLst>
          </p:cNvPr>
          <p:cNvSpPr/>
          <p:nvPr/>
        </p:nvSpPr>
        <p:spPr>
          <a:xfrm>
            <a:off x="-595085" y="473206"/>
            <a:ext cx="10131636" cy="1107996"/>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6600" b="1" i="0" u="none" strike="noStrike" kern="1200" cap="none" spc="0" normalizeH="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CẦU CẦN ĐẠT</a:t>
            </a:r>
            <a:endParaRPr kumimoji="0" lang="en-US" sz="66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0F28313-FCD6-4756-8976-212892FD519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1008188" y="4804337"/>
            <a:ext cx="648705" cy="786287"/>
          </a:xfrm>
          <a:prstGeom prst="rect">
            <a:avLst/>
          </a:prstGeom>
        </p:spPr>
      </p:pic>
      <p:pic>
        <p:nvPicPr>
          <p:cNvPr id="4" name="Picture 3">
            <a:extLst>
              <a:ext uri="{FF2B5EF4-FFF2-40B4-BE49-F238E27FC236}">
                <a16:creationId xmlns:a16="http://schemas.microsoft.com/office/drawing/2014/main" id="{1A3FE09F-0EA8-43DC-8811-4198F7FBEA8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1008188" y="3415172"/>
            <a:ext cx="648705" cy="786287"/>
          </a:xfrm>
          <a:prstGeom prst="rect">
            <a:avLst/>
          </a:prstGeom>
        </p:spPr>
      </p:pic>
      <p:pic>
        <p:nvPicPr>
          <p:cNvPr id="5" name="Picture 4">
            <a:extLst>
              <a:ext uri="{FF2B5EF4-FFF2-40B4-BE49-F238E27FC236}">
                <a16:creationId xmlns:a16="http://schemas.microsoft.com/office/drawing/2014/main" id="{0F02BA92-1190-4851-B1D8-DAE517A9EC4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1008188" y="1839008"/>
            <a:ext cx="648706" cy="874810"/>
          </a:xfrm>
          <a:prstGeom prst="rect">
            <a:avLst/>
          </a:prstGeom>
        </p:spPr>
      </p:pic>
      <p:sp>
        <p:nvSpPr>
          <p:cNvPr id="6" name="TextBox 12">
            <a:extLst>
              <a:ext uri="{FF2B5EF4-FFF2-40B4-BE49-F238E27FC236}">
                <a16:creationId xmlns:a16="http://schemas.microsoft.com/office/drawing/2014/main" id="{B1AB683F-55C3-49F2-AC35-3D810586A2BC}"/>
              </a:ext>
            </a:extLst>
          </p:cNvPr>
          <p:cNvSpPr txBox="1"/>
          <p:nvPr/>
        </p:nvSpPr>
        <p:spPr>
          <a:xfrm>
            <a:off x="2186255" y="3417806"/>
            <a:ext cx="8510774" cy="954107"/>
          </a:xfrm>
          <a:prstGeom prst="rect">
            <a:avLst/>
          </a:prstGeom>
          <a:noFill/>
          <a:ln w="19050">
            <a:solidFill>
              <a:schemeClr val="accent6">
                <a:lumMod val="50000"/>
              </a:schemeClr>
            </a:solidFill>
            <a:prstDash val="sysDash"/>
          </a:ln>
        </p:spPr>
        <p:txBody>
          <a:bodyPr wrap="square" rtlCol="0">
            <a:spAutoFit/>
          </a:bodyPr>
          <a:lstStyle>
            <a:defPPr>
              <a:defRPr lang="zh-CN"/>
            </a:defPPr>
            <a:lvl1pPr>
              <a:defRPr sz="1600"/>
            </a:lvl1pPr>
          </a:lstStyle>
          <a:p>
            <a:pPr algn="just">
              <a:defRPr/>
            </a:pP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Biết</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cách</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đọc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các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lời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nói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lời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đối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thoại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của</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các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nhân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vật</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trong</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biết</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nghỉ</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hơi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sau</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mỗi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đoạn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TextBox 13">
            <a:extLst>
              <a:ext uri="{FF2B5EF4-FFF2-40B4-BE49-F238E27FC236}">
                <a16:creationId xmlns:a16="http://schemas.microsoft.com/office/drawing/2014/main" id="{B3E908D2-8C60-49DE-A8D2-4794F3AAF596}"/>
              </a:ext>
            </a:extLst>
          </p:cNvPr>
          <p:cNvSpPr txBox="1"/>
          <p:nvPr/>
        </p:nvSpPr>
        <p:spPr>
          <a:xfrm>
            <a:off x="2186255" y="1937485"/>
            <a:ext cx="8510774" cy="954107"/>
          </a:xfrm>
          <a:prstGeom prst="rect">
            <a:avLst/>
          </a:prstGeom>
          <a:noFill/>
          <a:ln w="19050">
            <a:solidFill>
              <a:schemeClr val="accent6">
                <a:lumMod val="50000"/>
              </a:schemeClr>
            </a:solidFill>
            <a:prstDash val="sysDash"/>
          </a:ln>
        </p:spPr>
        <p:txBody>
          <a:bodyPr wrap="square" rtlCol="0">
            <a:spAutoFit/>
          </a:bodyPr>
          <a:lstStyle/>
          <a:p>
            <a:pPr algn="just">
              <a:defRPr/>
            </a:pP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Đọc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đúng</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các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từ</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khó</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đọc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rõ</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ràng</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văn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bản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với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tốc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độ</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đọc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phù</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hợp</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8" name="TextBox 14">
            <a:extLst>
              <a:ext uri="{FF2B5EF4-FFF2-40B4-BE49-F238E27FC236}">
                <a16:creationId xmlns:a16="http://schemas.microsoft.com/office/drawing/2014/main" id="{3C6C3849-B1D6-4426-B71E-B91FFE20EB5E}"/>
              </a:ext>
            </a:extLst>
          </p:cNvPr>
          <p:cNvSpPr txBox="1"/>
          <p:nvPr/>
        </p:nvSpPr>
        <p:spPr>
          <a:xfrm>
            <a:off x="2186255" y="4898127"/>
            <a:ext cx="8510773" cy="1384995"/>
          </a:xfrm>
          <a:prstGeom prst="rect">
            <a:avLst/>
          </a:prstGeom>
          <a:noFill/>
          <a:ln w="19050">
            <a:solidFill>
              <a:schemeClr val="accent6">
                <a:lumMod val="50000"/>
              </a:schemeClr>
            </a:solidFill>
            <a:prstDash val="sysDash"/>
          </a:ln>
        </p:spPr>
        <p:txBody>
          <a:bodyPr wrap="square" rtlCol="0">
            <a:spAutoFit/>
          </a:bodyPr>
          <a:lstStyle>
            <a:defPPr>
              <a:defRPr lang="zh-CN"/>
            </a:defPPr>
            <a:lvl1pPr>
              <a:defRPr sz="1600"/>
            </a:lvl1pPr>
          </a:lstStyle>
          <a:p>
            <a:pPr algn="just">
              <a:defRPr/>
            </a:pP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Hiểu</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và</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nắm</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được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vì</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sao</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cỏ</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non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lại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khóc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chim</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én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đã</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làm</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gì</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để</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giúp</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cỏ</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non.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Thông</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qua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đó</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thấy</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được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ý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thức</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trách</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nhiệm</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bảo</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vệ</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môi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trường</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của</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chim</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én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91167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26" name="Picture 2" descr="Giải Bài 14: Đọc: Cỏ non cười rồi SGK Tiếng Việt 2 tập 2 Kết nối tri thức  với cuộc sống | Tiếng Việt 2 - Kết nối tri thức">
            <a:extLst>
              <a:ext uri="{FF2B5EF4-FFF2-40B4-BE49-F238E27FC236}">
                <a16:creationId xmlns:a16="http://schemas.microsoft.com/office/drawing/2014/main" id="{FA87659E-4E72-47D8-9FC9-0F5BF6E7B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987" y="1077876"/>
            <a:ext cx="7090500" cy="5268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3200" b="1" i="0" u="none" strike="noStrike" kern="1200" cap="none" spc="0" normalizeH="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NON CƯỜI RỒI </a:t>
            </a:r>
            <a:endPar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246769"/>
          </a:xfrm>
          <a:prstGeom prst="rect">
            <a:avLst/>
          </a:prstGeom>
          <a:noFill/>
        </p:spPr>
        <p:txBody>
          <a:bodyPr wrap="square" rtlCol="0">
            <a:spAutoFit/>
          </a:bodyPr>
          <a:lstStyle/>
          <a:p>
            <a:pPr indent="457200" algn="just">
              <a:defRPr/>
            </a:pPr>
            <a:r>
              <a:rPr lang="en-US" sz="2800">
                <a:solidFill>
                  <a:prstClr val="black"/>
                </a:solidFill>
                <a:latin typeface="Times New Roman" panose="02020603050405020304" pitchFamily="18" charset="0"/>
                <a:cs typeface="Times New Roman" panose="02020603050405020304" pitchFamily="18" charset="0"/>
              </a:rPr>
              <a:t>Mùa xuân đã đến. Cỏ trong công viên bừng tỉnh sau giấc ngủ đông. Từng đàn én từ phương Nam trở về. Trẻ em chơi đùa dưới ánh mặt trời ấm áp.</a:t>
            </a:r>
          </a:p>
          <a:p>
            <a:pPr indent="457200" algn="just">
              <a:defRPr/>
            </a:pPr>
            <a:r>
              <a:rPr lang="en-US" sz="2800">
                <a:solidFill>
                  <a:prstClr val="black"/>
                </a:solidFill>
                <a:latin typeface="Times New Roman" panose="02020603050405020304" pitchFamily="18" charset="0"/>
                <a:cs typeface="Times New Roman" panose="02020603050405020304" pitchFamily="18" charset="0"/>
              </a:rPr>
              <a:t>Một hôm, chị én nâu đang sửa soạn đi ngủ thì nghe thấy tiếng khóc thút thít. Lần theo tiếng khóc, én nâu tìm đến công viên nhỏ. Thấy một cây cỏ non  đang khóc, én nâu hỏi: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83892" y="3372753"/>
            <a:ext cx="11422742" cy="2677656"/>
          </a:xfrm>
          <a:prstGeom prst="rect">
            <a:avLst/>
          </a:prstGeom>
          <a:noFill/>
        </p:spPr>
        <p:txBody>
          <a:bodyPr wrap="square" rtlCol="0">
            <a:spAutoFit/>
          </a:bodyPr>
          <a:lstStyle/>
          <a:p>
            <a:pPr indent="45720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ốm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à?</a:t>
            </a:r>
          </a:p>
          <a:p>
            <a:pPr indent="457200">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nấc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indent="45720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ẫm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indent="457200">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reo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indent="45720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Đừng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hị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902371" y="62248"/>
            <a:ext cx="2144486"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mẫu</a:t>
            </a:r>
            <a:endPar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89107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6">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53920" y="683747"/>
            <a:ext cx="11628274" cy="4524315"/>
          </a:xfrm>
          <a:prstGeom prst="rect">
            <a:avLst/>
          </a:prstGeom>
          <a:noFill/>
        </p:spPr>
        <p:txBody>
          <a:bodyPr wrap="square" rtlCol="0">
            <a:spAutoFit/>
          </a:bodyPr>
          <a:lstStyle/>
          <a:p>
            <a:pPr indent="457200" algn="just">
              <a:lnSpc>
                <a:spcPct val="150000"/>
              </a:lnSpc>
              <a:defRPr/>
            </a:pP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gọi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cs typeface="Times New Roman" panose="02020603050405020304" pitchFamily="18" charset="0"/>
              </a:rPr>
              <a:t>sức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Không</a:t>
            </a:r>
            <a:r>
              <a:rPr lang="en-US" sz="3200">
                <a:solidFill>
                  <a:prstClr val="black"/>
                </a:solidFill>
                <a:latin typeface="Times New Roman" panose="02020603050405020304" pitchFamily="18" charset="0"/>
                <a:cs typeface="Times New Roman" panose="02020603050405020304" pitchFamily="18" charset="0"/>
              </a:rPr>
              <a:t> </a:t>
            </a:r>
            <a:r>
              <a:rPr lang="vi-VN" sz="3200" smtClean="0">
                <a:solidFill>
                  <a:prstClr val="black"/>
                </a:solidFill>
                <a:latin typeface="Times New Roman" panose="02020603050405020304" pitchFamily="18" charset="0"/>
                <a:cs typeface="Times New Roman" panose="02020603050405020304" pitchFamily="18" charset="0"/>
              </a:rPr>
              <a:t>gi</a:t>
            </a:r>
            <a:r>
              <a:rPr lang="en-US" sz="3200" smtClean="0">
                <a:solidFill>
                  <a:prstClr val="black"/>
                </a:solidFill>
                <a:latin typeface="Times New Roman" panose="02020603050405020304" pitchFamily="18" charset="0"/>
                <a:cs typeface="Times New Roman" panose="02020603050405020304" pitchFamily="18" charset="0"/>
              </a:rPr>
              <a:t>ẫm </a:t>
            </a:r>
            <a:r>
              <a:rPr lang="en-US" sz="3200" dirty="0" err="1">
                <a:solidFill>
                  <a:prstClr val="black"/>
                </a:solidFill>
                <a:latin typeface="Times New Roman" panose="02020603050405020304" pitchFamily="18" charset="0"/>
                <a:cs typeface="Times New Roman" panose="02020603050405020304" pitchFamily="18" charset="0"/>
              </a:rPr>
              <a:t>chân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Xong</a:t>
            </a:r>
            <a:r>
              <a:rPr lang="en-US" sz="3200">
                <a:solidFill>
                  <a:prstClr val="black"/>
                </a:solidFill>
                <a:latin typeface="Times New Roman" panose="02020603050405020304" pitchFamily="18" charset="0"/>
                <a:cs typeface="Times New Roman" panose="02020603050405020304" pitchFamily="18" charset="0"/>
              </a:rPr>
              <a:t> việc,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non:</a:t>
            </a:r>
          </a:p>
          <a:p>
            <a:pPr indent="457200" algn="just">
              <a:lnSpc>
                <a:spcPct val="150000"/>
              </a:lnSpc>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nay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ai </a:t>
            </a:r>
            <a:r>
              <a:rPr lang="vi-VN" sz="3200" smtClean="0">
                <a:solidFill>
                  <a:prstClr val="black"/>
                </a:solidFill>
                <a:latin typeface="Times New Roman" panose="02020603050405020304" pitchFamily="18" charset="0"/>
                <a:cs typeface="Times New Roman" panose="02020603050405020304" pitchFamily="18" charset="0"/>
              </a:rPr>
              <a:t>gi</a:t>
            </a:r>
            <a:r>
              <a:rPr lang="en-US" sz="3200" smtClean="0">
                <a:solidFill>
                  <a:prstClr val="black"/>
                </a:solidFill>
                <a:latin typeface="Times New Roman" panose="02020603050405020304" pitchFamily="18" charset="0"/>
                <a:cs typeface="Times New Roman" panose="02020603050405020304" pitchFamily="18" charset="0"/>
              </a:rPr>
              <a:t>ẫm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nữa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đâu</a:t>
            </a:r>
            <a:r>
              <a:rPr lang="en-US" sz="3200" dirty="0">
                <a:solidFill>
                  <a:prstClr val="black"/>
                </a:solidFill>
                <a:latin typeface="Times New Roman" panose="02020603050405020304" pitchFamily="18" charset="0"/>
                <a:cs typeface="Times New Roman" panose="02020603050405020304" pitchFamily="18" charset="0"/>
              </a:rPr>
              <a:t>.</a:t>
            </a:r>
          </a:p>
          <a:p>
            <a:pPr indent="457200" algn="just">
              <a:lnSpc>
                <a:spcPct val="150000"/>
              </a:lnSpc>
              <a:defRPr/>
            </a:pP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non </a:t>
            </a:r>
            <a:r>
              <a:rPr lang="en-US" sz="3200" dirty="0" err="1">
                <a:solidFill>
                  <a:prstClr val="black"/>
                </a:solidFill>
                <a:latin typeface="Times New Roman" panose="02020603050405020304" pitchFamily="18" charset="0"/>
                <a:cs typeface="Times New Roman" panose="02020603050405020304" pitchFamily="18" charset="0"/>
              </a:rPr>
              <a:t>nhoẻn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miệng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a:t>
            </a:r>
          </a:p>
          <a:p>
            <a:pPr lvl="5" algn="r">
              <a:lnSpc>
                <a:spcPct val="150000"/>
              </a:lnSpc>
              <a:defRPr/>
            </a:pPr>
            <a:r>
              <a:rPr lang="en-US" sz="3200" dirty="0">
                <a:solidFill>
                  <a:prstClr val="black"/>
                </a:solidFill>
                <a:latin typeface="Times New Roman" panose="02020603050405020304" pitchFamily="18" charset="0"/>
                <a:cs typeface="Times New Roman" panose="02020603050405020304" pitchFamily="18" charset="0"/>
              </a:rPr>
              <a:t>(T</a:t>
            </a:r>
            <a:r>
              <a:rPr lang="en-US" sz="3200" dirty="0" err="1">
                <a:solidFill>
                  <a:prstClr val="black"/>
                </a:solidFill>
                <a:latin typeface="Times New Roman" panose="02020603050405020304" pitchFamily="18" charset="0"/>
                <a:cs typeface="Times New Roman" panose="02020603050405020304" pitchFamily="18" charset="0"/>
              </a:rPr>
              <a:t>heo</a:t>
            </a:r>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365 </a:t>
            </a:r>
            <a:r>
              <a:rPr lang="en-US" sz="3200" i="1" dirty="0" err="1">
                <a:solidFill>
                  <a:prstClr val="black"/>
                </a:solidFill>
                <a:latin typeface="Times New Roman" panose="02020603050405020304" pitchFamily="18" charset="0"/>
                <a:cs typeface="Times New Roman" panose="02020603050405020304" pitchFamily="18" charset="0"/>
              </a:rPr>
              <a:t>truyện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kể</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hằng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đêm</a:t>
            </a:r>
            <a:r>
              <a:rPr lang="en-US" sz="3200" i="1"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 name="cỏ non cười rồi">
            <a:hlinkClick r:id="" action="ppaction://media"/>
            <a:extLst>
              <a:ext uri="{FF2B5EF4-FFF2-40B4-BE49-F238E27FC236}">
                <a16:creationId xmlns:a16="http://schemas.microsoft.com/office/drawing/2014/main" id="{B9AF305E-07D8-45D4-8DD9-63BF14CDA205}"/>
              </a:ext>
            </a:extLst>
          </p:cNvPr>
          <p:cNvPicPr>
            <a:picLocks noChangeAspect="1"/>
          </p:cNvPicPr>
          <p:nvPr>
            <a:audioFile r:link="rId2"/>
            <p:extLst>
              <p:ext uri="{DAA4B4D4-6D71-4841-9C94-3DE7FCFB9230}">
                <p14:media xmlns:p14="http://schemas.microsoft.com/office/powerpoint/2010/main" r:embed="rId3">
                  <p14:trim st="47005"/>
                </p14:media>
              </p:ext>
            </p:extLst>
          </p:nvPr>
        </p:nvPicPr>
        <p:blipFill>
          <a:blip r:embed="rId7"/>
          <a:stretch>
            <a:fillRect/>
          </a:stretch>
        </p:blipFill>
        <p:spPr>
          <a:xfrm>
            <a:off x="11882194" y="6539230"/>
            <a:ext cx="304800" cy="304800"/>
          </a:xfrm>
          <a:prstGeom prst="rect">
            <a:avLst/>
          </a:prstGeom>
        </p:spPr>
      </p:pic>
    </p:spTree>
    <p:custDataLst>
      <p:tags r:id="rId1"/>
    </p:custDataLst>
    <p:extLst>
      <p:ext uri="{BB962C8B-B14F-4D97-AF65-F5344CB8AC3E}">
        <p14:creationId xmlns:p14="http://schemas.microsoft.com/office/powerpoint/2010/main" val="2799540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4712" y="3337241"/>
            <a:ext cx="11422742" cy="2677656"/>
          </a:xfrm>
          <a:prstGeom prst="rect">
            <a:avLst/>
          </a:prstGeom>
          <a:noFill/>
        </p:spPr>
        <p:txBody>
          <a:bodyPr wrap="square" rtlCol="0">
            <a:spAutoFit/>
          </a:bodyPr>
          <a:lstStyle/>
          <a:p>
            <a:pPr indent="45720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ốm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à?</a:t>
            </a:r>
          </a:p>
          <a:p>
            <a:pPr indent="457200">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nấc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indent="45720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ẫm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indent="457200">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reo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indent="45720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Đừng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hị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3200" b="1" i="0" u="none" strike="noStrike" kern="1200" cap="none" spc="0" normalizeH="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NON CƯỜI RỒI </a:t>
            </a:r>
            <a:endPar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246769"/>
          </a:xfrm>
          <a:prstGeom prst="rect">
            <a:avLst/>
          </a:prstGeom>
          <a:noFill/>
        </p:spPr>
        <p:txBody>
          <a:bodyPr wrap="square" rtlCol="0">
            <a:spAutoFit/>
          </a:bodyPr>
          <a:lstStyle/>
          <a:p>
            <a:pPr indent="457200" algn="just">
              <a:defRPr/>
            </a:pPr>
            <a:r>
              <a:rPr lang="en-US" sz="2800" dirty="0" err="1">
                <a:solidFill>
                  <a:prstClr val="black"/>
                </a:solidFill>
                <a:latin typeface="Times New Roman" panose="02020603050405020304" pitchFamily="18" charset="0"/>
                <a:cs typeface="Times New Roman" panose="02020603050405020304" pitchFamily="18" charset="0"/>
              </a:rPr>
              <a:t>Mùa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bừng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Nam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đùa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áp</a:t>
            </a:r>
            <a:r>
              <a:rPr lang="en-US" sz="2800" dirty="0">
                <a:solidFill>
                  <a:prstClr val="black"/>
                </a:solidFill>
                <a:latin typeface="Times New Roman" panose="02020603050405020304" pitchFamily="18" charset="0"/>
                <a:cs typeface="Times New Roman" panose="02020603050405020304" pitchFamily="18" charset="0"/>
              </a:rPr>
              <a:t>.</a:t>
            </a:r>
          </a:p>
          <a:p>
            <a:pPr indent="457200" algn="just">
              <a:defRPr/>
            </a:pP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hôm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thút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cỏ</a:t>
            </a:r>
            <a:r>
              <a:rPr lang="en-US" sz="2800" dirty="0">
                <a:solidFill>
                  <a:prstClr val="black"/>
                </a:solidFill>
                <a:latin typeface="Times New Roman" panose="02020603050405020304" pitchFamily="18" charset="0"/>
                <a:cs typeface="Times New Roman" panose="02020603050405020304" pitchFamily="18" charset="0"/>
              </a:rPr>
              <a:t> non  </a:t>
            </a:r>
            <a:r>
              <a:rPr lang="en-US" sz="2800" dirty="0" err="1">
                <a:solidFill>
                  <a:prstClr val="black"/>
                </a:solidFill>
                <a:latin typeface="Times New Roman" panose="02020603050405020304" pitchFamily="18" charset="0"/>
                <a:cs typeface="Times New Roman" panose="02020603050405020304" pitchFamily="18" charset="0"/>
              </a:rPr>
              <a:t>đang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hỏi</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902371" y="62248"/>
            <a:ext cx="2144486"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Chia </a:t>
            </a:r>
            <a:r>
              <a:rPr kumimoji="0" lang="en-US" sz="2800" b="1" i="0" u="none" strike="noStrike" kern="0" cap="none" spc="0" normalizeH="0" baseline="0" noProof="0" dirty="0" err="1">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endPar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2017458"/>
            <a:ext cx="440530" cy="488763"/>
          </a:xfrm>
          <a:prstGeom prst="rect">
            <a:avLst/>
          </a:prstGeom>
        </p:spPr>
      </p:pic>
    </p:spTree>
    <p:custDataLst>
      <p:tags r:id="rId1"/>
    </p:custDataLst>
    <p:extLst>
      <p:ext uri="{BB962C8B-B14F-4D97-AF65-F5344CB8AC3E}">
        <p14:creationId xmlns:p14="http://schemas.microsoft.com/office/powerpoint/2010/main" val="15978247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82111" y="847909"/>
            <a:ext cx="11626303" cy="4524315"/>
          </a:xfrm>
          <a:prstGeom prst="rect">
            <a:avLst/>
          </a:prstGeom>
          <a:noFill/>
        </p:spPr>
        <p:txBody>
          <a:bodyPr wrap="square" rtlCol="0">
            <a:spAutoFit/>
          </a:bodyPr>
          <a:lstStyle/>
          <a:p>
            <a:pPr indent="457200" algn="just">
              <a:lnSpc>
                <a:spcPct val="150000"/>
              </a:lnSpc>
              <a:defRPr/>
            </a:pP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gọi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cs typeface="Times New Roman" panose="02020603050405020304" pitchFamily="18" charset="0"/>
              </a:rPr>
              <a:t>sức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Không</a:t>
            </a:r>
            <a:r>
              <a:rPr lang="en-US" sz="3200">
                <a:solidFill>
                  <a:prstClr val="black"/>
                </a:solidFill>
                <a:latin typeface="Times New Roman" panose="02020603050405020304" pitchFamily="18" charset="0"/>
                <a:cs typeface="Times New Roman" panose="02020603050405020304" pitchFamily="18" charset="0"/>
              </a:rPr>
              <a:t> </a:t>
            </a:r>
            <a:r>
              <a:rPr lang="vi-VN" sz="3200" smtClean="0">
                <a:solidFill>
                  <a:prstClr val="black"/>
                </a:solidFill>
                <a:latin typeface="Times New Roman" panose="02020603050405020304" pitchFamily="18" charset="0"/>
                <a:cs typeface="Times New Roman" panose="02020603050405020304" pitchFamily="18" charset="0"/>
              </a:rPr>
              <a:t>gi</a:t>
            </a:r>
            <a:r>
              <a:rPr lang="en-US" sz="3200" smtClean="0">
                <a:solidFill>
                  <a:prstClr val="black"/>
                </a:solidFill>
                <a:latin typeface="Times New Roman" panose="02020603050405020304" pitchFamily="18" charset="0"/>
                <a:cs typeface="Times New Roman" panose="02020603050405020304" pitchFamily="18" charset="0"/>
              </a:rPr>
              <a:t>ẫm </a:t>
            </a:r>
            <a:r>
              <a:rPr lang="en-US" sz="3200" dirty="0" err="1">
                <a:solidFill>
                  <a:prstClr val="black"/>
                </a:solidFill>
                <a:latin typeface="Times New Roman" panose="02020603050405020304" pitchFamily="18" charset="0"/>
                <a:cs typeface="Times New Roman" panose="02020603050405020304" pitchFamily="18" charset="0"/>
              </a:rPr>
              <a:t>chân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Xong</a:t>
            </a:r>
            <a:r>
              <a:rPr lang="en-US" sz="3200">
                <a:solidFill>
                  <a:prstClr val="black"/>
                </a:solidFill>
                <a:latin typeface="Times New Roman" panose="02020603050405020304" pitchFamily="18" charset="0"/>
                <a:cs typeface="Times New Roman" panose="02020603050405020304" pitchFamily="18" charset="0"/>
              </a:rPr>
              <a:t> việc,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non:</a:t>
            </a:r>
          </a:p>
          <a:p>
            <a:pPr indent="457200" algn="just">
              <a:lnSpc>
                <a:spcPct val="150000"/>
              </a:lnSpc>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nay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ai </a:t>
            </a:r>
            <a:r>
              <a:rPr lang="vi-VN" sz="3200" smtClean="0">
                <a:solidFill>
                  <a:prstClr val="black"/>
                </a:solidFill>
                <a:latin typeface="Times New Roman" panose="02020603050405020304" pitchFamily="18" charset="0"/>
                <a:cs typeface="Times New Roman" panose="02020603050405020304" pitchFamily="18" charset="0"/>
              </a:rPr>
              <a:t>gi</a:t>
            </a:r>
            <a:r>
              <a:rPr lang="en-US" sz="3200" smtClean="0">
                <a:solidFill>
                  <a:prstClr val="black"/>
                </a:solidFill>
                <a:latin typeface="Times New Roman" panose="02020603050405020304" pitchFamily="18" charset="0"/>
                <a:cs typeface="Times New Roman" panose="02020603050405020304" pitchFamily="18" charset="0"/>
              </a:rPr>
              <a:t>ẫm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nữa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đâu</a:t>
            </a:r>
            <a:r>
              <a:rPr lang="en-US" sz="3200" dirty="0">
                <a:solidFill>
                  <a:prstClr val="black"/>
                </a:solidFill>
                <a:latin typeface="Times New Roman" panose="02020603050405020304" pitchFamily="18" charset="0"/>
                <a:cs typeface="Times New Roman" panose="02020603050405020304" pitchFamily="18" charset="0"/>
              </a:rPr>
              <a:t>.</a:t>
            </a:r>
          </a:p>
          <a:p>
            <a:pPr indent="457200" algn="just">
              <a:lnSpc>
                <a:spcPct val="150000"/>
              </a:lnSpc>
              <a:defRPr/>
            </a:pP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non </a:t>
            </a:r>
            <a:r>
              <a:rPr lang="en-US" sz="3200" dirty="0" err="1">
                <a:solidFill>
                  <a:prstClr val="black"/>
                </a:solidFill>
                <a:latin typeface="Times New Roman" panose="02020603050405020304" pitchFamily="18" charset="0"/>
                <a:cs typeface="Times New Roman" panose="02020603050405020304" pitchFamily="18" charset="0"/>
              </a:rPr>
              <a:t>nhoẻn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miệng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a:t>
            </a:r>
          </a:p>
          <a:p>
            <a:pPr lvl="5" algn="r">
              <a:lnSpc>
                <a:spcPct val="150000"/>
              </a:lnSpc>
              <a:defRPr/>
            </a:pPr>
            <a:r>
              <a:rPr lang="en-US" sz="3200" dirty="0">
                <a:solidFill>
                  <a:prstClr val="black"/>
                </a:solidFill>
                <a:latin typeface="Times New Roman" panose="02020603050405020304" pitchFamily="18" charset="0"/>
                <a:cs typeface="Times New Roman" panose="02020603050405020304" pitchFamily="18" charset="0"/>
              </a:rPr>
              <a:t>(T</a:t>
            </a:r>
            <a:r>
              <a:rPr lang="en-US" sz="3200" dirty="0" err="1">
                <a:solidFill>
                  <a:prstClr val="black"/>
                </a:solidFill>
                <a:latin typeface="Times New Roman" panose="02020603050405020304" pitchFamily="18" charset="0"/>
                <a:cs typeface="Times New Roman" panose="02020603050405020304" pitchFamily="18" charset="0"/>
              </a:rPr>
              <a:t>heo</a:t>
            </a:r>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365 </a:t>
            </a:r>
            <a:r>
              <a:rPr lang="en-US" sz="3200" i="1" dirty="0" err="1">
                <a:solidFill>
                  <a:prstClr val="black"/>
                </a:solidFill>
                <a:latin typeface="Times New Roman" panose="02020603050405020304" pitchFamily="18" charset="0"/>
                <a:cs typeface="Times New Roman" panose="02020603050405020304" pitchFamily="18" charset="0"/>
              </a:rPr>
              <a:t>truyện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kể</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hằng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đêm</a:t>
            </a:r>
            <a:r>
              <a:rPr lang="en-US" sz="3200" i="1"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366002" y="1039935"/>
            <a:ext cx="440738" cy="508272"/>
          </a:xfrm>
          <a:prstGeom prst="rect">
            <a:avLst/>
          </a:prstGeom>
        </p:spPr>
      </p:pic>
    </p:spTree>
    <p:custDataLst>
      <p:tags r:id="rId1"/>
    </p:custDataLst>
    <p:extLst>
      <p:ext uri="{BB962C8B-B14F-4D97-AF65-F5344CB8AC3E}">
        <p14:creationId xmlns:p14="http://schemas.microsoft.com/office/powerpoint/2010/main" val="5300967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327488"/>
            <a:ext cx="11422742" cy="2677656"/>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ẫm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lặng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8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hị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 NON CƯỜI RỒI </a:t>
            </a:r>
            <a:endPar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246769"/>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535886" y="62248"/>
            <a:ext cx="2510971"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kern="0" dirty="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nối</a:t>
            </a:r>
            <a:r>
              <a:rPr lang="en-US" sz="2800" b="1" kern="0" dirty="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tiếp</a:t>
            </a:r>
            <a:endPar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1982514"/>
            <a:ext cx="440530" cy="488763"/>
          </a:xfrm>
          <a:prstGeom prst="rect">
            <a:avLst/>
          </a:prstGeom>
        </p:spPr>
      </p:pic>
      <p:cxnSp>
        <p:nvCxnSpPr>
          <p:cNvPr id="4" name="Straight Connector 3">
            <a:extLst>
              <a:ext uri="{FF2B5EF4-FFF2-40B4-BE49-F238E27FC236}">
                <a16:creationId xmlns:a16="http://schemas.microsoft.com/office/drawing/2014/main" id="{F5012C87-8235-4A09-AB17-76A474299747}"/>
              </a:ext>
            </a:extLst>
          </p:cNvPr>
          <p:cNvCxnSpPr/>
          <p:nvPr/>
        </p:nvCxnSpPr>
        <p:spPr>
          <a:xfrm>
            <a:off x="4995948" y="2390215"/>
            <a:ext cx="12219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FA0B4D-94C8-40E8-B8BB-9060ED2B57E0}"/>
              </a:ext>
            </a:extLst>
          </p:cNvPr>
          <p:cNvCxnSpPr>
            <a:cxnSpLocks/>
          </p:cNvCxnSpPr>
          <p:nvPr/>
        </p:nvCxnSpPr>
        <p:spPr>
          <a:xfrm>
            <a:off x="11201258" y="2390215"/>
            <a:ext cx="5988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447DE6-846B-4B88-9CFE-F2AD71B9C6D0}"/>
              </a:ext>
            </a:extLst>
          </p:cNvPr>
          <p:cNvCxnSpPr>
            <a:cxnSpLocks/>
          </p:cNvCxnSpPr>
          <p:nvPr/>
        </p:nvCxnSpPr>
        <p:spPr>
          <a:xfrm>
            <a:off x="2859314" y="4198887"/>
            <a:ext cx="9952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7B5049-AAFD-4BED-9290-9A79CBC93B96}"/>
              </a:ext>
            </a:extLst>
          </p:cNvPr>
          <p:cNvCxnSpPr>
            <a:cxnSpLocks/>
          </p:cNvCxnSpPr>
          <p:nvPr/>
        </p:nvCxnSpPr>
        <p:spPr>
          <a:xfrm>
            <a:off x="4194878" y="2810952"/>
            <a:ext cx="100874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FA0B4D-94C8-40E8-B8BB-9060ED2B57E0}"/>
              </a:ext>
            </a:extLst>
          </p:cNvPr>
          <p:cNvCxnSpPr>
            <a:cxnSpLocks/>
          </p:cNvCxnSpPr>
          <p:nvPr/>
        </p:nvCxnSpPr>
        <p:spPr>
          <a:xfrm>
            <a:off x="408309" y="2823967"/>
            <a:ext cx="5988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7B5049-AAFD-4BED-9290-9A79CBC93B96}"/>
              </a:ext>
            </a:extLst>
          </p:cNvPr>
          <p:cNvCxnSpPr>
            <a:cxnSpLocks/>
          </p:cNvCxnSpPr>
          <p:nvPr/>
        </p:nvCxnSpPr>
        <p:spPr>
          <a:xfrm>
            <a:off x="4194878" y="2823967"/>
            <a:ext cx="100874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7B5049-AAFD-4BED-9290-9A79CBC93B96}"/>
              </a:ext>
            </a:extLst>
          </p:cNvPr>
          <p:cNvCxnSpPr>
            <a:cxnSpLocks/>
          </p:cNvCxnSpPr>
          <p:nvPr/>
        </p:nvCxnSpPr>
        <p:spPr>
          <a:xfrm>
            <a:off x="10696886" y="2810952"/>
            <a:ext cx="100874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58462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3|1.1"/>
</p:tagLst>
</file>

<file path=ppt/tags/tag10.xml><?xml version="1.0" encoding="utf-8"?>
<p:tagLst xmlns:a="http://schemas.openxmlformats.org/drawingml/2006/main" xmlns:r="http://schemas.openxmlformats.org/officeDocument/2006/relationships" xmlns:p="http://schemas.openxmlformats.org/presentationml/2006/main">
  <p:tag name="TIMING" val="|127.4|8|10.5"/>
</p:tagLst>
</file>

<file path=ppt/tags/tag11.xml><?xml version="1.0" encoding="utf-8"?>
<p:tagLst xmlns:a="http://schemas.openxmlformats.org/drawingml/2006/main" xmlns:r="http://schemas.openxmlformats.org/officeDocument/2006/relationships" xmlns:p="http://schemas.openxmlformats.org/presentationml/2006/main">
  <p:tag name="TIMING" val="|127.4|8|10.5"/>
</p:tagLst>
</file>

<file path=ppt/tags/tag12.xml><?xml version="1.0" encoding="utf-8"?>
<p:tagLst xmlns:a="http://schemas.openxmlformats.org/drawingml/2006/main" xmlns:r="http://schemas.openxmlformats.org/officeDocument/2006/relationships" xmlns:p="http://schemas.openxmlformats.org/presentationml/2006/main">
  <p:tag name="TIMING" val="|20.3|1.1"/>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TIMING" val="|127.4|8|10.5"/>
</p:tagLst>
</file>

<file path=ppt/tags/tag15.xml><?xml version="1.0" encoding="utf-8"?>
<p:tagLst xmlns:a="http://schemas.openxmlformats.org/drawingml/2006/main" xmlns:r="http://schemas.openxmlformats.org/officeDocument/2006/relationships" xmlns:p="http://schemas.openxmlformats.org/presentationml/2006/main">
  <p:tag name="TIMING" val="|127.4|8|10.5"/>
</p:tagLst>
</file>

<file path=ppt/tags/tag16.xml><?xml version="1.0" encoding="utf-8"?>
<p:tagLst xmlns:a="http://schemas.openxmlformats.org/drawingml/2006/main" xmlns:r="http://schemas.openxmlformats.org/officeDocument/2006/relationships" xmlns:p="http://schemas.openxmlformats.org/presentationml/2006/main">
  <p:tag name="TIMING" val="|127.4|8|10.5"/>
</p:tagLst>
</file>

<file path=ppt/tags/tag17.xml><?xml version="1.0" encoding="utf-8"?>
<p:tagLst xmlns:a="http://schemas.openxmlformats.org/drawingml/2006/main" xmlns:r="http://schemas.openxmlformats.org/officeDocument/2006/relationships" xmlns:p="http://schemas.openxmlformats.org/presentationml/2006/main">
  <p:tag name="TIMING" val="|127.4|8|10.5"/>
</p:tagLst>
</file>

<file path=ppt/tags/tag18.xml><?xml version="1.0" encoding="utf-8"?>
<p:tagLst xmlns:a="http://schemas.openxmlformats.org/drawingml/2006/main" xmlns:r="http://schemas.openxmlformats.org/officeDocument/2006/relationships" xmlns:p="http://schemas.openxmlformats.org/presentationml/2006/main">
  <p:tag name="TIMING" val="|20.3|1.1"/>
</p:tagLst>
</file>

<file path=ppt/tags/tag19.xml><?xml version="1.0" encoding="utf-8"?>
<p:tagLst xmlns:a="http://schemas.openxmlformats.org/drawingml/2006/main" xmlns:r="http://schemas.openxmlformats.org/officeDocument/2006/relationships" xmlns:p="http://schemas.openxmlformats.org/presentationml/2006/main">
  <p:tag name="TIMING" val="|5.8"/>
</p:tagLst>
</file>

<file path=ppt/tags/tag2.xml><?xml version="1.0" encoding="utf-8"?>
<p:tagLst xmlns:a="http://schemas.openxmlformats.org/drawingml/2006/main" xmlns:r="http://schemas.openxmlformats.org/officeDocument/2006/relationships" xmlns:p="http://schemas.openxmlformats.org/presentationml/2006/main">
  <p:tag name="TIMING" val="|127.4|8|10.5"/>
</p:tagLst>
</file>

<file path=ppt/tags/tag3.xml><?xml version="1.0" encoding="utf-8"?>
<p:tagLst xmlns:a="http://schemas.openxmlformats.org/drawingml/2006/main" xmlns:r="http://schemas.openxmlformats.org/officeDocument/2006/relationships" xmlns:p="http://schemas.openxmlformats.org/presentationml/2006/main">
  <p:tag name="TIMING" val="|127.4|8|10.5"/>
</p:tagLst>
</file>

<file path=ppt/tags/tag4.xml><?xml version="1.0" encoding="utf-8"?>
<p:tagLst xmlns:a="http://schemas.openxmlformats.org/drawingml/2006/main" xmlns:r="http://schemas.openxmlformats.org/officeDocument/2006/relationships" xmlns:p="http://schemas.openxmlformats.org/presentationml/2006/main">
  <p:tag name="TIMING" val="|127.4|8|10.5"/>
</p:tagLst>
</file>

<file path=ppt/tags/tag5.xml><?xml version="1.0" encoding="utf-8"?>
<p:tagLst xmlns:a="http://schemas.openxmlformats.org/drawingml/2006/main" xmlns:r="http://schemas.openxmlformats.org/officeDocument/2006/relationships" xmlns:p="http://schemas.openxmlformats.org/presentationml/2006/main">
  <p:tag name="TIMING" val="|127.4|8|10.5"/>
</p:tagLst>
</file>

<file path=ppt/tags/tag6.xml><?xml version="1.0" encoding="utf-8"?>
<p:tagLst xmlns:a="http://schemas.openxmlformats.org/drawingml/2006/main" xmlns:r="http://schemas.openxmlformats.org/officeDocument/2006/relationships" xmlns:p="http://schemas.openxmlformats.org/presentationml/2006/main">
  <p:tag name="TIMING" val="|127.4|8|10.5"/>
</p:tagLst>
</file>

<file path=ppt/tags/tag7.xml><?xml version="1.0" encoding="utf-8"?>
<p:tagLst xmlns:a="http://schemas.openxmlformats.org/drawingml/2006/main" xmlns:r="http://schemas.openxmlformats.org/officeDocument/2006/relationships" xmlns:p="http://schemas.openxmlformats.org/presentationml/2006/main">
  <p:tag name="TIMING" val="|127.4|8|10.5"/>
</p:tagLst>
</file>

<file path=ppt/tags/tag8.xml><?xml version="1.0" encoding="utf-8"?>
<p:tagLst xmlns:a="http://schemas.openxmlformats.org/drawingml/2006/main" xmlns:r="http://schemas.openxmlformats.org/officeDocument/2006/relationships" xmlns:p="http://schemas.openxmlformats.org/presentationml/2006/main">
  <p:tag name="TIMING" val="|127.4|8|10.5"/>
</p:tagLst>
</file>

<file path=ppt/tags/tag9.xml><?xml version="1.0" encoding="utf-8"?>
<p:tagLst xmlns:a="http://schemas.openxmlformats.org/drawingml/2006/main" xmlns:r="http://schemas.openxmlformats.org/officeDocument/2006/relationships" xmlns:p="http://schemas.openxmlformats.org/presentationml/2006/main">
  <p:tag name="TIMING" val="|127.4|8|10.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1903</Words>
  <Application>Microsoft Office PowerPoint</Application>
  <PresentationFormat>Widescreen</PresentationFormat>
  <Paragraphs>149</Paragraphs>
  <Slides>30</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宋体</vt:lpstr>
      <vt:lpstr>Arial</vt:lpstr>
      <vt:lpstr>Arial-Rounded</vt:lpstr>
      <vt:lpstr>Calibri</vt:lpstr>
      <vt:lpstr>等线</vt:lpstr>
      <vt:lpstr>等线 Light</vt:lpstr>
      <vt:lpstr>HP001 4 hàng</vt:lpstr>
      <vt:lpstr>Tahoma</vt:lpstr>
      <vt:lpstr>Times New Roman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2022-02-28T03:31:54Z</dcterms:created>
  <dcterms:modified xsi:type="dcterms:W3CDTF">2024-03-03T18:10:40Z</dcterms:modified>
</cp:coreProperties>
</file>