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Lst>
  <p:notesMasterIdLst>
    <p:notesMasterId r:id="rId31"/>
  </p:notesMasterIdLst>
  <p:sldIdLst>
    <p:sldId id="256" r:id="rId5"/>
    <p:sldId id="257" r:id="rId6"/>
    <p:sldId id="305" r:id="rId7"/>
    <p:sldId id="316" r:id="rId8"/>
    <p:sldId id="317" r:id="rId9"/>
    <p:sldId id="318" r:id="rId10"/>
    <p:sldId id="319" r:id="rId11"/>
    <p:sldId id="360" r:id="rId12"/>
    <p:sldId id="258" r:id="rId13"/>
    <p:sldId id="259" r:id="rId14"/>
    <p:sldId id="364" r:id="rId15"/>
    <p:sldId id="262" r:id="rId16"/>
    <p:sldId id="263" r:id="rId17"/>
    <p:sldId id="264" r:id="rId18"/>
    <p:sldId id="265" r:id="rId19"/>
    <p:sldId id="365" r:id="rId20"/>
    <p:sldId id="366" r:id="rId21"/>
    <p:sldId id="367" r:id="rId22"/>
    <p:sldId id="368" r:id="rId23"/>
    <p:sldId id="369" r:id="rId24"/>
    <p:sldId id="370" r:id="rId25"/>
    <p:sldId id="371" r:id="rId26"/>
    <p:sldId id="280" r:id="rId27"/>
    <p:sldId id="372" r:id="rId28"/>
    <p:sldId id="373" r:id="rId29"/>
    <p:sldId id="267" r:id="rId30"/>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8"/>
  </p:normalViewPr>
  <p:slideViewPr>
    <p:cSldViewPr snapToGrid="0">
      <p:cViewPr varScale="1">
        <p:scale>
          <a:sx n="117" d="100"/>
          <a:sy n="117" d="100"/>
        </p:scale>
        <p:origin x="400"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yền Ngọc" userId="74af6240d90ddfe1" providerId="LiveId" clId="{9BB8E476-BDB2-DA4B-9C96-FD9DBEB020FF}"/>
    <pc:docChg chg="modSld">
      <pc:chgData name="Huyền Ngọc" userId="74af6240d90ddfe1" providerId="LiveId" clId="{9BB8E476-BDB2-DA4B-9C96-FD9DBEB020FF}" dt="2024-12-20T07:59:00.575" v="29" actId="1076"/>
      <pc:docMkLst>
        <pc:docMk/>
      </pc:docMkLst>
      <pc:sldChg chg="modSp mod">
        <pc:chgData name="Huyền Ngọc" userId="74af6240d90ddfe1" providerId="LiveId" clId="{9BB8E476-BDB2-DA4B-9C96-FD9DBEB020FF}" dt="2024-12-20T07:59:00.575" v="29" actId="1076"/>
        <pc:sldMkLst>
          <pc:docMk/>
          <pc:sldMk cId="3771091626" sldId="364"/>
        </pc:sldMkLst>
        <pc:spChg chg="mod">
          <ac:chgData name="Huyền Ngọc" userId="74af6240d90ddfe1" providerId="LiveId" clId="{9BB8E476-BDB2-DA4B-9C96-FD9DBEB020FF}" dt="2024-12-20T07:58:53.520" v="17" actId="1035"/>
          <ac:spMkLst>
            <pc:docMk/>
            <pc:sldMk cId="3771091626" sldId="364"/>
            <ac:spMk id="7" creationId="{9D4A5602-1093-68A7-EBD4-829A4652F142}"/>
          </ac:spMkLst>
        </pc:spChg>
        <pc:picChg chg="mod">
          <ac:chgData name="Huyền Ngọc" userId="74af6240d90ddfe1" providerId="LiveId" clId="{9BB8E476-BDB2-DA4B-9C96-FD9DBEB020FF}" dt="2024-12-20T07:59:00.575" v="29" actId="1076"/>
          <ac:picMkLst>
            <pc:docMk/>
            <pc:sldMk cId="3771091626" sldId="364"/>
            <ac:picMk id="4" creationId="{80D6AE50-CFDE-6075-1762-9A520A9532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DA8B76-72CD-45AA-8BFF-79F0DA4435A8}" type="datetimeFigureOut">
              <a:rPr lang="en-US" smtClean="0"/>
              <a:t>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E57009-F9B8-45DA-A734-21FD4163B0C1}" type="slidenum">
              <a:rPr lang="en-US" smtClean="0"/>
              <a:t>‹#›</a:t>
            </a:fld>
            <a:endParaRPr lang="en-US"/>
          </a:p>
        </p:txBody>
      </p:sp>
    </p:spTree>
    <p:extLst>
      <p:ext uri="{BB962C8B-B14F-4D97-AF65-F5344CB8AC3E}">
        <p14:creationId xmlns:p14="http://schemas.microsoft.com/office/powerpoint/2010/main" val="2635199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BẤM CHUỘT VÀO CÁC MẢNH GHÉP ĐỂ ĐƯỢC DẪN ĐẾN CÂU HỎI TƯƠNG ỨNG</a:t>
            </a:r>
          </a:p>
          <a:p>
            <a:r>
              <a:rPr lang="en-US"/>
              <a:t>SAU KHI MẢNH GHÉP ĐƯỢC LẬT MỞ, GV NHẤP CHUỘT MỘT LẦN -&gt;  NHẤP VÀO BIỂU TƯỢNG MŨI TÊN NHẤP NHÁY</a:t>
            </a:r>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0002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Câu em vừa đặt gọi là câu đơn. Vậy câu đơn là câu như thế nào? Những câu như thế nào được gọi là câu ghép? Cô trò cùng học bài hôm nay: Câu đơn và câu ghép</a:t>
            </a:r>
            <a:endParaRPr lang="en-US" dirty="0"/>
          </a:p>
        </p:txBody>
      </p:sp>
      <p:sp>
        <p:nvSpPr>
          <p:cNvPr id="4" name="Slide Number Placeholder 3"/>
          <p:cNvSpPr>
            <a:spLocks noGrp="1"/>
          </p:cNvSpPr>
          <p:nvPr>
            <p:ph type="sldNum" sz="quarter" idx="5"/>
          </p:nvPr>
        </p:nvSpPr>
        <p:spPr/>
        <p:txBody>
          <a:bodyPr/>
          <a:lstStyle/>
          <a:p>
            <a:fld id="{DBE57009-F9B8-45DA-A734-21FD4163B0C1}" type="slidenum">
              <a:rPr lang="en-US" smtClean="0"/>
              <a:t>8</a:t>
            </a:fld>
            <a:endParaRPr lang="en-US"/>
          </a:p>
        </p:txBody>
      </p:sp>
    </p:spTree>
    <p:extLst>
      <p:ext uri="{BB962C8B-B14F-4D97-AF65-F5344CB8AC3E}">
        <p14:creationId xmlns:p14="http://schemas.microsoft.com/office/powerpoint/2010/main" val="1987256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575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029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8549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7103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21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0793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844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281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749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60048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03459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E28A1-31C6-CD0C-7FE5-23A0E61823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6E4A17BB-BDAC-5CB4-7886-7CCE9B5091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A173E56-7534-47E8-80F2-95F4DC885F7E}"/>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2563A4C7-35B4-B988-B0A8-84BA2E0B52B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725CF87-7033-3B0C-D436-0CAA9A788370}"/>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5517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212-B47D-37FD-15E0-7E6836702FA6}"/>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CDA47E4-A919-7862-5EA6-C5953AEC77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F1BC695-5B3B-0E2B-6208-0A5865BCA7EC}"/>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A6FC8EF6-C910-6F8B-1A6F-2949519F0B9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0B8DBA5-A1A9-C0CF-23F7-234521A9F9D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66248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E0A8-262E-1EFB-8F4F-456A1B6479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B23A663-425E-0904-6511-D15C0D21FA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20006F-C0A0-5C99-8AF1-7644B23274BD}"/>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54F06F71-51C8-4ED6-691B-AF7D161F8B8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0DBD89E-E07B-4999-E009-EA8755C180CC}"/>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106611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0734-AC0E-E807-8B98-3C61A005B9F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378B31D-DD2C-2245-0AE5-9B32C5BE3E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1B4EA0F-7B4B-ADD0-2DF3-7824D24346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B6A02AF-B2DD-4642-8F60-6780AF0AD9C8}"/>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6" name="Footer Placeholder 5">
            <a:extLst>
              <a:ext uri="{FF2B5EF4-FFF2-40B4-BE49-F238E27FC236}">
                <a16:creationId xmlns:a16="http://schemas.microsoft.com/office/drawing/2014/main" id="{5A89A240-3518-BA82-F06C-62AF2DC10AE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66BEF8B-48F7-18BB-A863-FC5B9B749DD4}"/>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40438287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28918-1B52-634C-84B5-8BB8AA0C7580}"/>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F409DB4-93A0-A2B8-A36F-2AD48C1D6F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6C1EEB-B8FE-3826-AD7A-DE124A8B85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ABD945B-9C01-C363-5741-16DCC02EF2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7B3816-0A9F-AC57-D058-45E40D3FA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A0ACAB-AB01-3872-E8D2-C247CA0716A4}"/>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8" name="Footer Placeholder 7">
            <a:extLst>
              <a:ext uri="{FF2B5EF4-FFF2-40B4-BE49-F238E27FC236}">
                <a16:creationId xmlns:a16="http://schemas.microsoft.com/office/drawing/2014/main" id="{DB25F88F-D63B-E86B-4C56-050B43910C8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2C0B2F5-35AC-0B9B-4615-ADCABC9211ED}"/>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128358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EB84A-5061-B56B-46C3-3290DEB71DD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71570E3-2F2B-F8CF-4213-2480943ACD75}"/>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4" name="Footer Placeholder 3">
            <a:extLst>
              <a:ext uri="{FF2B5EF4-FFF2-40B4-BE49-F238E27FC236}">
                <a16:creationId xmlns:a16="http://schemas.microsoft.com/office/drawing/2014/main" id="{25B49782-DB5D-D16A-CB51-2E2F603F604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B21C09-A77B-548B-A38B-5BDFAC9E5DDF}"/>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6261431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6FFBF0-6874-1846-1518-D6EB01A92224}"/>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3" name="Footer Placeholder 2">
            <a:extLst>
              <a:ext uri="{FF2B5EF4-FFF2-40B4-BE49-F238E27FC236}">
                <a16:creationId xmlns:a16="http://schemas.microsoft.com/office/drawing/2014/main" id="{B9A10652-DE7C-5CC2-202F-51CA60F1675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2E917E8-08D6-F68F-EBD9-C66B3A493F7E}"/>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84724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9F216-739E-506F-506E-4C2526AF7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ADF588D-6FF1-60E2-5FC7-B34FD23CCE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ACC9C3E-59EB-6021-DC68-5423F0FAB9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51F7EC-C39A-3BCE-617A-3351E677355B}"/>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6" name="Footer Placeholder 5">
            <a:extLst>
              <a:ext uri="{FF2B5EF4-FFF2-40B4-BE49-F238E27FC236}">
                <a16:creationId xmlns:a16="http://schemas.microsoft.com/office/drawing/2014/main" id="{A0F03205-C6DD-BF33-0612-289DEC97DA6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7AAC0DA-6968-32CD-C30C-47AE0201E7C3}"/>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38144814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1E02-F5C6-27CF-A4A3-565854BE2D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C9DA7B6-3C68-AA42-2AA1-6E72193BBD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C755F5B-B5ED-98F7-2A43-0A085D9A63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1A3AEA-191E-8A45-90E2-FAC4021046F6}"/>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6" name="Footer Placeholder 5">
            <a:extLst>
              <a:ext uri="{FF2B5EF4-FFF2-40B4-BE49-F238E27FC236}">
                <a16:creationId xmlns:a16="http://schemas.microsoft.com/office/drawing/2014/main" id="{824AEDD2-8D2C-5C56-3A05-74AAB2D1840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783703DE-CF6A-DDE4-FE55-3C48FFC6B4A1}"/>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531940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B226A-64B5-5693-62B0-1A26261FBA2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287B2D9-8D75-4596-0220-F4B9ABAC75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A3735E-950D-4465-8168-8FA8AE6C7B37}"/>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3689316C-B2A2-BD6A-09CD-0193FDF51AE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C57A781-FCC6-8EB7-054B-919EACC16958}"/>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917161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26025B-6112-3D2A-8AE2-B02747AB7CC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CE230D9-EEEA-C10A-1D49-CB6D031ABD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C844DDB-444B-59C9-6C09-3FA6B683B95B}"/>
              </a:ext>
            </a:extLst>
          </p:cNvPr>
          <p:cNvSpPr>
            <a:spLocks noGrp="1"/>
          </p:cNvSpPr>
          <p:nvPr>
            <p:ph type="dt" sz="half" idx="10"/>
          </p:nvPr>
        </p:nvSpPr>
        <p:spPr/>
        <p:txBody>
          <a:body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BC5CFC18-22ED-CB79-B680-1775E65E2B5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464A90A-4824-F47D-76E4-C4E50563A35B}"/>
              </a:ext>
            </a:extLst>
          </p:cNvPr>
          <p:cNvSpPr>
            <a:spLocks noGrp="1"/>
          </p:cNvSpPr>
          <p:nvPr>
            <p:ph type="sldNum" sz="quarter" idx="12"/>
          </p:nvPr>
        </p:nvSpPr>
        <p:spPr/>
        <p:txBody>
          <a:bodyPr/>
          <a:lstStyle/>
          <a:p>
            <a:fld id="{B279CF5B-82D3-4FEA-B9EB-AD7451712007}" type="slidenum">
              <a:rPr lang="vi-VN" smtClean="0"/>
              <a:t>‹#›</a:t>
            </a:fld>
            <a:endParaRPr lang="vi-VN"/>
          </a:p>
        </p:txBody>
      </p:sp>
    </p:spTree>
    <p:extLst>
      <p:ext uri="{BB962C8B-B14F-4D97-AF65-F5344CB8AC3E}">
        <p14:creationId xmlns:p14="http://schemas.microsoft.com/office/powerpoint/2010/main" val="27033379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195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5746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9485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999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56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9519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2932195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7585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28211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20179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664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20/12/2024</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20/12/2024</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E304565B-862C-5548-6670-ACF13CC899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A53C13C-E7DE-E816-74A8-ADC6554B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722755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44D056-E094-A271-61A8-302298103E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FC5C9BF-68DA-657F-9404-2BF16D74C4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2B912AB-2B26-C88A-2E8F-6A8F021C55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75E70-B76F-4F76-9575-EA7F545D535A}" type="datetimeFigureOut">
              <a:rPr lang="vi-VN" smtClean="0"/>
              <a:t>20/12/2024</a:t>
            </a:fld>
            <a:endParaRPr lang="vi-VN"/>
          </a:p>
        </p:txBody>
      </p:sp>
      <p:sp>
        <p:nvSpPr>
          <p:cNvPr id="5" name="Footer Placeholder 4">
            <a:extLst>
              <a:ext uri="{FF2B5EF4-FFF2-40B4-BE49-F238E27FC236}">
                <a16:creationId xmlns:a16="http://schemas.microsoft.com/office/drawing/2014/main" id="{232B3627-8F32-C437-D7B3-2714D24AF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55E8A8B2-F64F-A251-CC74-77E55CE121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9CF5B-82D3-4FEA-B9EB-AD7451712007}"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a16="http://schemas.microsoft.com/office/drawing/2014/main" id="{F6C2DBB5-C822-D8A7-E57E-2C7855CBDE1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93852204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2743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image" Target="../media/image7.svg"/><Relationship Id="rId7" Type="http://schemas.openxmlformats.org/officeDocument/2006/relationships/image" Target="../media/image11.gif"/><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39.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6" Type="http://schemas.openxmlformats.org/officeDocument/2006/relationships/image" Target="../media/image40.png"/><Relationship Id="rId5" Type="http://schemas.microsoft.com/office/2007/relationships/hdphoto" Target="../media/hdphoto2.wdp"/><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slide" Target="slide5.xml"/><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slide" Target="slide7.xml"/><Relationship Id="rId4" Type="http://schemas.openxmlformats.org/officeDocument/2006/relationships/slide" Target="slide4.xml"/><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11.gif"/><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slide" Target="slide3.xml"/><Relationship Id="rId5" Type="http://schemas.openxmlformats.org/officeDocument/2006/relationships/image" Target="../media/image2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3C82BDA-8550-D38B-A277-B7882DF7E1CD}"/>
              </a:ext>
            </a:extLst>
          </p:cNvPr>
          <p:cNvPicPr>
            <a:picLocks noChangeAspect="1"/>
          </p:cNvPicPr>
          <p:nvPr/>
        </p:nvPicPr>
        <p:blipFill>
          <a:blip r:embed="rId3"/>
          <a:stretch>
            <a:fillRect/>
          </a:stretch>
        </p:blipFill>
        <p:spPr>
          <a:xfrm>
            <a:off x="3577114" y="2272841"/>
            <a:ext cx="8455885" cy="222523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646331"/>
          </a:xfrm>
          <a:prstGeom prst="rect">
            <a:avLst/>
          </a:prstGeom>
          <a:noFill/>
        </p:spPr>
        <p:txBody>
          <a:bodyPr wrap="square">
            <a:spAutoFit/>
          </a:bodyPr>
          <a:lstStyle/>
          <a:p>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1.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Đọc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sau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yêu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cầu</a:t>
            </a:r>
            <a:r>
              <a:rPr lang="en-GB"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endPar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9B63C47-BB77-D80A-6842-740C1285B051}"/>
              </a:ext>
            </a:extLst>
          </p:cNvPr>
          <p:cNvSpPr txBox="1"/>
          <p:nvPr/>
        </p:nvSpPr>
        <p:spPr>
          <a:xfrm>
            <a:off x="1556656" y="1175657"/>
            <a:ext cx="10395857" cy="3416320"/>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Trời không mưa.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b. Trời không mưa nên ruộng đồng khô hạn, nứt nẻ.</a:t>
            </a:r>
          </a:p>
          <a:p>
            <a:pPr algn="just"/>
            <a:r>
              <a:rPr lang="vi-VN" sz="3600" b="0" i="0" dirty="0">
                <a:solidFill>
                  <a:srgbClr val="000000"/>
                </a:solidFill>
                <a:effectLst/>
                <a:latin typeface="Cambria" panose="02040503050406030204" pitchFamily="18" charset="0"/>
                <a:ea typeface="Cambria" panose="02040503050406030204" pitchFamily="18" charset="0"/>
              </a:rPr>
              <a:t>– Xác định chủ ngữ, vị ngữ của mỗi câu ở ví dụ a.</a:t>
            </a:r>
          </a:p>
          <a:p>
            <a:pPr algn="just"/>
            <a:r>
              <a:rPr lang="vi-VN" sz="3600" b="0" i="0" dirty="0">
                <a:solidFill>
                  <a:srgbClr val="000000"/>
                </a:solidFill>
                <a:effectLst/>
                <a:latin typeface="Cambria" panose="02040503050406030204" pitchFamily="18" charset="0"/>
                <a:ea typeface="Cambria" panose="02040503050406030204" pitchFamily="18" charset="0"/>
              </a:rPr>
              <a:t>– Câu ở ví dụ b có mấy cụm chủ ngữ – vị ngữ? Từ </a:t>
            </a:r>
            <a:r>
              <a:rPr lang="vi-VN" sz="3600" b="0" i="1" dirty="0">
                <a:solidFill>
                  <a:srgbClr val="000000"/>
                </a:solidFill>
                <a:effectLst/>
                <a:latin typeface="Cambria" panose="02040503050406030204" pitchFamily="18" charset="0"/>
                <a:ea typeface="Cambria" panose="02040503050406030204" pitchFamily="18" charset="0"/>
              </a:rPr>
              <a:t>nên</a:t>
            </a:r>
            <a:r>
              <a:rPr lang="vi-VN" sz="3600" b="0" i="0" dirty="0">
                <a:solidFill>
                  <a:srgbClr val="000000"/>
                </a:solidFill>
                <a:effectLst/>
                <a:latin typeface="Cambria" panose="02040503050406030204" pitchFamily="18" charset="0"/>
                <a:ea typeface="Cambria" panose="02040503050406030204" pitchFamily="18" charset="0"/>
              </a:rPr>
              <a:t> có tác dụng gì trong câu?</a:t>
            </a:r>
          </a:p>
          <a:p>
            <a:endParaRPr lang="en-US" sz="36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877F9E-6BE6-E8BA-717C-064258BF30F4}"/>
              </a:ext>
            </a:extLst>
          </p:cNvPr>
          <p:cNvPicPr>
            <a:picLocks noChangeAspect="1"/>
          </p:cNvPicPr>
          <p:nvPr/>
        </p:nvPicPr>
        <p:blipFill>
          <a:blip r:embed="rId3"/>
          <a:stretch>
            <a:fillRect/>
          </a:stretch>
        </p:blipFill>
        <p:spPr>
          <a:xfrm>
            <a:off x="8806543" y="3575550"/>
            <a:ext cx="3385457" cy="3394028"/>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386"/>
            <a:ext cx="7705725" cy="707886"/>
          </a:xfrm>
          <a:prstGeom prst="rect">
            <a:avLst/>
          </a:prstGeom>
          <a:noFill/>
        </p:spPr>
        <p:txBody>
          <a:bodyPr wrap="square">
            <a:spAutoFit/>
          </a:bodyPr>
          <a:lstStyle/>
          <a:p>
            <a:pPr algn="ct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Hoàn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thành</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phiếu</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học</a:t>
            </a:r>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tập</a:t>
            </a:r>
            <a:endPar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80D6AE50-CFDE-6075-1762-9A520A95327F}"/>
              </a:ext>
            </a:extLst>
          </p:cNvPr>
          <p:cNvPicPr>
            <a:picLocks noChangeAspect="1"/>
          </p:cNvPicPr>
          <p:nvPr/>
        </p:nvPicPr>
        <p:blipFill>
          <a:blip r:embed="rId3"/>
          <a:stretch>
            <a:fillRect/>
          </a:stretch>
        </p:blipFill>
        <p:spPr>
          <a:xfrm>
            <a:off x="3507920" y="708272"/>
            <a:ext cx="5338082" cy="5858870"/>
          </a:xfrm>
          <a:prstGeom prst="rect">
            <a:avLst/>
          </a:prstGeom>
        </p:spPr>
      </p:pic>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2" name="Table 1">
            <a:extLst>
              <a:ext uri="{FF2B5EF4-FFF2-40B4-BE49-F238E27FC236}">
                <a16:creationId xmlns:a16="http://schemas.microsoft.com/office/drawing/2014/main" id="{7DAC2750-42D0-9252-5D3D-685F15806049}"/>
              </a:ext>
            </a:extLst>
          </p:cNvPr>
          <p:cNvGraphicFramePr>
            <a:graphicFrameLocks noGrp="1"/>
          </p:cNvGraphicFramePr>
          <p:nvPr>
            <p:extLst>
              <p:ext uri="{D42A27DB-BD31-4B8C-83A1-F6EECF244321}">
                <p14:modId xmlns:p14="http://schemas.microsoft.com/office/powerpoint/2010/main" val="2096898124"/>
              </p:ext>
            </p:extLst>
          </p:nvPr>
        </p:nvGraphicFramePr>
        <p:xfrm>
          <a:off x="1621971" y="197151"/>
          <a:ext cx="9296400" cy="4200676"/>
        </p:xfrm>
        <a:graphic>
          <a:graphicData uri="http://schemas.openxmlformats.org/drawingml/2006/table">
            <a:tbl>
              <a:tblPr firstRow="1" bandRow="1">
                <a:tableStyleId>{7DF18680-E054-41AD-8BC1-D1AEF772440D}</a:tableStyleId>
              </a:tblPr>
              <a:tblGrid>
                <a:gridCol w="3098800">
                  <a:extLst>
                    <a:ext uri="{9D8B030D-6E8A-4147-A177-3AD203B41FA5}">
                      <a16:colId xmlns:a16="http://schemas.microsoft.com/office/drawing/2014/main" val="3800386005"/>
                    </a:ext>
                  </a:extLst>
                </a:gridCol>
                <a:gridCol w="3098800">
                  <a:extLst>
                    <a:ext uri="{9D8B030D-6E8A-4147-A177-3AD203B41FA5}">
                      <a16:colId xmlns:a16="http://schemas.microsoft.com/office/drawing/2014/main" val="1508262701"/>
                    </a:ext>
                  </a:extLst>
                </a:gridCol>
                <a:gridCol w="3098800">
                  <a:extLst>
                    <a:ext uri="{9D8B030D-6E8A-4147-A177-3AD203B41FA5}">
                      <a16:colId xmlns:a16="http://schemas.microsoft.com/office/drawing/2014/main" val="4043442045"/>
                    </a:ext>
                  </a:extLst>
                </a:gridCol>
              </a:tblGrid>
              <a:tr h="908866">
                <a:tc>
                  <a:txBody>
                    <a:bodyPr/>
                    <a:lstStyle/>
                    <a:p>
                      <a:pPr algn="ctr"/>
                      <a:r>
                        <a:rPr lang="en-US" sz="4000" dirty="0" err="1">
                          <a:latin typeface="Cambria" panose="02040503050406030204" pitchFamily="18" charset="0"/>
                          <a:ea typeface="Cambria" panose="02040503050406030204" pitchFamily="18" charset="0"/>
                        </a:rPr>
                        <a:t>Câu</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Chủ</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dirty="0" err="1">
                          <a:latin typeface="Cambria" panose="02040503050406030204" pitchFamily="18" charset="0"/>
                          <a:ea typeface="Cambria" panose="02040503050406030204" pitchFamily="18" charset="0"/>
                        </a:rPr>
                        <a:t>Vị</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ngữ</a:t>
                      </a:r>
                      <a:endParaRPr lang="en-US" sz="40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4565536"/>
                  </a:ext>
                </a:extLst>
              </a:tr>
              <a:tr h="164590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8158387"/>
                  </a:ext>
                </a:extLst>
              </a:tr>
              <a:tr h="164590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43392054"/>
                  </a:ext>
                </a:extLst>
              </a:tr>
            </a:tbl>
          </a:graphicData>
        </a:graphic>
      </p:graphicFrame>
      <p:sp>
        <p:nvSpPr>
          <p:cNvPr id="9" name="TextBox 8">
            <a:extLst>
              <a:ext uri="{FF2B5EF4-FFF2-40B4-BE49-F238E27FC236}">
                <a16:creationId xmlns:a16="http://schemas.microsoft.com/office/drawing/2014/main" id="{171AEFA1-0615-8D2B-16A3-B7717DE150A2}"/>
              </a:ext>
            </a:extLst>
          </p:cNvPr>
          <p:cNvSpPr txBox="1"/>
          <p:nvPr/>
        </p:nvSpPr>
        <p:spPr>
          <a:xfrm>
            <a:off x="1883229" y="1741714"/>
            <a:ext cx="2656114"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EC7EAD7F-5449-17D6-40E6-597CD5F10D2E}"/>
              </a:ext>
            </a:extLst>
          </p:cNvPr>
          <p:cNvSpPr txBox="1"/>
          <p:nvPr/>
        </p:nvSpPr>
        <p:spPr>
          <a:xfrm>
            <a:off x="5693229" y="1730829"/>
            <a:ext cx="1447800"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Trời</a:t>
            </a:r>
            <a:endParaRPr lang="en-US" sz="28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173C564-5FE8-825E-CB3B-BB253AC6BE22}"/>
              </a:ext>
            </a:extLst>
          </p:cNvPr>
          <p:cNvSpPr txBox="1"/>
          <p:nvPr/>
        </p:nvSpPr>
        <p:spPr>
          <a:xfrm>
            <a:off x="8327572" y="1654629"/>
            <a:ext cx="232954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mưa</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5132918-625B-79BE-BC47-E0834B7DCBFB}"/>
              </a:ext>
            </a:extLst>
          </p:cNvPr>
          <p:cNvSpPr txBox="1"/>
          <p:nvPr/>
        </p:nvSpPr>
        <p:spPr>
          <a:xfrm>
            <a:off x="1905000" y="3222172"/>
            <a:ext cx="2656114" cy="954107"/>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BF72A750-FCD8-FF55-3F21-8940F00B1EDF}"/>
              </a:ext>
            </a:extLst>
          </p:cNvPr>
          <p:cNvSpPr txBox="1"/>
          <p:nvPr/>
        </p:nvSpPr>
        <p:spPr>
          <a:xfrm>
            <a:off x="5312228" y="3331030"/>
            <a:ext cx="2155372"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Ruộng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đồng</a:t>
            </a:r>
            <a:endParaRPr lang="en-US" sz="28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B40787F-3421-E5B5-30E7-22086C2D90B8}"/>
              </a:ext>
            </a:extLst>
          </p:cNvPr>
          <p:cNvSpPr txBox="1"/>
          <p:nvPr/>
        </p:nvSpPr>
        <p:spPr>
          <a:xfrm>
            <a:off x="8011886" y="3320145"/>
            <a:ext cx="2786743" cy="523220"/>
          </a:xfrm>
          <a:prstGeom prst="rect">
            <a:avLst/>
          </a:prstGeom>
          <a:noFill/>
        </p:spPr>
        <p:txBody>
          <a:bodyPr wrap="square" rtlCol="0">
            <a:spAutoFit/>
          </a:bodyPr>
          <a:lstStyle/>
          <a:p>
            <a:r>
              <a:rPr lang="en-US" sz="2800" dirty="0" err="1">
                <a:latin typeface="Cambria" panose="02040503050406030204" pitchFamily="18" charset="0"/>
                <a:ea typeface="Cambria" panose="02040503050406030204" pitchFamily="18" charset="0"/>
              </a:rPr>
              <a:t>Khô</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nứt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nẻ</a:t>
            </a:r>
            <a:endParaRPr lang="en-US" sz="28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E2D0B9B8-C8BE-4900-A2F0-F62E97F2ED80}"/>
              </a:ext>
            </a:extLst>
          </p:cNvPr>
          <p:cNvSpPr/>
          <p:nvPr/>
        </p:nvSpPr>
        <p:spPr>
          <a:xfrm>
            <a:off x="718456" y="4767941"/>
            <a:ext cx="11157857" cy="182880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rPr>
              <a:t> Câu ở phần b có hai </a:t>
            </a:r>
            <a:r>
              <a:rPr lang="vi-VN" sz="3600" b="1" dirty="0">
                <a:solidFill>
                  <a:srgbClr val="FF0000"/>
                </a:solidFill>
                <a:latin typeface="Cambria" panose="02040503050406030204" pitchFamily="18" charset="0"/>
                <a:ea typeface="Cambria" panose="02040503050406030204" pitchFamily="18" charset="0"/>
              </a:rPr>
              <a:t>cụm chủ ngữ – vị ngữ</a:t>
            </a:r>
            <a:r>
              <a:rPr lang="vi-VN" sz="3600" dirty="0">
                <a:solidFill>
                  <a:srgbClr val="FF0000"/>
                </a:solidFill>
                <a:latin typeface="Cambria" panose="02040503050406030204" pitchFamily="18" charset="0"/>
                <a:ea typeface="Cambria" panose="02040503050406030204" pitchFamily="18" charset="0"/>
              </a:rPr>
              <a:t>. Từ </a:t>
            </a:r>
            <a:r>
              <a:rPr lang="vi-VN" sz="3600" b="1" i="1" dirty="0">
                <a:solidFill>
                  <a:srgbClr val="FF0000"/>
                </a:solidFill>
                <a:latin typeface="Cambria" panose="02040503050406030204" pitchFamily="18" charset="0"/>
                <a:ea typeface="Cambria" panose="02040503050406030204" pitchFamily="18" charset="0"/>
              </a:rPr>
              <a:t>nên</a:t>
            </a:r>
            <a:r>
              <a:rPr lang="vi-VN" sz="3600" dirty="0">
                <a:solidFill>
                  <a:srgbClr val="FF0000"/>
                </a:solidFill>
                <a:latin typeface="Cambria" panose="02040503050406030204" pitchFamily="18" charset="0"/>
                <a:ea typeface="Cambria" panose="02040503050406030204" pitchFamily="18" charset="0"/>
              </a:rPr>
              <a:t> có tác dụng: nối các ý được thể hiện ở hai cụm chủ ngữ – vị ngữ đó</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7558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66257" y="7888"/>
            <a:ext cx="8431639" cy="1569660"/>
          </a:xfrm>
          <a:prstGeom prst="rect">
            <a:avLst/>
          </a:prstGeom>
          <a:noFill/>
        </p:spPr>
        <p:txBody>
          <a:bodyPr wrap="square">
            <a:spAutoFit/>
          </a:bodyPr>
          <a:lstStyle/>
          <a:p>
            <a:pPr algn="just"/>
            <a:r>
              <a:rPr lang="en-US" sz="3200" b="1" dirty="0">
                <a:solidFill>
                  <a:srgbClr val="C00000"/>
                </a:solidFill>
                <a:latin typeface="Cambria" panose="02040503050406030204" pitchFamily="18" charset="0"/>
                <a:ea typeface="Cambria" panose="02040503050406030204" pitchFamily="18" charset="0"/>
                <a:cs typeface="Calibri" panose="020F0502020204030204" pitchFamily="34" charset="0"/>
              </a:rPr>
              <a:t>2. </a:t>
            </a:r>
            <a:r>
              <a:rPr lang="vi-VN" sz="3200" b="1" dirty="0">
                <a:solidFill>
                  <a:srgbClr val="C00000"/>
                </a:solidFill>
                <a:latin typeface="Cambria" panose="02040503050406030204" pitchFamily="18" charset="0"/>
                <a:ea typeface="Cambria" panose="02040503050406030204" pitchFamily="18" charset="0"/>
                <a:cs typeface="Calibri" panose="020F0502020204030204" pitchFamily="34" charset="0"/>
              </a:rPr>
              <a:t>Xác định câu có hai cụm chủ ngữ – vị ngữ trong đoạn văn dưới đây. Từ nào có tác dụng nối các cụm chủ ngữ – vị ngữ đó?</a:t>
            </a:r>
          </a:p>
        </p:txBody>
      </p:sp>
      <p:sp>
        <p:nvSpPr>
          <p:cNvPr id="2" name="Rectangle: Rounded Corners 1">
            <a:extLst>
              <a:ext uri="{FF2B5EF4-FFF2-40B4-BE49-F238E27FC236}">
                <a16:creationId xmlns:a16="http://schemas.microsoft.com/office/drawing/2014/main" id="{BF7AF464-329A-CCCF-C969-1AA6199C2171}"/>
              </a:ext>
            </a:extLst>
          </p:cNvPr>
          <p:cNvSpPr/>
          <p:nvPr/>
        </p:nvSpPr>
        <p:spPr>
          <a:xfrm>
            <a:off x="642257" y="2623457"/>
            <a:ext cx="11125200" cy="23077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Table 5">
            <a:extLst>
              <a:ext uri="{FF2B5EF4-FFF2-40B4-BE49-F238E27FC236}">
                <a16:creationId xmlns:a16="http://schemas.microsoft.com/office/drawing/2014/main" id="{2E49D0E2-04F2-3D19-6F2E-DEBA4DC80FE1}"/>
              </a:ext>
            </a:extLst>
          </p:cNvPr>
          <p:cNvGraphicFramePr>
            <a:graphicFrameLocks noGrp="1"/>
          </p:cNvGraphicFramePr>
          <p:nvPr>
            <p:extLst>
              <p:ext uri="{D42A27DB-BD31-4B8C-83A1-F6EECF244321}">
                <p14:modId xmlns:p14="http://schemas.microsoft.com/office/powerpoint/2010/main" val="742152283"/>
              </p:ext>
            </p:extLst>
          </p:nvPr>
        </p:nvGraphicFramePr>
        <p:xfrm>
          <a:off x="925286" y="2721429"/>
          <a:ext cx="10744200" cy="1950720"/>
        </p:xfrm>
        <a:graphic>
          <a:graphicData uri="http://schemas.openxmlformats.org/drawingml/2006/table">
            <a:tbl>
              <a:tblPr/>
              <a:tblGrid>
                <a:gridCol w="10744200">
                  <a:extLst>
                    <a:ext uri="{9D8B030D-6E8A-4147-A177-3AD203B41FA5}">
                      <a16:colId xmlns:a16="http://schemas.microsoft.com/office/drawing/2014/main" val="2125440903"/>
                    </a:ext>
                  </a:extLst>
                </a:gridCol>
              </a:tblGrid>
              <a:tr h="1554185">
                <a:tc>
                  <a:txBody>
                    <a:bodyPr/>
                    <a:lstStyle/>
                    <a:p>
                      <a:pPr algn="just"/>
                      <a:r>
                        <a:rPr lang="vi-VN" sz="3200" baseline="30000" dirty="0">
                          <a:solidFill>
                            <a:srgbClr val="000000"/>
                          </a:solidFill>
                          <a:effectLst/>
                          <a:latin typeface="Cambria" panose="02040503050406030204" pitchFamily="18" charset="0"/>
                          <a:ea typeface="Cambria" panose="02040503050406030204" pitchFamily="18" charset="0"/>
                        </a:rPr>
                        <a:t>(1) </a:t>
                      </a:r>
                      <a:r>
                        <a:rPr lang="vi-VN" sz="3200" dirty="0">
                          <a:solidFill>
                            <a:srgbClr val="000000"/>
                          </a:solidFill>
                          <a:effectLst/>
                          <a:latin typeface="Cambria" panose="02040503050406030204" pitchFamily="18" charset="0"/>
                          <a:ea typeface="Cambria" panose="02040503050406030204" pitchFamily="18" charset="0"/>
                        </a:rPr>
                        <a:t>Những cánh buồm chung thuỷ cùng con người vượt qua bao nhiêu sóng nước, thời gian. </a:t>
                      </a:r>
                      <a:r>
                        <a:rPr lang="vi-VN" sz="3200" baseline="30000" dirty="0">
                          <a:solidFill>
                            <a:srgbClr val="000000"/>
                          </a:solidFill>
                          <a:effectLst/>
                          <a:latin typeface="Cambria" panose="02040503050406030204" pitchFamily="18" charset="0"/>
                          <a:ea typeface="Cambria" panose="02040503050406030204" pitchFamily="18" charset="0"/>
                        </a:rPr>
                        <a:t>(2) </a:t>
                      </a:r>
                      <a:r>
                        <a:rPr lang="vi-VN" sz="3200" dirty="0">
                          <a:solidFill>
                            <a:srgbClr val="000000"/>
                          </a:solidFill>
                          <a:effectLst/>
                          <a:latin typeface="Cambria" panose="02040503050406030204" pitchFamily="18" charset="0"/>
                          <a:ea typeface="Cambria" panose="02040503050406030204" pitchFamily="18" charset="0"/>
                        </a:rPr>
                        <a:t>Đến nay, con người đã có những con tàu to lớn vượt biển khơi, nhưng những cánh buồm vẫn sống mãi cùng sông nước và con người.</a:t>
                      </a:r>
                    </a:p>
                  </a:txBody>
                  <a:tcPr marL="0" marR="0" marT="0" marB="0">
                    <a:lnL>
                      <a:noFill/>
                    </a:lnL>
                    <a:lnR>
                      <a:noFill/>
                    </a:lnR>
                    <a:lnT>
                      <a:noFill/>
                    </a:lnT>
                    <a:lnB>
                      <a:noFill/>
                    </a:lnB>
                    <a:noFill/>
                  </a:tcPr>
                </a:tc>
                <a:extLst>
                  <a:ext uri="{0D108BD9-81ED-4DB2-BD59-A6C34878D82A}">
                    <a16:rowId xmlns:a16="http://schemas.microsoft.com/office/drawing/2014/main" val="3807371804"/>
                  </a:ext>
                </a:extLst>
              </a:tr>
            </a:tbl>
          </a:graphicData>
        </a:graphic>
      </p:graphicFrame>
    </p:spTree>
    <p:extLst>
      <p:ext uri="{BB962C8B-B14F-4D97-AF65-F5344CB8AC3E}">
        <p14:creationId xmlns:p14="http://schemas.microsoft.com/office/powerpoint/2010/main" val="3354929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150363" y="566678"/>
            <a:ext cx="8264653" cy="769441"/>
          </a:xfrm>
          <a:prstGeom prst="rect">
            <a:avLst/>
          </a:prstGeom>
          <a:noFill/>
        </p:spPr>
        <p:txBody>
          <a:bodyPr wrap="square">
            <a:spAutoFit/>
          </a:bodyPr>
          <a:lstStyle/>
          <a:p>
            <a:pPr algn="ct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có</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2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cụm</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chủ</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vị</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ngữ</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E06D3AF-6CE1-7E5E-6ED5-298A76ADE0E7}"/>
              </a:ext>
            </a:extLst>
          </p:cNvPr>
          <p:cNvSpPr txBox="1"/>
          <p:nvPr/>
        </p:nvSpPr>
        <p:spPr>
          <a:xfrm>
            <a:off x="1338944" y="2155371"/>
            <a:ext cx="9938657" cy="1754326"/>
          </a:xfrm>
          <a:prstGeom prst="rect">
            <a:avLst/>
          </a:prstGeom>
          <a:noFill/>
        </p:spPr>
        <p:txBody>
          <a:bodyPr wrap="square" rtlCol="0">
            <a:spAutoFit/>
          </a:bodyPr>
          <a:lstStyle/>
          <a:p>
            <a:pPr algn="just"/>
            <a:r>
              <a:rPr lang="vi-VN" sz="3600" baseline="30000" dirty="0">
                <a:solidFill>
                  <a:srgbClr val="000000"/>
                </a:solidFill>
                <a:latin typeface="Cambria" panose="02040503050406030204" pitchFamily="18" charset="0"/>
                <a:ea typeface="Cambria" panose="02040503050406030204" pitchFamily="18" charset="0"/>
              </a:rPr>
              <a:t>(2) </a:t>
            </a:r>
            <a:r>
              <a:rPr lang="vi-VN" sz="3600" b="1" i="1" dirty="0">
                <a:effectLst/>
                <a:latin typeface="Cambria" panose="02040503050406030204" pitchFamily="18" charset="0"/>
                <a:ea typeface="Cambria" panose="02040503050406030204" pitchFamily="18" charset="0"/>
              </a:rPr>
              <a:t>Đến nay, con người </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đã có những con tàu to lớn vượt biển khơi, nhưng những cánh buồm</a:t>
            </a:r>
            <a:r>
              <a:rPr lang="nl-NL" sz="3600" b="1" i="1" dirty="0">
                <a:effectLst/>
                <a:latin typeface="Cambria" panose="02040503050406030204" pitchFamily="18" charset="0"/>
                <a:ea typeface="Cambria" panose="02040503050406030204" pitchFamily="18" charset="0"/>
              </a:rPr>
              <a:t>/</a:t>
            </a:r>
            <a:r>
              <a:rPr lang="vi-VN" sz="3600" b="1" i="1" dirty="0">
                <a:effectLst/>
                <a:latin typeface="Cambria" panose="02040503050406030204" pitchFamily="18" charset="0"/>
                <a:ea typeface="Cambria" panose="02040503050406030204" pitchFamily="18" charset="0"/>
              </a:rPr>
              <a:t> vẫn sống mãi cùng sông nước và con người</a:t>
            </a:r>
            <a:r>
              <a:rPr lang="nl-NL" sz="3600" b="1"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3723DC40-6501-2B4C-3E38-D6D76FFE0635}"/>
              </a:ext>
            </a:extLst>
          </p:cNvPr>
          <p:cNvSpPr/>
          <p:nvPr/>
        </p:nvSpPr>
        <p:spPr>
          <a:xfrm>
            <a:off x="664028" y="4223657"/>
            <a:ext cx="11125200" cy="146957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latin typeface="Cambria" panose="02040503050406030204" pitchFamily="18" charset="0"/>
                <a:ea typeface="Cambria" panose="02040503050406030204" pitchFamily="18" charset="0"/>
              </a:rPr>
              <a:t>Từ </a:t>
            </a:r>
            <a:r>
              <a:rPr lang="vi-VN" sz="4000" b="1" dirty="0">
                <a:solidFill>
                  <a:srgbClr val="FF0000"/>
                </a:solidFill>
                <a:latin typeface="Cambria" panose="02040503050406030204" pitchFamily="18" charset="0"/>
                <a:ea typeface="Cambria" panose="02040503050406030204" pitchFamily="18" charset="0"/>
              </a:rPr>
              <a:t>nhưng</a:t>
            </a:r>
            <a:r>
              <a:rPr lang="vi-VN" sz="4000" dirty="0">
                <a:solidFill>
                  <a:srgbClr val="FF0000"/>
                </a:solidFill>
                <a:latin typeface="Cambria" panose="02040503050406030204" pitchFamily="18" charset="0"/>
                <a:ea typeface="Cambria" panose="02040503050406030204" pitchFamily="18" charset="0"/>
              </a:rPr>
              <a:t> trong câu trên có tác dụng nối các cụm chủ ngữ – vị ngữ</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07257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2" name="Freeform 2">
            <a:extLst>
              <a:ext uri="{FF2B5EF4-FFF2-40B4-BE49-F238E27FC236}">
                <a16:creationId xmlns:a16="http://schemas.microsoft.com/office/drawing/2014/main" id="{A0FBA08C-D7B3-2AF1-071F-87F10A0ED710}"/>
              </a:ext>
            </a:extLst>
          </p:cNvPr>
          <p:cNvSpPr/>
          <p:nvPr/>
        </p:nvSpPr>
        <p:spPr>
          <a:xfrm rot="2009352">
            <a:off x="38986" y="55135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3"/>
            <a:stretch>
              <a:fillRect/>
            </a:stretch>
          </a:blipFill>
        </p:spPr>
        <p:txBody>
          <a:bodyPr/>
          <a:lstStyle/>
          <a:p>
            <a:endParaRPr lang="en-US"/>
          </a:p>
        </p:txBody>
      </p:sp>
      <p:sp>
        <p:nvSpPr>
          <p:cNvPr id="4" name="Speech Bubble: Rectangle with Corners Rounded 3">
            <a:extLst>
              <a:ext uri="{FF2B5EF4-FFF2-40B4-BE49-F238E27FC236}">
                <a16:creationId xmlns:a16="http://schemas.microsoft.com/office/drawing/2014/main" id="{023D8599-B8CD-40E2-A47D-00BC25B66A7E}"/>
              </a:ext>
            </a:extLst>
          </p:cNvPr>
          <p:cNvSpPr/>
          <p:nvPr/>
        </p:nvSpPr>
        <p:spPr>
          <a:xfrm>
            <a:off x="3635829" y="320217"/>
            <a:ext cx="8414657" cy="5275040"/>
          </a:xfrm>
          <a:prstGeom prst="wedgeRoundRectCallout">
            <a:avLst>
              <a:gd name="adj1" fmla="val -56266"/>
              <a:gd name="adj2" fmla="val -29982"/>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dirty="0">
                <a:solidFill>
                  <a:prstClr val="black"/>
                </a:solidFill>
                <a:latin typeface="Calibri" panose="020F0502020204030204" pitchFamily="34" charset="0"/>
                <a:cs typeface="Calibri" panose="020F0502020204030204" pitchFamily="34" charset="0"/>
              </a:rPr>
              <a:t>Câu đơn là câu có một cụm chủ ngữ – vị ngữ.</a:t>
            </a:r>
          </a:p>
          <a:p>
            <a:pPr lvl="0" algn="just"/>
            <a:r>
              <a:rPr lang="vi-VN" sz="4000" dirty="0">
                <a:solidFill>
                  <a:prstClr val="black"/>
                </a:solidFill>
                <a:latin typeface="Calibri" panose="020F0502020204030204" pitchFamily="34" charset="0"/>
                <a:cs typeface="Calibri" panose="020F0502020204030204" pitchFamily="34" charset="0"/>
              </a:rPr>
              <a:t>– Câu ghép là câu gồm các cụm chủ ngữ – vị ngữ ghép lại. Mỗi cụm chủ ngữ – vị ngữ trong câu ghép được gọi là một vế câu. Các vế trong câu ghép có sự kết nối chặt chẽ với nhau.</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7CC410D7-F1A0-E165-91FB-14F85F75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6587826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496301" cy="1200329"/>
          </a:xfrm>
          <a:prstGeom prst="rect">
            <a:avLst/>
          </a:prstGeom>
          <a:noFill/>
        </p:spPr>
        <p:txBody>
          <a:bodyPr wrap="square">
            <a:spAutoFit/>
          </a:bodyPr>
          <a:lstStyle/>
          <a:p>
            <a:pPr lvl="0" algn="just"/>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Tìm câu ghép trong đoạn văn dưới đây và xác định các vế trong mỗi câu ghép.</a:t>
            </a:r>
            <a:endPar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8FD01520-F348-DC5F-C439-6A4AFD0BC47F}"/>
              </a:ext>
            </a:extLst>
          </p:cNvPr>
          <p:cNvPicPr>
            <a:picLocks noChangeAspect="1"/>
          </p:cNvPicPr>
          <p:nvPr/>
        </p:nvPicPr>
        <p:blipFill>
          <a:blip r:embed="rId3"/>
          <a:stretch>
            <a:fillRect/>
          </a:stretch>
        </p:blipFill>
        <p:spPr>
          <a:xfrm>
            <a:off x="0" y="2198913"/>
            <a:ext cx="12243515" cy="3722915"/>
          </a:xfrm>
          <a:prstGeom prst="rect">
            <a:avLst/>
          </a:prstGeom>
        </p:spPr>
      </p:pic>
    </p:spTree>
    <p:extLst>
      <p:ext uri="{BB962C8B-B14F-4D97-AF65-F5344CB8AC3E}">
        <p14:creationId xmlns:p14="http://schemas.microsoft.com/office/powerpoint/2010/main" val="31800459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9D4A5602-1093-68A7-EBD4-829A4652F142}"/>
              </a:ext>
            </a:extLst>
          </p:cNvPr>
          <p:cNvSpPr txBox="1"/>
          <p:nvPr/>
        </p:nvSpPr>
        <p:spPr>
          <a:xfrm>
            <a:off x="2324099" y="196334"/>
            <a:ext cx="770572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Hoàn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phiếu</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học</a:t>
            </a: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rPr>
              <a:t>tập</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A76E1F8C-7BC9-ED60-72B9-A2F55D4417E5}"/>
              </a:ext>
            </a:extLst>
          </p:cNvPr>
          <p:cNvPicPr>
            <a:picLocks noChangeAspect="1"/>
          </p:cNvPicPr>
          <p:nvPr/>
        </p:nvPicPr>
        <p:blipFill>
          <a:blip r:embed="rId3"/>
          <a:stretch>
            <a:fillRect/>
          </a:stretch>
        </p:blipFill>
        <p:spPr>
          <a:xfrm>
            <a:off x="3146652" y="974270"/>
            <a:ext cx="6151457" cy="5655129"/>
          </a:xfrm>
          <a:prstGeom prst="rect">
            <a:avLst/>
          </a:prstGeom>
        </p:spPr>
      </p:pic>
    </p:spTree>
    <p:extLst>
      <p:ext uri="{BB962C8B-B14F-4D97-AF65-F5344CB8AC3E}">
        <p14:creationId xmlns:p14="http://schemas.microsoft.com/office/powerpoint/2010/main" val="33038853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aphicFrame>
        <p:nvGraphicFramePr>
          <p:cNvPr id="6" name="Table 5">
            <a:extLst>
              <a:ext uri="{FF2B5EF4-FFF2-40B4-BE49-F238E27FC236}">
                <a16:creationId xmlns:a16="http://schemas.microsoft.com/office/drawing/2014/main" id="{EF0059D4-9578-5857-F99C-42DE359873C3}"/>
              </a:ext>
            </a:extLst>
          </p:cNvPr>
          <p:cNvGraphicFramePr>
            <a:graphicFrameLocks noGrp="1"/>
          </p:cNvGraphicFramePr>
          <p:nvPr>
            <p:extLst>
              <p:ext uri="{D42A27DB-BD31-4B8C-83A1-F6EECF244321}">
                <p14:modId xmlns:p14="http://schemas.microsoft.com/office/powerpoint/2010/main" val="1147707546"/>
              </p:ext>
            </p:extLst>
          </p:nvPr>
        </p:nvGraphicFramePr>
        <p:xfrm>
          <a:off x="446313" y="545493"/>
          <a:ext cx="11038116" cy="4995336"/>
        </p:xfrm>
        <a:graphic>
          <a:graphicData uri="http://schemas.openxmlformats.org/drawingml/2006/table">
            <a:tbl>
              <a:tblPr firstRow="1" bandRow="1">
                <a:tableStyleId>{5C22544A-7EE6-4342-B048-85BDC9FD1C3A}</a:tableStyleId>
              </a:tblPr>
              <a:tblGrid>
                <a:gridCol w="2471058">
                  <a:extLst>
                    <a:ext uri="{9D8B030D-6E8A-4147-A177-3AD203B41FA5}">
                      <a16:colId xmlns:a16="http://schemas.microsoft.com/office/drawing/2014/main" val="2416027286"/>
                    </a:ext>
                  </a:extLst>
                </a:gridCol>
                <a:gridCol w="3352800">
                  <a:extLst>
                    <a:ext uri="{9D8B030D-6E8A-4147-A177-3AD203B41FA5}">
                      <a16:colId xmlns:a16="http://schemas.microsoft.com/office/drawing/2014/main" val="3994629872"/>
                    </a:ext>
                  </a:extLst>
                </a:gridCol>
                <a:gridCol w="5214258">
                  <a:extLst>
                    <a:ext uri="{9D8B030D-6E8A-4147-A177-3AD203B41FA5}">
                      <a16:colId xmlns:a16="http://schemas.microsoft.com/office/drawing/2014/main" val="2698917118"/>
                    </a:ext>
                  </a:extLst>
                </a:gridCol>
              </a:tblGrid>
              <a:tr h="934964">
                <a:tc row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gridSpan="2">
                  <a:txBody>
                    <a:bodyPr/>
                    <a:lstStyle/>
                    <a:p>
                      <a:pPr algn="ctr"/>
                      <a:r>
                        <a:rPr lang="en-US" sz="4000" b="1" dirty="0" err="1">
                          <a:solidFill>
                            <a:srgbClr val="002060"/>
                          </a:solidFill>
                          <a:latin typeface="Cambria" panose="02040503050406030204" pitchFamily="18" charset="0"/>
                          <a:ea typeface="Cambria" panose="02040503050406030204" pitchFamily="18" charset="0"/>
                        </a:rPr>
                        <a:t>Các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ghép</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dirty="0"/>
                    </a:p>
                  </a:txBody>
                  <a:tcPr/>
                </a:tc>
                <a:extLst>
                  <a:ext uri="{0D108BD9-81ED-4DB2-BD59-A6C34878D82A}">
                    <a16:rowId xmlns:a16="http://schemas.microsoft.com/office/drawing/2014/main" val="566027947"/>
                  </a:ext>
                </a:extLst>
              </a:tr>
              <a:tr h="674914">
                <a:tc vMerge="1">
                  <a:txBody>
                    <a:bodyPr/>
                    <a:lstStyle/>
                    <a:p>
                      <a:endParaRPr lang="en-US" dirty="0"/>
                    </a:p>
                  </a:txBody>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4000" b="1" dirty="0" err="1">
                          <a:solidFill>
                            <a:srgbClr val="002060"/>
                          </a:solidFill>
                          <a:latin typeface="Cambria" panose="02040503050406030204" pitchFamily="18" charset="0"/>
                          <a:ea typeface="Cambria" panose="02040503050406030204" pitchFamily="18" charset="0"/>
                        </a:rPr>
                        <a:t>Vế</a:t>
                      </a:r>
                      <a:r>
                        <a:rPr lang="en-US" sz="4000" b="1" dirty="0">
                          <a:solidFill>
                            <a:srgbClr val="002060"/>
                          </a:solidFill>
                          <a:latin typeface="Cambria" panose="02040503050406030204" pitchFamily="18" charset="0"/>
                          <a:ea typeface="Cambria" panose="02040503050406030204" pitchFamily="18"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5370884"/>
                  </a:ext>
                </a:extLst>
              </a:tr>
              <a:tr h="1436612">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2388858"/>
                  </a:ext>
                </a:extLst>
              </a:tr>
              <a:tr h="192272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0553068"/>
                  </a:ext>
                </a:extLst>
              </a:tr>
            </a:tbl>
          </a:graphicData>
        </a:graphic>
      </p:graphicFrame>
      <p:sp>
        <p:nvSpPr>
          <p:cNvPr id="9" name="TextBox 8">
            <a:extLst>
              <a:ext uri="{FF2B5EF4-FFF2-40B4-BE49-F238E27FC236}">
                <a16:creationId xmlns:a16="http://schemas.microsoft.com/office/drawing/2014/main" id="{1A264B61-D16A-969D-D8FD-8CC3DFC47DD5}"/>
              </a:ext>
            </a:extLst>
          </p:cNvPr>
          <p:cNvSpPr txBox="1"/>
          <p:nvPr/>
        </p:nvSpPr>
        <p:spPr>
          <a:xfrm>
            <a:off x="435429" y="2383971"/>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2</a:t>
            </a:r>
          </a:p>
        </p:txBody>
      </p:sp>
      <p:sp>
        <p:nvSpPr>
          <p:cNvPr id="10" name="TextBox 9">
            <a:extLst>
              <a:ext uri="{FF2B5EF4-FFF2-40B4-BE49-F238E27FC236}">
                <a16:creationId xmlns:a16="http://schemas.microsoft.com/office/drawing/2014/main" id="{7F7D48B1-D902-9E89-C813-3829631C7811}"/>
              </a:ext>
            </a:extLst>
          </p:cNvPr>
          <p:cNvSpPr txBox="1"/>
          <p:nvPr/>
        </p:nvSpPr>
        <p:spPr>
          <a:xfrm>
            <a:off x="3080657" y="2329542"/>
            <a:ext cx="3037114"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gần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tươi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tốt</a:t>
            </a:r>
            <a:endParaRPr lang="en-US" sz="32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AA21E1A-6F63-8536-DB10-E34B50E4146D}"/>
              </a:ext>
            </a:extLst>
          </p:cNvPr>
          <p:cNvSpPr txBox="1"/>
          <p:nvPr/>
        </p:nvSpPr>
        <p:spPr>
          <a:xfrm>
            <a:off x="6281057" y="2307770"/>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Trâu</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ăn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cỏ</a:t>
            </a:r>
            <a:r>
              <a:rPr lang="en-US" sz="3000" b="1" dirty="0">
                <a:latin typeface="Cambria" panose="02040503050406030204" pitchFamily="18" charset="0"/>
                <a:ea typeface="Cambria" panose="02040503050406030204" pitchFamily="18" charset="0"/>
              </a:rPr>
              <a:t> men </a:t>
            </a:r>
            <a:r>
              <a:rPr lang="en-US" sz="3000" b="1" dirty="0" err="1">
                <a:latin typeface="Cambria" panose="02040503050406030204" pitchFamily="18" charset="0"/>
                <a:ea typeface="Cambria" panose="02040503050406030204" pitchFamily="18" charset="0"/>
              </a:rPr>
              <a:t>theo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bờ</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suối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rồi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mới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đồi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núi</a:t>
            </a:r>
            <a:r>
              <a:rPr lang="en-US" sz="3000" b="1"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C069A5E9-60B3-2F3B-83AB-0C353D6A7088}"/>
              </a:ext>
            </a:extLst>
          </p:cNvPr>
          <p:cNvSpPr txBox="1"/>
          <p:nvPr/>
        </p:nvSpPr>
        <p:spPr>
          <a:xfrm>
            <a:off x="435429" y="3810000"/>
            <a:ext cx="2351314" cy="769441"/>
          </a:xfrm>
          <a:prstGeom prst="rect">
            <a:avLst/>
          </a:prstGeom>
          <a:noFill/>
        </p:spPr>
        <p:txBody>
          <a:bodyPr wrap="square" rtlCol="0">
            <a:spAutoFit/>
          </a:bodyPr>
          <a:lstStyle/>
          <a:p>
            <a:r>
              <a:rPr lang="en-US" sz="4400" b="1" dirty="0" err="1">
                <a:latin typeface="Cambria" panose="02040503050406030204" pitchFamily="18" charset="0"/>
                <a:ea typeface="Cambria" panose="02040503050406030204" pitchFamily="18" charset="0"/>
              </a:rPr>
              <a:t>Câu</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số</a:t>
            </a:r>
            <a:r>
              <a:rPr lang="en-US" sz="4400" b="1" dirty="0">
                <a:latin typeface="Cambria" panose="02040503050406030204" pitchFamily="18" charset="0"/>
                <a:ea typeface="Cambria" panose="02040503050406030204" pitchFamily="18" charset="0"/>
              </a:rPr>
              <a:t> 3</a:t>
            </a:r>
          </a:p>
        </p:txBody>
      </p:sp>
      <p:sp>
        <p:nvSpPr>
          <p:cNvPr id="13" name="TextBox 12">
            <a:extLst>
              <a:ext uri="{FF2B5EF4-FFF2-40B4-BE49-F238E27FC236}">
                <a16:creationId xmlns:a16="http://schemas.microsoft.com/office/drawing/2014/main" id="{4E18CCA6-D577-6326-8F4E-AE14F189178E}"/>
              </a:ext>
            </a:extLst>
          </p:cNvPr>
          <p:cNvSpPr txBox="1"/>
          <p:nvPr/>
        </p:nvSpPr>
        <p:spPr>
          <a:xfrm>
            <a:off x="3080657" y="3755571"/>
            <a:ext cx="2786743" cy="1569660"/>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đàn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trâu</a:t>
            </a:r>
            <a:r>
              <a:rPr lang="en-US" sz="3200" b="1" dirty="0">
                <a:latin typeface="Cambria" panose="02040503050406030204" pitchFamily="18" charset="0"/>
                <a:ea typeface="Cambria" panose="02040503050406030204" pitchFamily="18" charset="0"/>
              </a:rPr>
              <a:t> no </a:t>
            </a:r>
            <a:r>
              <a:rPr lang="en-US" sz="3200" b="1" dirty="0" err="1">
                <a:latin typeface="Cambria" panose="02040503050406030204" pitchFamily="18" charset="0"/>
                <a:ea typeface="Cambria" panose="02040503050406030204" pitchFamily="18" charset="0"/>
              </a:rPr>
              <a:t>cỏ</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đằm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dưới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suối</a:t>
            </a:r>
            <a:endParaRPr lang="en-US" sz="3200" b="1" dirty="0">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113CBE3C-B202-95D3-B1E2-431C42F8C1EB}"/>
              </a:ext>
            </a:extLst>
          </p:cNvPr>
          <p:cNvSpPr txBox="1"/>
          <p:nvPr/>
        </p:nvSpPr>
        <p:spPr>
          <a:xfrm>
            <a:off x="6281057" y="3733799"/>
            <a:ext cx="5257800" cy="1015663"/>
          </a:xfrm>
          <a:prstGeom prst="rect">
            <a:avLst/>
          </a:prstGeom>
          <a:noFill/>
        </p:spPr>
        <p:txBody>
          <a:bodyPr wrap="square" rtlCol="0">
            <a:spAutoFit/>
          </a:bodyPr>
          <a:lstStyle/>
          <a:p>
            <a:pPr algn="just"/>
            <a:r>
              <a:rPr lang="en-US" sz="3000" b="1" dirty="0" err="1">
                <a:latin typeface="Cambria" panose="02040503050406030204" pitchFamily="18" charset="0"/>
                <a:ea typeface="Cambria" panose="02040503050406030204" pitchFamily="18" charset="0"/>
              </a:rPr>
              <a:t>chúng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tôi</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tha</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thẩn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tìm</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những</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viên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đá</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đẹp</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cho</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mình</a:t>
            </a:r>
            <a:r>
              <a:rPr lang="en-US" sz="30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197105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down)">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4">
                                            <p:txEl>
                                              <p:pRg st="0" end="0"/>
                                            </p:txEl>
                                          </p:spTgt>
                                        </p:tgtEl>
                                        <p:attrNameLst>
                                          <p:attrName>style.visibility</p:attrName>
                                        </p:attrNameLst>
                                      </p:cBhvr>
                                      <p:to>
                                        <p:strVal val="visible"/>
                                      </p:to>
                                    </p:set>
                                    <p:animEffect transition="in" filter="wipe(down)">
                                      <p:cBhvr>
                                        <p:cTn id="32"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grpSp>
        <p:nvGrpSpPr>
          <p:cNvPr id="2" name="Group 1">
            <a:extLst>
              <a:ext uri="{FF2B5EF4-FFF2-40B4-BE49-F238E27FC236}">
                <a16:creationId xmlns:a16="http://schemas.microsoft.com/office/drawing/2014/main" id="{3D4168E0-70C1-113A-7FD6-269EF0F3A326}"/>
              </a:ext>
            </a:extLst>
          </p:cNvPr>
          <p:cNvGrpSpPr/>
          <p:nvPr/>
        </p:nvGrpSpPr>
        <p:grpSpPr>
          <a:xfrm>
            <a:off x="0" y="1143001"/>
            <a:ext cx="10058400" cy="5930313"/>
            <a:chOff x="0" y="1143001"/>
            <a:chExt cx="9299448" cy="5930313"/>
          </a:xfrm>
        </p:grpSpPr>
        <p:sp>
          <p:nvSpPr>
            <p:cNvPr id="3" name="Freeform 11">
              <a:extLst>
                <a:ext uri="{FF2B5EF4-FFF2-40B4-BE49-F238E27FC236}">
                  <a16:creationId xmlns:a16="http://schemas.microsoft.com/office/drawing/2014/main" id="{0BFD92EF-D8C3-48CF-96FE-060D94A0003B}"/>
                </a:ext>
              </a:extLst>
            </p:cNvPr>
            <p:cNvSpPr/>
            <p:nvPr/>
          </p:nvSpPr>
          <p:spPr>
            <a:xfrm>
              <a:off x="2637526" y="1143001"/>
              <a:ext cx="6661922" cy="3525012"/>
            </a:xfrm>
            <a:custGeom>
              <a:avLst/>
              <a:gdLst/>
              <a:ahLst/>
              <a:cxnLst/>
              <a:rect l="l" t="t" r="r" b="b"/>
              <a:pathLst>
                <a:path w="3120176" h="1758999">
                  <a:moveTo>
                    <a:pt x="0" y="0"/>
                  </a:moveTo>
                  <a:lnTo>
                    <a:pt x="3120177" y="0"/>
                  </a:lnTo>
                  <a:lnTo>
                    <a:pt x="3120177" y="1758999"/>
                  </a:lnTo>
                  <a:lnTo>
                    <a:pt x="0" y="17589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descr="A group of cartoon kids&#10;&#10;Description automatically generated">
              <a:extLst>
                <a:ext uri="{FF2B5EF4-FFF2-40B4-BE49-F238E27FC236}">
                  <a16:creationId xmlns:a16="http://schemas.microsoft.com/office/drawing/2014/main" id="{EF2FAFEC-906C-2197-DE34-A5458C596E7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0849" b="95554" l="7478" r="47090">
                          <a14:foregroundMark x1="13096" y1="58084" x2="17745" y2="59580"/>
                          <a14:foregroundMark x1="42967" y1="56629" x2="44543" y2="61843"/>
                          <a14:foregroundMark x1="34681" y1="75707" x2="36661" y2="72352"/>
                          <a14:foregroundMark x1="38399" y1="57559" x2="42401" y2="58892"/>
                          <a14:foregroundMark x1="47090" y1="61681" x2="46686" y2="59984"/>
                          <a14:foregroundMark x1="25061" y1="94503" x2="25869" y2="90784"/>
                          <a14:foregroundMark x1="31730" y1="95554" x2="30154" y2="93452"/>
                        </a14:backgroundRemoval>
                      </a14:imgEffect>
                    </a14:imgLayer>
                  </a14:imgProps>
                </a:ext>
                <a:ext uri="{28A0092B-C50C-407E-A947-70E740481C1C}">
                  <a14:useLocalDpi xmlns:a14="http://schemas.microsoft.com/office/drawing/2010/main" val="0"/>
                </a:ext>
              </a:extLst>
            </a:blip>
            <a:srcRect l="2814" t="45734" r="50430" b="2866"/>
            <a:stretch/>
          </p:blipFill>
          <p:spPr>
            <a:xfrm>
              <a:off x="0" y="2262712"/>
              <a:ext cx="4375922" cy="4810602"/>
            </a:xfrm>
            <a:prstGeom prst="rect">
              <a:avLst/>
            </a:prstGeom>
          </p:spPr>
        </p:pic>
        <p:sp>
          <p:nvSpPr>
            <p:cNvPr id="7" name="TextBox 6">
              <a:extLst>
                <a:ext uri="{FF2B5EF4-FFF2-40B4-BE49-F238E27FC236}">
                  <a16:creationId xmlns:a16="http://schemas.microsoft.com/office/drawing/2014/main" id="{3D6B5278-9FAB-9C3B-1A0F-622A59377AB8}"/>
                </a:ext>
              </a:extLst>
            </p:cNvPr>
            <p:cNvSpPr txBox="1"/>
            <p:nvPr/>
          </p:nvSpPr>
          <p:spPr>
            <a:xfrm>
              <a:off x="4066031" y="1577181"/>
              <a:ext cx="4947339" cy="2308324"/>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4. </a:t>
              </a:r>
              <a:r>
                <a:rPr lang="vi-VN" sz="3600" dirty="0">
                  <a:latin typeface="Cambria" panose="02040503050406030204" pitchFamily="18" charset="0"/>
                  <a:ea typeface="Cambria" panose="02040503050406030204" pitchFamily="18" charset="0"/>
                </a:rPr>
                <a:t>Đặt 1 – 2 câu ghép nói về nhân vật Nai Ngọc trong bài đọc </a:t>
              </a:r>
              <a:r>
                <a:rPr lang="vi-VN" sz="3600" b="1" dirty="0">
                  <a:latin typeface="Cambria" panose="02040503050406030204" pitchFamily="18" charset="0"/>
                  <a:ea typeface="Cambria" panose="02040503050406030204" pitchFamily="18" charset="0"/>
                </a:rPr>
                <a:t>Tiếng hát của người đá</a:t>
              </a:r>
              <a:r>
                <a:rPr lang="vi-VN" sz="3600" dirty="0">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32316779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93B"/>
        </a:solidFill>
        <a:effectLst/>
      </p:bgPr>
    </p:bg>
    <p:spTree>
      <p:nvGrpSpPr>
        <p:cNvPr id="1" name=""/>
        <p:cNvGrpSpPr/>
        <p:nvPr/>
      </p:nvGrpSpPr>
      <p:grpSpPr>
        <a:xfrm>
          <a:off x="0" y="0"/>
          <a:ext cx="0" cy="0"/>
          <a:chOff x="0" y="0"/>
          <a:chExt cx="0" cy="0"/>
        </a:xfrm>
      </p:grpSpPr>
      <p:grpSp>
        <p:nvGrpSpPr>
          <p:cNvPr id="2" name="Group 2"/>
          <p:cNvGrpSpPr/>
          <p:nvPr/>
        </p:nvGrpSpPr>
        <p:grpSpPr>
          <a:xfrm>
            <a:off x="719238" y="685800"/>
            <a:ext cx="10786962" cy="5507425"/>
            <a:chOff x="0" y="0"/>
            <a:chExt cx="21573924" cy="11014849"/>
          </a:xfrm>
        </p:grpSpPr>
        <p:sp>
          <p:nvSpPr>
            <p:cNvPr id="3" name="Freeform 3"/>
            <p:cNvSpPr/>
            <p:nvPr/>
          </p:nvSpPr>
          <p:spPr>
            <a:xfrm>
              <a:off x="0" y="5808498"/>
              <a:ext cx="11380002" cy="5206351"/>
            </a:xfrm>
            <a:custGeom>
              <a:avLst/>
              <a:gdLst/>
              <a:ahLst/>
              <a:cxnLst/>
              <a:rect l="l" t="t" r="r" b="b"/>
              <a:pathLst>
                <a:path w="11380002" h="5206351">
                  <a:moveTo>
                    <a:pt x="0" y="0"/>
                  </a:moveTo>
                  <a:lnTo>
                    <a:pt x="11380002" y="0"/>
                  </a:lnTo>
                  <a:lnTo>
                    <a:pt x="11380002"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V="1">
              <a:off x="18454" y="2190071"/>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V="1">
              <a:off x="49153" y="42049"/>
              <a:ext cx="11380002" cy="5206351"/>
            </a:xfrm>
            <a:custGeom>
              <a:avLst/>
              <a:gdLst/>
              <a:ahLst/>
              <a:cxnLst/>
              <a:rect l="l" t="t" r="r" b="b"/>
              <a:pathLst>
                <a:path w="11380002" h="5206351">
                  <a:moveTo>
                    <a:pt x="0" y="5206351"/>
                  </a:moveTo>
                  <a:lnTo>
                    <a:pt x="11380002" y="5206351"/>
                  </a:lnTo>
                  <a:lnTo>
                    <a:pt x="11380002"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10800000">
              <a:off x="10193923" y="0"/>
              <a:ext cx="11380002" cy="5206351"/>
            </a:xfrm>
            <a:custGeom>
              <a:avLst/>
              <a:gdLst/>
              <a:ahLst/>
              <a:cxnLst/>
              <a:rect l="l" t="t" r="r" b="b"/>
              <a:pathLst>
                <a:path w="11380002" h="5206351">
                  <a:moveTo>
                    <a:pt x="0" y="0"/>
                  </a:moveTo>
                  <a:lnTo>
                    <a:pt x="11380001" y="0"/>
                  </a:lnTo>
                  <a:lnTo>
                    <a:pt x="11380001" y="5206351"/>
                  </a:lnTo>
                  <a:lnTo>
                    <a:pt x="0" y="52063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800000" flipV="1">
              <a:off x="10175469" y="3618427"/>
              <a:ext cx="11380002" cy="5206351"/>
            </a:xfrm>
            <a:custGeom>
              <a:avLst/>
              <a:gdLst/>
              <a:ahLst/>
              <a:cxnLst/>
              <a:rect l="l" t="t" r="r" b="b"/>
              <a:pathLst>
                <a:path w="11380002" h="5206351">
                  <a:moveTo>
                    <a:pt x="0" y="5206350"/>
                  </a:moveTo>
                  <a:lnTo>
                    <a:pt x="11380001" y="5206350"/>
                  </a:lnTo>
                  <a:lnTo>
                    <a:pt x="11380001" y="0"/>
                  </a:lnTo>
                  <a:lnTo>
                    <a:pt x="0" y="0"/>
                  </a:lnTo>
                  <a:lnTo>
                    <a:pt x="0" y="520635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10800000" flipV="1">
              <a:off x="10144770" y="5766449"/>
              <a:ext cx="11380002" cy="5206351"/>
            </a:xfrm>
            <a:custGeom>
              <a:avLst/>
              <a:gdLst/>
              <a:ahLst/>
              <a:cxnLst/>
              <a:rect l="l" t="t" r="r" b="b"/>
              <a:pathLst>
                <a:path w="11380002" h="5206351">
                  <a:moveTo>
                    <a:pt x="0" y="5206351"/>
                  </a:moveTo>
                  <a:lnTo>
                    <a:pt x="11380001" y="5206351"/>
                  </a:lnTo>
                  <a:lnTo>
                    <a:pt x="11380001" y="0"/>
                  </a:lnTo>
                  <a:lnTo>
                    <a:pt x="0" y="0"/>
                  </a:lnTo>
                  <a:lnTo>
                    <a:pt x="0" y="5206351"/>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2" name="Picture 41">
            <a:extLst>
              <a:ext uri="{FF2B5EF4-FFF2-40B4-BE49-F238E27FC236}">
                <a16:creationId xmlns:a16="http://schemas.microsoft.com/office/drawing/2014/main" id="{14DADE69-B643-47D5-2A6F-7792B1EF48D0}"/>
              </a:ext>
            </a:extLst>
          </p:cNvPr>
          <p:cNvPicPr>
            <a:picLocks noChangeAspect="1"/>
          </p:cNvPicPr>
          <p:nvPr/>
        </p:nvPicPr>
        <p:blipFill>
          <a:blip r:embed="rId4"/>
          <a:stretch>
            <a:fillRect/>
          </a:stretch>
        </p:blipFill>
        <p:spPr>
          <a:xfrm>
            <a:off x="1505495" y="1626782"/>
            <a:ext cx="11395337" cy="2956836"/>
          </a:xfrm>
          <a:prstGeom prst="rect">
            <a:avLst/>
          </a:prstGeom>
        </p:spPr>
      </p:pic>
      <p:sp>
        <p:nvSpPr>
          <p:cNvPr id="51" name="Freeform 2">
            <a:extLst>
              <a:ext uri="{FF2B5EF4-FFF2-40B4-BE49-F238E27FC236}">
                <a16:creationId xmlns:a16="http://schemas.microsoft.com/office/drawing/2014/main" id="{0C0CBAC3-E976-92BB-5D18-2756B60A9210}"/>
              </a:ext>
            </a:extLst>
          </p:cNvPr>
          <p:cNvSpPr/>
          <p:nvPr/>
        </p:nvSpPr>
        <p:spPr>
          <a:xfrm>
            <a:off x="131506" y="350874"/>
            <a:ext cx="2367145" cy="2727251"/>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3" name="Picture 4">
            <a:extLst>
              <a:ext uri="{FF2B5EF4-FFF2-40B4-BE49-F238E27FC236}">
                <a16:creationId xmlns:a16="http://schemas.microsoft.com/office/drawing/2014/main" id="{BD710541-4CE3-C40A-39D3-1D69A3FFD10D}"/>
              </a:ext>
            </a:extLst>
          </p:cNvPr>
          <p:cNvPicPr>
            <a:picLocks noChangeAspect="1"/>
          </p:cNvPicPr>
          <p:nvPr/>
        </p:nvPicPr>
        <p:blipFill>
          <a:blip r:embed="rId6"/>
          <a:srcRect/>
          <a:stretch>
            <a:fillRect/>
          </a:stretch>
        </p:blipFill>
        <p:spPr>
          <a:xfrm>
            <a:off x="9480786" y="4389883"/>
            <a:ext cx="2406414" cy="2468117"/>
          </a:xfrm>
          <a:prstGeom prst="rect">
            <a:avLst/>
          </a:prstGeom>
        </p:spPr>
      </p:pic>
      <p:pic>
        <p:nvPicPr>
          <p:cNvPr id="54" name="Picture 3">
            <a:extLst>
              <a:ext uri="{FF2B5EF4-FFF2-40B4-BE49-F238E27FC236}">
                <a16:creationId xmlns:a16="http://schemas.microsoft.com/office/drawing/2014/main" id="{FA9AD181-ED78-EC90-F6A1-710F419D6A8B}"/>
              </a:ext>
            </a:extLst>
          </p:cNvPr>
          <p:cNvPicPr>
            <a:picLocks noChangeAspect="1"/>
          </p:cNvPicPr>
          <p:nvPr/>
        </p:nvPicPr>
        <p:blipFill>
          <a:blip r:embed="rId7"/>
          <a:srcRect/>
          <a:stretch>
            <a:fillRect/>
          </a:stretch>
        </p:blipFill>
        <p:spPr>
          <a:xfrm>
            <a:off x="0" y="4125837"/>
            <a:ext cx="2158409" cy="2732163"/>
          </a:xfrm>
          <a:prstGeom prst="rect">
            <a:avLst/>
          </a:prstGeom>
        </p:spPr>
      </p:pic>
      <p:pic>
        <p:nvPicPr>
          <p:cNvPr id="55" name="Picture 2">
            <a:extLst>
              <a:ext uri="{FF2B5EF4-FFF2-40B4-BE49-F238E27FC236}">
                <a16:creationId xmlns:a16="http://schemas.microsoft.com/office/drawing/2014/main" id="{05607F04-97BF-BC56-96AA-8D9B77CA972F}"/>
              </a:ext>
            </a:extLst>
          </p:cNvPr>
          <p:cNvPicPr>
            <a:picLocks noChangeAspect="1"/>
          </p:cNvPicPr>
          <p:nvPr/>
        </p:nvPicPr>
        <p:blipFill>
          <a:blip r:embed="rId8"/>
          <a:srcRect/>
          <a:stretch>
            <a:fillRect/>
          </a:stretch>
        </p:blipFill>
        <p:spPr>
          <a:xfrm>
            <a:off x="9782772" y="0"/>
            <a:ext cx="2550996" cy="24872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
                                        </p:tgtEl>
                                        <p:attrNameLst>
                                          <p:attrName>r</p:attrName>
                                        </p:attrNameLst>
                                      </p:cBhvr>
                                    </p:animRot>
                                    <p:animRot by="-240000">
                                      <p:cBhvr>
                                        <p:cTn id="7" dur="200" fill="hold">
                                          <p:stCondLst>
                                            <p:cond delay="200"/>
                                          </p:stCondLst>
                                        </p:cTn>
                                        <p:tgtEl>
                                          <p:spTgt spid="51"/>
                                        </p:tgtEl>
                                        <p:attrNameLst>
                                          <p:attrName>r</p:attrName>
                                        </p:attrNameLst>
                                      </p:cBhvr>
                                    </p:animRot>
                                    <p:animRot by="240000">
                                      <p:cBhvr>
                                        <p:cTn id="8" dur="200" fill="hold">
                                          <p:stCondLst>
                                            <p:cond delay="400"/>
                                          </p:stCondLst>
                                        </p:cTn>
                                        <p:tgtEl>
                                          <p:spTgt spid="51"/>
                                        </p:tgtEl>
                                        <p:attrNameLst>
                                          <p:attrName>r</p:attrName>
                                        </p:attrNameLst>
                                      </p:cBhvr>
                                    </p:animRot>
                                    <p:animRot by="-240000">
                                      <p:cBhvr>
                                        <p:cTn id="9" dur="200" fill="hold">
                                          <p:stCondLst>
                                            <p:cond delay="600"/>
                                          </p:stCondLst>
                                        </p:cTn>
                                        <p:tgtEl>
                                          <p:spTgt spid="51"/>
                                        </p:tgtEl>
                                        <p:attrNameLst>
                                          <p:attrName>r</p:attrName>
                                        </p:attrNameLst>
                                      </p:cBhvr>
                                    </p:animRot>
                                    <p:animRot by="120000">
                                      <p:cBhvr>
                                        <p:cTn id="10" dur="200" fill="hold">
                                          <p:stCondLst>
                                            <p:cond delay="800"/>
                                          </p:stCondLst>
                                        </p:cTn>
                                        <p:tgtEl>
                                          <p:spTgt spid="5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p:tgtEl>
                                          <p:spTgt spid="42"/>
                                        </p:tgtEl>
                                        <p:attrNameLst>
                                          <p:attrName>ppt_y</p:attrName>
                                        </p:attrNameLst>
                                      </p:cBhvr>
                                      <p:tavLst>
                                        <p:tav tm="0">
                                          <p:val>
                                            <p:strVal val="#ppt_y+#ppt_h*1.125000"/>
                                          </p:val>
                                        </p:tav>
                                        <p:tav tm="100000">
                                          <p:val>
                                            <p:strVal val="#ppt_y"/>
                                          </p:val>
                                        </p:tav>
                                      </p:tavLst>
                                    </p:anim>
                                    <p:animEffect transition="in" filter="wipe(up)">
                                      <p:cBhvr>
                                        <p:cTn id="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4A313A9C-ABFF-B686-7012-FC587BDC74A7}"/>
              </a:ext>
            </a:extLst>
          </p:cNvPr>
          <p:cNvSpPr txBox="1"/>
          <p:nvPr/>
        </p:nvSpPr>
        <p:spPr>
          <a:xfrm>
            <a:off x="1676400" y="1709057"/>
            <a:ext cx="9100457" cy="3416320"/>
          </a:xfrm>
          <a:prstGeom prst="rect">
            <a:avLst/>
          </a:prstGeom>
          <a:noFill/>
        </p:spPr>
        <p:txBody>
          <a:bodyPr wrap="square" rtlCol="0">
            <a:spAutoFit/>
          </a:bodyPr>
          <a:lstStyle/>
          <a:p>
            <a:pPr algn="just"/>
            <a:r>
              <a:rPr lang="en-US" sz="3600" b="1" i="0" dirty="0" err="1">
                <a:solidFill>
                  <a:srgbClr val="000000"/>
                </a:solidFill>
                <a:effectLst/>
                <a:latin typeface="Cambria" panose="02040503050406030204" pitchFamily="18" charset="0"/>
                <a:ea typeface="Cambria" panose="02040503050406030204" pitchFamily="18" charset="0"/>
              </a:rPr>
              <a:t>Ví</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dụ</a:t>
            </a:r>
            <a:r>
              <a:rPr lang="en-US" sz="3600" b="1"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Tuy Nai Ngọc chỉ là một người đá nhưng cậu bé có một tấm lòng thơm thảo, biết cưu mang và đem hạnh phúc tới cho dân làng. Nai Ngọc không gắn bó được lâu dài với làng, song cậu sẽ mãi là người hùng khó quên trong tâm trí mọi người.</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3801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2DF3D26-B4D4-87FE-63A9-0A7B1570EE82}"/>
              </a:ext>
            </a:extLst>
          </p:cNvPr>
          <p:cNvPicPr>
            <a:picLocks noChangeAspect="1"/>
          </p:cNvPicPr>
          <p:nvPr/>
        </p:nvPicPr>
        <p:blipFill>
          <a:blip r:embed="rId3"/>
          <a:stretch>
            <a:fillRect/>
          </a:stretch>
        </p:blipFill>
        <p:spPr>
          <a:xfrm>
            <a:off x="3627213" y="2298968"/>
            <a:ext cx="7876715" cy="2194750"/>
          </a:xfrm>
          <a:prstGeom prst="rect">
            <a:avLst/>
          </a:prstGeom>
        </p:spPr>
      </p:pic>
    </p:spTree>
    <p:extLst>
      <p:ext uri="{BB962C8B-B14F-4D97-AF65-F5344CB8AC3E}">
        <p14:creationId xmlns:p14="http://schemas.microsoft.com/office/powerpoint/2010/main" val="11684675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73829" y="2260475"/>
            <a:ext cx="8665028"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rPr>
              <a:t>TRÒ</a:t>
            </a:r>
            <a:r>
              <a:rPr kumimoji="0" lang="en-US" sz="8000" b="0" i="0" u="none" strike="noStrike" kern="1200" cap="none" spc="0" normalizeH="0" noProof="0" dirty="0">
                <a:ln>
                  <a:noFill/>
                </a:ln>
                <a:solidFill>
                  <a:prstClr val="white"/>
                </a:solidFill>
                <a:effectLst>
                  <a:glow rad="63500">
                    <a:srgbClr val="C0504D">
                      <a:lumMod val="20000"/>
                      <a:lumOff val="80000"/>
                      <a:alpha val="40000"/>
                    </a:srgbClr>
                  </a:glow>
                </a:effectLst>
                <a:uLnTx/>
                <a:uFillTx/>
                <a:latin typeface="Calibri"/>
                <a:ea typeface="+mn-ea"/>
                <a:cs typeface="+mn-cs"/>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8000" baseline="0" dirty="0">
                <a:solidFill>
                  <a:prstClr val="white"/>
                </a:solidFill>
                <a:effectLst>
                  <a:glow rad="63500">
                    <a:srgbClr val="C0504D">
                      <a:lumMod val="20000"/>
                      <a:lumOff val="80000"/>
                      <a:alpha val="40000"/>
                    </a:srgbClr>
                  </a:glow>
                </a:effectLst>
                <a:latin typeface="Calibri"/>
              </a:rPr>
              <a:t>AI</a:t>
            </a:r>
            <a:r>
              <a:rPr lang="en-US" sz="8000" dirty="0">
                <a:solidFill>
                  <a:prstClr val="white"/>
                </a:solidFill>
                <a:effectLst>
                  <a:glow rad="63500">
                    <a:srgbClr val="C0504D">
                      <a:lumMod val="20000"/>
                      <a:lumOff val="80000"/>
                      <a:alpha val="40000"/>
                    </a:srgbClr>
                  </a:glow>
                </a:effectLst>
                <a:latin typeface="Calibri"/>
              </a:rPr>
              <a:t> NHANH, AI ĐÚNG</a:t>
            </a:r>
            <a:endParaRPr kumimoji="0" lang="en-US" sz="8000" b="0" i="0" u="none" strike="noStrike" kern="1200" cap="none" spc="0" normalizeH="0" baseline="0" noProof="0" dirty="0">
              <a:ln>
                <a:noFill/>
              </a:ln>
              <a:solidFill>
                <a:prstClr val="white"/>
              </a:solidFill>
              <a:effectLst>
                <a:glow rad="63500">
                  <a:srgbClr val="C0504D">
                    <a:lumMod val="20000"/>
                    <a:lumOff val="80000"/>
                    <a:alpha val="40000"/>
                  </a:srgbClr>
                </a:glow>
              </a:effectLst>
              <a:uLnTx/>
              <a:uFillTx/>
              <a:latin typeface="Calibri"/>
              <a:ea typeface="+mn-ea"/>
              <a:cs typeface="+mn-cs"/>
            </a:endParaRP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a:latin typeface="Cambria" panose="02040503050406030204" pitchFamily="18" charset="0"/>
                <a:ea typeface="Cambria" panose="02040503050406030204" pitchFamily="18" charset="0"/>
              </a:rPr>
              <a:t>1. </a:t>
            </a:r>
            <a:r>
              <a:rPr lang="vi-VN" sz="4400" dirty="0">
                <a:latin typeface="Cambria" panose="02040503050406030204" pitchFamily="18" charset="0"/>
                <a:ea typeface="Cambria" panose="02040503050406030204" pitchFamily="18" charset="0"/>
              </a:rPr>
              <a:t>Câu dưới đây là câu đơn hay câu ghép?</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pic>
        <p:nvPicPr>
          <p:cNvPr id="7" name="Picture 6">
            <a:extLst>
              <a:ext uri="{FF2B5EF4-FFF2-40B4-BE49-F238E27FC236}">
                <a16:creationId xmlns:a16="http://schemas.microsoft.com/office/drawing/2014/main" id="{22229A6D-6663-14BD-A4E5-EBB7ED4C8637}"/>
              </a:ext>
            </a:extLst>
          </p:cNvPr>
          <p:cNvPicPr>
            <a:picLocks noChangeAspect="1"/>
          </p:cNvPicPr>
          <p:nvPr/>
        </p:nvPicPr>
        <p:blipFill>
          <a:blip r:embed="rId6"/>
          <a:stretch>
            <a:fillRect/>
          </a:stretch>
        </p:blipFill>
        <p:spPr>
          <a:xfrm>
            <a:off x="3518127" y="2784701"/>
            <a:ext cx="8205710" cy="2222728"/>
          </a:xfrm>
          <a:prstGeom prst="rect">
            <a:avLst/>
          </a:prstGeom>
        </p:spPr>
      </p:pic>
      <p:sp>
        <p:nvSpPr>
          <p:cNvPr id="8" name="Oval 7">
            <a:extLst>
              <a:ext uri="{FF2B5EF4-FFF2-40B4-BE49-F238E27FC236}">
                <a16:creationId xmlns:a16="http://schemas.microsoft.com/office/drawing/2014/main" id="{B848F5E6-BCAD-337D-A789-FE962DC48B1A}"/>
              </a:ext>
            </a:extLst>
          </p:cNvPr>
          <p:cNvSpPr/>
          <p:nvPr/>
        </p:nvSpPr>
        <p:spPr>
          <a:xfrm>
            <a:off x="7347857" y="4365171"/>
            <a:ext cx="544286" cy="609600"/>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494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7530819" cy="203332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1" y="387137"/>
            <a:ext cx="6946284" cy="1354217"/>
          </a:xfrm>
          <a:prstGeom prst="rect">
            <a:avLst/>
          </a:prstGeom>
          <a:noFill/>
        </p:spPr>
        <p:txBody>
          <a:bodyPr wrap="square" lIns="0" tIns="0" rIns="0" bIns="0" rtlCol="0">
            <a:spAutoFit/>
          </a:bodyPr>
          <a:lstStyle/>
          <a:p>
            <a:pPr lvl="0" algn="just"/>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2. </a:t>
            </a:r>
            <a:r>
              <a:rPr lang="en-US" sz="4400" dirty="0" err="1">
                <a:solidFill>
                  <a:prstClr val="black"/>
                </a:solidFill>
                <a:latin typeface="Cambria" panose="02040503050406030204" pitchFamily="18" charset="0"/>
                <a:ea typeface="Cambria" panose="02040503050406030204" pitchFamily="18" charset="0"/>
              </a:rPr>
              <a:t>Xác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định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chủ</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ngữ</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của</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trên</a:t>
            </a:r>
            <a:r>
              <a:rPr lang="en-US" sz="4400"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
        <p:nvSpPr>
          <p:cNvPr id="2" name="TextBox 1">
            <a:extLst>
              <a:ext uri="{FF2B5EF4-FFF2-40B4-BE49-F238E27FC236}">
                <a16:creationId xmlns:a16="http://schemas.microsoft.com/office/drawing/2014/main" id="{27A7525F-1034-6444-B1D4-64FB0EDE617A}"/>
              </a:ext>
            </a:extLst>
          </p:cNvPr>
          <p:cNvSpPr txBox="1"/>
          <p:nvPr/>
        </p:nvSpPr>
        <p:spPr>
          <a:xfrm>
            <a:off x="3429000" y="2808514"/>
            <a:ext cx="7369628" cy="2340128"/>
          </a:xfrm>
          <a:prstGeom prst="rect">
            <a:avLst/>
          </a:prstGeom>
          <a:noFill/>
        </p:spPr>
        <p:txBody>
          <a:bodyPr wrap="square" rtlCol="0">
            <a:spAutoFit/>
          </a:bodyPr>
          <a:lstStyle/>
          <a:p>
            <a:pPr>
              <a:lnSpc>
                <a:spcPct val="250000"/>
              </a:lnSpc>
            </a:pPr>
            <a:r>
              <a:rPr lang="vi-VN" sz="3200" b="1" dirty="0">
                <a:latin typeface="Cambria" panose="02040503050406030204" pitchFamily="18" charset="0"/>
                <a:ea typeface="Cambria" panose="02040503050406030204" pitchFamily="18" charset="0"/>
              </a:rPr>
              <a:t>Dân làng/ vây quanh em bé, hỏi từ đâu tới, tên em là gì, nhưng em/ chỉ cười. </a:t>
            </a:r>
            <a:endParaRPr lang="en-US" sz="3200" b="1" dirty="0">
              <a:latin typeface="Cambria" panose="02040503050406030204" pitchFamily="18" charset="0"/>
              <a:ea typeface="Cambria" panose="02040503050406030204" pitchFamily="18" charset="0"/>
            </a:endParaRPr>
          </a:p>
        </p:txBody>
      </p:sp>
      <p:cxnSp>
        <p:nvCxnSpPr>
          <p:cNvPr id="9" name="Straight Connector 8">
            <a:extLst>
              <a:ext uri="{FF2B5EF4-FFF2-40B4-BE49-F238E27FC236}">
                <a16:creationId xmlns:a16="http://schemas.microsoft.com/office/drawing/2014/main" id="{D2C1B991-7370-9F43-D9B3-E9ECC664C4A6}"/>
              </a:ext>
            </a:extLst>
          </p:cNvPr>
          <p:cNvCxnSpPr/>
          <p:nvPr/>
        </p:nvCxnSpPr>
        <p:spPr>
          <a:xfrm>
            <a:off x="3570514" y="3842657"/>
            <a:ext cx="15566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519D53C-0F37-2BDB-B885-F7A1FFDBE584}"/>
              </a:ext>
            </a:extLst>
          </p:cNvPr>
          <p:cNvSpPr txBox="1"/>
          <p:nvPr/>
        </p:nvSpPr>
        <p:spPr>
          <a:xfrm>
            <a:off x="3973286"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11" name="Straight Connector 10">
            <a:extLst>
              <a:ext uri="{FF2B5EF4-FFF2-40B4-BE49-F238E27FC236}">
                <a16:creationId xmlns:a16="http://schemas.microsoft.com/office/drawing/2014/main" id="{C4209702-8415-1E66-CD1D-8682A071469C}"/>
              </a:ext>
            </a:extLst>
          </p:cNvPr>
          <p:cNvCxnSpPr>
            <a:cxnSpLocks/>
          </p:cNvCxnSpPr>
          <p:nvPr/>
        </p:nvCxnSpPr>
        <p:spPr>
          <a:xfrm>
            <a:off x="5497285" y="3897086"/>
            <a:ext cx="5170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4C84437-5A66-3A79-AD06-EA882D366012}"/>
              </a:ext>
            </a:extLst>
          </p:cNvPr>
          <p:cNvSpPr txBox="1"/>
          <p:nvPr/>
        </p:nvSpPr>
        <p:spPr>
          <a:xfrm>
            <a:off x="8044543" y="3897086"/>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cxnSp>
        <p:nvCxnSpPr>
          <p:cNvPr id="15" name="Straight Connector 14">
            <a:extLst>
              <a:ext uri="{FF2B5EF4-FFF2-40B4-BE49-F238E27FC236}">
                <a16:creationId xmlns:a16="http://schemas.microsoft.com/office/drawing/2014/main" id="{B866C9E2-5E31-5ED6-C9A3-1579DF98B08B}"/>
              </a:ext>
            </a:extLst>
          </p:cNvPr>
          <p:cNvCxnSpPr>
            <a:cxnSpLocks/>
          </p:cNvCxnSpPr>
          <p:nvPr/>
        </p:nvCxnSpPr>
        <p:spPr>
          <a:xfrm>
            <a:off x="3592285" y="5105401"/>
            <a:ext cx="27432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2031222-ED9E-9682-EDC0-E122A4BF2300}"/>
              </a:ext>
            </a:extLst>
          </p:cNvPr>
          <p:cNvCxnSpPr>
            <a:cxnSpLocks/>
          </p:cNvCxnSpPr>
          <p:nvPr/>
        </p:nvCxnSpPr>
        <p:spPr>
          <a:xfrm>
            <a:off x="7913914" y="5094514"/>
            <a:ext cx="63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627945F-D636-E37D-4124-09694161A657}"/>
              </a:ext>
            </a:extLst>
          </p:cNvPr>
          <p:cNvSpPr txBox="1"/>
          <p:nvPr/>
        </p:nvSpPr>
        <p:spPr>
          <a:xfrm>
            <a:off x="7881258" y="5138057"/>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CN</a:t>
            </a:r>
          </a:p>
        </p:txBody>
      </p:sp>
      <p:cxnSp>
        <p:nvCxnSpPr>
          <p:cNvPr id="20" name="Straight Connector 19">
            <a:extLst>
              <a:ext uri="{FF2B5EF4-FFF2-40B4-BE49-F238E27FC236}">
                <a16:creationId xmlns:a16="http://schemas.microsoft.com/office/drawing/2014/main" id="{C6280C3E-52FA-F5DF-F682-6D68C554DE41}"/>
              </a:ext>
            </a:extLst>
          </p:cNvPr>
          <p:cNvCxnSpPr>
            <a:cxnSpLocks/>
          </p:cNvCxnSpPr>
          <p:nvPr/>
        </p:nvCxnSpPr>
        <p:spPr>
          <a:xfrm>
            <a:off x="8784771" y="51054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53BEE4-FAE6-59DC-81AF-CD1EECAF4C3E}"/>
              </a:ext>
            </a:extLst>
          </p:cNvPr>
          <p:cNvSpPr txBox="1"/>
          <p:nvPr/>
        </p:nvSpPr>
        <p:spPr>
          <a:xfrm>
            <a:off x="9339943" y="5094514"/>
            <a:ext cx="1393371" cy="584775"/>
          </a:xfrm>
          <a:prstGeom prst="rect">
            <a:avLst/>
          </a:prstGeom>
          <a:noFill/>
        </p:spPr>
        <p:txBody>
          <a:bodyPr wrap="square" rtlCol="0">
            <a:spAutoFit/>
          </a:bodyPr>
          <a:lstStyle/>
          <a:p>
            <a:r>
              <a:rPr lang="en-US" sz="3200" b="1" dirty="0">
                <a:solidFill>
                  <a:srgbClr val="FF00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162762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down)">
                                      <p:cBhvr>
                                        <p:cTn id="51" dur="500"/>
                                        <p:tgtEl>
                                          <p:spTgt spid="21"/>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0" grpId="0"/>
      <p:bldP spid="12" grpId="0"/>
      <p:bldP spid="18"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9">
            <a:extLst>
              <a:ext uri="{FF2B5EF4-FFF2-40B4-BE49-F238E27FC236}">
                <a16:creationId xmlns:a16="http://schemas.microsoft.com/office/drawing/2014/main" id="{C276D618-02E3-6DA0-0381-6323EE41B60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16895" y="162871"/>
            <a:ext cx="9093362" cy="3309672"/>
          </a:xfrm>
          <a:prstGeom prst="rect">
            <a:avLst/>
          </a:prstGeom>
        </p:spPr>
      </p:pic>
      <p:sp>
        <p:nvSpPr>
          <p:cNvPr id="5" name="TextBox 4">
            <a:extLst>
              <a:ext uri="{FF2B5EF4-FFF2-40B4-BE49-F238E27FC236}">
                <a16:creationId xmlns:a16="http://schemas.microsoft.com/office/drawing/2014/main" id="{852EB87F-565B-E3C5-F3CD-1903E0A3AEC9}"/>
              </a:ext>
            </a:extLst>
          </p:cNvPr>
          <p:cNvSpPr txBox="1"/>
          <p:nvPr/>
        </p:nvSpPr>
        <p:spPr>
          <a:xfrm>
            <a:off x="2434480" y="387137"/>
            <a:ext cx="8375033" cy="2462213"/>
          </a:xfrm>
          <a:prstGeom prst="rect">
            <a:avLst/>
          </a:prstGeom>
          <a:noFill/>
        </p:spPr>
        <p:txBody>
          <a:bodyPr wrap="square" lIns="0" tIns="0" rIns="0" bIns="0" rtlCol="0">
            <a:spAutoFit/>
          </a:bodyPr>
          <a:lstStyle/>
          <a:p>
            <a:pPr lvl="0" algn="just"/>
            <a:r>
              <a:rPr lang="vi-VN" sz="3200" b="1" dirty="0">
                <a:solidFill>
                  <a:prstClr val="black"/>
                </a:solidFill>
                <a:latin typeface="Cambria" panose="02040503050406030204" pitchFamily="18" charset="0"/>
                <a:ea typeface="Cambria" panose="02040503050406030204" pitchFamily="18" charset="0"/>
              </a:rPr>
              <a:t>Câu 3. Đặt câu.</a:t>
            </a:r>
          </a:p>
          <a:p>
            <a:pPr lvl="0" algn="just"/>
            <a:r>
              <a:rPr lang="vi-VN" sz="3200" dirty="0">
                <a:solidFill>
                  <a:prstClr val="black"/>
                </a:solidFill>
                <a:latin typeface="Cambria" panose="02040503050406030204" pitchFamily="18" charset="0"/>
                <a:ea typeface="Cambria" panose="02040503050406030204" pitchFamily="18" charset="0"/>
              </a:rPr>
              <a:t>a. Một câu đơn về nhân vật Nai Ngọc trong bài </a:t>
            </a:r>
          </a:p>
          <a:p>
            <a:pPr lvl="0" algn="just"/>
            <a:r>
              <a:rPr lang="vi-VN" sz="3200" dirty="0">
                <a:solidFill>
                  <a:prstClr val="black"/>
                </a:solidFill>
                <a:latin typeface="Cambria" panose="02040503050406030204" pitchFamily="18" charset="0"/>
                <a:ea typeface="Cambria" panose="02040503050406030204" pitchFamily="18" charset="0"/>
              </a:rPr>
              <a:t>đọc Tiếng hát người đá.</a:t>
            </a:r>
          </a:p>
          <a:p>
            <a:pPr lvl="0" algn="just"/>
            <a:r>
              <a:rPr lang="vi-VN" sz="3200" dirty="0">
                <a:solidFill>
                  <a:prstClr val="black"/>
                </a:solidFill>
                <a:latin typeface="Cambria" panose="02040503050406030204" pitchFamily="18" charset="0"/>
                <a:ea typeface="Cambria" panose="02040503050406030204" pitchFamily="18" charset="0"/>
              </a:rPr>
              <a:t>b. Một câu ghép về nội dung bài đọc Tiếng hát </a:t>
            </a:r>
          </a:p>
          <a:p>
            <a:pPr lvl="0" algn="just"/>
            <a:r>
              <a:rPr lang="vi-VN" sz="3200" dirty="0">
                <a:solidFill>
                  <a:prstClr val="black"/>
                </a:solidFill>
                <a:latin typeface="Cambria" panose="02040503050406030204" pitchFamily="18" charset="0"/>
                <a:ea typeface="Cambria" panose="02040503050406030204" pitchFamily="18" charset="0"/>
              </a:rPr>
              <a:t>người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2638DA8-34B6-8042-E32A-AE940C73AD8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71422" y="2777928"/>
            <a:ext cx="4514798" cy="4514798"/>
          </a:xfrm>
          <a:prstGeom prst="rect">
            <a:avLst/>
          </a:prstGeom>
        </p:spPr>
      </p:pic>
    </p:spTree>
    <p:extLst>
      <p:ext uri="{BB962C8B-B14F-4D97-AF65-F5344CB8AC3E}">
        <p14:creationId xmlns:p14="http://schemas.microsoft.com/office/powerpoint/2010/main" val="398097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504D9DA7-39A6-D020-E92D-AB5B871C3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4784"/>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hlinkClick r:id="rId4" action="ppaction://hlinksldjump"/>
            <a:extLst>
              <a:ext uri="{FF2B5EF4-FFF2-40B4-BE49-F238E27FC236}">
                <a16:creationId xmlns:a16="http://schemas.microsoft.com/office/drawing/2014/main" id="{A8403598-0755-C6F7-19E4-90B582FFDC1E}"/>
              </a:ext>
            </a:extLst>
          </p:cNvPr>
          <p:cNvPicPr>
            <a:picLocks noChangeAspect="1"/>
          </p:cNvPicPr>
          <p:nvPr/>
        </p:nvPicPr>
        <p:blipFill>
          <a:blip r:embed="rId5"/>
          <a:stretch>
            <a:fillRect/>
          </a:stretch>
        </p:blipFill>
        <p:spPr>
          <a:xfrm>
            <a:off x="0" y="0"/>
            <a:ext cx="6187976" cy="4828450"/>
          </a:xfrm>
          <a:prstGeom prst="rect">
            <a:avLst/>
          </a:prstGeom>
        </p:spPr>
      </p:pic>
      <p:pic>
        <p:nvPicPr>
          <p:cNvPr id="20" name="Picture 19">
            <a:hlinkClick r:id="rId6" action="ppaction://hlinksldjump"/>
            <a:extLst>
              <a:ext uri="{FF2B5EF4-FFF2-40B4-BE49-F238E27FC236}">
                <a16:creationId xmlns:a16="http://schemas.microsoft.com/office/drawing/2014/main" id="{FBEC8DF5-1285-AE9F-F5F4-F472E056A412}"/>
              </a:ext>
            </a:extLst>
          </p:cNvPr>
          <p:cNvPicPr>
            <a:picLocks noChangeAspect="1"/>
          </p:cNvPicPr>
          <p:nvPr/>
        </p:nvPicPr>
        <p:blipFill>
          <a:blip r:embed="rId7"/>
          <a:stretch>
            <a:fillRect/>
          </a:stretch>
        </p:blipFill>
        <p:spPr>
          <a:xfrm>
            <a:off x="4754235" y="0"/>
            <a:ext cx="7437765" cy="3414056"/>
          </a:xfrm>
          <a:prstGeom prst="rect">
            <a:avLst/>
          </a:prstGeom>
        </p:spPr>
      </p:pic>
      <p:pic>
        <p:nvPicPr>
          <p:cNvPr id="21" name="Picture 20">
            <a:hlinkClick r:id="rId8" action="ppaction://hlinksldjump"/>
            <a:extLst>
              <a:ext uri="{FF2B5EF4-FFF2-40B4-BE49-F238E27FC236}">
                <a16:creationId xmlns:a16="http://schemas.microsoft.com/office/drawing/2014/main" id="{8B28C9A8-4B68-1CA6-86EC-3C039D40C675}"/>
              </a:ext>
            </a:extLst>
          </p:cNvPr>
          <p:cNvPicPr>
            <a:picLocks noChangeAspect="1"/>
          </p:cNvPicPr>
          <p:nvPr/>
        </p:nvPicPr>
        <p:blipFill>
          <a:blip r:embed="rId9"/>
          <a:stretch>
            <a:fillRect/>
          </a:stretch>
        </p:blipFill>
        <p:spPr>
          <a:xfrm>
            <a:off x="0" y="3395172"/>
            <a:ext cx="7462151" cy="3462828"/>
          </a:xfrm>
          <a:prstGeom prst="rect">
            <a:avLst/>
          </a:prstGeom>
        </p:spPr>
      </p:pic>
      <p:pic>
        <p:nvPicPr>
          <p:cNvPr id="23" name="Picture 22">
            <a:hlinkClick r:id="rId10" action="ppaction://hlinksldjump"/>
            <a:extLst>
              <a:ext uri="{FF2B5EF4-FFF2-40B4-BE49-F238E27FC236}">
                <a16:creationId xmlns:a16="http://schemas.microsoft.com/office/drawing/2014/main" id="{DB1523F7-6AAD-575A-E3F6-36171E80B26F}"/>
              </a:ext>
            </a:extLst>
          </p:cNvPr>
          <p:cNvPicPr>
            <a:picLocks noChangeAspect="1"/>
          </p:cNvPicPr>
          <p:nvPr/>
        </p:nvPicPr>
        <p:blipFill>
          <a:blip r:embed="rId11"/>
          <a:stretch>
            <a:fillRect/>
          </a:stretch>
        </p:blipFill>
        <p:spPr>
          <a:xfrm>
            <a:off x="6107665" y="2035646"/>
            <a:ext cx="6084335" cy="4822354"/>
          </a:xfrm>
          <a:prstGeom prst="rect">
            <a:avLst/>
          </a:prstGeom>
        </p:spPr>
      </p:pic>
      <p:sp>
        <p:nvSpPr>
          <p:cNvPr id="2" name="Rectangle: Rounded Corners 1">
            <a:hlinkClick r:id="rId12" action="ppaction://hlinksldjump"/>
            <a:extLst>
              <a:ext uri="{FF2B5EF4-FFF2-40B4-BE49-F238E27FC236}">
                <a16:creationId xmlns:a16="http://schemas.microsoft.com/office/drawing/2014/main" id="{F570D9B1-2340-0F73-41C7-C9C7F8317716}"/>
              </a:ext>
            </a:extLst>
          </p:cNvPr>
          <p:cNvSpPr/>
          <p:nvPr/>
        </p:nvSpPr>
        <p:spPr>
          <a:xfrm>
            <a:off x="174171" y="130629"/>
            <a:ext cx="1099458" cy="48985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6504623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fltVal val="0"/>
                                          </p:val>
                                        </p:tav>
                                      </p:tavLst>
                                    </p:anim>
                                    <p:animEffect transition="out" filter="fade">
                                      <p:cBhvr>
                                        <p:cTn id="8" dur="500"/>
                                        <p:tgtEl>
                                          <p:spTgt spid="19"/>
                                        </p:tgtEl>
                                      </p:cBhvr>
                                    </p:animEffect>
                                    <p:set>
                                      <p:cBhvr>
                                        <p:cTn id="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 restart="whenNotActive" fill="hold" evtFilter="cancelBubble" nodeType="interactiveSeq">
                <p:stCondLst>
                  <p:cond evt="onClick" delay="0">
                    <p:tgtEl>
                      <p:spTgt spid="20"/>
                    </p:tgtEl>
                  </p:cond>
                </p:stCondLst>
                <p:endSync evt="end" delay="0">
                  <p:rtn val="all"/>
                </p:endSync>
                <p:childTnLst>
                  <p:par>
                    <p:cTn id="11" fill="hold">
                      <p:stCondLst>
                        <p:cond delay="0"/>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20"/>
                                        </p:tgtEl>
                                        <p:attrNameLst>
                                          <p:attrName>ppt_w</p:attrName>
                                        </p:attrNameLst>
                                      </p:cBhvr>
                                      <p:tavLst>
                                        <p:tav tm="0">
                                          <p:val>
                                            <p:strVal val="ppt_w"/>
                                          </p:val>
                                        </p:tav>
                                        <p:tav tm="100000">
                                          <p:val>
                                            <p:fltVal val="0"/>
                                          </p:val>
                                        </p:tav>
                                      </p:tavLst>
                                    </p:anim>
                                    <p:anim calcmode="lin" valueType="num">
                                      <p:cBhvr>
                                        <p:cTn id="15" dur="500"/>
                                        <p:tgtEl>
                                          <p:spTgt spid="20"/>
                                        </p:tgtEl>
                                        <p:attrNameLst>
                                          <p:attrName>ppt_h</p:attrName>
                                        </p:attrNameLst>
                                      </p:cBhvr>
                                      <p:tavLst>
                                        <p:tav tm="0">
                                          <p:val>
                                            <p:strVal val="ppt_h"/>
                                          </p:val>
                                        </p:tav>
                                        <p:tav tm="100000">
                                          <p:val>
                                            <p:fltVal val="0"/>
                                          </p:val>
                                        </p:tav>
                                      </p:tavLst>
                                    </p:anim>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53" presetClass="exit" presetSubtype="32" fill="hold" nodeType="clickEffect">
                                  <p:stCondLst>
                                    <p:cond delay="0"/>
                                  </p:stCondLst>
                                  <p:childTnLst>
                                    <p:anim calcmode="lin" valueType="num">
                                      <p:cBhvr>
                                        <p:cTn id="22" dur="500"/>
                                        <p:tgtEl>
                                          <p:spTgt spid="23"/>
                                        </p:tgtEl>
                                        <p:attrNameLst>
                                          <p:attrName>ppt_w</p:attrName>
                                        </p:attrNameLst>
                                      </p:cBhvr>
                                      <p:tavLst>
                                        <p:tav tm="0">
                                          <p:val>
                                            <p:strVal val="ppt_w"/>
                                          </p:val>
                                        </p:tav>
                                        <p:tav tm="100000">
                                          <p:val>
                                            <p:fltVal val="0"/>
                                          </p:val>
                                        </p:tav>
                                      </p:tavLst>
                                    </p:anim>
                                    <p:anim calcmode="lin" valueType="num">
                                      <p:cBhvr>
                                        <p:cTn id="23" dur="500"/>
                                        <p:tgtEl>
                                          <p:spTgt spid="23"/>
                                        </p:tgtEl>
                                        <p:attrNameLst>
                                          <p:attrName>ppt_h</p:attrName>
                                        </p:attrNameLst>
                                      </p:cBhvr>
                                      <p:tavLst>
                                        <p:tav tm="0">
                                          <p:val>
                                            <p:strVal val="ppt_h"/>
                                          </p:val>
                                        </p:tav>
                                        <p:tav tm="100000">
                                          <p:val>
                                            <p:fltVal val="0"/>
                                          </p:val>
                                        </p:tav>
                                      </p:tavLst>
                                    </p:anim>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21"/>
                                        </p:tgtEl>
                                        <p:attrNameLst>
                                          <p:attrName>ppt_w</p:attrName>
                                        </p:attrNameLst>
                                      </p:cBhvr>
                                      <p:tavLst>
                                        <p:tav tm="0">
                                          <p:val>
                                            <p:strVal val="ppt_w"/>
                                          </p:val>
                                        </p:tav>
                                        <p:tav tm="100000">
                                          <p:val>
                                            <p:fltVal val="0"/>
                                          </p:val>
                                        </p:tav>
                                      </p:tavLst>
                                    </p:anim>
                                    <p:anim calcmode="lin" valueType="num">
                                      <p:cBhvr>
                                        <p:cTn id="31" dur="500"/>
                                        <p:tgtEl>
                                          <p:spTgt spid="21"/>
                                        </p:tgtEl>
                                        <p:attrNameLst>
                                          <p:attrName>ppt_h</p:attrName>
                                        </p:attrNameLst>
                                      </p:cBhvr>
                                      <p:tavLst>
                                        <p:tav tm="0">
                                          <p:val>
                                            <p:strVal val="ppt_h"/>
                                          </p:val>
                                        </p:tav>
                                        <p:tav tm="100000">
                                          <p:val>
                                            <p:fltVal val="0"/>
                                          </p:val>
                                        </p:tav>
                                      </p:tavLst>
                                    </p:anim>
                                    <p:animEffect transition="out" filter="fade">
                                      <p:cBhvr>
                                        <p:cTn id="32" dur="500"/>
                                        <p:tgtEl>
                                          <p:spTgt spid="21"/>
                                        </p:tgtEl>
                                      </p:cBhvr>
                                    </p:animEffect>
                                    <p:set>
                                      <p:cBhvr>
                                        <p:cTn id="3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21265" y="31898"/>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078816"/>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36098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6000" dirty="0">
                <a:solidFill>
                  <a:prstClr val="black"/>
                </a:solidFill>
                <a:latin typeface="Calibri" panose="020F0502020204030204" pitchFamily="34" charset="0"/>
                <a:cs typeface="Calibri" panose="020F0502020204030204" pitchFamily="34" charset="0"/>
              </a:rPr>
              <a:t>C</a:t>
            </a:r>
            <a:r>
              <a:rPr lang="vi-VN" sz="6000" dirty="0">
                <a:solidFill>
                  <a:prstClr val="black"/>
                </a:solidFill>
                <a:latin typeface="Calibri" panose="020F0502020204030204" pitchFamily="34" charset="0"/>
                <a:cs typeface="Calibri" panose="020F0502020204030204" pitchFamily="34" charset="0"/>
              </a:rPr>
              <a:t>âu có mấy thành phần chính? </a:t>
            </a:r>
            <a:endParaRPr kumimoji="0" lang="vi-VN" sz="60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860158" y="4463242"/>
            <a:ext cx="4816549"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dirty="0" err="1">
                <a:solidFill>
                  <a:srgbClr val="FF0000"/>
                </a:solidFill>
              </a:rPr>
              <a:t>Câu</a:t>
            </a:r>
            <a:r>
              <a:rPr lang="en-US" sz="4800" dirty="0">
                <a:solidFill>
                  <a:srgbClr val="FF0000"/>
                </a:solidFill>
              </a:rPr>
              <a:t> </a:t>
            </a:r>
            <a:r>
              <a:rPr lang="en-US" sz="4800" dirty="0" err="1">
                <a:solidFill>
                  <a:srgbClr val="FF0000"/>
                </a:solidFill>
              </a:rPr>
              <a:t>có</a:t>
            </a:r>
            <a:r>
              <a:rPr lang="en-US" sz="4800" dirty="0">
                <a:solidFill>
                  <a:srgbClr val="FF0000"/>
                </a:solidFill>
              </a:rPr>
              <a:t> 2 </a:t>
            </a:r>
            <a:r>
              <a:rPr lang="en-US" sz="4800" dirty="0" err="1">
                <a:solidFill>
                  <a:srgbClr val="FF0000"/>
                </a:solidFill>
              </a:rPr>
              <a:t>thành</a:t>
            </a:r>
            <a:r>
              <a:rPr lang="en-US" sz="4800" dirty="0">
                <a:solidFill>
                  <a:srgbClr val="FF0000"/>
                </a:solidFill>
              </a:rPr>
              <a:t> </a:t>
            </a:r>
            <a:r>
              <a:rPr lang="en-US" sz="4800" dirty="0" err="1">
                <a:solidFill>
                  <a:srgbClr val="FF0000"/>
                </a:solidFill>
              </a:rPr>
              <a:t>phần</a:t>
            </a:r>
            <a:r>
              <a:rPr lang="en-US" sz="4800" dirty="0">
                <a:solidFill>
                  <a:srgbClr val="FF0000"/>
                </a:solidFill>
              </a:rPr>
              <a:t> </a:t>
            </a:r>
            <a:r>
              <a:rPr lang="en-US" sz="4800" dirty="0" err="1">
                <a:solidFill>
                  <a:srgbClr val="FF0000"/>
                </a:solidFill>
              </a:rPr>
              <a:t>chính</a:t>
            </a:r>
            <a:r>
              <a:rPr lang="en-US" sz="4800" dirty="0">
                <a:solidFill>
                  <a:srgbClr val="FF0000"/>
                </a:solidFill>
              </a:rPr>
              <a:t> </a:t>
            </a:r>
            <a:endParaRPr kumimoji="0" lang="vi-VN" sz="4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3">
            <a:hlinkClick r:id="rId6" action="ppaction://hlinksldjump"/>
            <a:extLst>
              <a:ext uri="{FF2B5EF4-FFF2-40B4-BE49-F238E27FC236}">
                <a16:creationId xmlns:a16="http://schemas.microsoft.com/office/drawing/2014/main" id="{713FCD81-596B-0CFA-4251-B37BA7F85771}"/>
              </a:ext>
            </a:extLst>
          </p:cNvPr>
          <p:cNvPicPr>
            <a:picLocks noChangeAspect="1"/>
          </p:cNvPicPr>
          <p:nvPr/>
        </p:nvPicPr>
        <p:blipFill>
          <a:blip r:embed="rId7"/>
          <a:srcRect/>
          <a:stretch>
            <a:fillRect/>
          </a:stretch>
        </p:blipFill>
        <p:spPr>
          <a:xfrm>
            <a:off x="-233917" y="4125837"/>
            <a:ext cx="2158409" cy="27321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6829359"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5400" dirty="0">
                <a:solidFill>
                  <a:prstClr val="black"/>
                </a:solidFill>
                <a:latin typeface="Calibri" panose="020F0502020204030204" pitchFamily="34" charset="0"/>
                <a:cs typeface="Calibri" panose="020F0502020204030204" pitchFamily="34" charset="0"/>
              </a:rPr>
              <a:t>Đó là những thành phần nào?</a:t>
            </a:r>
            <a:endPar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418113" y="4147458"/>
            <a:ext cx="4258593" cy="1966262"/>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6000" dirty="0" err="1">
                <a:solidFill>
                  <a:srgbClr val="FF0000"/>
                </a:solidFill>
              </a:rPr>
              <a:t>chủ</a:t>
            </a:r>
            <a:r>
              <a:rPr lang="en-US" sz="6000" dirty="0">
                <a:solidFill>
                  <a:srgbClr val="FF0000"/>
                </a:solidFill>
              </a:rPr>
              <a:t> </a:t>
            </a:r>
            <a:r>
              <a:rPr lang="en-US" sz="6000" dirty="0" err="1">
                <a:solidFill>
                  <a:srgbClr val="FF0000"/>
                </a:solidFill>
              </a:rPr>
              <a:t>ngữ</a:t>
            </a:r>
            <a:r>
              <a:rPr lang="en-US" sz="6000" dirty="0">
                <a:solidFill>
                  <a:srgbClr val="FF0000"/>
                </a:solidFill>
              </a:rPr>
              <a:t> </a:t>
            </a:r>
            <a:r>
              <a:rPr lang="en-US" sz="6000" dirty="0" err="1">
                <a:solidFill>
                  <a:srgbClr val="FF0000"/>
                </a:solidFill>
              </a:rPr>
              <a:t>và</a:t>
            </a:r>
            <a:r>
              <a:rPr lang="en-US" sz="6000" dirty="0">
                <a:solidFill>
                  <a:srgbClr val="FF0000"/>
                </a:solidFill>
              </a:rPr>
              <a:t> </a:t>
            </a:r>
            <a:r>
              <a:rPr lang="en-US" sz="6000" dirty="0" err="1">
                <a:solidFill>
                  <a:srgbClr val="FF0000"/>
                </a:solidFill>
              </a:rPr>
              <a:t>vị</a:t>
            </a:r>
            <a:r>
              <a:rPr lang="en-US" sz="6000" dirty="0">
                <a:solidFill>
                  <a:srgbClr val="FF0000"/>
                </a:solidFill>
              </a:rPr>
              <a:t> </a:t>
            </a:r>
            <a:r>
              <a:rPr lang="en-US" sz="6000" dirty="0" err="1">
                <a:solidFill>
                  <a:srgbClr val="FF0000"/>
                </a:solidFill>
              </a:rPr>
              <a:t>ngữ</a:t>
            </a:r>
            <a:r>
              <a:rPr lang="en-US" sz="6000" dirty="0">
                <a:solidFill>
                  <a:srgbClr val="FF0000"/>
                </a:solidFill>
              </a:rPr>
              <a:t>.</a:t>
            </a:r>
            <a:endParaRPr kumimoji="0" lang="vi-VN" sz="60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576F0D3-FC38-2E4B-BEC0-32C88A546E26}"/>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135402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7963787" y="3015020"/>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802744"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prstClr val="black"/>
                </a:solidFill>
                <a:latin typeface="Calibri" panose="020F0502020204030204" pitchFamily="34" charset="0"/>
                <a:cs typeface="Calibri" panose="020F0502020204030204" pitchFamily="34" charset="0"/>
              </a:rPr>
              <a:t>Em </a:t>
            </a:r>
            <a:r>
              <a:rPr lang="en-US" sz="4400" dirty="0" err="1">
                <a:solidFill>
                  <a:prstClr val="black"/>
                </a:solidFill>
                <a:latin typeface="Calibri" panose="020F0502020204030204" pitchFamily="34" charset="0"/>
                <a:cs typeface="Calibri" panose="020F0502020204030204" pitchFamily="34" charset="0"/>
              </a:rPr>
              <a:t>hãy</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đặt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câu</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bất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kì</a:t>
            </a:r>
            <a:r>
              <a:rPr lang="en-US" sz="4400" dirty="0">
                <a:solidFill>
                  <a:prstClr val="black"/>
                </a:solidFill>
                <a:latin typeface="Calibri" panose="020F0502020204030204" pitchFamily="34" charset="0"/>
                <a:cs typeface="Calibri" panose="020F0502020204030204" pitchFamily="34" charset="0"/>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3062177" y="4463242"/>
            <a:ext cx="4614530" cy="1650477"/>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FF0000"/>
                </a:solidFill>
              </a:rPr>
              <a:t>VD: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r>
              <a:rPr lang="en-US" sz="4400" dirty="0">
                <a:solidFill>
                  <a:srgbClr val="FF0000"/>
                </a:solidFill>
              </a:rPr>
              <a:t>.</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8" name="Picture 3">
            <a:hlinkClick r:id="rId6" action="ppaction://hlinksldjump"/>
            <a:extLst>
              <a:ext uri="{FF2B5EF4-FFF2-40B4-BE49-F238E27FC236}">
                <a16:creationId xmlns:a16="http://schemas.microsoft.com/office/drawing/2014/main" id="{5A9D5A81-641E-2528-1B7F-FDAEA9C2274A}"/>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419463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01DA305-CD6C-D14C-5D58-965A9F3F3042}"/>
              </a:ext>
            </a:extLst>
          </p:cNvPr>
          <p:cNvSpPr/>
          <p:nvPr/>
        </p:nvSpPr>
        <p:spPr>
          <a:xfrm rot="2009352">
            <a:off x="191386" y="361507"/>
            <a:ext cx="3015731" cy="3381153"/>
          </a:xfrm>
          <a:custGeom>
            <a:avLst/>
            <a:gdLst/>
            <a:ahLst/>
            <a:cxnLst/>
            <a:rect l="l" t="t" r="r" b="b"/>
            <a:pathLst>
              <a:path w="7509510" h="8229600">
                <a:moveTo>
                  <a:pt x="0" y="0"/>
                </a:moveTo>
                <a:lnTo>
                  <a:pt x="7509510" y="0"/>
                </a:lnTo>
                <a:lnTo>
                  <a:pt x="7509510"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3">
            <a:extLst>
              <a:ext uri="{FF2B5EF4-FFF2-40B4-BE49-F238E27FC236}">
                <a16:creationId xmlns:a16="http://schemas.microsoft.com/office/drawing/2014/main" id="{EBC31F5C-E8E7-607E-2CF9-0DA55070D0FE}"/>
              </a:ext>
            </a:extLst>
          </p:cNvPr>
          <p:cNvSpPr/>
          <p:nvPr/>
        </p:nvSpPr>
        <p:spPr>
          <a:xfrm flipH="1">
            <a:off x="8481238" y="3174509"/>
            <a:ext cx="3710762" cy="3683491"/>
          </a:xfrm>
          <a:custGeom>
            <a:avLst/>
            <a:gdLst/>
            <a:ahLst/>
            <a:cxnLst/>
            <a:rect l="l" t="t" r="r" b="b"/>
            <a:pathLst>
              <a:path w="8419028" h="8229600">
                <a:moveTo>
                  <a:pt x="0" y="0"/>
                </a:moveTo>
                <a:lnTo>
                  <a:pt x="8419028" y="0"/>
                </a:lnTo>
                <a:lnTo>
                  <a:pt x="8419028" y="8229600"/>
                </a:lnTo>
                <a:lnTo>
                  <a:pt x="0" y="82296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peech Bubble: Rectangle with Corners Rounded 4">
            <a:extLst>
              <a:ext uri="{FF2B5EF4-FFF2-40B4-BE49-F238E27FC236}">
                <a16:creationId xmlns:a16="http://schemas.microsoft.com/office/drawing/2014/main" id="{109C84EB-03A6-A08D-CCF3-4DDA06577AA1}"/>
              </a:ext>
            </a:extLst>
          </p:cNvPr>
          <p:cNvSpPr/>
          <p:nvPr/>
        </p:nvSpPr>
        <p:spPr>
          <a:xfrm>
            <a:off x="3877627" y="320217"/>
            <a:ext cx="7403517" cy="1880722"/>
          </a:xfrm>
          <a:prstGeom prst="wedgeRoundRectCallout">
            <a:avLst>
              <a:gd name="adj1" fmla="val -56137"/>
              <a:gd name="adj2" fmla="val -5425"/>
              <a:gd name="adj3" fmla="val 16667"/>
            </a:avLst>
          </a:prstGeom>
          <a:solidFill>
            <a:schemeClr val="accent5">
              <a:lumMod val="20000"/>
              <a:lumOff val="80000"/>
            </a:schemeClr>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Xác</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định</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chủ</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vị</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ngữ</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vừa</a:t>
            </a:r>
            <a:r>
              <a:rPr kumimoji="0" lang="en-US" sz="5400" b="0" i="0"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0" i="0"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endPar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Speech Bubble: Rectangle with Corners Rounded 5">
            <a:extLst>
              <a:ext uri="{FF2B5EF4-FFF2-40B4-BE49-F238E27FC236}">
                <a16:creationId xmlns:a16="http://schemas.microsoft.com/office/drawing/2014/main" id="{4B4B776C-7A18-3B9B-FCA4-DA9548CBD48C}"/>
              </a:ext>
            </a:extLst>
          </p:cNvPr>
          <p:cNvSpPr/>
          <p:nvPr/>
        </p:nvSpPr>
        <p:spPr>
          <a:xfrm>
            <a:off x="2349796" y="3104708"/>
            <a:ext cx="5869172" cy="2294606"/>
          </a:xfrm>
          <a:prstGeom prst="wedgeRoundRectCallout">
            <a:avLst>
              <a:gd name="adj1" fmla="val 55200"/>
              <a:gd name="adj2" fmla="val -17644"/>
              <a:gd name="adj3" fmla="val 16667"/>
            </a:avLst>
          </a:prstGeom>
          <a:solidFill>
            <a:srgbClr val="FFFFCC"/>
          </a:solidFill>
          <a:ln w="57150">
            <a:solidFill>
              <a:srgbClr val="EC1C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rgbClr val="FF0000"/>
                </a:solidFill>
              </a:rPr>
              <a:t> </a:t>
            </a:r>
            <a:r>
              <a:rPr lang="en-US" sz="4400" dirty="0" err="1">
                <a:solidFill>
                  <a:srgbClr val="FF0000"/>
                </a:solidFill>
              </a:rPr>
              <a:t>Chủ</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Chúng</a:t>
            </a:r>
            <a:r>
              <a:rPr lang="en-US" sz="4400" dirty="0">
                <a:solidFill>
                  <a:srgbClr val="FF0000"/>
                </a:solidFill>
              </a:rPr>
              <a:t> </a:t>
            </a:r>
            <a:r>
              <a:rPr lang="en-US" sz="4400" dirty="0" err="1">
                <a:solidFill>
                  <a:srgbClr val="FF0000"/>
                </a:solidFill>
              </a:rPr>
              <a:t>em</a:t>
            </a:r>
            <a:r>
              <a:rPr lang="en-US" sz="4400" dirty="0">
                <a:solidFill>
                  <a:srgbClr val="FF0000"/>
                </a:solidFill>
              </a:rPr>
              <a:t>, </a:t>
            </a:r>
            <a:r>
              <a:rPr lang="en-US" sz="4400" dirty="0" err="1">
                <a:solidFill>
                  <a:srgbClr val="FF0000"/>
                </a:solidFill>
              </a:rPr>
              <a:t>vị</a:t>
            </a:r>
            <a:r>
              <a:rPr lang="en-US" sz="4400" dirty="0">
                <a:solidFill>
                  <a:srgbClr val="FF0000"/>
                </a:solidFill>
              </a:rPr>
              <a:t> </a:t>
            </a:r>
            <a:r>
              <a:rPr lang="en-US" sz="4400" dirty="0" err="1">
                <a:solidFill>
                  <a:srgbClr val="FF0000"/>
                </a:solidFill>
              </a:rPr>
              <a:t>ngữ</a:t>
            </a:r>
            <a:r>
              <a:rPr lang="en-US" sz="4400" dirty="0">
                <a:solidFill>
                  <a:srgbClr val="FF0000"/>
                </a:solidFill>
              </a:rPr>
              <a:t> </a:t>
            </a:r>
            <a:r>
              <a:rPr lang="en-US" sz="4400" dirty="0" err="1">
                <a:solidFill>
                  <a:srgbClr val="FF0000"/>
                </a:solidFill>
              </a:rPr>
              <a:t>là</a:t>
            </a:r>
            <a:r>
              <a:rPr lang="en-US" sz="4400" dirty="0">
                <a:solidFill>
                  <a:srgbClr val="FF0000"/>
                </a:solidFill>
              </a:rPr>
              <a:t>: </a:t>
            </a:r>
            <a:r>
              <a:rPr lang="en-US" sz="4400" dirty="0" err="1">
                <a:solidFill>
                  <a:srgbClr val="FF0000"/>
                </a:solidFill>
              </a:rPr>
              <a:t>đang</a:t>
            </a:r>
            <a:r>
              <a:rPr lang="en-US" sz="4400" dirty="0">
                <a:solidFill>
                  <a:srgbClr val="FF0000"/>
                </a:solidFill>
              </a:rPr>
              <a:t> </a:t>
            </a:r>
            <a:r>
              <a:rPr lang="en-US" sz="4400" dirty="0" err="1">
                <a:solidFill>
                  <a:srgbClr val="FF0000"/>
                </a:solidFill>
              </a:rPr>
              <a:t>học</a:t>
            </a:r>
            <a:r>
              <a:rPr lang="en-US" sz="4400" dirty="0">
                <a:solidFill>
                  <a:srgbClr val="FF0000"/>
                </a:solidFill>
              </a:rPr>
              <a:t> </a:t>
            </a:r>
            <a:r>
              <a:rPr lang="en-US" sz="4400" dirty="0" err="1">
                <a:solidFill>
                  <a:srgbClr val="FF0000"/>
                </a:solidFill>
              </a:rPr>
              <a:t>bài</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9" name="Picture 3">
            <a:hlinkClick r:id="rId6" action="ppaction://hlinksldjump"/>
            <a:extLst>
              <a:ext uri="{FF2B5EF4-FFF2-40B4-BE49-F238E27FC236}">
                <a16:creationId xmlns:a16="http://schemas.microsoft.com/office/drawing/2014/main" id="{F2E2A9DA-E0E2-D0A5-CBF4-F7E747CC2025}"/>
              </a:ext>
            </a:extLst>
          </p:cNvPr>
          <p:cNvPicPr>
            <a:picLocks noChangeAspect="1"/>
          </p:cNvPicPr>
          <p:nvPr/>
        </p:nvPicPr>
        <p:blipFill>
          <a:blip r:embed="rId7"/>
          <a:srcRect/>
          <a:stretch>
            <a:fillRect/>
          </a:stretch>
        </p:blipFill>
        <p:spPr>
          <a:xfrm>
            <a:off x="0" y="4125837"/>
            <a:ext cx="2158409" cy="2732163"/>
          </a:xfrm>
          <a:prstGeom prst="rect">
            <a:avLst/>
          </a:prstGeom>
        </p:spPr>
      </p:pic>
    </p:spTree>
    <p:extLst>
      <p:ext uri="{BB962C8B-B14F-4D97-AF65-F5344CB8AC3E}">
        <p14:creationId xmlns:p14="http://schemas.microsoft.com/office/powerpoint/2010/main" val="67484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descr="A group of kids sitting on a bench&#10;&#10;Description automatically generated">
            <a:extLst>
              <a:ext uri="{FF2B5EF4-FFF2-40B4-BE49-F238E27FC236}">
                <a16:creationId xmlns:a16="http://schemas.microsoft.com/office/drawing/2014/main" id="{C0896049-7513-FB94-EE6D-38376E15472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12" name="Picture 11">
            <a:extLst>
              <a:ext uri="{FF2B5EF4-FFF2-40B4-BE49-F238E27FC236}">
                <a16:creationId xmlns:a16="http://schemas.microsoft.com/office/drawing/2014/main" id="{DB48DE52-E794-B704-2A9C-FE786FAE990A}"/>
              </a:ext>
            </a:extLst>
          </p:cNvPr>
          <p:cNvPicPr>
            <a:picLocks noChangeAspect="1"/>
          </p:cNvPicPr>
          <p:nvPr/>
        </p:nvPicPr>
        <p:blipFill>
          <a:blip r:embed="rId4"/>
          <a:stretch>
            <a:fillRect/>
          </a:stretch>
        </p:blipFill>
        <p:spPr>
          <a:xfrm>
            <a:off x="3315890" y="774494"/>
            <a:ext cx="7693819" cy="3066554"/>
          </a:xfrm>
          <a:prstGeom prst="rect">
            <a:avLst/>
          </a:prstGeom>
        </p:spPr>
      </p:pic>
      <p:pic>
        <p:nvPicPr>
          <p:cNvPr id="16" name="Picture 15">
            <a:extLst>
              <a:ext uri="{FF2B5EF4-FFF2-40B4-BE49-F238E27FC236}">
                <a16:creationId xmlns:a16="http://schemas.microsoft.com/office/drawing/2014/main" id="{BF42CEFD-BAB2-AAB1-804A-99367D939F7D}"/>
              </a:ext>
            </a:extLst>
          </p:cNvPr>
          <p:cNvPicPr>
            <a:picLocks noChangeAspect="1"/>
          </p:cNvPicPr>
          <p:nvPr/>
        </p:nvPicPr>
        <p:blipFill>
          <a:blip r:embed="rId5"/>
          <a:stretch>
            <a:fillRect/>
          </a:stretch>
        </p:blipFill>
        <p:spPr>
          <a:xfrm>
            <a:off x="238447" y="-111538"/>
            <a:ext cx="3877392" cy="1572904"/>
          </a:xfrm>
          <a:prstGeom prst="rect">
            <a:avLst/>
          </a:prstGeom>
        </p:spPr>
      </p:pic>
      <p:pic>
        <p:nvPicPr>
          <p:cNvPr id="17" name="Picture 16" descr="A round pink label with white text and a black background&#10;&#10;Description automatically generated">
            <a:extLst>
              <a:ext uri="{FF2B5EF4-FFF2-40B4-BE49-F238E27FC236}">
                <a16:creationId xmlns:a16="http://schemas.microsoft.com/office/drawing/2014/main" id="{01A6B2F6-ED6B-9916-B078-544E47BA73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38465997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neon colored word on a black background&#10;&#10;Description automatically generated">
            <a:extLst>
              <a:ext uri="{FF2B5EF4-FFF2-40B4-BE49-F238E27FC236}">
                <a16:creationId xmlns:a16="http://schemas.microsoft.com/office/drawing/2014/main" id="{EA1FC356-2AA5-1415-A50A-3865AB221A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8372" y="2133575"/>
            <a:ext cx="7991004" cy="2716383"/>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F0AD190C-23D1-9150-A501-1E9751BA2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677" y="0"/>
            <a:ext cx="1638830" cy="1638830"/>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771</Words>
  <Application>Microsoft Macintosh PowerPoint</Application>
  <PresentationFormat>Widescreen</PresentationFormat>
  <Paragraphs>65</Paragraphs>
  <Slides>26</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Aptos</vt:lpstr>
      <vt:lpstr>Aptos Display</vt:lpstr>
      <vt:lpstr>Arial</vt:lpstr>
      <vt:lpstr>Calibri</vt:lpstr>
      <vt:lpstr>Calibri Light</vt:lpstr>
      <vt:lpstr>Cambria</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Huyền Ngọc</cp:lastModifiedBy>
  <cp:revision>34</cp:revision>
  <dcterms:created xsi:type="dcterms:W3CDTF">2024-09-03T18:15:03Z</dcterms:created>
  <dcterms:modified xsi:type="dcterms:W3CDTF">2024-12-20T07:59:09Z</dcterms:modified>
</cp:coreProperties>
</file>