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84" r:id="rId1"/>
  </p:sldMasterIdLst>
  <p:notesMasterIdLst>
    <p:notesMasterId r:id="rId27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6" r:id="rId12"/>
    <p:sldId id="309" r:id="rId13"/>
    <p:sldId id="307" r:id="rId14"/>
    <p:sldId id="308" r:id="rId15"/>
    <p:sldId id="310" r:id="rId16"/>
    <p:sldId id="321" r:id="rId17"/>
    <p:sldId id="322" r:id="rId18"/>
    <p:sldId id="323" r:id="rId19"/>
    <p:sldId id="324" r:id="rId20"/>
    <p:sldId id="316" r:id="rId21"/>
    <p:sldId id="325" r:id="rId22"/>
    <p:sldId id="317" r:id="rId23"/>
    <p:sldId id="318" r:id="rId24"/>
    <p:sldId id="319" r:id="rId25"/>
    <p:sldId id="32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C0B39-2775-4993-A255-1E4AB79A645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AD70-751C-450B-8B76-D424864C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6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, GV tick 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 Tick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virus ở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hđ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4474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Tick </a:t>
            </a:r>
            <a:r>
              <a:rPr lang="en-US" dirty="0" err="1" smtClean="0"/>
              <a:t>vào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corona ở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9067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Tick </a:t>
            </a:r>
            <a:r>
              <a:rPr lang="en-US" dirty="0" err="1" smtClean="0"/>
              <a:t>vào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corona ở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625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Tick </a:t>
            </a:r>
            <a:r>
              <a:rPr lang="en-US" dirty="0" err="1" smtClean="0"/>
              <a:t>vào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corona ở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6931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Tick </a:t>
            </a:r>
            <a:r>
              <a:rPr lang="en-US" dirty="0" err="1" smtClean="0"/>
              <a:t>vào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corona ở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02086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Tick </a:t>
            </a:r>
            <a:r>
              <a:rPr lang="en-US" dirty="0" err="1" smtClean="0"/>
              <a:t>vào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corona ở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smtClean="0">
                <a:solidFill>
                  <a:srgbClr val="000000"/>
                </a:solidFill>
              </a:rPr>
              <a:pPr algn="r"/>
              <a:t>20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6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Tick </a:t>
            </a:r>
            <a:r>
              <a:rPr lang="en-US" dirty="0" err="1" smtClean="0"/>
              <a:t>vào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corona ở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smtClean="0">
                <a:solidFill>
                  <a:srgbClr val="000000"/>
                </a:solidFill>
              </a:rPr>
              <a:pPr algn="r"/>
              <a:t>21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0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EA2EEAE-7333-4FE1-A36B-BCA8BA733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4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B1BC-B384-4EFA-8646-4A5165504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84217"/>
      </p:ext>
    </p:extLst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A013-4520-498C-B57D-2D00EEBD6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59485"/>
      </p:ext>
    </p:extLst>
  </p:cSld>
  <p:clrMapOvr>
    <a:masterClrMapping/>
  </p:clrMapOvr>
  <p:transition spd="slow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0BC2CE-E843-4B48-A27A-77CADA9D2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C301-532F-47CE-9040-3A9A4C0D9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65697"/>
      </p:ext>
    </p:extLst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1A4F6CF-78C3-4B58-AB0F-BDC14D45C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9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3A85-5689-443D-A3F6-4666E8F4E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511"/>
      </p:ext>
    </p:extLst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19FEC-B33B-4C2F-B1EB-539A6173F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5039"/>
      </p:ext>
    </p:extLst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B292-BD28-4C41-800E-9037EE5F1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78311"/>
      </p:ext>
    </p:extLst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4C6F-377B-429E-B031-AB984FC85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85512"/>
      </p:ext>
    </p:extLst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A7B6-DD6D-4F0B-887C-06D1AC4B5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6529"/>
      </p:ext>
    </p:extLst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9CEE-0DE4-49FD-BC87-8EB01CCC1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77983"/>
      </p:ext>
    </p:extLst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7BDD4-9105-4A28-BCD3-F10EB2CB62D4}" type="slidenum">
              <a:rPr lang="en-US" b="1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b="1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6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3" r:id="rId12"/>
  </p:sldLayoutIdLst>
  <p:transition spd="slow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6.xml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21" Type="http://schemas.openxmlformats.org/officeDocument/2006/relationships/slide" Target="slide20.xml"/><Relationship Id="rId7" Type="http://schemas.openxmlformats.org/officeDocument/2006/relationships/image" Target="../media/image17.jpeg"/><Relationship Id="rId12" Type="http://schemas.microsoft.com/office/2007/relationships/hdphoto" Target="../media/hdphoto2.wdp"/><Relationship Id="rId17" Type="http://schemas.openxmlformats.org/officeDocument/2006/relationships/slide" Target="slide18.xml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slide" Target="slide22.xml"/><Relationship Id="rId11" Type="http://schemas.openxmlformats.org/officeDocument/2006/relationships/image" Target="../media/image20.png"/><Relationship Id="rId24" Type="http://schemas.openxmlformats.org/officeDocument/2006/relationships/image" Target="../media/image26.png"/><Relationship Id="rId5" Type="http://schemas.openxmlformats.org/officeDocument/2006/relationships/audio" Target="../media/audio1.wav"/><Relationship Id="rId15" Type="http://schemas.openxmlformats.org/officeDocument/2006/relationships/slide" Target="slide17.xml"/><Relationship Id="rId23" Type="http://schemas.openxmlformats.org/officeDocument/2006/relationships/slide" Target="slide21.xml"/><Relationship Id="rId10" Type="http://schemas.microsoft.com/office/2007/relationships/hdphoto" Target="../media/hdphoto1.wdp"/><Relationship Id="rId19" Type="http://schemas.openxmlformats.org/officeDocument/2006/relationships/slide" Target="slide19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Relationship Id="rId14" Type="http://schemas.openxmlformats.org/officeDocument/2006/relationships/image" Target="../media/image21.png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slide" Target="slide1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9.jpe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1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slide" Target="slide1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slide" Target="slide15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NGUYEN%20THI%20LAI\nhac\MP3\Truyen_thong\CUOC%20DOI%20VAN%20DEP%20SAO.MP3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1611086" y="838200"/>
            <a:ext cx="8904514" cy="4572000"/>
          </a:xfrm>
          <a:prstGeom prst="ellipseRibbon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63415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1031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05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Nghiên cứu thông tin SGK mục 2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0" y="2207622"/>
            <a:ext cx="4497388" cy="2135777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vi-VN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 1,2,3: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Em hãy mô tả đường đi từ nhà em tới trường và trình bày trước lớp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96000" y="2207623"/>
            <a:ext cx="4191001" cy="4010297"/>
          </a:xfr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vi-VN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4,5,6: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en-US" sz="3500" dirty="0"/>
          </a:p>
        </p:txBody>
      </p:sp>
      <p:sp>
        <p:nvSpPr>
          <p:cNvPr id="10" name="Donut 9"/>
          <p:cNvSpPr/>
          <p:nvPr/>
        </p:nvSpPr>
        <p:spPr bwMode="auto">
          <a:xfrm>
            <a:off x="2667000" y="4495800"/>
            <a:ext cx="1981200" cy="2286000"/>
          </a:xfrm>
          <a:prstGeom prst="donut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6378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600891" y="2237560"/>
            <a:ext cx="4376058" cy="1643743"/>
          </a:xfrm>
          <a:prstGeom prst="cloudCallout">
            <a:avLst>
              <a:gd name="adj1" fmla="val 39093"/>
              <a:gd name="adj2" fmla="val 56254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lược đồ trí</a:t>
            </a:r>
          </a:p>
          <a:p>
            <a:r>
              <a:rPr lang="nl-NL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nhớ trường học và mô</a:t>
            </a:r>
          </a:p>
          <a:p>
            <a:r>
              <a:rPr lang="nl-NL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tả lại.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30209" y="5113566"/>
            <a:ext cx="3988706" cy="587829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Lược đồ trí nhớ một trường học</a:t>
            </a:r>
            <a:endParaRPr lang="nl-NL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63440" y="744584"/>
            <a:ext cx="6858000" cy="57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6245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4171" y="0"/>
            <a:ext cx="5573485" cy="3976914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200681" y="0"/>
            <a:ext cx="4975320" cy="378491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7783" y="4000048"/>
            <a:ext cx="4969932" cy="1123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ược đồ trí nhớ</a:t>
            </a:r>
            <a:r>
              <a:rPr lang="nl-N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từ nhà đến trường THCS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07199" y="3956505"/>
            <a:ext cx="4882243" cy="600075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ược đồ trí nhớ</a:t>
            </a:r>
            <a:r>
              <a:rPr lang="nl-NL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một trường học</a:t>
            </a: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1086" y="5166863"/>
            <a:ext cx="8679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Quan sát 2 hình ảnh lược đồ trí và đọc thông tin mục 2 em hãy cho biết có mấy loại lược đồ trí nhớ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9450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152650" y="1293222"/>
            <a:ext cx="7886700" cy="484455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70162"/>
              </p:ext>
            </p:extLst>
          </p:nvPr>
        </p:nvGraphicFramePr>
        <p:xfrm>
          <a:off x="2177959" y="1551986"/>
          <a:ext cx="8084276" cy="458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138">
                  <a:extLst>
                    <a:ext uri="{9D8B030D-6E8A-4147-A177-3AD203B41FA5}">
                      <a16:colId xmlns:a16="http://schemas.microsoft.com/office/drawing/2014/main" xmlns="" val="2284960299"/>
                    </a:ext>
                  </a:extLst>
                </a:gridCol>
                <a:gridCol w="4042138">
                  <a:extLst>
                    <a:ext uri="{9D8B030D-6E8A-4147-A177-3AD203B41FA5}">
                      <a16:colId xmlns:a16="http://schemas.microsoft.com/office/drawing/2014/main" xmlns="" val="624677987"/>
                    </a:ext>
                  </a:extLst>
                </a:gridCol>
              </a:tblGrid>
              <a:tr h="10519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499950"/>
                  </a:ext>
                </a:extLst>
              </a:tr>
              <a:tr h="1528596">
                <a:tc>
                  <a:txBody>
                    <a:bodyPr/>
                    <a:lstStyle/>
                    <a:p>
                      <a:r>
                        <a:rPr lang="en-US" sz="2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1673789"/>
                  </a:ext>
                </a:extLst>
              </a:tr>
              <a:tr h="2005255">
                <a:tc>
                  <a:txBody>
                    <a:bodyPr/>
                    <a:lstStyle/>
                    <a:p>
                      <a:r>
                        <a:rPr lang="en-US" sz="2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Theo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421774"/>
                  </a:ext>
                </a:extLst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109063" y="1690689"/>
            <a:ext cx="4376057" cy="4486274"/>
          </a:xfrm>
        </p:spPr>
        <p:txBody>
          <a:bodyPr/>
          <a:lstStyle/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5978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69068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152650" y="1293222"/>
            <a:ext cx="7886700" cy="484455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373402"/>
              </p:ext>
            </p:extLst>
          </p:nvPr>
        </p:nvGraphicFramePr>
        <p:xfrm>
          <a:off x="1698171" y="1476103"/>
          <a:ext cx="8675507" cy="5381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895">
                  <a:extLst>
                    <a:ext uri="{9D8B030D-6E8A-4147-A177-3AD203B41FA5}">
                      <a16:colId xmlns:a16="http://schemas.microsoft.com/office/drawing/2014/main" xmlns="" val="2284960299"/>
                    </a:ext>
                  </a:extLst>
                </a:gridCol>
                <a:gridCol w="4634612">
                  <a:extLst>
                    <a:ext uri="{9D8B030D-6E8A-4147-A177-3AD203B41FA5}">
                      <a16:colId xmlns:a16="http://schemas.microsoft.com/office/drawing/2014/main" xmlns="" val="624677987"/>
                    </a:ext>
                  </a:extLst>
                </a:gridCol>
              </a:tblGrid>
              <a:tr h="10115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499950"/>
                  </a:ext>
                </a:extLst>
              </a:tr>
              <a:tr h="189044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1673789"/>
                  </a:ext>
                </a:extLst>
              </a:tr>
              <a:tr h="247993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Theo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421774"/>
                  </a:ext>
                </a:extLst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769428" y="1690688"/>
            <a:ext cx="4804787" cy="5167311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endParaRPr lang="en-US" sz="11200" dirty="0" smtClean="0"/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endParaRPr lang="en-US" sz="11200" dirty="0"/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11200" dirty="0" smtClean="0"/>
              <a:t>-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nl-NL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xác định :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26722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4447" y="0"/>
            <a:ext cx="1214310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pic>
        <p:nvPicPr>
          <p:cNvPr id="9" name="Picture 8">
            <a:hlinkClick r:id="rId6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9491878" y="3733371"/>
            <a:ext cx="2684077" cy="3124629"/>
          </a:xfrm>
          <a:prstGeom prst="rect">
            <a:avLst/>
          </a:prstGeom>
        </p:spPr>
      </p:pic>
      <p:pic>
        <p:nvPicPr>
          <p:cNvPr id="39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81355" y="156507"/>
            <a:ext cx="441191" cy="441191"/>
          </a:xfrm>
          <a:prstGeom prst="rect">
            <a:avLst/>
          </a:prstGeom>
        </p:spPr>
      </p:pic>
      <p:pic>
        <p:nvPicPr>
          <p:cNvPr id="5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01950" y="1730367"/>
            <a:ext cx="441191" cy="441191"/>
          </a:xfrm>
          <a:prstGeom prst="rect">
            <a:avLst/>
          </a:prstGeom>
        </p:spPr>
      </p:pic>
      <p:pic>
        <p:nvPicPr>
          <p:cNvPr id="5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92029" y="3217228"/>
            <a:ext cx="441191" cy="441191"/>
          </a:xfrm>
          <a:prstGeom prst="rect">
            <a:avLst/>
          </a:prstGeom>
        </p:spPr>
      </p:pic>
      <p:pic>
        <p:nvPicPr>
          <p:cNvPr id="5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78994" y="4748213"/>
            <a:ext cx="441191" cy="441191"/>
          </a:xfrm>
          <a:prstGeom prst="rect">
            <a:avLst/>
          </a:prstGeom>
        </p:spPr>
      </p:pic>
      <p:pic>
        <p:nvPicPr>
          <p:cNvPr id="55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907322" y="6416809"/>
            <a:ext cx="441191" cy="441191"/>
          </a:xfrm>
          <a:prstGeom prst="rect">
            <a:avLst/>
          </a:prstGeom>
        </p:spPr>
      </p:pic>
      <p:pic>
        <p:nvPicPr>
          <p:cNvPr id="56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08912" y="7081795"/>
            <a:ext cx="441191" cy="4411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98" b="89860" l="9959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8" y="17521"/>
            <a:ext cx="2365072" cy="18447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83600" y1="65000" x2="84700" y2="67593"/>
                        <a14:foregroundMark x1="83900" y1="65741" x2="83600" y2="67593"/>
                        <a14:foregroundMark x1="83600" y1="64167" x2="83600" y2="66019"/>
                        <a14:foregroundMark x1="84100" y1="64444" x2="84400" y2="67037"/>
                        <a14:foregroundMark x1="58200" y1="76667" x2="58200" y2="79259"/>
                        <a14:foregroundMark x1="46800" y1="81111" x2="44600" y2="8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7559" y="-271167"/>
            <a:ext cx="5983577" cy="64622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5" name="Picture 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24" y="145754"/>
            <a:ext cx="3269872" cy="22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70" y="145754"/>
            <a:ext cx="3269872" cy="224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24" y="2386700"/>
            <a:ext cx="3269872" cy="224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70" y="2386700"/>
            <a:ext cx="3269872" cy="224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24" y="4575531"/>
            <a:ext cx="3274468" cy="240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70" y="4627646"/>
            <a:ext cx="3260681" cy="239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7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33" tIns="27866" rIns="55733" bIns="27866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301" y="4809153"/>
            <a:ext cx="9019030" cy="20475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92" y="102749"/>
            <a:ext cx="1369273" cy="921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>
            <a:hlinkClick r:id="rId5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10027920" y="4116845"/>
            <a:ext cx="2023872" cy="26472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00784" y="197870"/>
            <a:ext cx="8738617" cy="262153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33" tIns="27866" rIns="55733" bIns="27866" rtlCol="0" anchor="ctr"/>
          <a:lstStyle/>
          <a:p>
            <a:r>
              <a:rPr lang="vi-VN" sz="2400" b="1" dirty="0">
                <a:solidFill>
                  <a:schemeClr val="tx1"/>
                </a:solidFill>
              </a:rPr>
              <a:t>Câu 1: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dirty="0">
                <a:solidFill>
                  <a:schemeClr val="tx1"/>
                </a:solidFill>
              </a:rPr>
              <a:t>   A. 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tx1"/>
                </a:solidFill>
              </a:rPr>
              <a:t>   B. 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vi-VN" sz="2400" dirty="0" smtClean="0">
                <a:solidFill>
                  <a:schemeClr val="tx1"/>
                </a:solidFill>
              </a:rPr>
              <a:t>C</a:t>
            </a:r>
            <a:r>
              <a:rPr lang="vi-VN" sz="2400" dirty="0">
                <a:solidFill>
                  <a:schemeClr val="tx1"/>
                </a:solidFill>
              </a:rPr>
              <a:t>. 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chemeClr val="tx1"/>
                </a:solidFill>
              </a:rPr>
              <a:t>   D. 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96450" y="2971800"/>
            <a:ext cx="6171351" cy="1916421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33" tIns="27866" rIns="55733" bIns="27866"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vi-VN" sz="2400" dirty="0" smtClean="0">
                <a:solidFill>
                  <a:schemeClr val="tx1"/>
                </a:solidFill>
              </a:rPr>
              <a:t>D</a:t>
            </a:r>
            <a:r>
              <a:rPr lang="vi-VN" sz="2400" dirty="0">
                <a:solidFill>
                  <a:schemeClr val="tx1"/>
                </a:solidFill>
              </a:rPr>
              <a:t>. 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0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04264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33" tIns="27866" rIns="55733" bIns="27866" rtlCol="0" anchor="ctr"/>
          <a:lstStyle/>
          <a:p>
            <a:pPr algn="ctr"/>
            <a:endParaRPr lang="en-US"/>
          </a:p>
        </p:txBody>
      </p:sp>
      <p:pic>
        <p:nvPicPr>
          <p:cNvPr id="23" name="图片 4108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2" y="212477"/>
            <a:ext cx="1369273" cy="921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>
            <a:hlinkClick r:id="rId4" action="ppaction://hlinksldjump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9735312" y="4210725"/>
            <a:ext cx="2188464" cy="26472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03120" y="197870"/>
            <a:ext cx="8336281" cy="262153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33" tIns="27866" rIns="55733" bIns="27866" rtlCol="0" anchor="ctr"/>
          <a:lstStyle/>
          <a:p>
            <a:r>
              <a:rPr lang="vi-VN" sz="2400" b="1" dirty="0">
                <a:solidFill>
                  <a:schemeClr val="tx1"/>
                </a:solidFill>
              </a:rPr>
              <a:t>Câu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dirty="0">
                <a:solidFill>
                  <a:schemeClr val="tx1"/>
                </a:solidFill>
              </a:rPr>
              <a:t>   A. 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chemeClr val="tx1"/>
                </a:solidFill>
              </a:rPr>
              <a:t>   B. 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vi-VN" sz="2400" dirty="0" smtClean="0">
                <a:solidFill>
                  <a:schemeClr val="tx1"/>
                </a:solidFill>
              </a:rPr>
              <a:t>C</a:t>
            </a:r>
            <a:r>
              <a:rPr lang="vi-VN" sz="2400" dirty="0">
                <a:solidFill>
                  <a:schemeClr val="tx1"/>
                </a:solidFill>
              </a:rPr>
              <a:t>. 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chemeClr val="tx1"/>
                </a:solidFill>
              </a:rPr>
              <a:t>   D. 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89642" y="2944368"/>
            <a:ext cx="6171351" cy="1916421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33" tIns="27866" rIns="55733" bIns="27866"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B</a:t>
            </a:r>
            <a:r>
              <a:rPr lang="vi-VN" sz="2400" dirty="0">
                <a:solidFill>
                  <a:schemeClr val="tx1"/>
                </a:solidFill>
              </a:rPr>
              <a:t>. 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4111" descr="PPT素材-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996" y="4810494"/>
            <a:ext cx="9976947" cy="20475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616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2494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33" tIns="27866" rIns="55733" bIns="27866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301" y="4809153"/>
            <a:ext cx="9019030" cy="20475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4" y="93605"/>
            <a:ext cx="1369273" cy="921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>
            <a:hlinkClick r:id="rId5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9758948" y="4379977"/>
            <a:ext cx="2365996" cy="247802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24297" y="197870"/>
            <a:ext cx="8715104" cy="330297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33" tIns="27866" rIns="55733" bIns="27866" rtlCol="0" anchor="ctr"/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vi-VN" sz="24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vi-VN" sz="2400" dirty="0">
                <a:solidFill>
                  <a:schemeClr val="tx1"/>
                </a:solidFill>
              </a:rPr>
              <a:t>   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7806" y="3696789"/>
            <a:ext cx="8132525" cy="119143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33" tIns="27866" rIns="55733" bIns="27866" rtlCol="0" anchor="ctr"/>
          <a:lstStyle/>
          <a:p>
            <a:r>
              <a:rPr lang="nl-NL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đầu, điểm kết thúc, hướng đi, các điểm mốc…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33" tIns="27866" rIns="55733" bIns="27866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301" y="4809153"/>
            <a:ext cx="9019030" cy="20475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60" y="175901"/>
            <a:ext cx="1369273" cy="921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>
            <a:hlinkClick r:id="rId5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10055352" y="4315968"/>
            <a:ext cx="2042160" cy="242986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24297" y="197870"/>
            <a:ext cx="8715104" cy="330297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33" tIns="27866" rIns="55733" bIns="27866" rtlCol="0" anchor="ctr"/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vi-VN" sz="24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vi-VN" sz="2400" dirty="0">
                <a:solidFill>
                  <a:schemeClr val="tx1"/>
                </a:solidFill>
              </a:rPr>
              <a:t>   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7806" y="3696789"/>
            <a:ext cx="8132525" cy="119143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733" tIns="27866" rIns="55733" bIns="27866" rtlCol="0" anchor="ctr"/>
          <a:lstStyle/>
          <a:p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Tổng thể diện tích, hướng, khoảng cách giữa các đối tượng với nhau.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627187" y="165419"/>
            <a:ext cx="8899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          </a:t>
            </a:r>
            <a:r>
              <a:rPr lang="vi-VN" altLang="vi-VN" dirty="0"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MỤC TIÊU BÀI HỌC                                   </a:t>
            </a:r>
          </a:p>
        </p:txBody>
      </p:sp>
      <p:sp>
        <p:nvSpPr>
          <p:cNvPr id="557" name="Rectangle 556"/>
          <p:cNvSpPr/>
          <p:nvPr/>
        </p:nvSpPr>
        <p:spPr>
          <a:xfrm>
            <a:off x="1627188" y="88168"/>
            <a:ext cx="8888413" cy="6647597"/>
          </a:xfrm>
          <a:prstGeom prst="rect">
            <a:avLst/>
          </a:prstGeom>
          <a:noFill/>
          <a:ln w="50800" cmpd="thinThick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759671" y="1480008"/>
            <a:ext cx="8729219" cy="4081806"/>
          </a:xfrm>
          <a:prstGeom prst="homePlate">
            <a:avLst>
              <a:gd name="adj" fmla="val 9954"/>
            </a:avLst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NL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766094" y="5618375"/>
            <a:ext cx="8732225" cy="1031062"/>
          </a:xfrm>
          <a:prstGeom prst="homePlate">
            <a:avLst>
              <a:gd name="adj" fmla="val 39029"/>
            </a:avLst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07" y="-122549"/>
            <a:ext cx="778754" cy="1237126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1752600" y="631597"/>
            <a:ext cx="8686800" cy="754144"/>
          </a:xfrm>
          <a:prstGeom prst="homePlate">
            <a:avLst/>
          </a:prstGeom>
          <a:solidFill>
            <a:srgbClr val="FFFF99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defRPr/>
            </a:pP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defRPr/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58896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4447" y="0"/>
            <a:ext cx="1214310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rgbClr val="FFFFFF"/>
              </a:solidFill>
            </a:endParaRPr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0492" y="4809153"/>
            <a:ext cx="11977148" cy="20475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63" y="197869"/>
            <a:ext cx="1970426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>
            <a:hlinkClick r:id="rId5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9960069" y="4201065"/>
            <a:ext cx="2091034" cy="265693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05083" y="0"/>
            <a:ext cx="10534882" cy="3337387"/>
          </a:xfrm>
          <a:prstGeom prst="roundRect">
            <a:avLst>
              <a:gd name="adj" fmla="val 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       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5277" y="3525246"/>
            <a:ext cx="9065623" cy="149201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1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4447" y="0"/>
            <a:ext cx="1214310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>
              <a:solidFill>
                <a:srgbClr val="FFFFFF"/>
              </a:solidFill>
            </a:endParaRPr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0492" y="4809153"/>
            <a:ext cx="11977148" cy="20475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63" y="197869"/>
            <a:ext cx="1970426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>
            <a:hlinkClick r:id="rId5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9796166" y="4217429"/>
            <a:ext cx="2240946" cy="26472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8189" y="250166"/>
            <a:ext cx="11438626" cy="3087221"/>
          </a:xfrm>
          <a:prstGeom prst="roundRect">
            <a:avLst>
              <a:gd name="adj" fmla="val 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5277" y="3533872"/>
            <a:ext cx="9065623" cy="149201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4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49" y="143691"/>
            <a:ext cx="11119942" cy="16459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Bằng hiểu biết của em, hãy cho biết những bức ảnh dưới đây miêu tả địa điểm nào?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​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https://hoc24.vn/source/%C4%90%E1%BB%8BaTHCS/C%C3%A1nh%20Di%E1%BB%81u/don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985736"/>
            <a:ext cx="4724400" cy="2338864"/>
          </a:xfrm>
          <a:prstGeom prst="rect">
            <a:avLst/>
          </a:prstGeom>
          <a:noFill/>
        </p:spPr>
      </p:pic>
      <p:pic>
        <p:nvPicPr>
          <p:cNvPr id="39940" name="Picture 4" descr="https://hoc24.vn/source/%C4%90%E1%BB%8BaTHCS/C%C3%A1nh%20Di%E1%BB%81u/111225000-20180226042442-phu-yen-ghenh-da-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5936" y="3994880"/>
            <a:ext cx="4343400" cy="2338864"/>
          </a:xfrm>
          <a:prstGeom prst="rect">
            <a:avLst/>
          </a:prstGeom>
          <a:noFill/>
        </p:spPr>
      </p:pic>
      <p:pic>
        <p:nvPicPr>
          <p:cNvPr id="39941" name="Picture 5" descr="https://hoc24.vn/source/%C4%90%E1%BB%8BaTHCS/C%C3%A1nh%20Di%E1%BB%81u/cot-co-lung-cu-ha-giang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8300" y="1632856"/>
            <a:ext cx="4495800" cy="2188810"/>
          </a:xfrm>
          <a:prstGeom prst="rect">
            <a:avLst/>
          </a:prstGeom>
          <a:noFill/>
        </p:spPr>
      </p:pic>
      <p:pic>
        <p:nvPicPr>
          <p:cNvPr id="39938" name="Picture 2" descr="https://hoc24.vn/source/%C4%90%E1%BB%8BaTHCS/C%C3%A1nh%20Di%E1%BB%81u/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4867" y="1515291"/>
            <a:ext cx="4419600" cy="23063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057400" y="3212068"/>
            <a:ext cx="3505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Lũng</a:t>
            </a:r>
            <a:r>
              <a:rPr lang="en-US" dirty="0"/>
              <a:t> </a:t>
            </a:r>
            <a:r>
              <a:rPr lang="en-US" dirty="0" err="1"/>
              <a:t>Cú</a:t>
            </a:r>
            <a:r>
              <a:rPr lang="en-US" dirty="0"/>
              <a:t> - </a:t>
            </a:r>
            <a:r>
              <a:rPr lang="en-US" dirty="0" err="1"/>
              <a:t>Hà</a:t>
            </a:r>
            <a:r>
              <a:rPr lang="en-US" dirty="0"/>
              <a:t> </a:t>
            </a:r>
            <a:r>
              <a:rPr lang="en-US" dirty="0" err="1"/>
              <a:t>Giang</a:t>
            </a:r>
            <a:r>
              <a:rPr lang="en-US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9800" y="6400800"/>
            <a:ext cx="3505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- </a:t>
            </a:r>
            <a:r>
              <a:rPr lang="en-US" dirty="0" err="1"/>
              <a:t>Quảng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0" y="6412468"/>
            <a:ext cx="3505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Ghềnh</a:t>
            </a:r>
            <a:r>
              <a:rPr lang="en-US" dirty="0"/>
              <a:t> </a:t>
            </a:r>
            <a:r>
              <a:rPr lang="en-US" dirty="0" err="1"/>
              <a:t>Đá</a:t>
            </a:r>
            <a:r>
              <a:rPr lang="en-US" dirty="0"/>
              <a:t> </a:t>
            </a:r>
            <a:r>
              <a:rPr lang="en-US" dirty="0" err="1"/>
              <a:t>Đĩa</a:t>
            </a:r>
            <a:r>
              <a:rPr lang="en-US" dirty="0"/>
              <a:t> - </a:t>
            </a:r>
            <a:r>
              <a:rPr lang="en-US" dirty="0" err="1"/>
              <a:t>Phú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3200" y="3276600"/>
            <a:ext cx="3505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Vịnh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long - </a:t>
            </a:r>
            <a:r>
              <a:rPr lang="en-US" dirty="0" err="1"/>
              <a:t>Quảng</a:t>
            </a:r>
            <a:r>
              <a:rPr lang="en-US" dirty="0"/>
              <a:t> </a:t>
            </a:r>
            <a:r>
              <a:rPr lang="en-US" dirty="0" err="1"/>
              <a:t>Ninh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61275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3724,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z2617718272818_0f6ab227ca31162cf2a1d5cbb52d584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715" y="2137165"/>
            <a:ext cx="7694023" cy="44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6847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9162" y="4887518"/>
            <a:ext cx="2335212" cy="1166813"/>
          </a:xfrm>
          <a:prstGeom prst="rect">
            <a:avLst/>
          </a:prstGeom>
          <a:noFill/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790" y="4702970"/>
            <a:ext cx="2312987" cy="632222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6815" y="4266011"/>
            <a:ext cx="2479675" cy="697706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5390" y="3819527"/>
            <a:ext cx="2465387" cy="1151335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5140" y="3938590"/>
            <a:ext cx="2312987" cy="1232297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64464" y="2531269"/>
            <a:ext cx="2195512" cy="1352550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64464" y="2526507"/>
            <a:ext cx="2203450" cy="752475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2240" y="2243139"/>
            <a:ext cx="2232025" cy="545306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39039" y="1778795"/>
            <a:ext cx="2443162" cy="894160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27652" y="2395539"/>
            <a:ext cx="2589213" cy="1685925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59113" y="2864645"/>
            <a:ext cx="2647950" cy="1516856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97984" y="929836"/>
            <a:ext cx="7024687" cy="2507498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1540" y="2302670"/>
            <a:ext cx="2211387" cy="14132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54138" y="222069"/>
            <a:ext cx="444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046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6514" y="1632858"/>
            <a:ext cx="8190412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Dựa vào kiến thức đã học và vốn 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biết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của bản thân, em hãy 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vào 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Vẽ lược đồ trí nhớ để chỉ đường cho một người 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Vicom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5663" y="228600"/>
            <a:ext cx="8991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18520581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28800" y="11430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10343" y="1070521"/>
            <a:ext cx="917665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nhờ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Gia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Lâm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giúp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đúng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nơi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trực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C:\Users\Nga Nguyen\Desktop\Thông-Tin-Quan-Trọng-Mà-Phụ-Huynh-Có-Thể-Không-Nhận-Ra-Trong-Chuyến-Tham-Quan-Trường-Họ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766" y="3124200"/>
            <a:ext cx="4302034" cy="3048000"/>
          </a:xfrm>
          <a:prstGeom prst="rect">
            <a:avLst/>
          </a:prstGeom>
          <a:noFill/>
        </p:spPr>
      </p:pic>
      <p:sp>
        <p:nvSpPr>
          <p:cNvPr id="10" name="Notched Right Arrow 9"/>
          <p:cNvSpPr/>
          <p:nvPr/>
        </p:nvSpPr>
        <p:spPr bwMode="auto">
          <a:xfrm>
            <a:off x="5029200" y="4267200"/>
            <a:ext cx="1905000" cy="381000"/>
          </a:xfrm>
          <a:prstGeom prst="notchedRightArrow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Bến xe Gia Lâm Hà Nội: Số điện thoại, lịch trình nhà xe khách, xe buý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Bến xe Gia Lâm Hà Nội: Số điện thoại, lịch trình nhà xe khách, xe buý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07" y="3124200"/>
            <a:ext cx="4765431" cy="317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9696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433" grpId="0" build="p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4805"/>
            <a:ext cx="8726214" cy="6515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1709" y="1202828"/>
            <a:ext cx="82168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BÀI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5 </a:t>
            </a:r>
          </a:p>
          <a:p>
            <a:pPr algn="ctr"/>
            <a:r>
              <a:rPr lang="en-US" sz="6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LƯỢC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6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ĐỒ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6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TRÍ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6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NHỚ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0000FF"/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1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5" name="CUOC DOI VAN DEP SA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blumen-pflanzen04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9530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blumen-pflanzen04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8006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blumen-pflanzen04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48768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blumen-pflanzen04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8006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blumen-pflanzen04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8006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71800" y="609600"/>
            <a:ext cx="6324600" cy="3581400"/>
          </a:xfrm>
          <a:prstGeom prst="ellipse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2700000" scaled="1"/>
          </a:gradFill>
          <a:ln w="9525">
            <a:solidFill>
              <a:srgbClr val="99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742950" indent="-742950" algn="ctr">
              <a:buAutoNum type="alphaUcPeriod"/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 marL="742950" indent="-742950" algn="ctr">
              <a:buAutoNum type="alphaUcPeriod"/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marL="742950" indent="-742950" algn="ctr">
              <a:buAutoNum type="alphaUcPeriod"/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 marL="742950" indent="-742950"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HOẠT ĐỘNG </a:t>
            </a:r>
          </a:p>
          <a:p>
            <a:pPr marL="742950" indent="-742950"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THÀNH KIẾN THỨC MỚI</a:t>
            </a:r>
          </a:p>
          <a:p>
            <a:pPr marL="742950" indent="-742950" algn="ctr"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marL="742950" indent="-742950" algn="ctr">
              <a:defRPr/>
            </a:pPr>
            <a:endParaRPr lang="en-US" sz="4000" b="1" dirty="0">
              <a:solidFill>
                <a:srgbClr val="FF0000"/>
              </a:solidFill>
            </a:endParaRPr>
          </a:p>
          <a:p>
            <a:pPr marL="742950" indent="-742950" algn="ctr">
              <a:defRPr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9888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675"/>
                </p:tgtEl>
              </p:cMediaNode>
            </p:audio>
          </p:childTnLst>
        </p:cTn>
      </p:par>
    </p:tnLst>
    <p:bldLst>
      <p:bldP spid="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 descr="C:\Users\Nga Nguyen\Desktop\1352019huyen4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1" y="609600"/>
            <a:ext cx="559308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Nga Nguyen\Desktop\ban-do-cua-nguoi-xu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1" y="381002"/>
            <a:ext cx="5714999" cy="2971799"/>
          </a:xfrm>
          <a:prstGeom prst="rect">
            <a:avLst/>
          </a:prstGeom>
          <a:noFill/>
        </p:spPr>
      </p:pic>
      <p:sp>
        <p:nvSpPr>
          <p:cNvPr id="8" name="Title 8"/>
          <p:cNvSpPr txBox="1">
            <a:spLocks/>
          </p:cNvSpPr>
          <p:nvPr/>
        </p:nvSpPr>
        <p:spPr bwMode="auto">
          <a:xfrm>
            <a:off x="1447800" y="-3048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vi-VN" sz="28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vi-VN" sz="32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lược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trí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nhớ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b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32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5" name="Picture 1" descr="C:\Users\Nga Nguyen\Desktop\sdtmq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" y="3429000"/>
            <a:ext cx="11308079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70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1647" y="1325265"/>
            <a:ext cx="7720147" cy="120893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3435531"/>
            <a:ext cx="752420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sz="2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0286" y="2690336"/>
            <a:ext cx="7014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half" idx="1"/>
          </p:nvPr>
        </p:nvSpPr>
        <p:spPr>
          <a:xfrm>
            <a:off x="2490653" y="4180114"/>
            <a:ext cx="7872547" cy="144258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0145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 animBg="1"/>
      <p:bldP spid="11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4846" y="-261257"/>
            <a:ext cx="9453154" cy="156754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Nga Nguyen\Desktop\vu-mua-110812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849087"/>
            <a:ext cx="4517571" cy="2795452"/>
          </a:xfrm>
          <a:prstGeom prst="rect">
            <a:avLst/>
          </a:prstGeom>
          <a:noFill/>
        </p:spPr>
      </p:pic>
      <p:pic>
        <p:nvPicPr>
          <p:cNvPr id="7" name="Picture 2" descr="C:\Users\Nga Nguyen\Desktop\som-mai-cua-me-11045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1572" y="849087"/>
            <a:ext cx="4626429" cy="2656114"/>
          </a:xfrm>
          <a:prstGeom prst="rect">
            <a:avLst/>
          </a:prstGeom>
          <a:noFill/>
        </p:spPr>
      </p:pic>
      <p:pic>
        <p:nvPicPr>
          <p:cNvPr id="8" name="Picture 4" descr="C:\Users\Nga Nguyen\Desktop\chieu-tren-que-huong-111144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505202"/>
            <a:ext cx="9144000" cy="323088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60915" y="6089751"/>
            <a:ext cx="6701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ọa sĩ Trần Công Nguyên - tác giả của bộ tranh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ký ức tuổi thơ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770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6332" y="2434489"/>
            <a:ext cx="796834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2641" y="809898"/>
            <a:ext cx="64399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2855385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  <p:tag name="GENSWF_ADVANCE_TIME" val="0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1192</Words>
  <Application>Microsoft Office PowerPoint</Application>
  <PresentationFormat>Custom</PresentationFormat>
  <Paragraphs>144</Paragraphs>
  <Slides>25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Times New Roman</vt:lpstr>
      <vt:lpstr>Calibri</vt:lpstr>
      <vt:lpstr>Wingdings 2</vt:lpstr>
      <vt:lpstr>等线</vt:lpstr>
      <vt:lpstr>Constantia</vt:lpstr>
      <vt:lpstr>2_Flow</vt:lpstr>
      <vt:lpstr>PowerPoint Presentation</vt:lpstr>
      <vt:lpstr>PowerPoint Presentation</vt:lpstr>
      <vt:lpstr>HOẠT ĐỘNG KHỞI ĐỘNG</vt:lpstr>
      <vt:lpstr>PowerPoint Presentation</vt:lpstr>
      <vt:lpstr>PowerPoint Presentation</vt:lpstr>
      <vt:lpstr>PowerPoint Presentation</vt:lpstr>
      <vt:lpstr> 1. Thế nào là lược đồ trí nhớ ? </vt:lpstr>
      <vt:lpstr>              2. Quan sát tranh ta thấy: Lược đồ trí nhớ có tác dụng gì trong cuộc sống? </vt:lpstr>
      <vt:lpstr>PowerPoint Presentation</vt:lpstr>
      <vt:lpstr> 2. Vẽ lược đồ trí nhớ. Thảo luận nhóm:( Thời gian 05 phút )  Nghiên cứu thông tin SGK mục 2 và trí nhớ của mình hoàn thành nhiệm vụ sau:</vt:lpstr>
      <vt:lpstr>PowerPoint Presentation</vt:lpstr>
      <vt:lpstr>PowerPoint Presentation</vt:lpstr>
      <vt:lpstr>2. Vẽ lược đồ trí nhớ. Dựa vào thông tin mục 2/ SGK, trả lời các câu hỏi sau: </vt:lpstr>
      <vt:lpstr>2. Vẽ lược đồ trí nhớ.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HOẠT ĐỘNG LUYỆN TẬP Câu 1: Bằng hiểu biết của em, hãy cho biết những bức ảnh dưới đây miêu tả địa điểm nào?​ </vt:lpstr>
      <vt:lpstr>Câu 2: Nhìn vào sơ đồ, mô tả đường đi đến phòng 3724, phòng 3711 và khu nhà hiệu bộ của trường?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HP</cp:lastModifiedBy>
  <cp:revision>136</cp:revision>
  <dcterms:created xsi:type="dcterms:W3CDTF">2018-05-24T12:43:45Z</dcterms:created>
  <dcterms:modified xsi:type="dcterms:W3CDTF">2021-09-29T02:55:31Z</dcterms:modified>
</cp:coreProperties>
</file>