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505" r:id="rId10"/>
    <p:sldId id="297" r:id="rId11"/>
    <p:sldId id="503" r:id="rId12"/>
    <p:sldId id="354" r:id="rId13"/>
    <p:sldId id="369" r:id="rId14"/>
    <p:sldId id="504" r:id="rId15"/>
    <p:sldId id="506" r:id="rId16"/>
    <p:sldId id="485" r:id="rId17"/>
    <p:sldId id="375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8FFFF"/>
    <a:srgbClr val="0000FF"/>
    <a:srgbClr val="FF7043"/>
    <a:srgbClr val="FFF1B3"/>
    <a:srgbClr val="9900CC"/>
    <a:srgbClr val="FF9900"/>
    <a:srgbClr val="CC00CC"/>
    <a:srgbClr val="EDF6F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65" d="100"/>
          <a:sy n="65" d="100"/>
        </p:scale>
        <p:origin x="66" y="2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Hương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Ái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Mộ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Dang thay Beat Dm Tem 135 1 lan">
            <a:hlinkClick r:id="" action="ppaction://media"/>
            <a:extLst>
              <a:ext uri="{FF2B5EF4-FFF2-40B4-BE49-F238E27FC236}">
                <a16:creationId xmlns:a16="http://schemas.microsoft.com/office/drawing/2014/main" id="{C708019C-F410-56C5-9FA6-30DEE81F1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6450" y="638908"/>
            <a:ext cx="7886700" cy="60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2286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dịch giọng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VD dich giong">
            <a:hlinkClick r:id="" action="ppaction://media"/>
            <a:extLst>
              <a:ext uri="{FF2B5EF4-FFF2-40B4-BE49-F238E27FC236}">
                <a16:creationId xmlns:a16="http://schemas.microsoft.com/office/drawing/2014/main" id="{091067BE-444B-9A17-EDAE-7EE78B133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990600"/>
            <a:ext cx="99219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8600" y="1353849"/>
            <a:ext cx="4648200" cy="306575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Cao độ của một giai điệu hoặc một tác phẩm âm nhạc có thể chuyển dịch cao lên hay thấp xuống được không? 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Sau khi chuyển dịch, tên và trường độ các nốt nhạc sẽ thay đổi hay giữ nguyên?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006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DC2E20-F0D7-23BE-31EC-0F0244222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537" y="1396044"/>
            <a:ext cx="6897063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0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E22D94-CBAD-D8B4-E833-7A854899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25471"/>
            <a:ext cx="11520803" cy="55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9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8E4D9-CC98-122C-9641-C80B0CFD7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"/>
            <a:ext cx="10515600" cy="64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5FC426-ACF1-94BB-03DF-F7556AA5A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040"/>
          <a:stretch/>
        </p:blipFill>
        <p:spPr>
          <a:xfrm>
            <a:off x="4648200" y="3895825"/>
            <a:ext cx="6897063" cy="904750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37610E49-D892-4DE4-9429-4BDD006A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0"/>
            <a:ext cx="12191999" cy="47211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Đáp án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E623D-CBC4-FDFC-855A-9240D9F57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5644"/>
            <a:ext cx="1125085" cy="847286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34212FE8-1459-74AD-A896-892CC2F6C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14600"/>
            <a:ext cx="3886200" cy="3640652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Nốt </a:t>
            </a:r>
            <a:r>
              <a:rPr lang="vi-VN" sz="240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Mi</a:t>
            </a: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dịch lên quãng 2 trưởng (1 cung) là nốt </a:t>
            </a:r>
            <a:r>
              <a:rPr lang="vi-VN" sz="240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Pha thăng</a:t>
            </a: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  <a:ea typeface="Calibri" panose="020F0502020204030204" pitchFamily="34" charset="0"/>
              </a:rPr>
              <a:t>Nốt </a:t>
            </a:r>
            <a:r>
              <a:rPr lang="vi-VN" sz="2400">
                <a:solidFill>
                  <a:srgbClr val="C00000"/>
                </a:solidFill>
                <a:ea typeface="Calibri" panose="020F0502020204030204" pitchFamily="34" charset="0"/>
              </a:rPr>
              <a:t>Đô</a:t>
            </a:r>
            <a:r>
              <a:rPr lang="vi-VN" sz="2400">
                <a:solidFill>
                  <a:srgbClr val="0000FF"/>
                </a:solidFill>
                <a:ea typeface="Calibri" panose="020F0502020204030204" pitchFamily="34" charset="0"/>
              </a:rPr>
              <a:t> dịch xuống quãng 2 trưởng (1 cung) là nốt </a:t>
            </a:r>
            <a:r>
              <a:rPr lang="vi-VN" sz="2400">
                <a:solidFill>
                  <a:srgbClr val="C00000"/>
                </a:solidFill>
                <a:ea typeface="Calibri" panose="020F0502020204030204" pitchFamily="34" charset="0"/>
              </a:rPr>
              <a:t>Si giáng</a:t>
            </a:r>
            <a:r>
              <a:rPr lang="vi-VN" sz="2400">
                <a:solidFill>
                  <a:srgbClr val="0000FF"/>
                </a:solidFill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32AF3-EAD7-2D51-0CFC-FC3AA7A5B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26" b="34714"/>
          <a:stretch/>
        </p:blipFill>
        <p:spPr>
          <a:xfrm>
            <a:off x="4648200" y="2743225"/>
            <a:ext cx="6897063" cy="9047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FAE1059-0D1E-B342-4040-505A83FB5C2D}"/>
              </a:ext>
            </a:extLst>
          </p:cNvPr>
          <p:cNvCxnSpPr>
            <a:cxnSpLocks/>
          </p:cNvCxnSpPr>
          <p:nvPr/>
        </p:nvCxnSpPr>
        <p:spPr bwMode="auto">
          <a:xfrm flipV="1">
            <a:off x="7162800" y="3429000"/>
            <a:ext cx="0" cy="6675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EAC662-7D6F-1618-F529-2465439CE612}"/>
              </a:ext>
            </a:extLst>
          </p:cNvPr>
          <p:cNvCxnSpPr>
            <a:cxnSpLocks/>
          </p:cNvCxnSpPr>
          <p:nvPr/>
        </p:nvCxnSpPr>
        <p:spPr bwMode="auto">
          <a:xfrm flipV="1">
            <a:off x="9512808" y="3429000"/>
            <a:ext cx="0" cy="6675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2DEB9F1-4393-3846-58E6-501201170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33"/>
          <a:stretch/>
        </p:blipFill>
        <p:spPr>
          <a:xfrm>
            <a:off x="4648200" y="5073830"/>
            <a:ext cx="6897063" cy="89589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671054-FCFB-5C11-7716-A9AA1F7072A4}"/>
              </a:ext>
            </a:extLst>
          </p:cNvPr>
          <p:cNvCxnSpPr>
            <a:cxnSpLocks/>
          </p:cNvCxnSpPr>
          <p:nvPr/>
        </p:nvCxnSpPr>
        <p:spPr bwMode="auto">
          <a:xfrm>
            <a:off x="5857775" y="4419600"/>
            <a:ext cx="0" cy="685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421D62-FDFE-305D-B508-5AABE1C8313F}"/>
              </a:ext>
            </a:extLst>
          </p:cNvPr>
          <p:cNvCxnSpPr>
            <a:cxnSpLocks/>
          </p:cNvCxnSpPr>
          <p:nvPr/>
        </p:nvCxnSpPr>
        <p:spPr bwMode="auto">
          <a:xfrm>
            <a:off x="10439400" y="4724400"/>
            <a:ext cx="0" cy="5621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41" name="Rectangle 2">
            <a:extLst>
              <a:ext uri="{FF2B5EF4-FFF2-40B4-BE49-F238E27FC236}">
                <a16:creationId xmlns:a16="http://schemas.microsoft.com/office/drawing/2014/main" id="{CAC8BFCD-2066-1A0B-2994-E77AD9EAA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685" y="680268"/>
            <a:ext cx="10076315" cy="4627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b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Vì sao sau khi dịch giọng nét nhạc mới lại có dấu hoá bất thường?</a:t>
            </a:r>
            <a:endParaRPr lang="en-US" sz="2400" b="1">
              <a:solidFill>
                <a:srgbClr val="009900"/>
              </a:solidFill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4DAC7D-030B-CAED-6A6B-291A794AD674}"/>
              </a:ext>
            </a:extLst>
          </p:cNvPr>
          <p:cNvGrpSpPr/>
          <p:nvPr/>
        </p:nvGrpSpPr>
        <p:grpSpPr>
          <a:xfrm>
            <a:off x="2453079" y="1524000"/>
            <a:ext cx="7452921" cy="4803761"/>
            <a:chOff x="2376879" y="1447800"/>
            <a:chExt cx="7452921" cy="480376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CDD8213-3680-B71C-4A2E-2D0862F80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7478"/>
            <a:stretch/>
          </p:blipFill>
          <p:spPr>
            <a:xfrm>
              <a:off x="2376879" y="5145024"/>
              <a:ext cx="7452921" cy="110653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B2BAC98-760F-F0E7-1535-071BD8D59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884" b="39241"/>
            <a:stretch/>
          </p:blipFill>
          <p:spPr>
            <a:xfrm>
              <a:off x="2376879" y="3461963"/>
              <a:ext cx="7452921" cy="91440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D018988-50CB-6505-F669-50D269AB9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0595"/>
            <a:stretch/>
          </p:blipFill>
          <p:spPr>
            <a:xfrm>
              <a:off x="2376879" y="1828800"/>
              <a:ext cx="7452921" cy="1000483"/>
            </a:xfrm>
            <a:prstGeom prst="rect">
              <a:avLst/>
            </a:prstGeom>
          </p:spPr>
        </p:pic>
        <p:sp>
          <p:nvSpPr>
            <p:cNvPr id="46" name="Rectangle 2">
              <a:extLst>
                <a:ext uri="{FF2B5EF4-FFF2-40B4-BE49-F238E27FC236}">
                  <a16:creationId xmlns:a16="http://schemas.microsoft.com/office/drawing/2014/main" id="{E2BB654E-2C55-0247-5CE4-598A01E99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479" y="1447800"/>
              <a:ext cx="3962400" cy="462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38088" rIns="91440" bIns="3808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hangingPunct="0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2400">
                  <a:solidFill>
                    <a:srgbClr val="0000FF"/>
                  </a:solidFill>
                  <a:latin typeface="+mj-lt"/>
                  <a:ea typeface="Calibri" panose="020F0502020204030204" pitchFamily="34" charset="0"/>
                </a:rPr>
                <a:t>N</a:t>
              </a:r>
              <a:r>
                <a:rPr lang="en-US" sz="2400">
                  <a:solidFill>
                    <a:srgbClr val="0000FF"/>
                  </a:solidFill>
                  <a:latin typeface="+mj-lt"/>
                  <a:ea typeface="Calibri" panose="020F0502020204030204" pitchFamily="34" charset="0"/>
                </a:rPr>
                <a:t>ét nhạc ban đầu</a:t>
              </a:r>
            </a:p>
          </p:txBody>
        </p:sp>
        <p:sp>
          <p:nvSpPr>
            <p:cNvPr id="47" name="Rectangle 2">
              <a:extLst>
                <a:ext uri="{FF2B5EF4-FFF2-40B4-BE49-F238E27FC236}">
                  <a16:creationId xmlns:a16="http://schemas.microsoft.com/office/drawing/2014/main" id="{0AA94E59-8A1B-FE99-2AE1-9AC83D111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878" y="3048000"/>
              <a:ext cx="6081321" cy="462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38088" rIns="91440" bIns="3808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hangingPunct="0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>
                  <a:solidFill>
                    <a:srgbClr val="0000FF"/>
                  </a:solidFill>
                  <a:ea typeface="Calibri" panose="020F0502020204030204" pitchFamily="34" charset="0"/>
                </a:rPr>
                <a:t>Dịch giọng lên quãng 2 trưởng (1 cung)</a:t>
              </a:r>
            </a:p>
          </p:txBody>
        </p:sp>
        <p:sp>
          <p:nvSpPr>
            <p:cNvPr id="48" name="Rectangle 2">
              <a:extLst>
                <a:ext uri="{FF2B5EF4-FFF2-40B4-BE49-F238E27FC236}">
                  <a16:creationId xmlns:a16="http://schemas.microsoft.com/office/drawing/2014/main" id="{CD9E427D-4E67-D7CB-5618-5F53A3D09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878" y="4718869"/>
              <a:ext cx="6081321" cy="462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38088" rIns="91440" bIns="3808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hangingPunct="0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>
                  <a:solidFill>
                    <a:srgbClr val="0000FF"/>
                  </a:solidFill>
                  <a:ea typeface="Calibri" panose="020F0502020204030204" pitchFamily="34" charset="0"/>
                </a:rPr>
                <a:t>Dịch giọng xuống quãng 2 trưởng (1 cung)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264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767"/>
            <a:ext cx="12192000" cy="15240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</a:t>
            </a:r>
            <a:br>
              <a:rPr lang="en-US" sz="3200" b="1">
                <a:solidFill>
                  <a:srgbClr val="C00000"/>
                </a:solidFill>
              </a:rPr>
            </a:br>
            <a:r>
              <a:rPr lang="vi-VN" sz="3200" b="1">
                <a:solidFill>
                  <a:srgbClr val="0000FF"/>
                </a:solidFill>
              </a:rPr>
              <a:t>Dịch giọng một nét nhạc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24C823-511C-EDBF-4A2D-7BB5A3CA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11" y="3002144"/>
            <a:ext cx="9336756" cy="932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B1C537-6894-CB13-816E-0C99DC8C1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87" y="4987167"/>
            <a:ext cx="9357713" cy="880233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C71ABB1A-1ADD-B1A0-FE28-D140EFFD8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086036"/>
            <a:ext cx="11811000" cy="4627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b="1">
                <a:solidFill>
                  <a:srgbClr val="00B050"/>
                </a:solidFill>
                <a:latin typeface="+mj-lt"/>
                <a:ea typeface="Calibri" panose="020F0502020204030204" pitchFamily="34" charset="0"/>
              </a:rPr>
              <a:t>Dịch giọng nét nhạc đưới đây xuống quãng 2 trưởng (1 cung).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3A6A4F-DBC9-7EAA-7E40-6C31CFBA0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86462" y="4215642"/>
            <a:ext cx="2190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3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179639"/>
            <a:ext cx="62484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C00000"/>
                </a:solidFill>
              </a:rPr>
              <a:t>Dáng thầy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 ƠN THẦY CÔ 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18542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3124200"/>
            <a:ext cx="10134600" cy="3048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Dáng thầy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nl-NL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Kèn cor và kèn trombone 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dịch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giọng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667000" y="2015591"/>
            <a:ext cx="6781800" cy="2708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5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Dáng thầy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dịch giọng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TN&amp;KP: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Dịch giọng một nét nhạc 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CF98F-9F0A-EA74-A28F-351B232C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550" y="533400"/>
            <a:ext cx="9448800" cy="62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3657600" cy="2209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trìu mến tha thiết, lời ca dạt dào cảm xúc, bài hát </a:t>
            </a:r>
            <a:r>
              <a:rPr lang="vi-VN" sz="22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 thầy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tình cảm và tấm lòng biết ơn sâu sắc của học trò dành cho thầy cô giáo kính yêu.</a:t>
            </a:r>
            <a:endParaRPr lang="en-US" sz="22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nhà giáo </a:t>
            </a:r>
            <a:r>
              <a:rPr lang="vi-VN" sz="22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Đỗ Văn Bảo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2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93D4D4-D091-FB76-4183-2ADE73CB5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752600"/>
            <a:ext cx="6935168" cy="35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Dang thay hat mau not nhac 1 lan">
            <a:hlinkClick r:id="" action="ppaction://media"/>
            <a:extLst>
              <a:ext uri="{FF2B5EF4-FFF2-40B4-BE49-F238E27FC236}">
                <a16:creationId xmlns:a16="http://schemas.microsoft.com/office/drawing/2014/main" id="{CF262C2C-BB28-7861-87D9-22DE9D2BE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4550" y="609600"/>
            <a:ext cx="7962900" cy="6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i dong bai hat giong thu">
            <a:hlinkClick r:id="" action="ppaction://media"/>
            <a:extLst>
              <a:ext uri="{FF2B5EF4-FFF2-40B4-BE49-F238E27FC236}">
                <a16:creationId xmlns:a16="http://schemas.microsoft.com/office/drawing/2014/main" id="{72016E0E-57D4-2236-E85A-1EB8109A1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493143"/>
            <a:ext cx="9144000" cy="4002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5389DA1-B8DD-6AFD-F5B8-F46D93833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81" y="3705888"/>
            <a:ext cx="9269119" cy="12384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3D00B4-1287-92D2-4663-B3DBE931B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04" y="2347924"/>
            <a:ext cx="9288171" cy="12670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7E87EA-9BCF-696E-AA60-FB73F266B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241" y="904775"/>
            <a:ext cx="9412013" cy="13432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3C13B2-FCE7-6277-56DD-8A618F665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054" y="5092623"/>
            <a:ext cx="9802593" cy="1267002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838200" y="990600"/>
            <a:ext cx="685800" cy="5283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853440" y="1016000"/>
            <a:ext cx="685800" cy="2489200"/>
          </a:xfrm>
          <a:prstGeom prst="leftBrace">
            <a:avLst>
              <a:gd name="adj1" fmla="val 8333"/>
              <a:gd name="adj2" fmla="val 48733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571" y="12700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9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848" y="2072912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935355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443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6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8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173" y="5409800"/>
            <a:ext cx="2190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AE18A6-FC5E-C612-0CC9-61599EBE0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279" y="946275"/>
            <a:ext cx="9745435" cy="1267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9589A-3802-A36B-A77C-B1B7702D6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25" y="2374509"/>
            <a:ext cx="9269119" cy="1190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84171E-B5FF-2887-76F2-97F1BD17B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815" y="3731458"/>
            <a:ext cx="9774014" cy="1257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24D67E-476E-7E03-2E27-201D57C44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29" y="5121005"/>
            <a:ext cx="9859751" cy="1219370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838200" y="990600"/>
            <a:ext cx="685800" cy="5283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853440" y="1016000"/>
            <a:ext cx="685800" cy="2489200"/>
          </a:xfrm>
          <a:prstGeom prst="leftBrace">
            <a:avLst>
              <a:gd name="adj1" fmla="val 8333"/>
              <a:gd name="adj2" fmla="val 48733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571" y="12700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9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848" y="2072912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935355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443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6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8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173" y="5409800"/>
            <a:ext cx="2190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10051</TotalTime>
  <Words>337</Words>
  <Application>Microsoft Office PowerPoint</Application>
  <PresentationFormat>Widescreen</PresentationFormat>
  <Paragraphs>36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Default Design</vt:lpstr>
      <vt:lpstr>Giáo viên: Đào lan Hương Trường: THCS  Ái Mộ</vt:lpstr>
      <vt:lpstr>Chủ đề 3 CÔNG ƠN THẦY CÔ 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PowerPoint Presentation</vt:lpstr>
      <vt:lpstr>Thảo luận nhóm</vt:lpstr>
      <vt:lpstr>PowerPoint Presentation</vt:lpstr>
      <vt:lpstr>PowerPoint Presentation</vt:lpstr>
      <vt:lpstr>Đáp án </vt:lpstr>
      <vt:lpstr>III. Trải nghiệm và khám phá: Dịch giọng một nét nhạc 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346</cp:revision>
  <dcterms:created xsi:type="dcterms:W3CDTF">2006-11-06T13:45:38Z</dcterms:created>
  <dcterms:modified xsi:type="dcterms:W3CDTF">2024-11-05T14:39:20Z</dcterms:modified>
</cp:coreProperties>
</file>