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256" r:id="rId2"/>
    <p:sldId id="263" r:id="rId3"/>
    <p:sldId id="269" r:id="rId4"/>
    <p:sldId id="260" r:id="rId5"/>
    <p:sldId id="262" r:id="rId6"/>
    <p:sldId id="311" r:id="rId7"/>
    <p:sldId id="313" r:id="rId8"/>
    <p:sldId id="261" r:id="rId9"/>
    <p:sldId id="314" r:id="rId10"/>
    <p:sldId id="315" r:id="rId11"/>
    <p:sldId id="265" r:id="rId12"/>
    <p:sldId id="264" r:id="rId13"/>
    <p:sldId id="316" r:id="rId14"/>
    <p:sldId id="317" r:id="rId15"/>
    <p:sldId id="319" r:id="rId16"/>
    <p:sldId id="274" r:id="rId17"/>
    <p:sldId id="289" r:id="rId18"/>
    <p:sldId id="277" r:id="rId19"/>
  </p:sldIdLst>
  <p:sldSz cx="9144000" cy="5143500" type="screen16x9"/>
  <p:notesSz cx="6858000" cy="9144000"/>
  <p:embeddedFontLst>
    <p:embeddedFont>
      <p:font typeface="Bebas Neu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chivo" panose="020B0604020202020204" charset="0"/>
      <p:regular r:id="rId26"/>
      <p:bold r:id="rId27"/>
      <p:italic r:id="rId28"/>
      <p:boldItalic r:id="rId29"/>
    </p:embeddedFont>
    <p:embeddedFont>
      <p:font typeface="IBM Plex Serif SemiBold" panose="020B0604020202020204" charset="0"/>
      <p:regular r:id="rId30"/>
      <p:bold r:id="rId31"/>
      <p:italic r:id="rId32"/>
      <p:boldItalic r:id="rId33"/>
    </p:embeddedFont>
    <p:embeddedFont>
      <p:font typeface="IBM Plex Serif" panose="020B0604020202020204" charset="0"/>
      <p:regular r:id="rId34"/>
      <p:bold r:id="rId35"/>
      <p:italic r:id="rId36"/>
      <p:boldItalic r:id="rId37"/>
    </p:embeddedFont>
    <p:embeddedFont>
      <p:font typeface="Playball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FFD13F"/>
    <a:srgbClr val="402C20"/>
    <a:srgbClr val="91694D"/>
    <a:srgbClr val="904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5B7F7-9172-4EAF-9921-60ADA99DFBB9}">
  <a:tblStyle styleId="{A485B7F7-9172-4EAF-9921-60ADA99DFB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9" autoAdjust="0"/>
    <p:restoredTop sz="79676" autoAdjust="0"/>
  </p:normalViewPr>
  <p:slideViewPr>
    <p:cSldViewPr snapToGrid="0">
      <p:cViewPr varScale="1">
        <p:scale>
          <a:sx n="43" d="100"/>
          <a:sy n="43" d="100"/>
        </p:scale>
        <p:origin x="43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21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e728b7a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e728b7a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296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Encourage</a:t>
            </a:r>
            <a:r>
              <a:rPr lang="en-US" baseline="0" dirty="0" smtClean="0"/>
              <a:t> students to make a short talk instead of a conversation.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1354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799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fe728b7a1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fe728b7a1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Alaska: a state of the US (49th)</a:t>
            </a: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location: northwest of North America</a:t>
            </a: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population: over 700,000</a:t>
            </a: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climate: oceanic climate, very cold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ôn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đưới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hải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dương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native people: Alaskan Natives</a:t>
            </a: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languages: English 86.3%, Alaska Native languages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89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76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87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07600" y="35463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32975" y="998150"/>
            <a:ext cx="66780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layball"/>
              <a:buNone/>
              <a:defRPr sz="5000"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817287" y="-1704375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9525" y="2436813"/>
            <a:ext cx="466725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subTitle" idx="1"/>
          </p:nvPr>
        </p:nvSpPr>
        <p:spPr>
          <a:xfrm>
            <a:off x="4698763" y="2447424"/>
            <a:ext cx="2808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2"/>
          </p:nvPr>
        </p:nvSpPr>
        <p:spPr>
          <a:xfrm>
            <a:off x="1637234" y="2447424"/>
            <a:ext cx="2808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3"/>
          </p:nvPr>
        </p:nvSpPr>
        <p:spPr>
          <a:xfrm>
            <a:off x="1637234" y="1959800"/>
            <a:ext cx="2808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4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4"/>
          </p:nvPr>
        </p:nvSpPr>
        <p:spPr>
          <a:xfrm>
            <a:off x="4698766" y="1959800"/>
            <a:ext cx="2808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400"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6230738" y="2646900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-662284" y="-867182"/>
            <a:ext cx="3611568" cy="297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9925">
            <a:off x="7504589" y="2414093"/>
            <a:ext cx="2779612" cy="30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6">
            <a:off x="7224131" y="3817290"/>
            <a:ext cx="1691746" cy="1861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4809539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2"/>
          </p:nvPr>
        </p:nvSpPr>
        <p:spPr>
          <a:xfrm>
            <a:off x="985461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1024600" y="368825"/>
            <a:ext cx="709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603">
            <a:off x="-2308977" y="3030812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41192">
            <a:off x="-129470" y="-55800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44161" flipH="1">
            <a:off x="7950825" y="3765007"/>
            <a:ext cx="1277484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598">
            <a:off x="7388854" y="-817468"/>
            <a:ext cx="2754859" cy="226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937626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ubTitle" idx="2"/>
          </p:nvPr>
        </p:nvSpPr>
        <p:spPr>
          <a:xfrm>
            <a:off x="3484350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3"/>
          </p:nvPr>
        </p:nvSpPr>
        <p:spPr>
          <a:xfrm>
            <a:off x="6031074" y="237112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4"/>
          </p:nvPr>
        </p:nvSpPr>
        <p:spPr>
          <a:xfrm>
            <a:off x="937625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5"/>
          </p:nvPr>
        </p:nvSpPr>
        <p:spPr>
          <a:xfrm>
            <a:off x="3484350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6"/>
          </p:nvPr>
        </p:nvSpPr>
        <p:spPr>
          <a:xfrm>
            <a:off x="6031075" y="194376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259525" y="368825"/>
            <a:ext cx="66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50903">
            <a:off x="6689771" y="-1000607"/>
            <a:ext cx="3611568" cy="297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68687">
            <a:off x="-202631" y="2948400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8293" flipH="1">
            <a:off x="7811934" y="3615577"/>
            <a:ext cx="2245808" cy="197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853863" flipH="1">
            <a:off x="-110400" y="-94762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595013" flipH="1">
            <a:off x="2937204" y="3708640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6">
            <a:alphaModFix/>
          </a:blip>
          <a:srcRect t="15934" b="12708"/>
          <a:stretch/>
        </p:blipFill>
        <p:spPr>
          <a:xfrm>
            <a:off x="3417631" y="4074619"/>
            <a:ext cx="2194394" cy="160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543167" y="23932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579443" y="-8988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44875" y="2536246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89446" y="3050600"/>
            <a:ext cx="2397025" cy="24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455046" y="24389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86286" y="274207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21582" flipH="1">
            <a:off x="7462058" y="392876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713021">
            <a:off x="-1709691" y="-979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236" y="1343588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101942" y="340608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075" y="2563275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906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150" y="33792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055284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583300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5055275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1583300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13" flipH="1">
            <a:off x="-1045177" y="-1076031"/>
            <a:ext cx="2986155" cy="245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706274" flipH="1">
            <a:off x="7354443" y="881967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20000" y="1846750"/>
            <a:ext cx="42948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845575" y="1307100"/>
            <a:ext cx="5453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10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2888" y="-12413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989086">
            <a:off x="-1717613" y="1982912"/>
            <a:ext cx="536257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2044150" y="1622200"/>
            <a:ext cx="5055900" cy="14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2044125" y="3106675"/>
            <a:ext cx="5055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7675" y="-1770612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2" hasCustomPrompt="1"/>
          </p:nvPr>
        </p:nvSpPr>
        <p:spPr>
          <a:xfrm>
            <a:off x="50850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719550" y="33288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6979">
            <a:off x="-1037900" y="26766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098" y="119375"/>
            <a:ext cx="2228500" cy="24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259125" y="2258475"/>
            <a:ext cx="46257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2" hasCustomPrompt="1"/>
          </p:nvPr>
        </p:nvSpPr>
        <p:spPr>
          <a:xfrm>
            <a:off x="3624638" y="900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259188" y="3852272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28087" y="-3716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6979">
            <a:off x="6306550" y="2611912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8929" y="3027521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5" y="3541875"/>
            <a:ext cx="239702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93464">
            <a:off x="7592025" y="135043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4375" y="4861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1" r:id="rId8"/>
    <p:sldLayoutId id="2147483662" r:id="rId9"/>
    <p:sldLayoutId id="2147483669" r:id="rId10"/>
    <p:sldLayoutId id="2147483670" r:id="rId11"/>
    <p:sldLayoutId id="2147483671" r:id="rId12"/>
    <p:sldLayoutId id="2147483677" r:id="rId13"/>
    <p:sldLayoutId id="21474836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8.png"/><Relationship Id="rId5" Type="http://schemas.microsoft.com/office/2007/relationships/media" Target="../media/media4.mp3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/>
          <p:nvPr/>
        </p:nvSpPr>
        <p:spPr>
          <a:xfrm>
            <a:off x="2433435" y="3011700"/>
            <a:ext cx="4230000" cy="475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374800" y="3376825"/>
            <a:ext cx="3185050" cy="26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929" y="3027521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93464">
            <a:off x="7592025" y="1350438"/>
            <a:ext cx="23526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2284035" y="30329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b="1" dirty="0"/>
              <a:t>LESSON 5: SKILLS 1</a:t>
            </a:r>
          </a:p>
        </p:txBody>
      </p:sp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1232975" y="1206149"/>
            <a:ext cx="6678000" cy="17153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 smtClean="0">
                <a:solidFill>
                  <a:schemeClr val="lt1"/>
                </a:solidFill>
              </a:rPr>
              <a:t>Unit 6</a:t>
            </a:r>
            <a:endParaRPr sz="4600" dirty="0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lvl="0"/>
            <a:r>
              <a:rPr lang="en-US" sz="5100" dirty="0" smtClean="0"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Lifestyles</a:t>
            </a:r>
            <a:endParaRPr sz="51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0008">
            <a:off x="7074735" y="2642879"/>
            <a:ext cx="2824054" cy="333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75" y="3541875"/>
            <a:ext cx="239702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9200" y="3332325"/>
            <a:ext cx="625851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4000" y="2847325"/>
            <a:ext cx="714794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1006" y="2532975"/>
            <a:ext cx="722240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52291">
            <a:off x="4013705" y="-1216353"/>
            <a:ext cx="2098962" cy="22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3162" y="23783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4822087" y="-551888"/>
            <a:ext cx="1277484" cy="140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6602" y="264019"/>
            <a:ext cx="644354" cy="61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1402080" y="368825"/>
            <a:ext cx="6717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3300"/>
              </a:lnSpc>
            </a:pPr>
            <a:r>
              <a:rPr lang="en-US" b="1" dirty="0">
                <a:solidFill>
                  <a:schemeClr val="lt1"/>
                </a:solidFill>
              </a:rPr>
              <a:t>3. </a:t>
            </a:r>
            <a:r>
              <a:rPr lang="en-US" dirty="0">
                <a:solidFill>
                  <a:schemeClr val="lt1"/>
                </a:solidFill>
              </a:rPr>
              <a:t>Read the text again and answer the questions.</a:t>
            </a:r>
            <a:br>
              <a:rPr lang="en-US" dirty="0">
                <a:solidFill>
                  <a:schemeClr val="lt1"/>
                </a:solidFill>
              </a:rPr>
            </a:br>
            <a:endParaRPr sz="26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4" name="Google Shape;213;p7"/>
          <p:cNvSpPr txBox="1"/>
          <p:nvPr/>
        </p:nvSpPr>
        <p:spPr>
          <a:xfrm>
            <a:off x="852368" y="1389774"/>
            <a:ext cx="11166518" cy="207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000" b="1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</a:rPr>
              <a:t>How long is the Iditarod Trail Sled Dog Race</a:t>
            </a:r>
            <a:r>
              <a:rPr lang="en-US" sz="2000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chemeClr val="tx1"/>
              </a:solidFill>
              <a:latin typeface="Playball" panose="020B0604020202020204" charset="0"/>
              <a:cs typeface="Calibri" panose="020F0502020204030204" pitchFamily="34" charset="0"/>
              <a:sym typeface="Arial"/>
            </a:endParaRPr>
          </a:p>
          <a:p>
            <a:pPr lvl="0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1600" dirty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1600" dirty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</a:rPr>
              <a:t>It is 1,510 km (long).</a:t>
            </a:r>
          </a:p>
          <a:p>
            <a:pPr lvl="0">
              <a:spcBef>
                <a:spcPts val="600"/>
              </a:spcBef>
            </a:pPr>
            <a:endParaRPr sz="1600" dirty="0" smtClean="0">
              <a:solidFill>
                <a:schemeClr val="tx1"/>
              </a:solidFill>
              <a:latin typeface="IBM Plex Serif SemiBold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</a:rPr>
              <a:t>5</a:t>
            </a:r>
            <a:r>
              <a:rPr lang="en-US" sz="2000" b="1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</a:rPr>
              <a:t> Is the Iditarod Trail Sled Dog Race an international competition?</a:t>
            </a:r>
          </a:p>
          <a:p>
            <a:pPr lvl="0">
              <a:spcBef>
                <a:spcPts val="600"/>
              </a:spcBef>
            </a:pPr>
            <a:r>
              <a:rPr lang="en-US" sz="1600" dirty="0" smtClean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</a:rPr>
              <a:t>→ </a:t>
            </a:r>
            <a:r>
              <a:rPr lang="en-US" sz="1600" dirty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</a:rPr>
              <a:t>﻿﻿Yes, it is.</a:t>
            </a:r>
          </a:p>
          <a:p>
            <a:pPr lvl="0">
              <a:spcBef>
                <a:spcPts val="600"/>
              </a:spcBef>
            </a:pPr>
            <a:endParaRPr sz="1600" dirty="0">
              <a:solidFill>
                <a:schemeClr val="tx1"/>
              </a:solidFill>
              <a:latin typeface="IBM Plex Serif SemiBol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60240" y="1917721"/>
            <a:ext cx="4350774" cy="1021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algn="just"/>
            <a:r>
              <a:rPr lang="en-US" sz="1800" dirty="0">
                <a:latin typeface="IBM Plex Serif SemiBold" panose="020B0604020202020204" charset="0"/>
              </a:rPr>
              <a:t>“The best-known race is the Iditarod Trail Sled Dog Race, </a:t>
            </a:r>
            <a:r>
              <a:rPr lang="en-US" sz="1800" b="1" i="1" u="sng" dirty="0">
                <a:latin typeface="IBM Plex Serif SemiBold" panose="020B0604020202020204" charset="0"/>
              </a:rPr>
              <a:t>a 1,510 </a:t>
            </a:r>
            <a:r>
              <a:rPr lang="en-US" sz="1800" b="1" i="1" u="sng" dirty="0" smtClean="0">
                <a:latin typeface="IBM Plex Serif SemiBold" panose="020B0604020202020204" charset="0"/>
              </a:rPr>
              <a:t>km </a:t>
            </a:r>
            <a:r>
              <a:rPr lang="en-US" sz="1800" dirty="0" smtClean="0">
                <a:latin typeface="IBM Plex Serif SemiBold" panose="020B0604020202020204" charset="0"/>
              </a:rPr>
              <a:t>race </a:t>
            </a:r>
            <a:r>
              <a:rPr lang="en-US" sz="1800" dirty="0">
                <a:latin typeface="IBM Plex Serif SemiBold" panose="020B0604020202020204" charset="0"/>
              </a:rPr>
              <a:t>from Anchorage to Nome</a:t>
            </a:r>
            <a:r>
              <a:rPr lang="en-US" sz="1800" dirty="0" smtClean="0">
                <a:latin typeface="IBM Plex Serif SemiBold" panose="020B0604020202020204" charset="0"/>
              </a:rPr>
              <a:t>..”</a:t>
            </a:r>
            <a:endParaRPr lang="en-US" sz="1800" dirty="0">
              <a:latin typeface="IBM Plex Serif SemiBold" panose="020B06040202020202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21553" y="3115288"/>
            <a:ext cx="5468834" cy="1021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algn="just"/>
            <a:r>
              <a:rPr lang="en-US" sz="1800" dirty="0" smtClean="0">
                <a:latin typeface="IBM Plex Serif SemiBold" panose="020B0604020202020204" charset="0"/>
              </a:rPr>
              <a:t>“Mushers </a:t>
            </a:r>
            <a:r>
              <a:rPr lang="en-US" sz="1800" b="1" i="1" u="sng" dirty="0">
                <a:latin typeface="IBM Plex Serif SemiBold" panose="020B0604020202020204" charset="0"/>
              </a:rPr>
              <a:t>from all over the world </a:t>
            </a:r>
            <a:r>
              <a:rPr lang="en-US" sz="1800" dirty="0">
                <a:latin typeface="IBM Plex Serif SemiBold" panose="020B0604020202020204" charset="0"/>
              </a:rPr>
              <a:t>come to Anchorage each March to compete for cash and prizes</a:t>
            </a:r>
            <a:r>
              <a:rPr lang="en-US" sz="1800" dirty="0" smtClean="0">
                <a:latin typeface="IBM Plex Serif SemiBold" panose="020B0604020202020204" charset="0"/>
              </a:rPr>
              <a:t>.”</a:t>
            </a:r>
            <a:endParaRPr lang="en-US" sz="1800" dirty="0">
              <a:latin typeface="IBM Plex Serif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2" grpId="0" animBg="1"/>
      <p:bldP spid="2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/>
          <p:nvPr/>
        </p:nvSpPr>
        <p:spPr>
          <a:xfrm>
            <a:off x="3917400" y="3328875"/>
            <a:ext cx="4230000" cy="475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93464" flipH="1">
            <a:off x="-726368" y="521163"/>
            <a:ext cx="23526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Speaking</a:t>
            </a:r>
            <a:endParaRPr sz="5100" dirty="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71" name="Google Shape;371;p45"/>
          <p:cNvSpPr txBox="1">
            <a:spLocks noGrp="1"/>
          </p:cNvSpPr>
          <p:nvPr>
            <p:ph type="title" idx="2"/>
          </p:nvPr>
        </p:nvSpPr>
        <p:spPr>
          <a:xfrm>
            <a:off x="5085000" y="1281075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subTitle" idx="1"/>
          </p:nvPr>
        </p:nvSpPr>
        <p:spPr>
          <a:xfrm>
            <a:off x="3719550" y="33288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Maintaining </a:t>
            </a:r>
            <a:r>
              <a:rPr lang="en" dirty="0" smtClean="0"/>
              <a:t>our traditional lifestyle </a:t>
            </a:r>
            <a:endParaRPr dirty="0"/>
          </a:p>
        </p:txBody>
      </p:sp>
      <p:cxnSp>
        <p:nvCxnSpPr>
          <p:cNvPr id="373" name="Google Shape;373;p45"/>
          <p:cNvCxnSpPr/>
          <p:nvPr/>
        </p:nvCxnSpPr>
        <p:spPr>
          <a:xfrm>
            <a:off x="5108388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6757663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5" name="Google Shape;3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47387" y="1601288"/>
            <a:ext cx="44481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650" y="3098535"/>
            <a:ext cx="2190250" cy="23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227525" y="3110265"/>
            <a:ext cx="711004" cy="68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280715" y="2148250"/>
            <a:ext cx="657811" cy="72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572195" y="2647114"/>
            <a:ext cx="711004" cy="68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xfrm>
            <a:off x="1581474" y="389607"/>
            <a:ext cx="66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2400" b="1" dirty="0"/>
              <a:t>4. </a:t>
            </a:r>
            <a:r>
              <a:rPr lang="en-US" sz="2400" dirty="0"/>
              <a:t>Work in pairs. Look at the pictures and use the cues to talk about what people in some places do to maintain their traditional lifestyle.</a:t>
            </a:r>
            <a:endParaRPr sz="24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1"/>
          </p:nvPr>
        </p:nvSpPr>
        <p:spPr>
          <a:xfrm>
            <a:off x="976000" y="212174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 Performing traditional dances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Holding festivals</a:t>
            </a:r>
            <a:endParaRPr dirty="0"/>
          </a:p>
        </p:txBody>
      </p:sp>
      <p:sp>
        <p:nvSpPr>
          <p:cNvPr id="359" name="Google Shape;359;p44"/>
          <p:cNvSpPr txBox="1">
            <a:spLocks noGrp="1"/>
          </p:cNvSpPr>
          <p:nvPr>
            <p:ph type="subTitle" idx="2"/>
          </p:nvPr>
        </p:nvSpPr>
        <p:spPr>
          <a:xfrm>
            <a:off x="3522724" y="212174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 Cooking and selling traditioanl food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Making crafts</a:t>
            </a:r>
            <a:endParaRPr dirty="0"/>
          </a:p>
        </p:txBody>
      </p:sp>
      <p:sp>
        <p:nvSpPr>
          <p:cNvPr id="360" name="Google Shape;360;p44"/>
          <p:cNvSpPr txBox="1">
            <a:spLocks noGrp="1"/>
          </p:cNvSpPr>
          <p:nvPr>
            <p:ph type="subTitle" idx="3"/>
          </p:nvPr>
        </p:nvSpPr>
        <p:spPr>
          <a:xfrm>
            <a:off x="6069448" y="212174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 Weaving clothing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Singing folk songs</a:t>
            </a:r>
            <a:endParaRPr dirty="0"/>
          </a:p>
        </p:txBody>
      </p:sp>
      <p:sp>
        <p:nvSpPr>
          <p:cNvPr id="361" name="Google Shape;361;p44"/>
          <p:cNvSpPr txBox="1">
            <a:spLocks noGrp="1"/>
          </p:cNvSpPr>
          <p:nvPr>
            <p:ph type="subTitle" idx="4"/>
          </p:nvPr>
        </p:nvSpPr>
        <p:spPr>
          <a:xfrm>
            <a:off x="604575" y="1694383"/>
            <a:ext cx="291814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/>
                </a:solidFill>
              </a:rPr>
              <a:t>1. Chau An Village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62" name="Google Shape;362;p44"/>
          <p:cNvSpPr txBox="1">
            <a:spLocks noGrp="1"/>
          </p:cNvSpPr>
          <p:nvPr>
            <p:ph type="subTitle" idx="5"/>
          </p:nvPr>
        </p:nvSpPr>
        <p:spPr>
          <a:xfrm>
            <a:off x="3342683" y="1694383"/>
            <a:ext cx="2535382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/>
                </a:solidFill>
              </a:rPr>
              <a:t>2. Dam Vi Village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63" name="Google Shape;363;p44"/>
          <p:cNvSpPr txBox="1">
            <a:spLocks noGrp="1"/>
          </p:cNvSpPr>
          <p:nvPr>
            <p:ph type="subTitle" idx="6"/>
          </p:nvPr>
        </p:nvSpPr>
        <p:spPr>
          <a:xfrm>
            <a:off x="5859188" y="1694383"/>
            <a:ext cx="2595822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/>
                </a:solidFill>
              </a:rPr>
              <a:t>3. Son Ca Village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050" name="Picture 2" descr="Lân sư rồng trong sắc màu dân gian truyền thố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0" y="2991146"/>
            <a:ext cx="2508350" cy="14109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ỚI THIỆU CÁCH NẶN TÒ HÈ - TRÒ CHƠI DÂN GIAN CỦA NGƯỜI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76" y="2991146"/>
            <a:ext cx="2247062" cy="14109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át quan họ tại vinwonders nam hội 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15" y="2954159"/>
            <a:ext cx="2059459" cy="1371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/>
      <p:bldP spid="358" grpId="0" uiExpand="1" build="p"/>
      <p:bldP spid="359" grpId="0" uiExpand="1" build="p"/>
      <p:bldP spid="360" grpId="0" uiExpand="1" build="p"/>
      <p:bldP spid="361" grpId="0" build="p"/>
      <p:bldP spid="362" grpId="0" build="p"/>
      <p:bldP spid="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xfrm>
            <a:off x="1581474" y="389607"/>
            <a:ext cx="66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2400" b="1" dirty="0"/>
              <a:t>4. </a:t>
            </a:r>
            <a:r>
              <a:rPr lang="en-US" sz="2400" dirty="0"/>
              <a:t>Work in pairs. Look at the pictures and use the cues to talk about what people in some places do to maintain their traditional lifestyle.</a:t>
            </a:r>
            <a:endParaRPr sz="24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1"/>
          </p:nvPr>
        </p:nvSpPr>
        <p:spPr>
          <a:xfrm>
            <a:off x="976000" y="212174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 Performing traditional dances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Holding festivals</a:t>
            </a:r>
            <a:endParaRPr dirty="0"/>
          </a:p>
        </p:txBody>
      </p:sp>
      <p:sp>
        <p:nvSpPr>
          <p:cNvPr id="361" name="Google Shape;361;p44"/>
          <p:cNvSpPr txBox="1">
            <a:spLocks noGrp="1"/>
          </p:cNvSpPr>
          <p:nvPr>
            <p:ph type="subTitle" idx="4"/>
          </p:nvPr>
        </p:nvSpPr>
        <p:spPr>
          <a:xfrm>
            <a:off x="604575" y="1694383"/>
            <a:ext cx="291814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/>
                </a:solidFill>
              </a:rPr>
              <a:t>1. Chau An Village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2050" name="Picture 2" descr="Lân sư rồng trong sắc màu dân gian truyền thố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0" y="2991146"/>
            <a:ext cx="2508350" cy="14109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5"/>
          </p:nvPr>
        </p:nvSpPr>
        <p:spPr>
          <a:xfrm>
            <a:off x="3522722" y="1943765"/>
            <a:ext cx="2136927" cy="5277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SAMPLE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3817401" y="2471465"/>
            <a:ext cx="4722024" cy="869400"/>
          </a:xfrm>
        </p:spPr>
        <p:txBody>
          <a:bodyPr/>
          <a:lstStyle/>
          <a:p>
            <a:pPr algn="l"/>
            <a:r>
              <a:rPr lang="en-US" sz="1800" b="1" dirty="0"/>
              <a:t>A: </a:t>
            </a:r>
            <a:r>
              <a:rPr lang="en-US" sz="1800" dirty="0"/>
              <a:t>What do people in Chau An Village do to maintain their traditional lifestyle</a:t>
            </a:r>
            <a:r>
              <a:rPr lang="en-US" sz="1800" dirty="0" smtClean="0"/>
              <a:t>?</a:t>
            </a:r>
            <a:endParaRPr lang="en-US" sz="1800" dirty="0"/>
          </a:p>
          <a:p>
            <a:pPr algn="l"/>
            <a:r>
              <a:rPr lang="en-US" sz="1800" b="1" dirty="0"/>
              <a:t>B: </a:t>
            </a:r>
            <a:r>
              <a:rPr lang="en-US" sz="1800" dirty="0"/>
              <a:t>They perform traditional dances.</a:t>
            </a:r>
          </a:p>
        </p:txBody>
      </p:sp>
    </p:spTree>
    <p:extLst>
      <p:ext uri="{BB962C8B-B14F-4D97-AF65-F5344CB8AC3E}">
        <p14:creationId xmlns:p14="http://schemas.microsoft.com/office/powerpoint/2010/main" val="27241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xfrm>
            <a:off x="1581474" y="389607"/>
            <a:ext cx="66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2400" b="1" dirty="0" smtClean="0"/>
              <a:t>5. </a:t>
            </a:r>
            <a:r>
              <a:rPr lang="en-US" sz="2400" dirty="0"/>
              <a:t>Work in pairs. Ask and answer about how people in your area maintain their traditional lifestyle. You can use the ideas in 4 and the reading text in 1.</a:t>
            </a:r>
            <a:endParaRPr sz="24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1"/>
          </p:nvPr>
        </p:nvSpPr>
        <p:spPr>
          <a:xfrm>
            <a:off x="1867174" y="1694382"/>
            <a:ext cx="63392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dirty="0"/>
              <a:t>I live in Bat </a:t>
            </a:r>
            <a:r>
              <a:rPr lang="en-US" sz="1800" dirty="0" err="1"/>
              <a:t>Trang</a:t>
            </a:r>
            <a:r>
              <a:rPr lang="en-US" sz="1800" dirty="0"/>
              <a:t>, which is a pottery village not far from Ha </a:t>
            </a:r>
            <a:r>
              <a:rPr lang="en-US" sz="1800" dirty="0" err="1"/>
              <a:t>Noi</a:t>
            </a:r>
            <a:r>
              <a:rPr lang="en-US" sz="1800" dirty="0"/>
              <a:t> </a:t>
            </a:r>
            <a:r>
              <a:rPr lang="en-US" sz="1800" dirty="0" err="1"/>
              <a:t>centre</a:t>
            </a:r>
            <a:r>
              <a:rPr lang="en-US" sz="1800" dirty="0"/>
              <a:t>. To maintain the traditional lifestyle, local people will make pottery and paint on the ceramic statues. Then they will sell those pottery products to tourists</a:t>
            </a:r>
            <a:r>
              <a:rPr lang="en-US" sz="1800" dirty="0" smtClean="0"/>
              <a:t>. For me, it’s a great way for us to maintain our traditions yet still make ends meet.</a:t>
            </a:r>
            <a:endParaRPr sz="1800" dirty="0"/>
          </a:p>
        </p:txBody>
      </p:sp>
      <p:sp>
        <p:nvSpPr>
          <p:cNvPr id="361" name="Google Shape;361;p44"/>
          <p:cNvSpPr txBox="1">
            <a:spLocks noGrp="1"/>
          </p:cNvSpPr>
          <p:nvPr>
            <p:ph type="subTitle" idx="4"/>
          </p:nvPr>
        </p:nvSpPr>
        <p:spPr>
          <a:xfrm>
            <a:off x="-431715" y="1694382"/>
            <a:ext cx="291814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/>
                </a:solidFill>
              </a:rPr>
              <a:t>SAMPLE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074" name="Picture 2" descr="Gốm Bát Tràng - nơi hội tụ tinh hoa đồ thờ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90" y="3406036"/>
            <a:ext cx="2061226" cy="13741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1715" y="2435627"/>
            <a:ext cx="2565876" cy="303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5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/>
      <p:bldP spid="358" grpId="0" uiExpand="1" build="p"/>
      <p:bldP spid="3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xfrm>
            <a:off x="1581474" y="389607"/>
            <a:ext cx="66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n-US" sz="2400" b="1" dirty="0"/>
              <a:t>4. </a:t>
            </a:r>
            <a:r>
              <a:rPr lang="en-US" sz="2400" dirty="0"/>
              <a:t>Work in pairs. Look at the pictures and use the cues to talk about what people in some places do to maintain their traditional lifestyle.</a:t>
            </a:r>
            <a:endParaRPr sz="24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1"/>
          </p:nvPr>
        </p:nvSpPr>
        <p:spPr>
          <a:xfrm>
            <a:off x="976000" y="212174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smtClean="0"/>
              <a:t>- Bat </a:t>
            </a:r>
            <a:r>
              <a:rPr lang="en-US" sz="1800" dirty="0" err="1" smtClean="0"/>
              <a:t>Trang</a:t>
            </a:r>
            <a:r>
              <a:rPr lang="en-US" sz="1800" dirty="0" smtClean="0"/>
              <a:t>: a </a:t>
            </a:r>
            <a:r>
              <a:rPr lang="en-US" sz="1800" dirty="0"/>
              <a:t>pottery village not far from Ha </a:t>
            </a:r>
            <a:r>
              <a:rPr lang="en-US" sz="1800" dirty="0" err="1"/>
              <a:t>Noi</a:t>
            </a:r>
            <a:r>
              <a:rPr lang="en-US" sz="1800" dirty="0"/>
              <a:t> </a:t>
            </a:r>
            <a:r>
              <a:rPr lang="en-US" sz="1800" dirty="0" err="1"/>
              <a:t>centre</a:t>
            </a:r>
            <a:r>
              <a:rPr lang="en-US" sz="1800" dirty="0"/>
              <a:t>. </a:t>
            </a:r>
            <a:endParaRPr sz="1800" dirty="0"/>
          </a:p>
        </p:txBody>
      </p:sp>
      <p:sp>
        <p:nvSpPr>
          <p:cNvPr id="359" name="Google Shape;359;p44"/>
          <p:cNvSpPr txBox="1">
            <a:spLocks noGrp="1"/>
          </p:cNvSpPr>
          <p:nvPr>
            <p:ph type="subTitle" idx="2"/>
          </p:nvPr>
        </p:nvSpPr>
        <p:spPr>
          <a:xfrm>
            <a:off x="3522724" y="212174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smtClean="0"/>
              <a:t>- Make </a:t>
            </a:r>
            <a:r>
              <a:rPr lang="en-US" sz="1800" dirty="0"/>
              <a:t>pottery and paint on the ceramic statues. </a:t>
            </a:r>
            <a:r>
              <a:rPr lang="en-US" sz="1800" dirty="0" smtClean="0"/>
              <a:t>T</a:t>
            </a:r>
          </a:p>
          <a:p>
            <a:pPr marL="0" lvl="0" indent="0"/>
            <a:r>
              <a:rPr lang="en-US" sz="1800" dirty="0" smtClean="0"/>
              <a:t>- Sell </a:t>
            </a:r>
            <a:r>
              <a:rPr lang="en-US" sz="1800" dirty="0"/>
              <a:t>those pottery products to tourists.</a:t>
            </a:r>
          </a:p>
        </p:txBody>
      </p:sp>
      <p:sp>
        <p:nvSpPr>
          <p:cNvPr id="360" name="Google Shape;360;p44"/>
          <p:cNvSpPr txBox="1">
            <a:spLocks noGrp="1"/>
          </p:cNvSpPr>
          <p:nvPr>
            <p:ph type="subTitle" idx="3"/>
          </p:nvPr>
        </p:nvSpPr>
        <p:spPr>
          <a:xfrm>
            <a:off x="6069448" y="2121746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/>
              <a:t>a great way for us to maintain our traditions yet still make ends meet.</a:t>
            </a:r>
          </a:p>
        </p:txBody>
      </p:sp>
      <p:sp>
        <p:nvSpPr>
          <p:cNvPr id="361" name="Google Shape;361;p44"/>
          <p:cNvSpPr txBox="1">
            <a:spLocks noGrp="1"/>
          </p:cNvSpPr>
          <p:nvPr>
            <p:ph type="subTitle" idx="4"/>
          </p:nvPr>
        </p:nvSpPr>
        <p:spPr>
          <a:xfrm>
            <a:off x="604575" y="1694383"/>
            <a:ext cx="2918148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/>
                </a:solidFill>
              </a:rPr>
              <a:t>1. </a:t>
            </a:r>
            <a:r>
              <a:rPr lang="en-US" dirty="0" smtClean="0">
                <a:solidFill>
                  <a:schemeClr val="bg2"/>
                </a:solidFill>
              </a:rPr>
              <a:t>place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62" name="Google Shape;362;p44"/>
          <p:cNvSpPr txBox="1">
            <a:spLocks noGrp="1"/>
          </p:cNvSpPr>
          <p:nvPr>
            <p:ph type="subTitle" idx="5"/>
          </p:nvPr>
        </p:nvSpPr>
        <p:spPr>
          <a:xfrm>
            <a:off x="3342683" y="1694383"/>
            <a:ext cx="2535382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/>
                </a:solidFill>
              </a:rPr>
              <a:t>2. Activities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63" name="Google Shape;363;p44"/>
          <p:cNvSpPr txBox="1">
            <a:spLocks noGrp="1"/>
          </p:cNvSpPr>
          <p:nvPr>
            <p:ph type="subTitle" idx="6"/>
          </p:nvPr>
        </p:nvSpPr>
        <p:spPr>
          <a:xfrm>
            <a:off x="5859188" y="1694383"/>
            <a:ext cx="2595822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/>
                </a:solidFill>
              </a:rPr>
              <a:t>3. Feelings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Google Shape;361;p44"/>
          <p:cNvSpPr txBox="1">
            <a:spLocks/>
          </p:cNvSpPr>
          <p:nvPr/>
        </p:nvSpPr>
        <p:spPr>
          <a:xfrm>
            <a:off x="1164002" y="1272054"/>
            <a:ext cx="291814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 smtClean="0">
                <a:solidFill>
                  <a:schemeClr val="bg2"/>
                </a:solidFill>
              </a:rPr>
              <a:t>Sample analysis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/>
      <p:bldP spid="358" grpId="0" uiExpand="1" build="p"/>
      <p:bldP spid="359" grpId="0" uiExpand="1" build="p"/>
      <p:bldP spid="360" grpId="0" uiExpand="1" build="p"/>
      <p:bldP spid="361" grpId="0" build="p"/>
      <p:bldP spid="362" grpId="0" build="p"/>
      <p:bldP spid="363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4"/>
          <p:cNvSpPr/>
          <p:nvPr/>
        </p:nvSpPr>
        <p:spPr>
          <a:xfrm>
            <a:off x="2322100" y="3104086"/>
            <a:ext cx="4499700" cy="475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00009">
            <a:off x="6685578" y="-579559"/>
            <a:ext cx="4341769" cy="332381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4"/>
          <p:cNvSpPr txBox="1">
            <a:spLocks noGrp="1"/>
          </p:cNvSpPr>
          <p:nvPr>
            <p:ph type="title"/>
          </p:nvPr>
        </p:nvSpPr>
        <p:spPr>
          <a:xfrm>
            <a:off x="2044150" y="1622200"/>
            <a:ext cx="5055900" cy="14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>
                <a:latin typeface="Playball" panose="020B0604020202020204" charset="0"/>
              </a:rPr>
              <a:t>Present time</a:t>
            </a:r>
            <a:endParaRPr lang="en-US" sz="8000" dirty="0">
              <a:latin typeface="Playball" panose="020B0604020202020204" charset="0"/>
            </a:endParaRPr>
          </a:p>
        </p:txBody>
      </p:sp>
      <p:sp>
        <p:nvSpPr>
          <p:cNvPr id="571" name="Google Shape;571;p54"/>
          <p:cNvSpPr txBox="1">
            <a:spLocks noGrp="1"/>
          </p:cNvSpPr>
          <p:nvPr>
            <p:ph type="subTitle" idx="1"/>
          </p:nvPr>
        </p:nvSpPr>
        <p:spPr>
          <a:xfrm>
            <a:off x="2044125" y="3106675"/>
            <a:ext cx="5055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smtClean="0"/>
              <a:t>Maintaining </a:t>
            </a:r>
            <a:r>
              <a:rPr lang="en-US" dirty="0"/>
              <a:t>our traditional lifestyle </a:t>
            </a:r>
            <a:endParaRPr lang="en-US" dirty="0"/>
          </a:p>
        </p:txBody>
      </p:sp>
      <p:pic>
        <p:nvPicPr>
          <p:cNvPr id="572" name="Google Shape;57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89082">
            <a:off x="-1390597" y="2835503"/>
            <a:ext cx="4341770" cy="332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916425" y="239652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620900" y="665438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-577194" y="272793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421582" flipH="1">
            <a:off x="7919773" y="318581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0015" y="2032591"/>
            <a:ext cx="668709" cy="64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50018" y="1127800"/>
            <a:ext cx="618680" cy="68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69299" y="1617975"/>
            <a:ext cx="668709" cy="64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152291">
            <a:off x="4013705" y="-911553"/>
            <a:ext cx="2098962" cy="22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93162" y="328583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200002">
            <a:off x="4822087" y="-247088"/>
            <a:ext cx="1277484" cy="140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96602" y="568819"/>
            <a:ext cx="644354" cy="61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69"/>
          <p:cNvSpPr txBox="1">
            <a:spLocks noGrp="1"/>
          </p:cNvSpPr>
          <p:nvPr>
            <p:ph type="subTitle" idx="3"/>
          </p:nvPr>
        </p:nvSpPr>
        <p:spPr>
          <a:xfrm>
            <a:off x="5055275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2"/>
                </a:solidFill>
              </a:rPr>
              <a:t>Speaking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878" name="Google Shape;878;p69"/>
          <p:cNvSpPr txBox="1">
            <a:spLocks noGrp="1"/>
          </p:cNvSpPr>
          <p:nvPr>
            <p:ph type="subTitle" idx="4"/>
          </p:nvPr>
        </p:nvSpPr>
        <p:spPr>
          <a:xfrm>
            <a:off x="1583300" y="33769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bg2"/>
                </a:solidFill>
              </a:rPr>
              <a:t>Reading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879" name="Google Shape;879;p69"/>
          <p:cNvSpPr txBox="1">
            <a:spLocks noGrp="1"/>
          </p:cNvSpPr>
          <p:nvPr>
            <p:ph type="title"/>
          </p:nvPr>
        </p:nvSpPr>
        <p:spPr>
          <a:xfrm>
            <a:off x="2021773" y="319011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Let’s recap!</a:t>
            </a:r>
            <a:r>
              <a:rPr lang="en" sz="3600" dirty="0" smtClean="0"/>
              <a:t> </a:t>
            </a:r>
            <a:br>
              <a:rPr lang="en" sz="3600" dirty="0" smtClean="0"/>
            </a:br>
            <a:r>
              <a:rPr lang="en" sz="2800" dirty="0" smtClean="0">
                <a:solidFill>
                  <a:schemeClr val="dk2"/>
                </a:solidFill>
                <a:latin typeface="IBM Plex Serif SemiBold"/>
                <a:sym typeface="IBM Plex Serif SemiBold"/>
              </a:rPr>
              <a:t>What have we learnt today</a:t>
            </a:r>
            <a:endParaRPr sz="28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880" name="Google Shape;880;p69"/>
          <p:cNvSpPr txBox="1">
            <a:spLocks noGrp="1"/>
          </p:cNvSpPr>
          <p:nvPr>
            <p:ph type="subTitle" idx="1"/>
          </p:nvPr>
        </p:nvSpPr>
        <p:spPr>
          <a:xfrm>
            <a:off x="5055284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smtClean="0"/>
              <a:t>Maintaining  </a:t>
            </a:r>
            <a:r>
              <a:rPr lang="en-US" sz="1800" dirty="0"/>
              <a:t>our traditional lifestyle </a:t>
            </a:r>
          </a:p>
        </p:txBody>
      </p:sp>
      <p:sp>
        <p:nvSpPr>
          <p:cNvPr id="881" name="Google Shape;881;p69"/>
          <p:cNvSpPr txBox="1">
            <a:spLocks noGrp="1"/>
          </p:cNvSpPr>
          <p:nvPr>
            <p:ph type="subTitle" idx="2"/>
          </p:nvPr>
        </p:nvSpPr>
        <p:spPr>
          <a:xfrm>
            <a:off x="1583300" y="3661858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Alaska</a:t>
            </a:r>
            <a:endParaRPr sz="1800" dirty="0"/>
          </a:p>
        </p:txBody>
      </p:sp>
      <p:pic>
        <p:nvPicPr>
          <p:cNvPr id="882" name="Google Shape;88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25411">
            <a:off x="7487491" y="-172377"/>
            <a:ext cx="2384140" cy="259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26890">
            <a:off x="7321733" y="-205086"/>
            <a:ext cx="634223" cy="70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73121">
            <a:off x="7939959" y="845902"/>
            <a:ext cx="1451053" cy="159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26890">
            <a:off x="6950123" y="-231634"/>
            <a:ext cx="731901" cy="70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68125" y="3221010"/>
            <a:ext cx="2190250" cy="23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50219" y="1341819"/>
            <a:ext cx="1371764" cy="171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55342" y="1449600"/>
            <a:ext cx="1105476" cy="1561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7"/>
          <p:cNvSpPr/>
          <p:nvPr/>
        </p:nvSpPr>
        <p:spPr>
          <a:xfrm>
            <a:off x="2456975" y="3830672"/>
            <a:ext cx="4230000" cy="475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7"/>
          <p:cNvSpPr txBox="1">
            <a:spLocks noGrp="1"/>
          </p:cNvSpPr>
          <p:nvPr>
            <p:ph type="title"/>
          </p:nvPr>
        </p:nvSpPr>
        <p:spPr>
          <a:xfrm>
            <a:off x="2259125" y="2258475"/>
            <a:ext cx="46257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a typeface="IBM Plex Serif"/>
                <a:cs typeface="IBM Plex Serif"/>
              </a:rPr>
              <a:t>Homwork:</a:t>
            </a:r>
            <a:br>
              <a:rPr lang="en" dirty="0" smtClean="0">
                <a:ea typeface="IBM Plex Serif"/>
                <a:cs typeface="IBM Plex Serif"/>
              </a:rPr>
            </a:br>
            <a:r>
              <a:rPr lang="en" sz="3000" dirty="0" smtClean="0">
                <a:latin typeface="IBM Plex Serif"/>
                <a:ea typeface="IBM Plex Serif"/>
                <a:cs typeface="IBM Plex Serif"/>
                <a:sym typeface="IBM Plex Serif"/>
              </a:rPr>
              <a:t>Workbook part …</a:t>
            </a:r>
            <a:endParaRPr sz="3000" dirty="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633" name="Google Shape;633;p57"/>
          <p:cNvSpPr txBox="1">
            <a:spLocks noGrp="1"/>
          </p:cNvSpPr>
          <p:nvPr>
            <p:ph type="title" idx="2"/>
          </p:nvPr>
        </p:nvSpPr>
        <p:spPr>
          <a:xfrm>
            <a:off x="3624638" y="900075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34" name="Google Shape;634;p57"/>
          <p:cNvSpPr txBox="1">
            <a:spLocks noGrp="1"/>
          </p:cNvSpPr>
          <p:nvPr>
            <p:ph type="subTitle" idx="1"/>
          </p:nvPr>
        </p:nvSpPr>
        <p:spPr>
          <a:xfrm>
            <a:off x="2259188" y="3852272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Thanks for listening!</a:t>
            </a:r>
            <a:endParaRPr dirty="0"/>
          </a:p>
        </p:txBody>
      </p:sp>
      <p:cxnSp>
        <p:nvCxnSpPr>
          <p:cNvPr id="635" name="Google Shape;635;p57"/>
          <p:cNvCxnSpPr/>
          <p:nvPr/>
        </p:nvCxnSpPr>
        <p:spPr>
          <a:xfrm>
            <a:off x="3648063" y="1558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57"/>
          <p:cNvCxnSpPr/>
          <p:nvPr/>
        </p:nvCxnSpPr>
        <p:spPr>
          <a:xfrm>
            <a:off x="5297338" y="1558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7" name="Google Shape;63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00008">
            <a:off x="7074735" y="2642879"/>
            <a:ext cx="2824054" cy="333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>
            <a:spLocks noGrp="1"/>
          </p:cNvSpPr>
          <p:nvPr>
            <p:ph type="subTitle" idx="1"/>
          </p:nvPr>
        </p:nvSpPr>
        <p:spPr>
          <a:xfrm>
            <a:off x="4828031" y="2447424"/>
            <a:ext cx="2678731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>
                <a:solidFill>
                  <a:srgbClr val="904834"/>
                </a:solidFill>
              </a:rPr>
              <a:t>- Develop communication skills, teamwork skills and creativity </a:t>
            </a:r>
            <a:endParaRPr dirty="0">
              <a:solidFill>
                <a:srgbClr val="904834"/>
              </a:solidFill>
            </a:endParaRPr>
          </a:p>
        </p:txBody>
      </p:sp>
      <p:sp>
        <p:nvSpPr>
          <p:cNvPr id="346" name="Google Shape;346;p43"/>
          <p:cNvSpPr txBox="1">
            <a:spLocks noGrp="1"/>
          </p:cNvSpPr>
          <p:nvPr>
            <p:ph type="subTitle" idx="2"/>
          </p:nvPr>
        </p:nvSpPr>
        <p:spPr>
          <a:xfrm>
            <a:off x="1844392" y="2447424"/>
            <a:ext cx="2600841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dirty="0"/>
              <a:t>- R</a:t>
            </a:r>
            <a:r>
              <a:rPr lang="en-US" dirty="0" smtClean="0"/>
              <a:t>ead </a:t>
            </a:r>
            <a:r>
              <a:rPr lang="en-US" dirty="0"/>
              <a:t>about Alaska;</a:t>
            </a:r>
          </a:p>
          <a:p>
            <a:pPr marL="0" lvl="0" indent="0" algn="l"/>
            <a:r>
              <a:rPr lang="en-US" dirty="0"/>
              <a:t>- T</a:t>
            </a:r>
            <a:r>
              <a:rPr lang="en-US" dirty="0" smtClean="0"/>
              <a:t>alk </a:t>
            </a:r>
            <a:r>
              <a:rPr lang="en-US" dirty="0"/>
              <a:t>about how people in their area maintain traditional lifestyles;</a:t>
            </a:r>
          </a:p>
        </p:txBody>
      </p:sp>
      <p:sp>
        <p:nvSpPr>
          <p:cNvPr id="347" name="Google Shape;347;p43"/>
          <p:cNvSpPr txBox="1">
            <a:spLocks noGrp="1"/>
          </p:cNvSpPr>
          <p:nvPr>
            <p:ph type="subTitle" idx="3"/>
          </p:nvPr>
        </p:nvSpPr>
        <p:spPr>
          <a:xfrm>
            <a:off x="1637234" y="1959800"/>
            <a:ext cx="2808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lt1"/>
                </a:solidFill>
              </a:rPr>
              <a:t>Knowledge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48" name="Google Shape;348;p43"/>
          <p:cNvSpPr txBox="1">
            <a:spLocks noGrp="1"/>
          </p:cNvSpPr>
          <p:nvPr>
            <p:ph type="subTitle" idx="4"/>
          </p:nvPr>
        </p:nvSpPr>
        <p:spPr>
          <a:xfrm>
            <a:off x="4698763" y="1912176"/>
            <a:ext cx="3152882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Competences</a:t>
            </a:r>
            <a:endParaRPr dirty="0"/>
          </a:p>
        </p:txBody>
      </p:sp>
      <p:pic>
        <p:nvPicPr>
          <p:cNvPr id="349" name="Google Shape;3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96" y="1990200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625" y="890325"/>
            <a:ext cx="881239" cy="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46" y="1229525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640869">
            <a:off x="-1179911" y="-1441945"/>
            <a:ext cx="2779613" cy="30271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68;p38"/>
          <p:cNvSpPr txBox="1">
            <a:spLocks/>
          </p:cNvSpPr>
          <p:nvPr/>
        </p:nvSpPr>
        <p:spPr>
          <a:xfrm>
            <a:off x="2734783" y="890325"/>
            <a:ext cx="50356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4000" b="1" dirty="0" smtClean="0"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Alaska State, USA - Nations Online Proj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1201" r="1461" b="19006"/>
          <a:stretch/>
        </p:blipFill>
        <p:spPr bwMode="auto">
          <a:xfrm>
            <a:off x="5202260" y="1871666"/>
            <a:ext cx="3017170" cy="20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" name="Google Shape;504;p49"/>
          <p:cNvSpPr txBox="1">
            <a:spLocks noGrp="1"/>
          </p:cNvSpPr>
          <p:nvPr>
            <p:ph type="title"/>
          </p:nvPr>
        </p:nvSpPr>
        <p:spPr>
          <a:xfrm>
            <a:off x="1501672" y="740046"/>
            <a:ext cx="5645888" cy="953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bg1"/>
                </a:solidFill>
                <a:latin typeface="IBM Plex Serif SemiBold" panose="020B0604020202020204" charset="0"/>
              </a:rPr>
              <a:t>1. Which America state located between </a:t>
            </a:r>
            <a:r>
              <a:rPr lang="en" sz="2800" b="1" dirty="0" smtClean="0">
                <a:solidFill>
                  <a:schemeClr val="bg2"/>
                </a:solidFill>
                <a:latin typeface="Playball" panose="020B0604020202020204" charset="0"/>
              </a:rPr>
              <a:t>Canada</a:t>
            </a:r>
            <a:r>
              <a:rPr lang="en" sz="2800" b="1" dirty="0" smtClean="0">
                <a:solidFill>
                  <a:schemeClr val="bg1"/>
                </a:solidFill>
                <a:latin typeface="IBM Plex Serif SemiBold" panose="020B0604020202020204" charset="0"/>
              </a:rPr>
              <a:t> and </a:t>
            </a:r>
            <a:r>
              <a:rPr lang="en" sz="2800" b="1" dirty="0" smtClean="0">
                <a:solidFill>
                  <a:schemeClr val="bg2"/>
                </a:solidFill>
                <a:latin typeface="Playball" panose="020B0604020202020204" charset="0"/>
              </a:rPr>
              <a:t>Russia</a:t>
            </a:r>
            <a:r>
              <a:rPr lang="en" sz="2800" b="1" dirty="0" smtClean="0">
                <a:solidFill>
                  <a:schemeClr val="bg1"/>
                </a:solidFill>
                <a:latin typeface="IBM Plex Serif SemiBold" panose="020B0604020202020204" charset="0"/>
              </a:rPr>
              <a:t> is….</a:t>
            </a:r>
            <a:endParaRPr sz="2800" b="1" dirty="0">
              <a:solidFill>
                <a:schemeClr val="bg1"/>
              </a:solidFill>
              <a:latin typeface="IBM Plex Serif SemiBold" panose="020B0604020202020204" charset="0"/>
            </a:endParaRPr>
          </a:p>
        </p:txBody>
      </p:sp>
      <p:pic>
        <p:nvPicPr>
          <p:cNvPr id="505" name="Google Shape;50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7526">
            <a:off x="7652831" y="3288227"/>
            <a:ext cx="1683256" cy="198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0650" y="2571802"/>
            <a:ext cx="2310000" cy="23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-524219" y="3416413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7267773" y="-535950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8215" y="2457366"/>
            <a:ext cx="668709" cy="64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8218" y="1552575"/>
            <a:ext cx="618680" cy="68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499" y="2042750"/>
            <a:ext cx="668709" cy="648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04;p49"/>
          <p:cNvSpPr txBox="1">
            <a:spLocks/>
          </p:cNvSpPr>
          <p:nvPr/>
        </p:nvSpPr>
        <p:spPr>
          <a:xfrm>
            <a:off x="1501672" y="2115498"/>
            <a:ext cx="3700588" cy="100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100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BM Plex Serif"/>
              <a:buNone/>
              <a:defRPr sz="4800" b="0" i="0" u="none" strike="noStrike" cap="none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en-US" sz="8000" dirty="0" smtClean="0">
                <a:solidFill>
                  <a:srgbClr val="904834"/>
                </a:solidFill>
                <a:latin typeface="Playball"/>
                <a:ea typeface="Playball"/>
                <a:cs typeface="Playball"/>
                <a:sym typeface="Playball"/>
              </a:rPr>
              <a:t>Alaska</a:t>
            </a:r>
            <a:endParaRPr lang="en-US" sz="8000" dirty="0">
              <a:solidFill>
                <a:srgbClr val="9048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/>
          <p:nvPr/>
        </p:nvSpPr>
        <p:spPr>
          <a:xfrm>
            <a:off x="1122925" y="3328875"/>
            <a:ext cx="4230000" cy="475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963" y="-1314637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925075" y="2563275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Reading</a:t>
            </a:r>
            <a:endParaRPr dirty="0"/>
          </a:p>
        </p:txBody>
      </p:sp>
      <p:sp>
        <p:nvSpPr>
          <p:cNvPr id="310" name="Google Shape;310;p40"/>
          <p:cNvSpPr txBox="1">
            <a:spLocks noGrp="1"/>
          </p:cNvSpPr>
          <p:nvPr>
            <p:ph type="title" idx="2"/>
          </p:nvPr>
        </p:nvSpPr>
        <p:spPr>
          <a:xfrm>
            <a:off x="2290600" y="1281075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subTitle" idx="1"/>
          </p:nvPr>
        </p:nvSpPr>
        <p:spPr>
          <a:xfrm>
            <a:off x="925150" y="33792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ALASKA</a:t>
            </a:r>
            <a:endParaRPr b="1" dirty="0"/>
          </a:p>
        </p:txBody>
      </p:sp>
      <p:cxnSp>
        <p:nvCxnSpPr>
          <p:cNvPr id="312" name="Google Shape;312;p40"/>
          <p:cNvCxnSpPr/>
          <p:nvPr/>
        </p:nvCxnSpPr>
        <p:spPr>
          <a:xfrm>
            <a:off x="2290600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40"/>
          <p:cNvCxnSpPr/>
          <p:nvPr/>
        </p:nvCxnSpPr>
        <p:spPr>
          <a:xfrm>
            <a:off x="3939875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313" y="784874"/>
            <a:ext cx="4038212" cy="4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 rotWithShape="1">
          <a:blip r:embed="rId5">
            <a:alphaModFix/>
          </a:blip>
          <a:srcRect t="15934" b="12708"/>
          <a:stretch/>
        </p:blipFill>
        <p:spPr>
          <a:xfrm flipH="1">
            <a:off x="5550775" y="3791557"/>
            <a:ext cx="2194394" cy="16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6979">
            <a:off x="-3020600" y="26648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9925" y="521900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93464">
            <a:off x="7863400" y="244048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2496" y="1496475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2500" y="207700"/>
            <a:ext cx="881239" cy="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7771" y="905900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08293" flipH="1">
            <a:off x="43909" y="3800464"/>
            <a:ext cx="2245808" cy="197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952169" flipH="1">
            <a:off x="7097602" y="1614508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092603" flipH="1">
            <a:off x="5879337" y="1993850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092598" flipH="1">
            <a:off x="-664216" y="-349055"/>
            <a:ext cx="2754859" cy="22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4099" y="2462710"/>
            <a:ext cx="3188698" cy="199379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>
            <a:spLocks noGrp="1"/>
          </p:cNvSpPr>
          <p:nvPr>
            <p:ph type="title"/>
          </p:nvPr>
        </p:nvSpPr>
        <p:spPr>
          <a:xfrm>
            <a:off x="1596491" y="656152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dirty="0" smtClean="0">
                <a:solidFill>
                  <a:schemeClr val="dk2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Let’s talk about </a:t>
            </a:r>
            <a:r>
              <a:rPr lang="en" dirty="0" smtClean="0">
                <a:solidFill>
                  <a:schemeClr val="lt1"/>
                </a:solidFill>
              </a:rPr>
              <a:t>Alaska</a:t>
            </a:r>
            <a:endParaRPr sz="28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39" name="Google Shape;339;p42"/>
          <p:cNvSpPr txBox="1">
            <a:spLocks noGrp="1"/>
          </p:cNvSpPr>
          <p:nvPr>
            <p:ph type="subTitle" idx="1"/>
          </p:nvPr>
        </p:nvSpPr>
        <p:spPr>
          <a:xfrm>
            <a:off x="876609" y="1405657"/>
            <a:ext cx="5470153" cy="3294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b="1" dirty="0" smtClean="0">
                <a:latin typeface="Playball" panose="020B0604020202020204" charset="0"/>
              </a:rPr>
              <a:t>1. </a:t>
            </a:r>
            <a:r>
              <a:rPr lang="en-US" sz="2400" dirty="0" smtClean="0">
                <a:latin typeface="Playball" panose="020B0604020202020204" charset="0"/>
              </a:rPr>
              <a:t>Work in groups. Look at the picture, and discuss what you know about Alaska.</a:t>
            </a:r>
          </a:p>
          <a:p>
            <a:pPr lvl="0">
              <a:spcBef>
                <a:spcPts val="1000"/>
              </a:spcBef>
              <a:buSzPts val="1400"/>
            </a:pPr>
            <a:r>
              <a:rPr lang="en-US" sz="1600" dirty="0" smtClean="0"/>
              <a:t>Location</a:t>
            </a:r>
            <a:r>
              <a:rPr lang="en-US" sz="1600" dirty="0"/>
              <a:t>?</a:t>
            </a:r>
          </a:p>
          <a:p>
            <a:pPr lvl="0">
              <a:spcBef>
                <a:spcPts val="1000"/>
              </a:spcBef>
              <a:buSzPts val="1400"/>
            </a:pPr>
            <a:r>
              <a:rPr lang="en-US" sz="1600" dirty="0"/>
              <a:t>Climate?</a:t>
            </a:r>
          </a:p>
          <a:p>
            <a:pPr lvl="0">
              <a:spcBef>
                <a:spcPts val="1000"/>
              </a:spcBef>
              <a:buSzPts val="1400"/>
            </a:pPr>
            <a:r>
              <a:rPr lang="en-US" sz="1600" dirty="0"/>
              <a:t>Native people?</a:t>
            </a:r>
          </a:p>
          <a:p>
            <a:pPr lvl="0">
              <a:spcBef>
                <a:spcPts val="1000"/>
              </a:spcBef>
              <a:buSzPts val="1400"/>
            </a:pPr>
            <a:r>
              <a:rPr lang="en-US" sz="1600" dirty="0" smtClean="0"/>
              <a:t>Area?</a:t>
            </a:r>
            <a:endParaRPr lang="en-US" sz="1600" dirty="0"/>
          </a:p>
          <a:p>
            <a:pPr lvl="0">
              <a:spcBef>
                <a:spcPts val="1000"/>
              </a:spcBef>
              <a:buSzPts val="1400"/>
            </a:pPr>
            <a:r>
              <a:rPr lang="en-US" sz="1600" dirty="0" smtClean="0"/>
              <a:t>Culture?</a:t>
            </a:r>
            <a:endParaRPr lang="en-US" sz="1600" dirty="0"/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8">
            <a:alphaModFix/>
          </a:blip>
          <a:srcRect t="15934" b="12708"/>
          <a:stretch/>
        </p:blipFill>
        <p:spPr>
          <a:xfrm>
            <a:off x="5679617" y="3613329"/>
            <a:ext cx="2194394" cy="160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879671" y="2278044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indent="0">
              <a:buNone/>
            </a:pPr>
            <a:r>
              <a:rPr lang="en-US" sz="1800" dirty="0" smtClean="0">
                <a:solidFill>
                  <a:schemeClr val="bg2"/>
                </a:solidFill>
                <a:latin typeface="Playball" panose="020B0604020202020204" charset="0"/>
              </a:rPr>
              <a:t>Northwest </a:t>
            </a:r>
            <a:r>
              <a:rPr lang="en-US" sz="1800" dirty="0">
                <a:solidFill>
                  <a:schemeClr val="bg2"/>
                </a:solidFill>
                <a:latin typeface="Playball" panose="020B0604020202020204" charset="0"/>
              </a:rPr>
              <a:t>of North America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9671" y="2658816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indent="0">
              <a:buNone/>
            </a:pPr>
            <a:r>
              <a:rPr lang="en-US" sz="1800" dirty="0" smtClean="0">
                <a:solidFill>
                  <a:schemeClr val="bg2"/>
                </a:solidFill>
                <a:latin typeface="Playball" panose="020B0604020202020204" charset="0"/>
              </a:rPr>
              <a:t>Oceanic </a:t>
            </a:r>
            <a:r>
              <a:rPr lang="en-US" sz="1800" dirty="0">
                <a:solidFill>
                  <a:schemeClr val="bg2"/>
                </a:solidFill>
                <a:latin typeface="Playball" panose="020B0604020202020204" charset="0"/>
              </a:rPr>
              <a:t>climate, very cold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79671" y="3042766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indent="0">
              <a:buNone/>
            </a:pPr>
            <a:r>
              <a:rPr lang="en-US" sz="1800" dirty="0">
                <a:solidFill>
                  <a:schemeClr val="bg2"/>
                </a:solidFill>
                <a:latin typeface="Playball" panose="020B0604020202020204" charset="0"/>
              </a:rPr>
              <a:t>Alaskan 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79671" y="3426716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indent="0">
              <a:buNone/>
            </a:pPr>
            <a:r>
              <a:rPr lang="en-US" sz="1800" dirty="0" smtClean="0">
                <a:solidFill>
                  <a:schemeClr val="bg2"/>
                </a:solidFill>
                <a:latin typeface="Playball" panose="020B0604020202020204" charset="0"/>
              </a:rPr>
              <a:t>1.7 km2</a:t>
            </a:r>
            <a:endParaRPr lang="en-US" sz="1800" dirty="0">
              <a:solidFill>
                <a:schemeClr val="bg2"/>
              </a:solidFill>
              <a:latin typeface="Playball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9671" y="3810742"/>
            <a:ext cx="557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1800" dirty="0" smtClean="0">
                <a:solidFill>
                  <a:schemeClr val="bg2"/>
                </a:solidFill>
                <a:latin typeface="Playball" panose="020B0604020202020204" charset="0"/>
              </a:rPr>
              <a:t>Tribal dance, drumming, </a:t>
            </a:r>
            <a:r>
              <a:rPr lang="en-US" sz="1800" dirty="0" smtClean="0">
                <a:solidFill>
                  <a:schemeClr val="bg2"/>
                </a:solidFill>
                <a:latin typeface="Playball" panose="020B0604020202020204" charset="0"/>
              </a:rPr>
              <a:t>native </a:t>
            </a:r>
            <a:r>
              <a:rPr lang="en-US" sz="1800" dirty="0" smtClean="0">
                <a:solidFill>
                  <a:schemeClr val="bg2"/>
                </a:solidFill>
                <a:latin typeface="Playball" panose="020B0604020202020204" charset="0"/>
              </a:rPr>
              <a:t>arts and crafts,…</a:t>
            </a:r>
            <a:endParaRPr lang="en-US" sz="1800" dirty="0">
              <a:solidFill>
                <a:schemeClr val="bg2"/>
              </a:solidFill>
              <a:latin typeface="Playball" panose="020B0604020202020204" charset="0"/>
            </a:endParaRPr>
          </a:p>
        </p:txBody>
      </p:sp>
      <p:pic>
        <p:nvPicPr>
          <p:cNvPr id="3" name="2 Minute Countdown Timer - 4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4507" y="252053"/>
            <a:ext cx="2064774" cy="11614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1312" y="4297454"/>
            <a:ext cx="4022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2"/>
                </a:solidFill>
                <a:latin typeface="Playball" panose="020B0604020202020204" charset="0"/>
              </a:rPr>
              <a:t>Read the text and check your </a:t>
            </a:r>
            <a:r>
              <a:rPr lang="en-US" sz="2000" dirty="0" smtClean="0">
                <a:solidFill>
                  <a:schemeClr val="bg2"/>
                </a:solidFill>
                <a:latin typeface="Playball" panose="020B0604020202020204" charset="0"/>
              </a:rPr>
              <a:t>answers!</a:t>
            </a:r>
            <a:endParaRPr lang="en-US" sz="2000" dirty="0">
              <a:solidFill>
                <a:schemeClr val="bg2"/>
              </a:solidFill>
              <a:latin typeface="Playball" panose="020B0604020202020204" charset="0"/>
            </a:endParaRPr>
          </a:p>
        </p:txBody>
      </p:sp>
      <p:pic>
        <p:nvPicPr>
          <p:cNvPr id="1026" name="Picture 2" descr="Siberian Husky Iditarod Trail Sled Dog Race Dog Sled Clip Art, PNG,  640x640px, Siberian Husky, Alaska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313" b="64531" l="8902" r="90976">
                        <a14:foregroundMark x1="13415" y1="46094" x2="22561" y2="59844"/>
                        <a14:foregroundMark x1="87195" y1="45000" x2="80976" y2="5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5" t="24577" r="8545" b="24577"/>
          <a:stretch/>
        </p:blipFill>
        <p:spPr bwMode="auto">
          <a:xfrm>
            <a:off x="4885430" y="3802450"/>
            <a:ext cx="3952540" cy="18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38" grpId="0"/>
      <p:bldP spid="339" grpId="0" uiExpand="1" build="p"/>
      <p:bldP spid="2" grpId="0"/>
      <p:bldP spid="10" grpId="0"/>
      <p:bldP spid="11" grpId="0"/>
      <p:bldP spid="14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1402080" y="368825"/>
            <a:ext cx="6717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3300"/>
              </a:lnSpc>
            </a:pPr>
            <a:r>
              <a:rPr lang="en" b="1" dirty="0" smtClean="0">
                <a:solidFill>
                  <a:schemeClr val="lt1"/>
                </a:solidFill>
              </a:rPr>
              <a:t>2. </a:t>
            </a:r>
            <a:r>
              <a:rPr lang="en-US" sz="3000" dirty="0">
                <a:solidFill>
                  <a:schemeClr val="lt1"/>
                </a:solidFill>
              </a:rPr>
              <a:t>Match the highlighted words in the text with their meanings</a:t>
            </a:r>
            <a:r>
              <a:rPr lang="en-US" dirty="0">
                <a:solidFill>
                  <a:schemeClr val="lt1"/>
                </a:solidFill>
              </a:rPr>
              <a:t>.</a:t>
            </a:r>
            <a:br>
              <a:rPr lang="en-US" dirty="0">
                <a:solidFill>
                  <a:schemeClr val="lt1"/>
                </a:solidFill>
              </a:rPr>
            </a:br>
            <a:endParaRPr sz="26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329" name="Google Shape;329;p41"/>
          <p:cNvSpPr txBox="1">
            <a:spLocks noGrp="1"/>
          </p:cNvSpPr>
          <p:nvPr>
            <p:ph type="subTitle" idx="2"/>
          </p:nvPr>
        </p:nvSpPr>
        <p:spPr>
          <a:xfrm>
            <a:off x="573980" y="1341120"/>
            <a:ext cx="7545320" cy="356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/>
            <a:r>
              <a:rPr lang="en-US" sz="1600" dirty="0"/>
              <a:t>If you go to the American state of Alaska, you might find the traditional lifestyle there interesting. Although Alaska is quite large, with nearly 1.7 million square </a:t>
            </a:r>
            <a:r>
              <a:rPr lang="en-US" sz="1600" dirty="0" err="1"/>
              <a:t>kilometres</a:t>
            </a:r>
            <a:r>
              <a:rPr lang="en-US" sz="1600" dirty="0"/>
              <a:t>, it has a small population of about 730,000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lvl="0" indent="457200" algn="just"/>
            <a:r>
              <a:rPr lang="en-US" sz="1600" dirty="0"/>
              <a:t>The native peoples in Alaska still </a:t>
            </a:r>
            <a:r>
              <a:rPr lang="en-US" sz="1600" b="1" i="1" u="sng" dirty="0">
                <a:solidFill>
                  <a:srgbClr val="904834"/>
                </a:solidFill>
              </a:rPr>
              <a:t>maintain</a:t>
            </a:r>
            <a:r>
              <a:rPr lang="en-US" sz="1600" dirty="0"/>
              <a:t> many of their traditions. They keep their old ways of making arts and crafts alive. Various native groups have their own special </a:t>
            </a:r>
            <a:r>
              <a:rPr lang="en-US" sz="1600" b="1" i="1" u="sng" dirty="0">
                <a:solidFill>
                  <a:srgbClr val="904834"/>
                </a:solidFill>
              </a:rPr>
              <a:t>styles</a:t>
            </a:r>
            <a:r>
              <a:rPr lang="en-US" sz="1600" dirty="0"/>
              <a:t> of carving or weaving as well as their unique tribal dances and drumming. Therefore, visitors to Alaska may </a:t>
            </a:r>
            <a:r>
              <a:rPr lang="en-US" sz="1600" b="1" i="1" u="sng" dirty="0">
                <a:solidFill>
                  <a:srgbClr val="904834"/>
                </a:solidFill>
              </a:rPr>
              <a:t>experience</a:t>
            </a:r>
            <a:r>
              <a:rPr lang="en-US" sz="1600" dirty="0"/>
              <a:t> some of their culture in their villages. They may see performances of traditional music and native art in galleries and museums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lvl="0" indent="457200" algn="just"/>
            <a:r>
              <a:rPr lang="en-US" sz="1600" dirty="0"/>
              <a:t>Alaska is also known for its unusual method of transport - the dogsled. Today, dog sledding (= mushing) is more of a sport than a true means of transport. The best-known race is the Iditarod Trail Sled Dog Race, a 1,510 km race from Anchorage to Nome. </a:t>
            </a:r>
            <a:r>
              <a:rPr lang="en-US" sz="1600" b="1" i="1" u="sng" dirty="0">
                <a:solidFill>
                  <a:srgbClr val="904834"/>
                </a:solidFill>
              </a:rPr>
              <a:t>Mushers</a:t>
            </a:r>
            <a:r>
              <a:rPr lang="en-US" sz="1600" dirty="0"/>
              <a:t> from all over the world come to Anchorage each March to compete for cash and prizes.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6908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1402080" y="368825"/>
            <a:ext cx="6717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3300"/>
              </a:lnSpc>
            </a:pPr>
            <a:r>
              <a:rPr lang="en" b="1" dirty="0" smtClean="0">
                <a:solidFill>
                  <a:schemeClr val="lt1"/>
                </a:solidFill>
              </a:rPr>
              <a:t>2. </a:t>
            </a:r>
            <a:r>
              <a:rPr lang="en-US" sz="3000" dirty="0">
                <a:solidFill>
                  <a:schemeClr val="lt1"/>
                </a:solidFill>
              </a:rPr>
              <a:t>Match the highlighted words in the text with their meanings</a:t>
            </a:r>
            <a:r>
              <a:rPr lang="en-US" dirty="0">
                <a:solidFill>
                  <a:schemeClr val="lt1"/>
                </a:solidFill>
              </a:rPr>
              <a:t>.</a:t>
            </a:r>
            <a:br>
              <a:rPr lang="en-US" dirty="0">
                <a:solidFill>
                  <a:schemeClr val="lt1"/>
                </a:solidFill>
              </a:rPr>
            </a:br>
            <a:endParaRPr sz="26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DDB234-7462-5F03-BBD8-B92E835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45503"/>
              </p:ext>
            </p:extLst>
          </p:nvPr>
        </p:nvGraphicFramePr>
        <p:xfrm>
          <a:off x="1238674" y="1593573"/>
          <a:ext cx="6880626" cy="266128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41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Playball" panose="020B0604020202020204" charset="0"/>
                          <a:cs typeface="Archivo" panose="020B0604020202020204" charset="0"/>
                        </a:rPr>
                        <a:t>1. maintain </a:t>
                      </a:r>
                      <a:endParaRPr lang="en-US" sz="2400" b="1" dirty="0">
                        <a:effectLst/>
                        <a:latin typeface="Playball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a. Particular way of doing something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  <a:latin typeface="Playball" panose="020B0604020202020204" charset="0"/>
                          <a:cs typeface="Archivo" panose="020B0604020202020204" charset="0"/>
                        </a:rPr>
                        <a:t>2. styles</a:t>
                      </a:r>
                      <a:endParaRPr lang="en-US" sz="2400" b="1" dirty="0">
                        <a:effectLst/>
                        <a:latin typeface="Playball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</a:t>
                      </a:r>
                      <a:r>
                        <a:rPr lang="en-US" sz="2000" b="0" dirty="0" smtClean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b.</a:t>
                      </a:r>
                      <a:r>
                        <a:rPr lang="en-US" sz="2000" b="0" baseline="0" dirty="0" smtClean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people who drive dogs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4464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effectLst/>
                          <a:latin typeface="Playball" panose="020B0604020202020204" charset="0"/>
                          <a:cs typeface="Archivo" panose="020B0604020202020204" charset="0"/>
                        </a:rPr>
                        <a:t>3. experience</a:t>
                      </a:r>
                      <a:endParaRPr lang="en-US" sz="2400" b="1" dirty="0">
                        <a:effectLst/>
                        <a:latin typeface="Playball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c.</a:t>
                      </a:r>
                      <a:r>
                        <a:rPr lang="en-US" sz="2000" b="0" baseline="0" dirty="0" smtClean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To do or feel something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309841"/>
                  </a:ext>
                </a:extLst>
              </a:tr>
              <a:tr h="7233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Playball" panose="020B0604020202020204" charset="0"/>
                          <a:cs typeface="Archivo" panose="020B0604020202020204" charset="0"/>
                        </a:rPr>
                        <a:t>4. musher </a:t>
                      </a:r>
                      <a:endParaRPr lang="en-US" sz="2400" b="1" dirty="0">
                        <a:effectLst/>
                        <a:latin typeface="Playball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</a:t>
                      </a:r>
                      <a:r>
                        <a:rPr lang="en-US" sz="2000" b="0" dirty="0" smtClean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d.</a:t>
                      </a:r>
                      <a:r>
                        <a:rPr lang="en-US" sz="2000" b="0" baseline="0" dirty="0" smtClean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to keep, make something continue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6013804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2935224" y="1956816"/>
            <a:ext cx="1743763" cy="1645920"/>
          </a:xfrm>
          <a:prstGeom prst="straightConnector1">
            <a:avLst/>
          </a:prstGeom>
          <a:ln w="38100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35224" y="1956816"/>
            <a:ext cx="1743763" cy="682752"/>
          </a:xfrm>
          <a:prstGeom prst="straightConnector1">
            <a:avLst/>
          </a:prstGeom>
          <a:ln w="38100">
            <a:solidFill>
              <a:schemeClr val="bg2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35224" y="3210232"/>
            <a:ext cx="1743763" cy="0"/>
          </a:xfrm>
          <a:prstGeom prst="straightConnector1">
            <a:avLst/>
          </a:prstGeom>
          <a:ln w="38100">
            <a:solidFill>
              <a:srgbClr val="402C2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935224" y="2639568"/>
            <a:ext cx="1743763" cy="1180264"/>
          </a:xfrm>
          <a:prstGeom prst="straightConnector1">
            <a:avLst/>
          </a:prstGeom>
          <a:ln w="38100">
            <a:solidFill>
              <a:srgbClr val="C495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1024600" y="368825"/>
            <a:ext cx="709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1"/>
                </a:solidFill>
              </a:rPr>
              <a:t>Vocabulary</a:t>
            </a:r>
            <a:endParaRPr sz="2600" b="1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DDB234-7462-5F03-BBD8-B92E835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936197"/>
              </p:ext>
            </p:extLst>
          </p:nvPr>
        </p:nvGraphicFramePr>
        <p:xfrm>
          <a:off x="809430" y="1310109"/>
          <a:ext cx="7525040" cy="264443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6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36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Playball" panose="020B0604020202020204" charset="0"/>
                          <a:cs typeface="Archivo" panose="020B0604020202020204" charset="0"/>
                        </a:rPr>
                        <a:t>New words</a:t>
                      </a:r>
                      <a:endParaRPr lang="en-US" sz="2200" b="1" dirty="0">
                        <a:solidFill>
                          <a:srgbClr val="EF4B66"/>
                        </a:solidFill>
                        <a:latin typeface="Playball" panose="020B0604020202020204" charset="0"/>
                        <a:cs typeface="Archiv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Playball" panose="020B0604020202020204" charset="0"/>
                          <a:cs typeface="Archivo" panose="020B0604020202020204" charset="0"/>
                        </a:rPr>
                        <a:t>Pronunciation</a:t>
                      </a:r>
                      <a:endParaRPr lang="en-US" sz="2200" b="1" dirty="0">
                        <a:solidFill>
                          <a:srgbClr val="EF4B66"/>
                        </a:solidFill>
                        <a:latin typeface="Playball" panose="020B0604020202020204" charset="0"/>
                        <a:cs typeface="Archiv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Playball" panose="020B0604020202020204" charset="0"/>
                          <a:cs typeface="Archivo" panose="020B0604020202020204" charset="0"/>
                        </a:rPr>
                        <a:t>Meaning</a:t>
                      </a:r>
                      <a:endParaRPr lang="en-US" sz="2200" b="1" dirty="0">
                        <a:solidFill>
                          <a:srgbClr val="EF4B66"/>
                        </a:solidFill>
                        <a:latin typeface="Playball" panose="020B0604020202020204" charset="0"/>
                        <a:cs typeface="Archiv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1. maintain (v) </a:t>
                      </a:r>
                      <a:endParaRPr lang="en-US" sz="2000" b="1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﻿/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meɪnˈteɪn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/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duy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trì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gìn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giữ</a:t>
                      </a:r>
                      <a:endParaRPr lang="en-US" sz="20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2. experience (v)</a:t>
                      </a:r>
                      <a:endParaRPr lang="en-US" sz="2000" b="1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﻿/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ɪkˈspɪəriəns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/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trải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nghiệm</a:t>
                      </a:r>
                      <a:endParaRPr lang="en-US" sz="20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44642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3. style (n)</a:t>
                      </a:r>
                      <a:endParaRPr lang="en-US" sz="2000" b="1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/﻿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staɪl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/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cách</a:t>
                      </a:r>
                      <a:endParaRPr lang="en-US" sz="20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4309841"/>
                  </a:ext>
                </a:extLst>
              </a:tr>
              <a:tr h="7233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4. musher (n)</a:t>
                      </a:r>
                      <a:endParaRPr lang="en-US" sz="2000" b="1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﻿/ˈ</a:t>
                      </a:r>
                      <a:r>
                        <a:rPr lang="en-US" sz="2000" dirty="0" err="1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mʌʃə</a:t>
                      </a:r>
                      <a:r>
                        <a:rPr lang="en-US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/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chivo" panose="020B0604020202020204" charset="0"/>
                        <a:ea typeface="Calibri" panose="020F0502020204030204" pitchFamily="34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Archivo" panose="020B0604020202020204" charset="0"/>
                          <a:cs typeface="Archivo" panose="020B0604020202020204" charset="0"/>
                        </a:rPr>
                        <a:t>﻿người điều khiển xe trượt tuyết chó kéo</a:t>
                      </a:r>
                      <a:endParaRPr lang="en-US" sz="2000" dirty="0">
                        <a:effectLst/>
                        <a:latin typeface="Archivo" panose="020B0604020202020204" charset="0"/>
                        <a:ea typeface="Times New Roman" panose="02020603050405020304" pitchFamily="18" charset="0"/>
                        <a:cs typeface="Archivo" panose="020B060402020202020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96013804"/>
                  </a:ext>
                </a:extLst>
              </a:tr>
            </a:tbl>
          </a:graphicData>
        </a:graphic>
      </p:graphicFrame>
      <p:pic>
        <p:nvPicPr>
          <p:cNvPr id="8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760" y="1792182"/>
            <a:ext cx="303572" cy="303572"/>
          </a:xfrm>
          <a:prstGeom prst="rect">
            <a:avLst/>
          </a:prstGeom>
        </p:spPr>
      </p:pic>
      <p:pic>
        <p:nvPicPr>
          <p:cNvPr id="9" name="experienc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760" y="2342070"/>
            <a:ext cx="303572" cy="303572"/>
          </a:xfrm>
          <a:prstGeom prst="rect">
            <a:avLst/>
          </a:prstGeom>
        </p:spPr>
      </p:pic>
      <p:pic>
        <p:nvPicPr>
          <p:cNvPr id="10" name="style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760" y="2840954"/>
            <a:ext cx="303572" cy="303572"/>
          </a:xfrm>
          <a:prstGeom prst="rect">
            <a:avLst/>
          </a:prstGeom>
        </p:spPr>
      </p:pic>
      <p:pic>
        <p:nvPicPr>
          <p:cNvPr id="11" name="mush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5760" y="3457405"/>
            <a:ext cx="303572" cy="303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1402080" y="368825"/>
            <a:ext cx="6717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ts val="3300"/>
              </a:lnSpc>
            </a:pPr>
            <a:r>
              <a:rPr lang="en-US" b="1" dirty="0">
                <a:solidFill>
                  <a:schemeClr val="lt1"/>
                </a:solidFill>
              </a:rPr>
              <a:t>3. </a:t>
            </a:r>
            <a:r>
              <a:rPr lang="en-US" dirty="0">
                <a:solidFill>
                  <a:schemeClr val="lt1"/>
                </a:solidFill>
              </a:rPr>
              <a:t>Read the text again and answer the questions.</a:t>
            </a:r>
            <a:br>
              <a:rPr lang="en-US" dirty="0">
                <a:solidFill>
                  <a:schemeClr val="lt1"/>
                </a:solidFill>
              </a:rPr>
            </a:br>
            <a:endParaRPr sz="26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4" name="Google Shape;213;p7"/>
          <p:cNvSpPr txBox="1"/>
          <p:nvPr/>
        </p:nvSpPr>
        <p:spPr>
          <a:xfrm>
            <a:off x="852368" y="1374818"/>
            <a:ext cx="11166518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000" b="1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 What is the population of A</a:t>
            </a:r>
            <a:r>
              <a:rPr lang="en-US" sz="2000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laska</a:t>
            </a:r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lvl="0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1600" dirty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→ It is about 730,000 / 730 thousand</a:t>
            </a:r>
            <a:r>
              <a:rPr lang="en-US" sz="1600" dirty="0" smtClean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.</a:t>
            </a:r>
            <a:endParaRPr lang="en-US" sz="1600" dirty="0">
              <a:solidFill>
                <a:schemeClr val="bg2"/>
              </a:solidFill>
              <a:latin typeface="IBM Plex Serif SemiBold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endParaRPr sz="1600" dirty="0" smtClean="0">
              <a:solidFill>
                <a:schemeClr val="tx1"/>
              </a:solidFill>
              <a:latin typeface="IBM Plex Serif SemiBold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 Who have special styles of carving or weaving?</a:t>
            </a:r>
            <a:endParaRPr sz="2000" dirty="0">
              <a:solidFill>
                <a:schemeClr val="tx1"/>
              </a:solidFill>
              <a:latin typeface="Playball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1600" dirty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→ ﻿Various native groups have their own special styles of carving or </a:t>
            </a:r>
            <a:r>
              <a:rPr lang="en-US" sz="1600" dirty="0" smtClean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weaving</a:t>
            </a:r>
          </a:p>
          <a:p>
            <a:pPr lvl="0">
              <a:spcBef>
                <a:spcPts val="600"/>
              </a:spcBef>
            </a:pPr>
            <a:endParaRPr sz="1600" dirty="0">
              <a:solidFill>
                <a:schemeClr val="tx1"/>
              </a:solidFill>
              <a:latin typeface="IBM Plex Serif SemiBold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 Where can we find the culture of the native peoples in </a:t>
            </a:r>
            <a:r>
              <a:rPr lang="en-US" sz="2000" dirty="0" smtClean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Alaska</a:t>
            </a:r>
            <a:r>
              <a:rPr lang="en-US" sz="2000" dirty="0">
                <a:solidFill>
                  <a:schemeClr val="tx1"/>
                </a:solidFill>
                <a:latin typeface="Playball" panose="020B060402020202020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lvl="0">
              <a:spcBef>
                <a:spcPts val="600"/>
              </a:spcBef>
            </a:pPr>
            <a:r>
              <a:rPr lang="en-US" sz="1600" dirty="0" smtClean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1600" dirty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﻿We can </a:t>
            </a:r>
            <a:r>
              <a:rPr lang="en-US" sz="1600" dirty="0" smtClean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find </a:t>
            </a:r>
            <a:r>
              <a:rPr lang="en-US" sz="1600" dirty="0">
                <a:solidFill>
                  <a:schemeClr val="bg2"/>
                </a:solidFill>
                <a:latin typeface="IBM Plex Serif SemiBold" panose="020B0604020202020204" charset="0"/>
                <a:cs typeface="Calibri" panose="020F0502020204030204" pitchFamily="34" charset="0"/>
                <a:sym typeface="Arial"/>
              </a:rPr>
              <a:t>it in their villages.</a:t>
            </a:r>
            <a:endParaRPr sz="1600" dirty="0">
              <a:solidFill>
                <a:schemeClr val="bg2"/>
              </a:solidFill>
              <a:latin typeface="IBM Plex Serif SemiBold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45742" y="1426016"/>
            <a:ext cx="4218038" cy="1191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algn="just"/>
            <a:r>
              <a:rPr lang="en-US" sz="1600" dirty="0" smtClean="0">
                <a:latin typeface="IBM Plex Serif SemiBold" panose="020B0604020202020204" charset="0"/>
              </a:rPr>
              <a:t>“Although </a:t>
            </a:r>
            <a:r>
              <a:rPr lang="en-US" sz="1600" dirty="0">
                <a:latin typeface="IBM Plex Serif SemiBold" panose="020B0604020202020204" charset="0"/>
              </a:rPr>
              <a:t>Alaska is quite large, with nearly 1.7 million square </a:t>
            </a:r>
            <a:r>
              <a:rPr lang="en-US" sz="1600" dirty="0" err="1">
                <a:latin typeface="IBM Plex Serif SemiBold" panose="020B0604020202020204" charset="0"/>
              </a:rPr>
              <a:t>kilometres</a:t>
            </a:r>
            <a:r>
              <a:rPr lang="en-US" sz="1600" dirty="0">
                <a:latin typeface="IBM Plex Serif SemiBold" panose="020B0604020202020204" charset="0"/>
              </a:rPr>
              <a:t>, it has a small </a:t>
            </a:r>
            <a:r>
              <a:rPr lang="en-US" sz="1600" b="1" i="1" u="sng" dirty="0">
                <a:latin typeface="IBM Plex Serif SemiBold" panose="020B0604020202020204" charset="0"/>
              </a:rPr>
              <a:t>population</a:t>
            </a:r>
            <a:r>
              <a:rPr lang="en-US" sz="1600" dirty="0">
                <a:latin typeface="IBM Plex Serif SemiBold" panose="020B0604020202020204" charset="0"/>
              </a:rPr>
              <a:t> of about </a:t>
            </a:r>
            <a:r>
              <a:rPr lang="en-US" sz="1600" b="1" i="1" u="sng" dirty="0">
                <a:latin typeface="IBM Plex Serif SemiBold" panose="020B0604020202020204" charset="0"/>
              </a:rPr>
              <a:t>730,000</a:t>
            </a:r>
            <a:r>
              <a:rPr lang="en-US" sz="1600" dirty="0" smtClean="0">
                <a:latin typeface="IBM Plex Serif SemiBold" panose="020B0604020202020204" charset="0"/>
              </a:rPr>
              <a:t>.”</a:t>
            </a:r>
            <a:endParaRPr lang="en-US" sz="1600" dirty="0">
              <a:latin typeface="IBM Plex Serif SemiBold" panose="020B06040202020202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63729" y="3122636"/>
            <a:ext cx="3982064" cy="1191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algn="just"/>
            <a:r>
              <a:rPr lang="en-US" sz="1600" dirty="0">
                <a:latin typeface="IBM Plex Serif SemiBold" panose="020B0604020202020204" charset="0"/>
              </a:rPr>
              <a:t>“</a:t>
            </a:r>
            <a:r>
              <a:rPr lang="en-US" sz="1600" b="1" i="1" u="sng" dirty="0">
                <a:latin typeface="IBM Plex Serif SemiBold" panose="020B0604020202020204" charset="0"/>
              </a:rPr>
              <a:t>Various native groups </a:t>
            </a:r>
            <a:r>
              <a:rPr lang="en-US" sz="1600" dirty="0">
                <a:latin typeface="IBM Plex Serif SemiBold" panose="020B0604020202020204" charset="0"/>
              </a:rPr>
              <a:t>have their own special styles of carving or weaving as well as their unique tribal dances and </a:t>
            </a:r>
            <a:r>
              <a:rPr lang="en-US" sz="1600" dirty="0" smtClean="0">
                <a:latin typeface="IBM Plex Serif SemiBold" panose="020B0604020202020204" charset="0"/>
              </a:rPr>
              <a:t>drumming.”</a:t>
            </a:r>
            <a:endParaRPr lang="en-US" sz="1600" dirty="0">
              <a:latin typeface="IBM Plex Serif SemiBold" panose="020B0604020202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11013" y="4161467"/>
            <a:ext cx="5899354" cy="71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algn="just"/>
            <a:r>
              <a:rPr lang="en-US" sz="1800" dirty="0" smtClean="0">
                <a:latin typeface="IBM Plex Serif SemiBold" panose="020B0604020202020204" charset="0"/>
              </a:rPr>
              <a:t>“</a:t>
            </a:r>
            <a:r>
              <a:rPr lang="en-US" sz="1800" dirty="0">
                <a:latin typeface="IBM Plex Serif SemiBold" panose="020B0604020202020204" charset="0"/>
              </a:rPr>
              <a:t>Therefore, visitors to Alaska may experience some of their culture </a:t>
            </a:r>
            <a:r>
              <a:rPr lang="en-US" sz="1800" b="1" i="1" u="sng" dirty="0">
                <a:latin typeface="IBM Plex Serif SemiBold" panose="020B0604020202020204" charset="0"/>
              </a:rPr>
              <a:t>in their villages.</a:t>
            </a:r>
            <a:r>
              <a:rPr lang="en-US" sz="1800" dirty="0" smtClean="0">
                <a:latin typeface="IBM Plex Serif SemiBold" panose="020B0604020202020204" charset="0"/>
              </a:rPr>
              <a:t>.”</a:t>
            </a:r>
            <a:endParaRPr lang="en-US" sz="1800" dirty="0">
              <a:latin typeface="IBM Plex Serif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2" grpId="0" animBg="1"/>
      <p:bldP spid="2" grpId="1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What is your favorite book? Celebrate Family Literacy Day by Slidesgo">
  <a:themeElements>
    <a:clrScheme name="Simple Light">
      <a:dk1>
        <a:srgbClr val="454943"/>
      </a:dk1>
      <a:lt1>
        <a:srgbClr val="5F6E59"/>
      </a:lt1>
      <a:dk2>
        <a:srgbClr val="904834"/>
      </a:dk2>
      <a:lt2>
        <a:srgbClr val="CBBCA4"/>
      </a:lt2>
      <a:accent1>
        <a:srgbClr val="F7F5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927</Words>
  <Application>Microsoft Office PowerPoint</Application>
  <PresentationFormat>On-screen Show (16:9)</PresentationFormat>
  <Paragraphs>125</Paragraphs>
  <Slides>18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Bebas Neue</vt:lpstr>
      <vt:lpstr>Nunito Light</vt:lpstr>
      <vt:lpstr>Calibri</vt:lpstr>
      <vt:lpstr>Archivo</vt:lpstr>
      <vt:lpstr>IBM Plex Serif SemiBold</vt:lpstr>
      <vt:lpstr>IBM Plex Serif</vt:lpstr>
      <vt:lpstr>Playball</vt:lpstr>
      <vt:lpstr>Arial</vt:lpstr>
      <vt:lpstr>Times New Roman</vt:lpstr>
      <vt:lpstr>What is your favorite book? Celebrate Family Literacy Day by Slidesgo</vt:lpstr>
      <vt:lpstr>Unit 6 Lifestyles</vt:lpstr>
      <vt:lpstr>PowerPoint Presentation</vt:lpstr>
      <vt:lpstr>1. Which America state located between Canada and Russia is….</vt:lpstr>
      <vt:lpstr>Reading</vt:lpstr>
      <vt:lpstr>Let’s talk about Alaska</vt:lpstr>
      <vt:lpstr>2. Match the highlighted words in the text with their meanings. </vt:lpstr>
      <vt:lpstr>2. Match the highlighted words in the text with their meanings. </vt:lpstr>
      <vt:lpstr>Vocabulary</vt:lpstr>
      <vt:lpstr>3. Read the text again and answer the questions. </vt:lpstr>
      <vt:lpstr>3. Read the text again and answer the questions. </vt:lpstr>
      <vt:lpstr>Speaking</vt:lpstr>
      <vt:lpstr>4. Work in pairs. Look at the pictures and use the cues to talk about what people in some places do to maintain their traditional lifestyle.</vt:lpstr>
      <vt:lpstr>4. Work in pairs. Look at the pictures and use the cues to talk about what people in some places do to maintain their traditional lifestyle.</vt:lpstr>
      <vt:lpstr>5. Work in pairs. Ask and answer about how people in your area maintain their traditional lifestyle. You can use the ideas in 4 and the reading text in 1.</vt:lpstr>
      <vt:lpstr>4. Work in pairs. Look at the pictures and use the cues to talk about what people in some places do to maintain their traditional lifestyle.</vt:lpstr>
      <vt:lpstr>Present time</vt:lpstr>
      <vt:lpstr>Let’s recap!  What have we learnt today</vt:lpstr>
      <vt:lpstr>Homwork: Workbook part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Lifestyles</dc:title>
  <cp:lastModifiedBy>Admin</cp:lastModifiedBy>
  <cp:revision>19</cp:revision>
  <dcterms:modified xsi:type="dcterms:W3CDTF">2023-08-20T19:32:42Z</dcterms:modified>
</cp:coreProperties>
</file>