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72" r:id="rId3"/>
    <p:sldId id="371" r:id="rId4"/>
    <p:sldId id="256" r:id="rId5"/>
    <p:sldId id="377" r:id="rId6"/>
    <p:sldId id="373" r:id="rId7"/>
    <p:sldId id="367" r:id="rId8"/>
    <p:sldId id="276" r:id="rId9"/>
    <p:sldId id="374" r:id="rId10"/>
    <p:sldId id="298" r:id="rId11"/>
    <p:sldId id="379" r:id="rId12"/>
    <p:sldId id="375" r:id="rId13"/>
    <p:sldId id="381" r:id="rId14"/>
    <p:sldId id="370" r:id="rId15"/>
    <p:sldId id="314" r:id="rId16"/>
    <p:sldId id="330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3A"/>
    <a:srgbClr val="1D3FD1"/>
    <a:srgbClr val="F37D91"/>
    <a:srgbClr val="FF9933"/>
    <a:srgbClr val="00FFCC"/>
    <a:srgbClr val="1596F3"/>
    <a:srgbClr val="FFCC99"/>
    <a:srgbClr val="5DD2FF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71" y="1100342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5620" y="1958311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1. </a:t>
            </a:r>
            <a:r>
              <a:rPr lang="en-US" sz="3200" dirty="0"/>
              <a:t>Parents should give teens some freedom,______ they should also set limits.</a:t>
            </a:r>
          </a:p>
          <a:p>
            <a:pPr marL="0" indent="0">
              <a:buNone/>
            </a:pPr>
            <a:r>
              <a:rPr lang="en-US" sz="3200" dirty="0"/>
              <a:t>	A. for			B. so	</a:t>
            </a:r>
            <a:r>
              <a:rPr lang="en-US" sz="3200"/>
              <a:t>		C. but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2. </a:t>
            </a:r>
            <a:r>
              <a:rPr lang="en-US" sz="3200" dirty="0"/>
              <a:t>We don’t cheat on exams, ______ it is a wrong thing to do.</a:t>
            </a:r>
          </a:p>
          <a:p>
            <a:pPr marL="0" indent="0">
              <a:buNone/>
            </a:pPr>
            <a:r>
              <a:rPr lang="en-US" sz="3200" dirty="0"/>
              <a:t>	A. or			B. for	</a:t>
            </a:r>
            <a:r>
              <a:rPr lang="en-US" sz="3200"/>
              <a:t>		C. and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6914625" y="29855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52624" y="469863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6778" y="1375059"/>
            <a:ext cx="11615883" cy="5397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3</a:t>
            </a:r>
            <a:r>
              <a:rPr lang="en-US" sz="3200" b="1" dirty="0">
                <a:solidFill>
                  <a:srgbClr val="FF9933"/>
                </a:solidFill>
              </a:rPr>
              <a:t>. </a:t>
            </a:r>
            <a:r>
              <a:rPr lang="en-US" sz="3200" dirty="0"/>
              <a:t>Lan wants to join the school music club; ______, she can’t sing or play any instruments.</a:t>
            </a:r>
          </a:p>
          <a:p>
            <a:pPr marL="0" indent="0">
              <a:buNone/>
            </a:pPr>
            <a:r>
              <a:rPr lang="en-US" sz="3200" dirty="0"/>
              <a:t>	A. however		B. otherwise		C</a:t>
            </a:r>
            <a:r>
              <a:rPr lang="en-US" sz="3200"/>
              <a:t>. therefore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4. </a:t>
            </a:r>
            <a:r>
              <a:rPr lang="en-US" sz="3200" dirty="0"/>
              <a:t>Schoolwork causes teens a lot of pressure, ______ they also feel pressure from their parents.</a:t>
            </a:r>
          </a:p>
          <a:p>
            <a:pPr marL="0" indent="0">
              <a:buNone/>
            </a:pPr>
            <a:r>
              <a:rPr lang="en-US" sz="3200" dirty="0"/>
              <a:t>	A. and			B. but			C</a:t>
            </a:r>
            <a:r>
              <a:rPr lang="en-US" sz="3200"/>
              <a:t>. or</a:t>
            </a:r>
          </a:p>
          <a:p>
            <a:pPr marL="0" indent="0">
              <a:buNone/>
            </a:pPr>
            <a:endParaRPr lang="en-US" sz="500"/>
          </a:p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5</a:t>
            </a:r>
            <a:r>
              <a:rPr lang="en-US" sz="3200" b="1" dirty="0">
                <a:solidFill>
                  <a:srgbClr val="FF9933"/>
                </a:solidFill>
              </a:rPr>
              <a:t>. </a:t>
            </a:r>
            <a:r>
              <a:rPr lang="en-US" sz="3200" dirty="0"/>
              <a:t>She wanted to prepare for the exam; ______, she turned off her mobile phone.</a:t>
            </a:r>
          </a:p>
          <a:p>
            <a:pPr marL="0" indent="0">
              <a:buNone/>
            </a:pPr>
            <a:r>
              <a:rPr lang="en-US" sz="3200" dirty="0"/>
              <a:t>	A. however		B. otherwise		C. therefore</a:t>
            </a:r>
          </a:p>
        </p:txBody>
      </p:sp>
      <p:sp>
        <p:nvSpPr>
          <p:cNvPr id="16" name="Oval 15"/>
          <p:cNvSpPr/>
          <p:nvPr/>
        </p:nvSpPr>
        <p:spPr>
          <a:xfrm>
            <a:off x="1123425" y="24140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13899" y="417947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29099" y="595112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37589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the two sentences to make compound sentences, using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6" y="3012877"/>
            <a:ext cx="116300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effectLst/>
              </a:rPr>
              <a:t>1. </a:t>
            </a:r>
            <a:r>
              <a:rPr lang="en-US" sz="3200" dirty="0" err="1">
                <a:solidFill>
                  <a:srgbClr val="242021"/>
                </a:solidFill>
                <a:effectLst/>
              </a:rPr>
              <a:t>Phong</a:t>
            </a:r>
            <a:r>
              <a:rPr lang="en-US" sz="3200" dirty="0">
                <a:solidFill>
                  <a:srgbClr val="242021"/>
                </a:solidFill>
                <a:effectLst/>
              </a:rPr>
              <a:t> has to study harder. He may fail the exam.</a:t>
            </a:r>
          </a:p>
          <a:p>
            <a:r>
              <a:rPr lang="en-US" sz="320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sz="3200" dirty="0">
              <a:solidFill>
                <a:srgbClr val="242021"/>
              </a:solidFill>
              <a:effectLst/>
            </a:endParaRPr>
          </a:p>
          <a:p>
            <a:r>
              <a:rPr lang="en-US" sz="3200" dirty="0">
                <a:solidFill>
                  <a:srgbClr val="242021"/>
                </a:solidFill>
              </a:rPr>
              <a:t>2. She is very sensitive. Don’t comment on her new hairstyle.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87066" y="3491287"/>
            <a:ext cx="1081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</a:rPr>
              <a:t>Phong</a:t>
            </a:r>
            <a:r>
              <a:rPr lang="en-US" sz="3200" dirty="0">
                <a:solidFill>
                  <a:srgbClr val="00B0F0"/>
                </a:solidFill>
              </a:rPr>
              <a:t> has to study harder; </a:t>
            </a:r>
            <a:r>
              <a:rPr lang="en-US" sz="3200" b="1" i="1" dirty="0">
                <a:solidFill>
                  <a:srgbClr val="00B050"/>
                </a:solidFill>
              </a:rPr>
              <a:t>otherwise</a:t>
            </a:r>
            <a:r>
              <a:rPr lang="en-US" sz="3200" dirty="0">
                <a:solidFill>
                  <a:srgbClr val="00B0F0"/>
                </a:solidFill>
              </a:rPr>
              <a:t>, he may fail the exam.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6" y="4927965"/>
            <a:ext cx="117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She is very sensitive</a:t>
            </a:r>
            <a:r>
              <a:rPr lang="en-US" sz="3200" b="1" dirty="0">
                <a:solidFill>
                  <a:srgbClr val="00B0F0"/>
                </a:solidFill>
              </a:rPr>
              <a:t>;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b="1" i="1" dirty="0">
                <a:solidFill>
                  <a:srgbClr val="00B050"/>
                </a:solidFill>
              </a:rPr>
              <a:t>therefore</a:t>
            </a:r>
            <a:r>
              <a:rPr lang="en-US" sz="3200" dirty="0">
                <a:solidFill>
                  <a:srgbClr val="00B0F0"/>
                </a:solidFill>
              </a:rPr>
              <a:t>, don’t comment on her new hairstyle.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" t="10130" r="3572" b="10130"/>
          <a:stretch/>
        </p:blipFill>
        <p:spPr>
          <a:xfrm>
            <a:off x="2790507" y="1834365"/>
            <a:ext cx="5652891" cy="10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6435" y="1393753"/>
            <a:ext cx="120306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9933"/>
                </a:solidFill>
              </a:rPr>
              <a:t>3</a:t>
            </a:r>
            <a:r>
              <a:rPr lang="en-US" sz="3200" b="1" dirty="0">
                <a:solidFill>
                  <a:srgbClr val="FF9933"/>
                </a:solidFill>
              </a:rPr>
              <a:t>. </a:t>
            </a:r>
            <a:r>
              <a:rPr lang="en-US" sz="3200" dirty="0" err="1">
                <a:solidFill>
                  <a:srgbClr val="242021"/>
                </a:solidFill>
              </a:rPr>
              <a:t>Mi</a:t>
            </a:r>
            <a:r>
              <a:rPr lang="en-US" sz="3200" dirty="0">
                <a:solidFill>
                  <a:srgbClr val="242021"/>
                </a:solidFill>
              </a:rPr>
              <a:t> wants to have more friends. She doesn’t connect well with others.</a:t>
            </a:r>
          </a:p>
          <a:p>
            <a:r>
              <a:rPr lang="en-US" sz="3200">
                <a:solidFill>
                  <a:srgbClr val="242021"/>
                </a:solidFill>
              </a:rPr>
              <a:t>__________________________________________________________</a:t>
            </a:r>
          </a:p>
          <a:p>
            <a:endParaRPr lang="en-US">
              <a:solidFill>
                <a:srgbClr val="242021"/>
              </a:solidFill>
            </a:endParaRPr>
          </a:p>
          <a:p>
            <a:r>
              <a:rPr lang="en-US" sz="3200" b="1">
                <a:solidFill>
                  <a:srgbClr val="FF9933"/>
                </a:solidFill>
              </a:rPr>
              <a:t>4</a:t>
            </a:r>
            <a:r>
              <a:rPr lang="en-US" sz="3200" b="1" dirty="0">
                <a:solidFill>
                  <a:srgbClr val="FF9933"/>
                </a:solidFill>
              </a:rPr>
              <a:t>.</a:t>
            </a:r>
            <a:r>
              <a:rPr lang="en-US" sz="3200" dirty="0">
                <a:solidFill>
                  <a:srgbClr val="242021"/>
                </a:solidFill>
              </a:rPr>
              <a:t> Students can work in groups. She can work in pairs.</a:t>
            </a:r>
          </a:p>
          <a:p>
            <a:r>
              <a:rPr lang="en-US" sz="320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dirty="0">
              <a:solidFill>
                <a:srgbClr val="242021"/>
              </a:solidFill>
            </a:endParaRPr>
          </a:p>
          <a:p>
            <a:r>
              <a:rPr lang="en-US" sz="3200" b="1" dirty="0">
                <a:solidFill>
                  <a:srgbClr val="FF9933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My friend likes showing off her new things. She often posts pictures on social media.</a:t>
            </a:r>
          </a:p>
          <a:p>
            <a:r>
              <a:rPr lang="en-US" sz="3200">
                <a:solidFill>
                  <a:srgbClr val="242021"/>
                </a:solidFill>
              </a:rPr>
              <a:t>___________________________________________________</a:t>
            </a:r>
            <a:br>
              <a:rPr lang="en-US" sz="3200">
                <a:solidFill>
                  <a:srgbClr val="242021"/>
                </a:solidFill>
              </a:rPr>
            </a:br>
            <a:r>
              <a:rPr lang="en-US" sz="3200">
                <a:solidFill>
                  <a:srgbClr val="242021"/>
                </a:solidFill>
              </a:rPr>
              <a:t>_____________________</a:t>
            </a:r>
            <a:endParaRPr lang="en-US" sz="32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870" y="1859673"/>
            <a:ext cx="1201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>
                <a:solidFill>
                  <a:srgbClr val="00B0F0"/>
                </a:solidFill>
              </a:rPr>
              <a:t>Mi</a:t>
            </a:r>
            <a:r>
              <a:rPr lang="en-US" sz="3100" dirty="0">
                <a:solidFill>
                  <a:srgbClr val="00B0F0"/>
                </a:solidFill>
              </a:rPr>
              <a:t> wants to have more friends, </a:t>
            </a:r>
            <a:r>
              <a:rPr lang="en-US" sz="3100" b="1" i="1" dirty="0">
                <a:solidFill>
                  <a:srgbClr val="00B050"/>
                </a:solidFill>
              </a:rPr>
              <a:t>but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00B0F0"/>
                </a:solidFill>
              </a:rPr>
              <a:t>she doesn’t connect well with others.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35" y="3134997"/>
            <a:ext cx="1092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Students can work in groups, </a:t>
            </a:r>
            <a:r>
              <a:rPr lang="en-US" sz="3200" b="1" i="1" dirty="0">
                <a:solidFill>
                  <a:srgbClr val="00B050"/>
                </a:solidFill>
              </a:rPr>
              <a:t>or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they can work in pairs. 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435" y="4882502"/>
            <a:ext cx="12465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My friend likes showing off her new things, </a:t>
            </a:r>
            <a:r>
              <a:rPr lang="en-US" sz="3200" b="1" i="1" dirty="0">
                <a:solidFill>
                  <a:srgbClr val="00B050"/>
                </a:solidFill>
              </a:rPr>
              <a:t>so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she often </a:t>
            </a:r>
            <a:r>
              <a:rPr lang="en-US" sz="3200">
                <a:solidFill>
                  <a:srgbClr val="00B0F0"/>
                </a:solidFill>
              </a:rPr>
              <a:t>posts </a:t>
            </a:r>
            <a:br>
              <a:rPr lang="en-US" sz="3200">
                <a:solidFill>
                  <a:srgbClr val="00B0F0"/>
                </a:solidFill>
              </a:rPr>
            </a:br>
            <a:r>
              <a:rPr lang="en-US" sz="3200">
                <a:solidFill>
                  <a:srgbClr val="00B0F0"/>
                </a:solidFill>
              </a:rPr>
              <a:t>pictures </a:t>
            </a:r>
            <a:r>
              <a:rPr lang="en-US" sz="3200" dirty="0">
                <a:solidFill>
                  <a:srgbClr val="00B0F0"/>
                </a:solidFill>
              </a:rPr>
              <a:t>on social media.   </a:t>
            </a:r>
          </a:p>
        </p:txBody>
      </p:sp>
    </p:spTree>
    <p:extLst>
      <p:ext uri="{BB962C8B-B14F-4D97-AF65-F5344CB8AC3E}">
        <p14:creationId xmlns:p14="http://schemas.microsoft.com/office/powerpoint/2010/main" val="3405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558" y="22672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2927" y="1785444"/>
            <a:ext cx="11831465" cy="13637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/>
              <a:t>Work in groups. Each group makes as many compound sentences as possible. The group with the most correct sentence is the winner.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648074" y="112168"/>
            <a:ext cx="7610476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GAME: SENTENCE RACE</a:t>
            </a:r>
          </a:p>
          <a:p>
            <a:pPr algn="ctr"/>
            <a:endParaRPr lang="en-US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Which group has the most sentences?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806" y="3624659"/>
            <a:ext cx="7699194" cy="3233341"/>
          </a:xfrm>
          <a:prstGeom prst="rect">
            <a:avLst/>
          </a:prstGeom>
        </p:spPr>
      </p:pic>
      <p:pic>
        <p:nvPicPr>
          <p:cNvPr id="2050" name="Picture 2" descr="Structure Clipart Cooperative Learning - Group Work Clipart - Free  Transparent PNG Clipart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659"/>
            <a:ext cx="4492806" cy="32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1896217"/>
            <a:ext cx="8314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Say out loud the connectors (coordinating conjunctions and conjunctive adverbs) you have learned 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 Talk about the meanings of the connectors and how to use commas and semicolons with connectors. 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74" y="304074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974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715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/>
              <a:t>Do exercise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3545" y="3374627"/>
            <a:ext cx="11360150" cy="1325563"/>
          </a:xfrm>
        </p:spPr>
        <p:txBody>
          <a:bodyPr>
            <a:noAutofit/>
          </a:bodyPr>
          <a:lstStyle/>
          <a:p>
            <a:pPr marL="120650" marR="198755">
              <a:lnSpc>
                <a:spcPct val="150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work in two teams.</a:t>
            </a:r>
            <a:b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receive slips of paper with simple sentences or compound sentences.   </a:t>
            </a:r>
            <a:br>
              <a:rPr lang="en-US" sz="2800" dirty="0">
                <a:latin typeface="+mn-lt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Pick out all the simple sentences and run as fast as possible to stick them on the board. </a:t>
            </a:r>
            <a:br>
              <a:rPr lang="en-US" sz="2800" dirty="0">
                <a:latin typeface="+mn-lt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Then underline the subjects and double-underline the verbs of those simple sentences.  </a:t>
            </a:r>
            <a:b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The team with the more correct answers will be the winner.</a:t>
            </a: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609" y="990165"/>
            <a:ext cx="1540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49299" y="332554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1. She is a noisy and curious girl.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2. They joined a full-day city tour.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3. I found it enjoyable to watch the tournament.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4. She’ll record our voices during the interview.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5. Minh has some problems with his schoolwork.</a:t>
            </a:r>
            <a:br>
              <a:rPr lang="en-US" sz="2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67" y="1121091"/>
            <a:ext cx="2680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ANSWERS: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7338" y="2016837"/>
            <a:ext cx="467139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60907" y="2800238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9263" y="3475814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32614" y="4235248"/>
            <a:ext cx="14091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60907" y="4933517"/>
            <a:ext cx="806984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80160" y="3149551"/>
            <a:ext cx="714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7719" y="3883318"/>
            <a:ext cx="16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34345" y="2407715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2658" y="4592874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34345" y="5341021"/>
            <a:ext cx="902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0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03" y="2379250"/>
            <a:ext cx="7654834" cy="430584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143047" y="151839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1" y="1349995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403" y="1631156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Board 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 and compound sentences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Tick the simple sentences.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S for simple sentences and C for compound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or C.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Combine the two sentences to make compound sentences.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Which group has the most sentences?</a:t>
            </a:r>
            <a:r>
              <a:rPr lang="en-US" sz="1800">
                <a:solidFill>
                  <a:schemeClr val="tx1"/>
                </a:solidFill>
                <a:effectLst/>
              </a:rPr>
              <a:t>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418729" y="1351429"/>
            <a:ext cx="501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596F3"/>
                </a:solidFill>
              </a:rPr>
              <a:t>Simple </a:t>
            </a:r>
            <a:r>
              <a:rPr lang="en-US" sz="3600" b="1">
                <a:solidFill>
                  <a:srgbClr val="1596F3"/>
                </a:solidFill>
              </a:rPr>
              <a:t>sentences </a:t>
            </a:r>
            <a:br>
              <a:rPr lang="en-US" sz="3600" b="1">
                <a:solidFill>
                  <a:srgbClr val="1596F3"/>
                </a:solidFill>
              </a:rPr>
            </a:br>
            <a:r>
              <a:rPr lang="en-US" sz="3600" b="1">
                <a:solidFill>
                  <a:srgbClr val="1596F3"/>
                </a:solidFill>
              </a:rPr>
              <a:t>&amp; Compound </a:t>
            </a:r>
            <a:r>
              <a:rPr lang="en-US" sz="3600" b="1" dirty="0">
                <a:solidFill>
                  <a:srgbClr val="1596F3"/>
                </a:solidFill>
              </a:rPr>
              <a:t>sentences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730" y="2551758"/>
            <a:ext cx="1185672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ea typeface="Calibri" panose="020F0502020204030204" pitchFamily="34" charset="0"/>
              </a:rPr>
              <a:t>Eg1: </a:t>
            </a:r>
            <a:r>
              <a:rPr lang="en-US" sz="3000" i="1" u="sng" dirty="0">
                <a:ea typeface="Calibri" panose="020F0502020204030204" pitchFamily="34" charset="0"/>
              </a:rPr>
              <a:t>Minh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has</a:t>
            </a:r>
            <a:r>
              <a:rPr lang="en-US" sz="3000" i="1" dirty="0">
                <a:ea typeface="Calibri" panose="020F0502020204030204" pitchFamily="34" charset="0"/>
              </a:rPr>
              <a:t> some problems with his schoolwork.</a:t>
            </a:r>
            <a:endParaRPr lang="en-US" sz="3000" dirty="0"/>
          </a:p>
          <a:p>
            <a:pPr algn="just">
              <a:lnSpc>
                <a:spcPct val="150000"/>
              </a:lnSpc>
            </a:pPr>
            <a:r>
              <a:rPr lang="en-US" sz="3000" i="1" dirty="0">
                <a:ea typeface="Calibri" panose="020F0502020204030204" pitchFamily="34" charset="0"/>
              </a:rPr>
              <a:t>           </a:t>
            </a:r>
            <a:endParaRPr lang="en-US" sz="3000" dirty="0"/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>
                <a:ea typeface="Calibri" panose="020F0502020204030204" pitchFamily="34" charset="0"/>
              </a:rPr>
              <a:t>Eg2: </a:t>
            </a:r>
            <a:r>
              <a:rPr lang="en-US" sz="3000" i="1" u="sng" dirty="0">
                <a:ea typeface="Calibri" panose="020F0502020204030204" pitchFamily="34" charset="0"/>
              </a:rPr>
              <a:t>Mark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is</a:t>
            </a:r>
            <a:r>
              <a:rPr lang="en-US" sz="3000" i="1" dirty="0">
                <a:ea typeface="Calibri" panose="020F0502020204030204" pitchFamily="34" charset="0"/>
              </a:rPr>
              <a:t> hard-working; </a:t>
            </a:r>
            <a:r>
              <a:rPr lang="en-US" sz="3000" i="1" u="heavy" dirty="0">
                <a:ea typeface="Calibri" panose="020F0502020204030204" pitchFamily="34" charset="0"/>
              </a:rPr>
              <a:t>therefore</a:t>
            </a:r>
            <a:r>
              <a:rPr lang="en-US" sz="3000" i="1" dirty="0"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ea typeface="Calibri" panose="020F0502020204030204" pitchFamily="34" charset="0"/>
              </a:rPr>
              <a:t>he</a:t>
            </a:r>
            <a:r>
              <a:rPr lang="en-US" sz="3000" i="1" dirty="0"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ea typeface="Calibri" panose="020F0502020204030204" pitchFamily="34" charset="0"/>
              </a:rPr>
              <a:t>gets</a:t>
            </a:r>
            <a:r>
              <a:rPr lang="en-US" sz="3000" i="1" dirty="0">
                <a:ea typeface="Calibri" panose="020F0502020204030204" pitchFamily="34" charset="0"/>
              </a:rPr>
              <a:t> high scores on exams.</a:t>
            </a:r>
            <a:endParaRPr lang="en-US" sz="30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>
                <a:ea typeface="Calibri" panose="020F0502020204030204" pitchFamily="34" charset="0"/>
              </a:rPr>
              <a:t>           </a:t>
            </a:r>
            <a:endParaRPr lang="en-US" sz="30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939" y="2964329"/>
            <a:ext cx="3739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05366" y="2964329"/>
            <a:ext cx="3505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27930" y="4281180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="0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1767" y="4319280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="0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4257232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6658" y="4257231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4492" y="4488063"/>
            <a:ext cx="18461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</a:p>
        </p:txBody>
      </p:sp>
    </p:spTree>
    <p:extLst>
      <p:ext uri="{BB962C8B-B14F-4D97-AF65-F5344CB8AC3E}">
        <p14:creationId xmlns:p14="http://schemas.microsoft.com/office/powerpoint/2010/main" val="2742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465"/>
          <a:stretch/>
        </p:blipFill>
        <p:spPr>
          <a:xfrm>
            <a:off x="100012" y="1608456"/>
            <a:ext cx="5781675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611" b="5459"/>
          <a:stretch/>
        </p:blipFill>
        <p:spPr>
          <a:xfrm>
            <a:off x="6122351" y="4438650"/>
            <a:ext cx="5781675" cy="1990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47767" b="31886"/>
          <a:stretch/>
        </p:blipFill>
        <p:spPr>
          <a:xfrm>
            <a:off x="6122352" y="1302385"/>
            <a:ext cx="5781675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77895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the simple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9319" y="1907104"/>
            <a:ext cx="109530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42021"/>
                </a:solidFill>
                <a:effectLst/>
              </a:rPr>
              <a:t>We work together on different projects.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Teens need good friends and tolerant teachers at school.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She plays chess very well, and she won the first prize last year.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Sports activities at school help me relax.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Teens should learn teamwork, and they should also have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      communication skills.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231500" y="2174683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31500" y="296490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16035" y="3691312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16035" y="447628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216035" y="5157006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1945811"/>
            <a:ext cx="636600" cy="636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00" y="2702775"/>
            <a:ext cx="636600" cy="63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4231955"/>
            <a:ext cx="636600" cy="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47196"/>
            <a:ext cx="80897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S for simple sentences and C for compound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06124" y="1994692"/>
            <a:ext cx="115033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  <a:effectLst/>
              </a:rPr>
              <a:t>____ 1. Teenagers are often very active and talkative.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2. He often chats with his friends on Facebook Messenger.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3. She is a smart student, and she is an active member of our club.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4. My friends and I joined a sports competition last year.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____</a:t>
            </a:r>
            <a:r>
              <a:rPr lang="en-US" sz="3000" dirty="0">
                <a:solidFill>
                  <a:srgbClr val="242021"/>
                </a:solidFill>
              </a:rPr>
              <a:t> 5. He is a club member, but he never participates in any of the activities.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782644" y="198705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644" y="2690726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14" y="3349092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958" y="405276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3928" y="4756436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5063</TotalTime>
  <Words>884</Words>
  <Application>Microsoft Office PowerPoint</Application>
  <PresentationFormat>Widescreen</PresentationFormat>
  <Paragraphs>130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• Ss work in two teams. • Ss receive slips of paper with simple sentences or compound sentences.    • Pick out all the simple sentences and run as fast as possible to stick them on the board.  • Then underline the subjects and double-underline the verbs of those simple sentences.   • The team with the more correct answers will be the winner.</vt:lpstr>
      <vt:lpstr>1. She is a noisy and curious girl.   2. They joined a full-day city tour.   3. I found it enjoyable to watch the tournament.   4. She’ll record our voices during the interview.   5. Minh has some problems with his schoolwork.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278</cp:revision>
  <dcterms:created xsi:type="dcterms:W3CDTF">2020-12-09T02:04:09Z</dcterms:created>
  <dcterms:modified xsi:type="dcterms:W3CDTF">2025-01-08T08:19:35Z</dcterms:modified>
</cp:coreProperties>
</file>