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85" r:id="rId4"/>
    <p:sldId id="372" r:id="rId5"/>
    <p:sldId id="376" r:id="rId6"/>
    <p:sldId id="378" r:id="rId7"/>
    <p:sldId id="377" r:id="rId8"/>
    <p:sldId id="379" r:id="rId9"/>
    <p:sldId id="388" r:id="rId10"/>
    <p:sldId id="383" r:id="rId11"/>
    <p:sldId id="298" r:id="rId12"/>
    <p:sldId id="276" r:id="rId13"/>
    <p:sldId id="381" r:id="rId14"/>
    <p:sldId id="375" r:id="rId15"/>
    <p:sldId id="314" r:id="rId16"/>
    <p:sldId id="387" r:id="rId17"/>
    <p:sldId id="3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304F"/>
    <a:srgbClr val="FF9933"/>
    <a:srgbClr val="F37D91"/>
    <a:srgbClr val="5DD2FF"/>
    <a:srgbClr val="F3F6F6"/>
    <a:srgbClr val="D8E5E5"/>
    <a:srgbClr val="FFFFCC"/>
    <a:srgbClr val="FFFF99"/>
    <a:srgbClr val="1596F3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3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00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5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73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94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8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1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5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png"/><Relationship Id="rId5" Type="http://schemas.microsoft.com/office/2007/relationships/media" Target="../media/media3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057537" y="2158936"/>
            <a:ext cx="5251548" cy="3295015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smtClean="0"/>
              <a:t>pressure from schoolwork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smtClean="0"/>
              <a:t>parental pressure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smtClean="0"/>
              <a:t>pressure from work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smtClean="0"/>
              <a:t>pressure from their clubs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87192" y="1183433"/>
            <a:ext cx="1073821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types of pressure below do you think teens face?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157" y="10464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38983" y="2360155"/>
            <a:ext cx="467139" cy="4439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318" y="1635190"/>
            <a:ext cx="4967771" cy="49677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38982" y="4119075"/>
            <a:ext cx="467139" cy="4439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57537" y="4990071"/>
            <a:ext cx="467139" cy="4439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3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22110" y="1114730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4716" y="1140262"/>
            <a:ext cx="109923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a conversation and choose the correct answer to each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4104" y="10037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802675" y="1676432"/>
            <a:ext cx="6742809" cy="50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1.</a:t>
            </a:r>
            <a:r>
              <a:rPr lang="en-US" sz="3200" dirty="0" smtClean="0"/>
              <a:t> </a:t>
            </a:r>
            <a:r>
              <a:rPr lang="vi-VN" sz="3200" dirty="0" smtClean="0"/>
              <a:t>H</a:t>
            </a:r>
            <a:r>
              <a:rPr lang="en-US" sz="3200" dirty="0" smtClean="0"/>
              <a:t>ow many students are talking?</a:t>
            </a:r>
          </a:p>
          <a:p>
            <a:pPr marL="514350" indent="-514350">
              <a:buAutoNum type="alphaUcPeriod"/>
            </a:pPr>
            <a:r>
              <a:rPr lang="en-US" sz="3200" smtClean="0"/>
              <a:t>One.</a:t>
            </a:r>
            <a:endParaRPr lang="en-US" sz="3200" dirty="0" smtClean="0"/>
          </a:p>
          <a:p>
            <a:pPr marL="514350" indent="-514350">
              <a:buAutoNum type="alphaUcPeriod"/>
            </a:pPr>
            <a:r>
              <a:rPr lang="en-US" sz="3200" smtClean="0"/>
              <a:t>Two.</a:t>
            </a:r>
            <a:endParaRPr lang="en-US" sz="3200" dirty="0" smtClean="0"/>
          </a:p>
          <a:p>
            <a:pPr marL="514350" indent="-514350">
              <a:buAutoNum type="alphaUcPeriod"/>
            </a:pPr>
            <a:r>
              <a:rPr lang="en-US" sz="3200" smtClean="0"/>
              <a:t>Three.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2.</a:t>
            </a:r>
            <a:r>
              <a:rPr lang="en-US" sz="3200" dirty="0" smtClean="0"/>
              <a:t> What are they discussing?</a:t>
            </a:r>
          </a:p>
          <a:p>
            <a:pPr marL="514350" indent="-514350">
              <a:buAutoNum type="alphaUcPeriod"/>
            </a:pPr>
            <a:r>
              <a:rPr lang="en-US" sz="3200" dirty="0" smtClean="0"/>
              <a:t>Their </a:t>
            </a:r>
            <a:r>
              <a:rPr lang="en-US" sz="3200" smtClean="0"/>
              <a:t>class forum.</a:t>
            </a:r>
            <a:endParaRPr lang="en-US" sz="3200" dirty="0" smtClean="0"/>
          </a:p>
          <a:p>
            <a:pPr marL="514350" indent="-514350">
              <a:buAutoNum type="alphaUcPeriod"/>
            </a:pPr>
            <a:r>
              <a:rPr lang="en-US" sz="3200" smtClean="0"/>
              <a:t>Their stress.</a:t>
            </a:r>
            <a:endParaRPr lang="en-US" sz="3200" dirty="0" smtClean="0"/>
          </a:p>
          <a:p>
            <a:pPr marL="514350" indent="-514350">
              <a:buAutoNum type="alphaUcPeriod"/>
            </a:pPr>
            <a:r>
              <a:rPr lang="en-US" sz="3200" dirty="0" smtClean="0"/>
              <a:t>Their </a:t>
            </a:r>
            <a:r>
              <a:rPr lang="en-US" sz="3200" smtClean="0"/>
              <a:t>community activities.</a:t>
            </a:r>
            <a:endParaRPr lang="en-US" sz="3200" dirty="0" smtClean="0"/>
          </a:p>
        </p:txBody>
      </p:sp>
      <p:sp>
        <p:nvSpPr>
          <p:cNvPr id="2" name="Oval 1"/>
          <p:cNvSpPr/>
          <p:nvPr/>
        </p:nvSpPr>
        <p:spPr>
          <a:xfrm>
            <a:off x="1802674" y="3392968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802673" y="5408681"/>
            <a:ext cx="467139" cy="4729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8502" y="1666500"/>
            <a:ext cx="500599" cy="5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1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8073" y="1175870"/>
            <a:ext cx="11006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the conversation again and fill each blank with ONE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5678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293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73277"/>
              </p:ext>
            </p:extLst>
          </p:nvPr>
        </p:nvGraphicFramePr>
        <p:xfrm>
          <a:off x="589938" y="1850639"/>
          <a:ext cx="10682516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7477">
                  <a:extLst>
                    <a:ext uri="{9D8B030D-6E8A-4147-A177-3AD203B41FA5}">
                      <a16:colId xmlns:a16="http://schemas.microsoft.com/office/drawing/2014/main" val="2526666070"/>
                    </a:ext>
                  </a:extLst>
                </a:gridCol>
                <a:gridCol w="6035039">
                  <a:extLst>
                    <a:ext uri="{9D8B030D-6E8A-4147-A177-3AD203B41FA5}">
                      <a16:colId xmlns:a16="http://schemas.microsoft.com/office/drawing/2014/main" val="1274799575"/>
                    </a:ext>
                  </a:extLst>
                </a:gridCol>
              </a:tblGrid>
              <a:tr h="55020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Problems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Solutions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722239"/>
                  </a:ext>
                </a:extLst>
              </a:tr>
              <a:tr h="810684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Minh has</a:t>
                      </a:r>
                      <a:r>
                        <a:rPr lang="en-US" sz="3000" baseline="0" dirty="0" smtClean="0"/>
                        <a:t> pressure from his (1)________.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Minh should tell his</a:t>
                      </a:r>
                      <a:r>
                        <a:rPr lang="en-US" sz="3000" baseline="0" dirty="0" smtClean="0"/>
                        <a:t> parents about his interests and (2) __________.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306999"/>
                  </a:ext>
                </a:extLst>
              </a:tr>
              <a:tr h="810684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Ann</a:t>
                      </a:r>
                      <a:r>
                        <a:rPr lang="en-US" sz="3000" baseline="0" dirty="0" smtClean="0"/>
                        <a:t> is unhappy about her (3</a:t>
                      </a:r>
                      <a:r>
                        <a:rPr lang="en-US" sz="3000" baseline="0" smtClean="0"/>
                        <a:t>) _____________.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Ann should feel (4)________ about her</a:t>
                      </a:r>
                      <a:r>
                        <a:rPr lang="en-US" sz="3000" baseline="0" dirty="0" smtClean="0"/>
                        <a:t> body.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622989"/>
                  </a:ext>
                </a:extLst>
              </a:tr>
              <a:tr h="810684"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Mi</a:t>
                      </a:r>
                      <a:r>
                        <a:rPr lang="en-US" sz="3000" dirty="0" smtClean="0"/>
                        <a:t> doesn’t get on with</a:t>
                      </a:r>
                      <a:r>
                        <a:rPr lang="en-US" sz="3000" baseline="0" dirty="0" smtClean="0"/>
                        <a:t> her (5)________.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She should (6</a:t>
                      </a:r>
                      <a:r>
                        <a:rPr lang="en-US" sz="3000" smtClean="0"/>
                        <a:t>) ______ </a:t>
                      </a:r>
                      <a:r>
                        <a:rPr lang="en-US" sz="3000" dirty="0" smtClean="0"/>
                        <a:t>to her</a:t>
                      </a:r>
                      <a:r>
                        <a:rPr lang="en-US" sz="3000" baseline="0" dirty="0" smtClean="0"/>
                        <a:t> mum.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60131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6450" y="2895340"/>
            <a:ext cx="1497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C304F"/>
                </a:solidFill>
              </a:rPr>
              <a:t>p</a:t>
            </a:r>
            <a:r>
              <a:rPr lang="en-US" sz="3000" b="1" dirty="0" smtClean="0">
                <a:solidFill>
                  <a:srgbClr val="EC304F"/>
                </a:solidFill>
              </a:rPr>
              <a:t>arents</a:t>
            </a:r>
            <a:endParaRPr lang="en-US" sz="3000" b="1" dirty="0">
              <a:solidFill>
                <a:srgbClr val="EC304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70075" y="2899438"/>
            <a:ext cx="1543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C304F"/>
                </a:solidFill>
              </a:rPr>
              <a:t>abilities</a:t>
            </a:r>
            <a:endParaRPr lang="en-US" sz="3000" b="1" dirty="0">
              <a:solidFill>
                <a:srgbClr val="EC304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70337" y="3873528"/>
            <a:ext cx="2508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C304F"/>
                </a:solidFill>
              </a:rPr>
              <a:t>body / weight</a:t>
            </a:r>
            <a:endParaRPr lang="en-US" sz="3000" b="1" dirty="0">
              <a:solidFill>
                <a:srgbClr val="EC304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6356" y="3449338"/>
            <a:ext cx="10319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C304F"/>
                </a:solidFill>
              </a:rPr>
              <a:t>good</a:t>
            </a:r>
            <a:endParaRPr lang="en-US" sz="3000" b="1" dirty="0">
              <a:solidFill>
                <a:srgbClr val="EC304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45880" y="4427526"/>
            <a:ext cx="816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C304F"/>
                </a:solidFill>
              </a:rPr>
              <a:t>talk</a:t>
            </a:r>
            <a:endParaRPr lang="en-US" sz="3000" b="1" dirty="0">
              <a:solidFill>
                <a:srgbClr val="EC304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8965" y="4909907"/>
            <a:ext cx="1497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C304F"/>
                </a:solidFill>
              </a:rPr>
              <a:t>sister</a:t>
            </a:r>
            <a:endParaRPr lang="en-US" sz="3000" b="1" dirty="0">
              <a:solidFill>
                <a:srgbClr val="EC304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Track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93425" y="5638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47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057270"/>
            <a:ext cx="1049154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causes of teen stress with the possible solutions. There may be more than one solution to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problem.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64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55179"/>
              </p:ext>
            </p:extLst>
          </p:nvPr>
        </p:nvGraphicFramePr>
        <p:xfrm>
          <a:off x="403998" y="1888267"/>
          <a:ext cx="11316694" cy="468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1104">
                  <a:extLst>
                    <a:ext uri="{9D8B030D-6E8A-4147-A177-3AD203B41FA5}">
                      <a16:colId xmlns:a16="http://schemas.microsoft.com/office/drawing/2014/main" val="2364242185"/>
                    </a:ext>
                  </a:extLst>
                </a:gridCol>
                <a:gridCol w="1769270">
                  <a:extLst>
                    <a:ext uri="{9D8B030D-6E8A-4147-A177-3AD203B41FA5}">
                      <a16:colId xmlns:a16="http://schemas.microsoft.com/office/drawing/2014/main" val="3043699587"/>
                    </a:ext>
                  </a:extLst>
                </a:gridCol>
                <a:gridCol w="5286320">
                  <a:extLst>
                    <a:ext uri="{9D8B030D-6E8A-4147-A177-3AD203B41FA5}">
                      <a16:colId xmlns:a16="http://schemas.microsoft.com/office/drawing/2014/main" val="3002197851"/>
                    </a:ext>
                  </a:extLst>
                </a:gridCol>
              </a:tblGrid>
              <a:tr h="71542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Causes</a:t>
                      </a:r>
                      <a:r>
                        <a:rPr lang="en-US" sz="3000" baseline="0" dirty="0" smtClean="0"/>
                        <a:t> of teen stress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Possible</a:t>
                      </a:r>
                      <a:r>
                        <a:rPr lang="en-US" sz="3000" baseline="0" dirty="0" smtClean="0"/>
                        <a:t> solutions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53798"/>
                  </a:ext>
                </a:extLst>
              </a:tr>
              <a:tr h="396732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3000" dirty="0" smtClean="0"/>
                        <a:t>peer</a:t>
                      </a:r>
                      <a:r>
                        <a:rPr lang="en-US" sz="3000" baseline="0" dirty="0" smtClean="0"/>
                        <a:t> pressure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3000" baseline="0" dirty="0" smtClean="0"/>
                        <a:t>too much schoolwork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3000" baseline="0" dirty="0" smtClean="0"/>
                        <a:t>spending too much time on social media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3000" baseline="0" smtClean="0"/>
                        <a:t>bullying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endParaRPr lang="en-US" sz="3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30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avoiding </a:t>
                      </a:r>
                      <a:r>
                        <a:rPr lang="en-US" sz="3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bullies wherever possible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3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staying calm and relaxed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3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turning off smartphones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30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talking to teachers</a:t>
                      </a:r>
                      <a:endParaRPr lang="en-US" sz="3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029911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526280" y="3066372"/>
            <a:ext cx="1911096" cy="13318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26280" y="3774331"/>
            <a:ext cx="1975104" cy="2011215"/>
          </a:xfrm>
          <a:prstGeom prst="straightConnector1">
            <a:avLst/>
          </a:prstGeom>
          <a:ln w="38100">
            <a:solidFill>
              <a:srgbClr val="5DD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26280" y="4460326"/>
            <a:ext cx="1911096" cy="645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526280" y="3066372"/>
            <a:ext cx="1911096" cy="271917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526280" y="4398264"/>
            <a:ext cx="1911096" cy="138728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526280" y="5785546"/>
            <a:ext cx="1975104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165496"/>
            <a:ext cx="880752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paragraph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80 - 100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words) about the cause(s) of your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stress </a:t>
            </a:r>
            <a:endParaRPr lang="en-US" sz="2400" b="1" smtClean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offer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solutions.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97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508" r="1591" b="56756"/>
          <a:stretch/>
        </p:blipFill>
        <p:spPr>
          <a:xfrm>
            <a:off x="2708927" y="1996493"/>
            <a:ext cx="6273114" cy="29520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76298" r="1591" b="1873"/>
          <a:stretch/>
        </p:blipFill>
        <p:spPr>
          <a:xfrm>
            <a:off x="2708927" y="4925780"/>
            <a:ext cx="6273114" cy="1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2" y="1896217"/>
            <a:ext cx="89722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What have we </a:t>
            </a:r>
            <a:r>
              <a:rPr lang="en-US" sz="3600" dirty="0" smtClean="0"/>
              <a:t>learned </a:t>
            </a:r>
            <a:r>
              <a:rPr lang="en-US" sz="3600" dirty="0"/>
              <a:t>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Tell </a:t>
            </a:r>
            <a:r>
              <a:rPr lang="en-US" sz="3600" dirty="0"/>
              <a:t>the whole class about their stress and what they often do to deal with stress.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21" y="411651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15564" y="2957257"/>
            <a:ext cx="8972052" cy="3635766"/>
            <a:chOff x="1582737" y="2643114"/>
            <a:chExt cx="8972052" cy="30522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2737" y="2643114"/>
              <a:ext cx="8943975" cy="304569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593669" y="5425440"/>
              <a:ext cx="8961120" cy="269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24387" y="263916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2659" y="429427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3067" y="1234448"/>
            <a:ext cx="6401006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Game: Table </a:t>
            </a:r>
            <a:r>
              <a:rPr lang="en-GB" dirty="0">
                <a:solidFill>
                  <a:schemeClr val="tx1"/>
                </a:solidFill>
              </a:rPr>
              <a:t>cloth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03067" y="2230594"/>
            <a:ext cx="6401006" cy="163841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Vocabulary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1: Which types of pressure below do you think teens face? </a:t>
            </a:r>
            <a:endParaRPr lang="en-GB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Listen to a conversation and choose the correct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answer.</a:t>
            </a:r>
          </a:p>
          <a:p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Listen to the conversation again and fill each blank with ONE word.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03067" y="4294273"/>
            <a:ext cx="6401006" cy="78947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Match the causes of teen stress with the possible solutions. </a:t>
            </a:r>
            <a:endParaRPr lang="en-US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a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paragraph.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8" idx="0"/>
          </p:cNvCxnSpPr>
          <p:nvPr/>
        </p:nvCxnSpPr>
        <p:spPr>
          <a:xfrm>
            <a:off x="2505075" y="1409153"/>
            <a:ext cx="1337269" cy="123001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1"/>
            <a:endCxn id="19" idx="0"/>
          </p:cNvCxnSpPr>
          <p:nvPr/>
        </p:nvCxnSpPr>
        <p:spPr>
          <a:xfrm rot="10800000" flipV="1">
            <a:off x="1520617" y="2939887"/>
            <a:ext cx="1403771" cy="135438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24387" y="545397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438573" y="4594997"/>
            <a:ext cx="1403771" cy="85897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03067" y="5413572"/>
            <a:ext cx="6401006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CLOTH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6105" y="1802004"/>
            <a:ext cx="5632864" cy="3416320"/>
          </a:xfrm>
          <a:prstGeom prst="rect">
            <a:avLst/>
          </a:prstGeom>
          <a:solidFill>
            <a:srgbClr val="F3F6F6"/>
          </a:solidFill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Work in 4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teams.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minutes, write down on the posters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many types of pressure as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most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correct answers will be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353" y="1061455"/>
            <a:ext cx="16626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RULE: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95217" y="1802004"/>
            <a:ext cx="5406535" cy="3785652"/>
          </a:xfrm>
          <a:prstGeom prst="rect">
            <a:avLst/>
          </a:prstGeom>
          <a:solidFill>
            <a:srgbClr val="F3F6F6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Suggested answers: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US" sz="24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US" sz="24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US" sz="24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schoolwork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US" sz="24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 pressure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US" sz="24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get into gifted/ high 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US" sz="24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getting higher 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marks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n-US" sz="2400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6" y="1476201"/>
            <a:ext cx="48882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rgbClr val="AD4F0F"/>
                </a:solidFill>
              </a:rPr>
              <a:t>p</a:t>
            </a:r>
            <a:r>
              <a:rPr lang="en-US" sz="7200" b="1" dirty="0" smtClean="0">
                <a:solidFill>
                  <a:srgbClr val="AD4F0F"/>
                </a:solidFill>
              </a:rPr>
              <a:t>arental</a:t>
            </a:r>
            <a:r>
              <a:rPr lang="en-US" sz="6600" b="1" dirty="0" smtClean="0">
                <a:solidFill>
                  <a:srgbClr val="AD4F0F"/>
                </a:solidFill>
              </a:rPr>
              <a:t> </a:t>
            </a:r>
            <a:r>
              <a:rPr lang="en-US" sz="5400" b="1" dirty="0" smtClean="0">
                <a:solidFill>
                  <a:srgbClr val="AD4F0F"/>
                </a:solidFill>
              </a:rPr>
              <a:t>(</a:t>
            </a:r>
            <a:r>
              <a:rPr lang="en-US" sz="5400" b="1" dirty="0" err="1" smtClean="0">
                <a:solidFill>
                  <a:srgbClr val="AD4F0F"/>
                </a:solidFill>
              </a:rPr>
              <a:t>adj</a:t>
            </a:r>
            <a:r>
              <a:rPr lang="en-US" sz="5400" b="1" dirty="0" smtClean="0">
                <a:solidFill>
                  <a:srgbClr val="AD4F0F"/>
                </a:solidFill>
              </a:rPr>
              <a:t>)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5953" y="4309155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liên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tới</a:t>
            </a:r>
            <a:r>
              <a:rPr lang="en-US" sz="3600" dirty="0"/>
              <a:t> </a:t>
            </a:r>
            <a:r>
              <a:rPr lang="en-US" sz="3600" dirty="0" err="1"/>
              <a:t>bố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, </a:t>
            </a:r>
            <a:r>
              <a:rPr lang="en-US" sz="3600" dirty="0" err="1"/>
              <a:t>thuộc</a:t>
            </a:r>
            <a:r>
              <a:rPr lang="en-US" sz="3600" dirty="0"/>
              <a:t> </a:t>
            </a:r>
            <a:r>
              <a:rPr lang="en-US" sz="3600" dirty="0" err="1"/>
              <a:t>bố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endParaRPr lang="en-US" sz="9600" dirty="0"/>
          </a:p>
        </p:txBody>
      </p:sp>
      <p:sp>
        <p:nvSpPr>
          <p:cNvPr id="2" name="Rectangle 1"/>
          <p:cNvSpPr/>
          <p:nvPr/>
        </p:nvSpPr>
        <p:spPr>
          <a:xfrm>
            <a:off x="1506252" y="3164844"/>
            <a:ext cx="27416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pə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ˈrentl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169" y="1604060"/>
            <a:ext cx="6152031" cy="4483473"/>
          </a:xfrm>
          <a:prstGeom prst="rect">
            <a:avLst/>
          </a:prstGeom>
        </p:spPr>
      </p:pic>
      <p:pic>
        <p:nvPicPr>
          <p:cNvPr id="13" name="paren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83422" y="5776258"/>
            <a:ext cx="556397" cy="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6410" y="131816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peer</a:t>
            </a:r>
            <a:r>
              <a:rPr lang="en-US" sz="7200" b="1" dirty="0" smtClean="0">
                <a:solidFill>
                  <a:srgbClr val="AD4F0F"/>
                </a:solidFill>
              </a:rPr>
              <a:t> </a:t>
            </a:r>
            <a:r>
              <a:rPr lang="en-US" sz="4800" b="1" dirty="0">
                <a:solidFill>
                  <a:srgbClr val="AD4F0F"/>
                </a:solidFill>
              </a:rPr>
              <a:t>(n)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066" y="4227737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người </a:t>
            </a:r>
            <a:r>
              <a:rPr lang="en-US" sz="3600" dirty="0" err="1"/>
              <a:t>ngang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,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lứa</a:t>
            </a:r>
            <a:endParaRPr lang="en-US" sz="23900" dirty="0"/>
          </a:p>
        </p:txBody>
      </p:sp>
      <p:sp>
        <p:nvSpPr>
          <p:cNvPr id="2" name="Rectangle 1"/>
          <p:cNvSpPr/>
          <p:nvPr/>
        </p:nvSpPr>
        <p:spPr>
          <a:xfrm>
            <a:off x="1432729" y="2985354"/>
            <a:ext cx="21595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pɪə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(r)/</a:t>
            </a:r>
          </a:p>
        </p:txBody>
      </p:sp>
      <p:pic>
        <p:nvPicPr>
          <p:cNvPr id="4" name="Picture 2" descr="Teenage peer pressure | Vinme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38" y="1600958"/>
            <a:ext cx="6501194" cy="406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e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50940" y="5527394"/>
            <a:ext cx="688361" cy="6883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4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074" name="Picture 2" descr="A Guide to Understanding and Preventing School Bullying | USC Rossi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/>
          <a:stretch/>
        </p:blipFill>
        <p:spPr bwMode="auto">
          <a:xfrm>
            <a:off x="4131425" y="2037806"/>
            <a:ext cx="8060575" cy="363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62227" y="126715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bully</a:t>
            </a:r>
            <a:r>
              <a:rPr lang="en-US" sz="6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477" y="449560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bắt </a:t>
            </a:r>
            <a:r>
              <a:rPr lang="en-US" sz="4800" dirty="0" err="1"/>
              <a:t>nạt</a:t>
            </a:r>
            <a:endParaRPr lang="en-US" sz="16600" dirty="0"/>
          </a:p>
        </p:txBody>
      </p:sp>
      <p:sp>
        <p:nvSpPr>
          <p:cNvPr id="2" name="Rectangle 1"/>
          <p:cNvSpPr/>
          <p:nvPr/>
        </p:nvSpPr>
        <p:spPr>
          <a:xfrm>
            <a:off x="1388799" y="3277865"/>
            <a:ext cx="18822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bʊli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b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53065" y="5538169"/>
            <a:ext cx="695734" cy="6957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67353" y="1382243"/>
            <a:ext cx="496107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bullying</a:t>
            </a:r>
            <a:r>
              <a:rPr lang="en-US" sz="72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5542" y="4606358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sự </a:t>
            </a:r>
            <a:r>
              <a:rPr lang="en-US" sz="4400" dirty="0" err="1"/>
              <a:t>bắt</a:t>
            </a:r>
            <a:r>
              <a:rPr lang="en-US" sz="4400" dirty="0"/>
              <a:t> </a:t>
            </a:r>
            <a:r>
              <a:rPr lang="en-US" sz="4400" dirty="0" err="1"/>
              <a:t>nạt</a:t>
            </a:r>
            <a:endParaRPr lang="en-US" sz="34400" dirty="0"/>
          </a:p>
        </p:txBody>
      </p:sp>
      <p:sp>
        <p:nvSpPr>
          <p:cNvPr id="2" name="Rectangle 1"/>
          <p:cNvSpPr/>
          <p:nvPr/>
        </p:nvSpPr>
        <p:spPr>
          <a:xfrm>
            <a:off x="1316472" y="3234620"/>
            <a:ext cx="2414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bʊliɪŋ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817" y="2560319"/>
            <a:ext cx="7222837" cy="3250277"/>
          </a:xfrm>
          <a:prstGeom prst="rect">
            <a:avLst/>
          </a:prstGeom>
        </p:spPr>
      </p:pic>
      <p:pic>
        <p:nvPicPr>
          <p:cNvPr id="8" name="bully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1349" y="5726037"/>
            <a:ext cx="739277" cy="7392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694425"/>
              </p:ext>
            </p:extLst>
          </p:nvPr>
        </p:nvGraphicFramePr>
        <p:xfrm>
          <a:off x="773083" y="1770610"/>
          <a:ext cx="10770027" cy="428421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22630">
                  <a:extLst>
                    <a:ext uri="{9D8B030D-6E8A-4147-A177-3AD203B41FA5}">
                      <a16:colId xmlns:a16="http://schemas.microsoft.com/office/drawing/2014/main" val="2635401996"/>
                    </a:ext>
                  </a:extLst>
                </a:gridCol>
                <a:gridCol w="2999776">
                  <a:extLst>
                    <a:ext uri="{9D8B030D-6E8A-4147-A177-3AD203B41FA5}">
                      <a16:colId xmlns:a16="http://schemas.microsoft.com/office/drawing/2014/main" val="843587419"/>
                    </a:ext>
                  </a:extLst>
                </a:gridCol>
                <a:gridCol w="3947621">
                  <a:extLst>
                    <a:ext uri="{9D8B030D-6E8A-4147-A177-3AD203B41FA5}">
                      <a16:colId xmlns:a16="http://schemas.microsoft.com/office/drawing/2014/main" val="2223378672"/>
                    </a:ext>
                  </a:extLst>
                </a:gridCol>
              </a:tblGrid>
              <a:tr h="140255"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66335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parental (adj)</a:t>
                      </a:r>
                      <a:r>
                        <a:rPr lang="en-US" sz="3200" baseline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/pəˈrentl/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liên quan tới bố mẹ, thuộc bố mẹ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75918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peer (n)</a:t>
                      </a: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/pɪə(r)/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200" smtClean="0">
                          <a:effectLst/>
                          <a:latin typeface="+mn-lt"/>
                        </a:rPr>
                        <a:t>người ngang hàng, bạn đồng lứa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1522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3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bully (v)</a:t>
                      </a: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/ˈbʊli/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bắt nạt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4697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4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bullying (n)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/ˈbʊliɪŋ/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sự bắt nạt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6774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045573" y="124679"/>
            <a:ext cx="3751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VOCABULARY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4" name="paren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7689" y="2570073"/>
            <a:ext cx="584506" cy="584506"/>
          </a:xfrm>
          <a:prstGeom prst="rect">
            <a:avLst/>
          </a:prstGeom>
        </p:spPr>
      </p:pic>
      <p:pic>
        <p:nvPicPr>
          <p:cNvPr id="16" name="pe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8577" y="3827176"/>
            <a:ext cx="622379" cy="622379"/>
          </a:xfrm>
          <a:prstGeom prst="rect">
            <a:avLst/>
          </a:prstGeom>
        </p:spPr>
      </p:pic>
      <p:pic>
        <p:nvPicPr>
          <p:cNvPr id="17" name="bull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7689" y="4698926"/>
            <a:ext cx="576484" cy="576484"/>
          </a:xfrm>
          <a:prstGeom prst="rect">
            <a:avLst/>
          </a:prstGeom>
        </p:spPr>
      </p:pic>
      <p:pic>
        <p:nvPicPr>
          <p:cNvPr id="18" name="bullying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8928" y="5318306"/>
            <a:ext cx="593267" cy="59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2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5663</TotalTime>
  <Words>578</Words>
  <Application>Microsoft Office PowerPoint</Application>
  <PresentationFormat>Widescreen</PresentationFormat>
  <Paragraphs>143</Paragraphs>
  <Slides>17</Slides>
  <Notes>13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309</cp:revision>
  <dcterms:created xsi:type="dcterms:W3CDTF">2020-12-09T02:04:09Z</dcterms:created>
  <dcterms:modified xsi:type="dcterms:W3CDTF">2023-05-11T09:41:59Z</dcterms:modified>
</cp:coreProperties>
</file>