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86" r:id="rId3"/>
    <p:sldId id="312" r:id="rId4"/>
    <p:sldId id="293" r:id="rId5"/>
    <p:sldId id="313" r:id="rId6"/>
    <p:sldId id="285" r:id="rId7"/>
    <p:sldId id="294" r:id="rId8"/>
    <p:sldId id="316" r:id="rId9"/>
    <p:sldId id="318" r:id="rId10"/>
    <p:sldId id="257" r:id="rId11"/>
    <p:sldId id="291" r:id="rId12"/>
    <p:sldId id="298" r:id="rId13"/>
    <p:sldId id="278" r:id="rId14"/>
    <p:sldId id="315" r:id="rId15"/>
    <p:sldId id="287" r:id="rId16"/>
    <p:sldId id="314" r:id="rId17"/>
    <p:sldId id="317" r:id="rId18"/>
    <p:sldId id="272" r:id="rId19"/>
    <p:sldId id="259" r:id="rId20"/>
    <p:sldId id="319" r:id="rId21"/>
    <p:sldId id="320" r:id="rId22"/>
    <p:sldId id="284" r:id="rId23"/>
  </p:sldIdLst>
  <p:sldSz cx="16778288" cy="9475788"/>
  <p:notesSz cx="6858000" cy="9144000"/>
  <p:custDataLst>
    <p:tags r:id="rId25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FF99"/>
    <a:srgbClr val="99CCFF"/>
    <a:srgbClr val="FFFF00"/>
    <a:srgbClr val="FFEFAB"/>
    <a:srgbClr val="663300"/>
    <a:srgbClr val="FFEB71"/>
    <a:srgbClr val="FFD937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4"/>
    <p:restoredTop sz="95025"/>
  </p:normalViewPr>
  <p:slideViewPr>
    <p:cSldViewPr showGuides="1">
      <p:cViewPr varScale="1">
        <p:scale>
          <a:sx n="50" d="100"/>
          <a:sy n="50" d="100"/>
        </p:scale>
        <p:origin x="894" y="-252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26246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160164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704368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704368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906479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26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8089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0899" name="文本占位符 808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019414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04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01392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24013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12870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559997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62394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0069047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12005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94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62394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45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686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1" name="文本占位符 686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280654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761634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96856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28920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88" y="1588"/>
            <a:ext cx="16775112" cy="94726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6350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916" y="-44450"/>
            <a:ext cx="16777916" cy="17044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3276576" y="3873798"/>
            <a:ext cx="10648007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7200" b="1" dirty="0">
                <a:solidFill>
                  <a:srgbClr val="FF000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CHÀO MỪNG CÁC EM ĐẾN VỚI TIẾT HỌC </a:t>
            </a:r>
          </a:p>
          <a:p>
            <a:pPr lvl="0" algn="ctr" defTabSz="1500505">
              <a:spcBef>
                <a:spcPct val="50000"/>
              </a:spcBef>
            </a:pPr>
            <a:r>
              <a:rPr lang="en-US" altLang="zh-CN" sz="7200" b="1" dirty="0">
                <a:solidFill>
                  <a:srgbClr val="FF000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MĨ THUẬT 8</a:t>
            </a: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25" y="417830"/>
            <a:ext cx="3086100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425" y="417513"/>
            <a:ext cx="3457575" cy="160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73050"/>
            <a:ext cx="14978063" cy="902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438" y="488950"/>
            <a:ext cx="8748712" cy="869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975" y="3379788"/>
            <a:ext cx="6399213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194474" y="3220572"/>
            <a:ext cx="7328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CÁCH TẠO TRANH ÁP PHÍCH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73" y="417414"/>
            <a:ext cx="3456384" cy="4896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28" y="417414"/>
            <a:ext cx="3384375" cy="4896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174" y="417415"/>
            <a:ext cx="3672410" cy="48965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7655" y="452240"/>
            <a:ext cx="3600401" cy="48617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8305" y="6394078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4860751" y="6538094"/>
            <a:ext cx="3168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77174" y="6622703"/>
            <a:ext cx="3456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213678" y="6538094"/>
            <a:ext cx="3096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6778287" cy="95911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224" y="1905000"/>
            <a:ext cx="2304256" cy="2904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536" y="1890855"/>
            <a:ext cx="2160240" cy="2919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224" y="5164718"/>
            <a:ext cx="2520280" cy="3258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569" y="5313957"/>
            <a:ext cx="2160240" cy="29523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0592" y="3585766"/>
            <a:ext cx="46085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9316326">
            <a:off x="2341474" y="1936586"/>
            <a:ext cx="24202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4240741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图片 44037" descr="1-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1925"/>
            <a:ext cx="5195888" cy="5503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3119">
            <a:off x="13543452" y="732761"/>
            <a:ext cx="3642950" cy="89044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图片 44040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3320" y="493336"/>
            <a:ext cx="10190480" cy="8974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04768" y="3297734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TẠO TRANH ÁP PHÍCH VỀ CHỦ ĐỀ VĂN HÓA – XÃ HỘI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图片 33797" descr="1-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9582" y="343945"/>
            <a:ext cx="3005137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图片 33798" descr="1-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3922713"/>
            <a:ext cx="5986463" cy="555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6" y="343945"/>
            <a:ext cx="3840508" cy="4033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943" y="343945"/>
            <a:ext cx="3522154" cy="40339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53" y="343945"/>
            <a:ext cx="3600400" cy="4033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725" y="343945"/>
            <a:ext cx="3503291" cy="4102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8824" y="4809902"/>
            <a:ext cx="107291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</a:p>
          <a:p>
            <a:pPr marL="457200" indent="-45720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4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1" name="图片 72710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4575" y="5545138"/>
            <a:ext cx="19442113" cy="4017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0" name="图片 72709" descr="PPT素材-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3824" y="-806722"/>
            <a:ext cx="17281920" cy="110172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 rot="21239876">
            <a:off x="684288" y="5311998"/>
            <a:ext cx="6264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TRƯNG BÀY SẢN PHẨM VÀ CHIA SẺ</a:t>
            </a:r>
          </a:p>
        </p:txBody>
      </p:sp>
      <p:sp>
        <p:nvSpPr>
          <p:cNvPr id="5" name="TextBox 4"/>
          <p:cNvSpPr txBox="1"/>
          <p:nvPr/>
        </p:nvSpPr>
        <p:spPr>
          <a:xfrm rot="487131">
            <a:off x="8180215" y="-516576"/>
            <a:ext cx="765754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phích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phích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phích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phích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+ Ý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phích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图片 33797" descr="1-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9582" y="343945"/>
            <a:ext cx="3005137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图片 33798" descr="1-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3922713"/>
            <a:ext cx="5986463" cy="555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0" name="图片 33799" descr="1-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760" y="2956078"/>
            <a:ext cx="5688632" cy="496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1" name="图片 33800" descr="1-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8672" y="-151794"/>
            <a:ext cx="6167438" cy="5530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2" name="图片 33801" descr="1-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3360" y="2762013"/>
            <a:ext cx="6831647" cy="66139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Cloud 4"/>
          <p:cNvSpPr/>
          <p:nvPr/>
        </p:nvSpPr>
        <p:spPr>
          <a:xfrm>
            <a:off x="5868864" y="423862"/>
            <a:ext cx="8928992" cy="216331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400" dirty="0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dirty="0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dirty="0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dirty="0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400" dirty="0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>
                <a:solidFill>
                  <a:srgbClr val="2D2D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1692398" y="1929582"/>
            <a:ext cx="3170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7151" y="4664734"/>
            <a:ext cx="3160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2277576" y="5005249"/>
            <a:ext cx="3335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2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图片 44037" descr="1-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1925"/>
            <a:ext cx="5195888" cy="5503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3119">
            <a:off x="13543452" y="732761"/>
            <a:ext cx="3642950" cy="89044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图片 44040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3320" y="493336"/>
            <a:ext cx="10190480" cy="8974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076776" y="3657774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9677321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4" y="-158650"/>
            <a:ext cx="8280920" cy="88065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8064500" y="4089822"/>
            <a:ext cx="50116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500505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0312" y="2865686"/>
            <a:ext cx="5112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TÌM HIỂU MỘT SỐ THỂ LOẠI TRANH ÁP PHÍCH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9037216" y="1137494"/>
            <a:ext cx="6696744" cy="7056784"/>
          </a:xfrm>
          <a:prstGeom prst="wedgeRoundRectCallout">
            <a:avLst>
              <a:gd name="adj1" fmla="val -68168"/>
              <a:gd name="adj2" fmla="val 33417"/>
              <a:gd name="adj3" fmla="val 16667"/>
            </a:avLst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图片 5125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80" y="73024"/>
            <a:ext cx="16303843" cy="92013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556496" y="1713558"/>
            <a:ext cx="12457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480" y="2937694"/>
            <a:ext cx="3456384" cy="4248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920" y="2951932"/>
            <a:ext cx="3600399" cy="4248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352" y="2937694"/>
            <a:ext cx="3384376" cy="4104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575"/>
            <a:ext cx="16776700" cy="882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9750" y="4803775"/>
            <a:ext cx="7123113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775" y="2229485"/>
            <a:ext cx="11593513" cy="11417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7848" y="3802063"/>
            <a:ext cx="10081120" cy="29565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图片 71689" descr="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8350" y="6717267"/>
            <a:ext cx="4556298" cy="1300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5796856" y="2362200"/>
            <a:ext cx="1180931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4000" b="1" dirty="0">
                <a:solidFill>
                  <a:srgbClr val="0070C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CHỦ ĐỀ 5: MĨ THUẬT TRONG CUỘC SỐNG</a:t>
            </a:r>
            <a:endParaRPr lang="zh-CN" altLang="en-US" sz="4000" b="1" dirty="0">
              <a:solidFill>
                <a:srgbClr val="0070C0"/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6956771" y="4018945"/>
            <a:ext cx="7985101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4800" b="1" dirty="0">
                <a:solidFill>
                  <a:srgbClr val="0070C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BÀI 14</a:t>
            </a:r>
          </a:p>
          <a:p>
            <a:pPr lvl="0" defTabSz="1500505">
              <a:spcBef>
                <a:spcPct val="50000"/>
              </a:spcBef>
            </a:pPr>
            <a:r>
              <a:rPr lang="en-US" altLang="zh-CN" sz="4800" b="1" dirty="0">
                <a:solidFill>
                  <a:srgbClr val="FF000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       TRANH ÁP PHÍCH</a:t>
            </a:r>
            <a:endParaRPr lang="zh-CN" altLang="en-US" sz="4800" b="1" dirty="0">
              <a:solidFill>
                <a:srgbClr val="FF0000"/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9801111" y="6891337"/>
            <a:ext cx="207260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600" b="1" dirty="0">
                <a:solidFill>
                  <a:srgbClr val="00B05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( 2Tiết )</a:t>
            </a:r>
            <a:endParaRPr lang="zh-CN" altLang="en-US" sz="3600" b="1" dirty="0">
              <a:solidFill>
                <a:srgbClr val="00B050"/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575" y="993775"/>
            <a:ext cx="3095625" cy="1785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716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4" y="-158650"/>
            <a:ext cx="8280920" cy="88065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8064500" y="4089822"/>
            <a:ext cx="50116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500505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0312" y="2865686"/>
            <a:ext cx="5112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phích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được chia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9151020" y="1115428"/>
            <a:ext cx="6696744" cy="7056784"/>
          </a:xfrm>
          <a:prstGeom prst="wedgeRoundRectCallout">
            <a:avLst>
              <a:gd name="adj1" fmla="val -68168"/>
              <a:gd name="adj2" fmla="val 33417"/>
              <a:gd name="adj3" fmla="val 16667"/>
            </a:avLst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25248" y="2001590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69264" y="4643820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126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73050"/>
            <a:ext cx="14978063" cy="902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438" y="488950"/>
            <a:ext cx="8748712" cy="869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975" y="3379788"/>
            <a:ext cx="6399213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708624" y="2145606"/>
            <a:ext cx="64807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do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25330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6350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5063" y="2217738"/>
            <a:ext cx="3086100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8591" y="179076"/>
            <a:ext cx="17302591" cy="172372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425" y="417513"/>
            <a:ext cx="3457575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7513"/>
            <a:ext cx="2339975" cy="108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3708624" y="4065900"/>
            <a:ext cx="10399489" cy="40164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66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Tiết</a:t>
            </a:r>
            <a:r>
              <a:rPr lang="en-US" altLang="zh-CN" sz="66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66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66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66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đến</a:t>
            </a:r>
            <a:r>
              <a:rPr lang="en-US" altLang="zh-CN" sz="66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66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đây</a:t>
            </a:r>
            <a:r>
              <a:rPr lang="en-US" altLang="zh-CN" sz="66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66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là</a:t>
            </a:r>
            <a:r>
              <a:rPr lang="en-US" altLang="zh-CN" sz="66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66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kết</a:t>
            </a:r>
            <a:r>
              <a:rPr lang="en-US" altLang="zh-CN" sz="66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66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thúc</a:t>
            </a:r>
            <a:endParaRPr lang="en-US" altLang="zh-CN" sz="6600" b="1" dirty="0">
              <a:solidFill>
                <a:srgbClr val="FF0066"/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</a:endParaRPr>
          </a:p>
          <a:p>
            <a:pPr lvl="0" algn="ctr" defTabSz="1500505">
              <a:spcBef>
                <a:spcPct val="50000"/>
              </a:spcBef>
            </a:pP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Cảm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ơn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đã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tham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dự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tiết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-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hẹn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gặp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lại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tiết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sau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nhé</a:t>
            </a: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!</a:t>
            </a:r>
            <a:endParaRPr lang="zh-CN" altLang="en-US" sz="5400" b="1" dirty="0">
              <a:solidFill>
                <a:srgbClr val="FF0066"/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575"/>
            <a:ext cx="16776700" cy="882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808" y="2073275"/>
            <a:ext cx="11161239" cy="1728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8173119" y="2394992"/>
            <a:ext cx="5544616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500505">
              <a:spcBef>
                <a:spcPct val="50000"/>
              </a:spcBef>
            </a:pPr>
            <a:r>
              <a:rPr lang="en-US" altLang="zh-CN" sz="4400" b="1">
                <a:solidFill>
                  <a:srgbClr val="0070C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YÊU CẦU CẦN ĐẠT </a:t>
            </a:r>
            <a:endParaRPr lang="zh-CN" altLang="en-US" sz="4400" b="1" dirty="0">
              <a:solidFill>
                <a:srgbClr val="0070C0"/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575" y="993775"/>
            <a:ext cx="3095625" cy="1785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5076776" y="4017814"/>
            <a:ext cx="11305256" cy="393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Nêu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được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giá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trị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hình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ảnh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có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tính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tượng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trưng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tính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biểu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tượng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và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cách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sử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chữ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hình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màu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trong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áp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phích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.</a:t>
            </a:r>
            <a:endParaRPr lang="en-US" sz="3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Tạo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được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tranh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áp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phích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về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chủ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đề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văn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hóa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–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xã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hội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.</a:t>
            </a:r>
            <a:endParaRPr lang="en-US" sz="3200" b="1" dirty="0">
              <a:latin typeface="Calibri"/>
              <a:ea typeface="Calibri"/>
              <a:cs typeface="Times New Roman"/>
            </a:endParaRPr>
          </a:p>
          <a:p>
            <a:r>
              <a:rPr lang="en-US" sz="3200" b="1" dirty="0">
                <a:latin typeface="Times New Roman"/>
                <a:ea typeface="Calibri"/>
              </a:rPr>
              <a:t>- </a:t>
            </a:r>
            <a:r>
              <a:rPr lang="en-US" sz="3200" b="1" dirty="0" err="1">
                <a:latin typeface="Times New Roman"/>
                <a:ea typeface="Calibri"/>
              </a:rPr>
              <a:t>Vận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dụng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kiến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thức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kỹ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năng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của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bài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học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để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vẽ</a:t>
            </a:r>
            <a:r>
              <a:rPr lang="en-US" sz="3200" b="1" dirty="0">
                <a:latin typeface="Times New Roman"/>
                <a:ea typeface="Calibri"/>
              </a:rPr>
              <a:t> được </a:t>
            </a:r>
            <a:r>
              <a:rPr lang="en-US" sz="3200" b="1" dirty="0" err="1">
                <a:latin typeface="Times New Roman"/>
                <a:ea typeface="Calibri"/>
              </a:rPr>
              <a:t>tranh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áp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phích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với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các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chủ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đề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khác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nhau</a:t>
            </a:r>
            <a:endParaRPr lang="en-US" sz="3200" b="1" dirty="0">
              <a:latin typeface="Times New Roman"/>
              <a:ea typeface="Calibri"/>
            </a:endParaRPr>
          </a:p>
          <a:p>
            <a:r>
              <a:rPr lang="en-US" sz="3200" b="1" dirty="0">
                <a:latin typeface="Times New Roman"/>
                <a:ea typeface="Calibri"/>
              </a:rPr>
              <a:t>- Chia </a:t>
            </a:r>
            <a:r>
              <a:rPr lang="en-US" sz="3200" b="1" dirty="0" err="1">
                <a:latin typeface="Times New Roman"/>
                <a:ea typeface="Calibri"/>
              </a:rPr>
              <a:t>sẻ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với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người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thân</a:t>
            </a:r>
            <a:r>
              <a:rPr lang="en-US" sz="3200" b="1" dirty="0">
                <a:latin typeface="Times New Roman"/>
                <a:ea typeface="Calibri"/>
              </a:rPr>
              <a:t>, </a:t>
            </a:r>
            <a:r>
              <a:rPr lang="en-US" sz="3200" b="1" dirty="0" err="1">
                <a:latin typeface="Times New Roman"/>
                <a:ea typeface="Calibri"/>
              </a:rPr>
              <a:t>bạn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bè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với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trách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nhiệm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đói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với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các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vấn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đề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văn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hóa</a:t>
            </a:r>
            <a:r>
              <a:rPr lang="en-US" sz="3200" b="1" dirty="0">
                <a:latin typeface="Times New Roman"/>
                <a:ea typeface="Calibri"/>
              </a:rPr>
              <a:t> – </a:t>
            </a:r>
            <a:r>
              <a:rPr lang="en-US" sz="3200" b="1" dirty="0" err="1">
                <a:latin typeface="Times New Roman"/>
                <a:ea typeface="Calibri"/>
              </a:rPr>
              <a:t>xã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hội</a:t>
            </a:r>
            <a:r>
              <a:rPr lang="en-US" sz="3200" b="1" dirty="0">
                <a:latin typeface="Times New Roman"/>
                <a:ea typeface="Calibri"/>
              </a:rPr>
              <a:t> được </a:t>
            </a:r>
            <a:r>
              <a:rPr lang="en-US" sz="3200" b="1" dirty="0" err="1">
                <a:latin typeface="Times New Roman"/>
                <a:ea typeface="Calibri"/>
              </a:rPr>
              <a:t>tuyên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truyền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cổ</a:t>
            </a:r>
            <a:r>
              <a:rPr lang="en-US" sz="3200" b="1" dirty="0">
                <a:latin typeface="Times New Roman"/>
                <a:ea typeface="Calibri"/>
              </a:rPr>
              <a:t> </a:t>
            </a:r>
            <a:r>
              <a:rPr lang="en-US" sz="3200" b="1" dirty="0" err="1">
                <a:latin typeface="Times New Roman"/>
                <a:ea typeface="Calibri"/>
              </a:rPr>
              <a:t>động</a:t>
            </a:r>
            <a:r>
              <a:rPr lang="en-US" sz="3600" b="1" dirty="0">
                <a:latin typeface="Times New Roman"/>
                <a:ea typeface="Calibri"/>
              </a:rPr>
              <a:t>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97039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776700" cy="949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9750" y="4803775"/>
            <a:ext cx="7123113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7" name="图片 71686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8983" y="5487511"/>
            <a:ext cx="9677025" cy="1300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752" y="1479550"/>
            <a:ext cx="8280920" cy="1300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2530" y="2779713"/>
            <a:ext cx="8941230" cy="1300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图片 71689" descr="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0386" y="4187349"/>
            <a:ext cx="7857350" cy="1300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5298058" y="1777424"/>
            <a:ext cx="820365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1. QUAN SÁT TRANH ÁP PHÍCH</a:t>
            </a:r>
            <a:endParaRPr lang="zh-CN" altLang="en-US" sz="3200" b="1" dirty="0">
              <a:solidFill>
                <a:srgbClr val="0070C0"/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5724178" y="3002657"/>
            <a:ext cx="1044183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2. CÁCH TẠO TRANH ÁP PHÍCH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71693" name="文本框 71692"/>
          <p:cNvSpPr txBox="1"/>
          <p:nvPr/>
        </p:nvSpPr>
        <p:spPr>
          <a:xfrm>
            <a:off x="6084888" y="4203858"/>
            <a:ext cx="7992889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200" b="1" dirty="0">
                <a:solidFill>
                  <a:srgbClr val="00B05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3. TẠO TRANH ÁP PHÍCH VỀ CHỦ ĐỀ VĂN HÓA – XÃ HỘI</a:t>
            </a:r>
            <a:endParaRPr lang="zh-CN" altLang="en-US" sz="3200" b="1" dirty="0">
              <a:solidFill>
                <a:srgbClr val="00B050"/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7200337" y="5823266"/>
            <a:ext cx="832513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4. TRƯNG BÀY SẢN PHẨM VÀ CHIA SẺ</a:t>
            </a:r>
            <a:endParaRPr lang="zh-CN" altLang="en-US" sz="3200" b="1" dirty="0">
              <a:solidFill>
                <a:srgbClr val="C00000"/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575" y="993775"/>
            <a:ext cx="3095625" cy="1785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71686" descr="1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6016" y="6820693"/>
            <a:ext cx="10360684" cy="1300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71693"/>
          <p:cNvSpPr txBox="1"/>
          <p:nvPr/>
        </p:nvSpPr>
        <p:spPr>
          <a:xfrm>
            <a:off x="6583363" y="6994109"/>
            <a:ext cx="10374733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500505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5. TÌM HIỂU MỘT SỐ THỂ LOẠI TRANH ÁP PHÍCH</a:t>
            </a:r>
            <a:endParaRPr lang="zh-CN" altLang="en-US" sz="3200" b="1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</a:endParaRPr>
          </a:p>
          <a:p>
            <a:pPr lvl="0" defTabSz="1500505">
              <a:spcBef>
                <a:spcPct val="50000"/>
              </a:spcBef>
            </a:pPr>
            <a:endParaRPr lang="zh-CN" altLang="en-US" sz="3200" dirty="0">
              <a:solidFill>
                <a:schemeClr val="bg1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209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71693" grpId="0"/>
      <p:bldP spid="71694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-446682"/>
            <a:ext cx="16116084" cy="10309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424" y="4264360"/>
            <a:ext cx="4104455" cy="284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153" y="5687237"/>
            <a:ext cx="2425452" cy="242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61909">
            <a:off x="12120349" y="5867359"/>
            <a:ext cx="3238594" cy="178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32" y="5928005"/>
            <a:ext cx="3096344" cy="274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19" y="4047455"/>
            <a:ext cx="3012995" cy="200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10295" r="4653" b="15918"/>
          <a:stretch/>
        </p:blipFill>
        <p:spPr bwMode="auto">
          <a:xfrm>
            <a:off x="7381032" y="1114972"/>
            <a:ext cx="3734008" cy="275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9575091">
            <a:off x="1935496" y="2176214"/>
            <a:ext cx="33682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</a:rPr>
              <a:t>Kiểm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tra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000000"/>
                </a:solidFill>
              </a:rPr>
              <a:t>đồ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dùng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học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tập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84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 rotWithShape="1">
          <a:blip r:embed="rId3"/>
          <a:srcRect l="-4921" t="37642" r="4921" b="-5851"/>
          <a:stretch/>
        </p:blipFill>
        <p:spPr>
          <a:xfrm>
            <a:off x="-1403944" y="0"/>
            <a:ext cx="9084269" cy="9475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375" y="-590550"/>
            <a:ext cx="9264650" cy="10440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8245128" y="2217614"/>
            <a:ext cx="7272014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500505">
              <a:spcBef>
                <a:spcPct val="50000"/>
              </a:spcBef>
            </a:pP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phích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defTabSz="1500505">
              <a:spcBef>
                <a:spcPct val="50000"/>
              </a:spcBef>
              <a:buFontTx/>
              <a:buChar char="-"/>
            </a:pP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tin</a:t>
            </a:r>
          </a:p>
          <a:p>
            <a:pPr marL="457200" indent="-457200" defTabSz="1500505">
              <a:spcBef>
                <a:spcPct val="50000"/>
              </a:spcBef>
              <a:buFontTx/>
              <a:buChar char="-"/>
            </a:pP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endParaRPr lang="en-US" altLang="zh-CN" sz="4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defTabSz="1500505">
              <a:spcBef>
                <a:spcPct val="50000"/>
              </a:spcBef>
              <a:buFontTx/>
              <a:buChar char="-"/>
            </a:pP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4000" b="1" dirty="0">
              <a:latin typeface="Times New Roman" pitchFamily="18" charset="0"/>
              <a:cs typeface="Times New Roman" pitchFamily="18" charset="0"/>
            </a:endParaRPr>
          </a:p>
          <a:p>
            <a:pPr lvl="0" defTabSz="1500505">
              <a:spcBef>
                <a:spcPct val="50000"/>
              </a:spcBef>
            </a:pPr>
            <a:endParaRPr lang="zh-CN" altLang="en-US" dirty="0"/>
          </a:p>
          <a:p>
            <a:pPr defTabSz="1500505">
              <a:spcBef>
                <a:spcPct val="50000"/>
              </a:spcBef>
            </a:pPr>
            <a:endParaRPr lang="zh-CN" altLang="en-US" dirty="0"/>
          </a:p>
          <a:p>
            <a:pPr lvl="0" defTabSz="1500505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0272" y="4089822"/>
            <a:ext cx="6397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QUAN SÁT – NHẬN THỨC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 ÁP PHÍCH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https://tranhsondauthaison.com.vn/wp-content/uploads/2020/12/tranh-hoa-huong-duong-vangogh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24" y="160338"/>
            <a:ext cx="7796728" cy="8465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216" y="160338"/>
            <a:ext cx="7344816" cy="846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8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73050"/>
            <a:ext cx="14978063" cy="902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438" y="488950"/>
            <a:ext cx="8748712" cy="869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975" y="3379788"/>
            <a:ext cx="6399213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708624" y="2145606"/>
            <a:ext cx="64807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do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97326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4" y="-158650"/>
            <a:ext cx="8280920" cy="88065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8064500" y="4089822"/>
            <a:ext cx="50116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500505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0312" y="2865686"/>
            <a:ext cx="5112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phích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được chia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9151020" y="1115428"/>
            <a:ext cx="6696744" cy="7056784"/>
          </a:xfrm>
          <a:prstGeom prst="wedgeRoundRectCallout">
            <a:avLst>
              <a:gd name="adj1" fmla="val -68168"/>
              <a:gd name="adj2" fmla="val 33417"/>
              <a:gd name="adj3" fmla="val 16667"/>
            </a:avLst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25248" y="2001590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69264" y="4643820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5774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童心飞扬儿童教育PPT模板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833</Words>
  <Application>Microsoft Office PowerPoint</Application>
  <PresentationFormat>Custom</PresentationFormat>
  <Paragraphs>89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黑体</vt:lpstr>
      <vt:lpstr>Arial</vt:lpstr>
      <vt:lpstr>Calibri</vt:lpstr>
      <vt:lpstr>Times New Roman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卡通童心飞扬儿童教育PPT模板</dc:title>
  <dc:creator>Http://Dian1.taobao.com</dc:creator>
  <dc:description>Http://Dian1.taobao.com</dc:description>
  <cp:lastModifiedBy>Admin</cp:lastModifiedBy>
  <cp:revision>84</cp:revision>
  <dcterms:created xsi:type="dcterms:W3CDTF">2015-09-14T06:10:00Z</dcterms:created>
  <dcterms:modified xsi:type="dcterms:W3CDTF">2024-03-26T06:31:57Z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