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90" r:id="rId3"/>
    <p:sldId id="285" r:id="rId4"/>
    <p:sldId id="256" r:id="rId5"/>
    <p:sldId id="257" r:id="rId6"/>
    <p:sldId id="258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272" r:id="rId18"/>
    <p:sldId id="277" r:id="rId19"/>
    <p:sldId id="278" r:id="rId20"/>
    <p:sldId id="279" r:id="rId21"/>
    <p:sldId id="281" r:id="rId22"/>
    <p:sldId id="280" r:id="rId23"/>
    <p:sldId id="282" r:id="rId24"/>
    <p:sldId id="28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37D4"/>
    <a:srgbClr val="9F21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-120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69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04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28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51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5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68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59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06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72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20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86CD5-7458-41B0-9062-CD923062FB87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82744-3A69-4899-9933-4E9F730BA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7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12" Type="http://schemas.openxmlformats.org/officeDocument/2006/relationships/image" Target="../media/image3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0.jpeg"/><Relationship Id="rId4" Type="http://schemas.openxmlformats.org/officeDocument/2006/relationships/image" Target="../media/image27.png"/><Relationship Id="rId9" Type="http://schemas.openxmlformats.org/officeDocument/2006/relationships/image" Target="../media/image24.png"/><Relationship Id="rId1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7" Type="http://schemas.microsoft.com/office/2007/relationships/hdphoto" Target="../media/hdphoto5.wdp"/><Relationship Id="rId12" Type="http://schemas.microsoft.com/office/2007/relationships/hdphoto" Target="../media/hdphoto4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5.png"/><Relationship Id="rId11" Type="http://schemas.openxmlformats.org/officeDocument/2006/relationships/image" Target="../media/image30.jpeg"/><Relationship Id="rId5" Type="http://schemas.openxmlformats.org/officeDocument/2006/relationships/image" Target="../media/image31.png"/><Relationship Id="rId15" Type="http://schemas.openxmlformats.org/officeDocument/2006/relationships/image" Target="../media/image33.png"/><Relationship Id="rId10" Type="http://schemas.openxmlformats.org/officeDocument/2006/relationships/image" Target="../media/image24.png"/><Relationship Id="rId4" Type="http://schemas.openxmlformats.org/officeDocument/2006/relationships/image" Target="../media/image34.jpeg"/><Relationship Id="rId9" Type="http://schemas.microsoft.com/office/2007/relationships/hdphoto" Target="../media/hdphoto6.wdp"/><Relationship Id="rId1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12" Type="http://schemas.openxmlformats.org/officeDocument/2006/relationships/image" Target="../media/image3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7.wdp"/><Relationship Id="rId11" Type="http://schemas.openxmlformats.org/officeDocument/2006/relationships/image" Target="../media/image22.png"/><Relationship Id="rId5" Type="http://schemas.openxmlformats.org/officeDocument/2006/relationships/image" Target="../media/image38.png"/><Relationship Id="rId10" Type="http://schemas.openxmlformats.org/officeDocument/2006/relationships/image" Target="../media/image31.png"/><Relationship Id="rId4" Type="http://schemas.openxmlformats.org/officeDocument/2006/relationships/image" Target="../media/image37.jpeg"/><Relationship Id="rId9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24.png"/><Relationship Id="rId18" Type="http://schemas.openxmlformats.org/officeDocument/2006/relationships/image" Target="../media/image3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1.png"/><Relationship Id="rId12" Type="http://schemas.microsoft.com/office/2007/relationships/hdphoto" Target="../media/hdphoto11.wdp"/><Relationship Id="rId17" Type="http://schemas.openxmlformats.org/officeDocument/2006/relationships/image" Target="../media/image22.png"/><Relationship Id="rId2" Type="http://schemas.openxmlformats.org/officeDocument/2006/relationships/audio" Target="../media/media2.wav"/><Relationship Id="rId16" Type="http://schemas.openxmlformats.org/officeDocument/2006/relationships/image" Target="../media/image31.png"/><Relationship Id="rId1" Type="http://schemas.microsoft.com/office/2007/relationships/media" Target="../media/media2.wav"/><Relationship Id="rId6" Type="http://schemas.microsoft.com/office/2007/relationships/hdphoto" Target="../media/hdphoto8.wdp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5" Type="http://schemas.microsoft.com/office/2007/relationships/hdphoto" Target="../media/hdphoto4.wdp"/><Relationship Id="rId10" Type="http://schemas.microsoft.com/office/2007/relationships/hdphoto" Target="../media/hdphoto10.wdp"/><Relationship Id="rId19" Type="http://schemas.openxmlformats.org/officeDocument/2006/relationships/image" Target="../media/image33.png"/><Relationship Id="rId4" Type="http://schemas.openxmlformats.org/officeDocument/2006/relationships/image" Target="../media/image39.jpeg"/><Relationship Id="rId9" Type="http://schemas.openxmlformats.org/officeDocument/2006/relationships/image" Target="../media/image42.png"/><Relationship Id="rId1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6.png"/><Relationship Id="rId12" Type="http://schemas.openxmlformats.org/officeDocument/2006/relationships/image" Target="../media/image3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12.wdp"/><Relationship Id="rId11" Type="http://schemas.microsoft.com/office/2007/relationships/hdphoto" Target="../media/hdphoto4.wdp"/><Relationship Id="rId5" Type="http://schemas.openxmlformats.org/officeDocument/2006/relationships/image" Target="../media/image45.png"/><Relationship Id="rId15" Type="http://schemas.openxmlformats.org/officeDocument/2006/relationships/image" Target="../media/image33.png"/><Relationship Id="rId10" Type="http://schemas.openxmlformats.org/officeDocument/2006/relationships/image" Target="../media/image30.jpeg"/><Relationship Id="rId4" Type="http://schemas.openxmlformats.org/officeDocument/2006/relationships/image" Target="../media/image44.jpeg"/><Relationship Id="rId9" Type="http://schemas.openxmlformats.org/officeDocument/2006/relationships/image" Target="../media/image47.png"/><Relationship Id="rId1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loud Callout 4"/>
          <p:cNvSpPr/>
          <p:nvPr/>
        </p:nvSpPr>
        <p:spPr>
          <a:xfrm>
            <a:off x="5603966" y="436041"/>
            <a:ext cx="6087291" cy="2965268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 điện là gì?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5603966" y="436041"/>
            <a:ext cx="6087291" cy="2965268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năng là gì?</a:t>
            </a:r>
          </a:p>
          <a:p>
            <a:pPr algn="ctr"/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 biểu thức tính cơ năng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94311" y="-58210"/>
            <a:ext cx="10228218" cy="84908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 tra bài cũ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Shape 330"/>
          <p:cNvPicPr/>
          <p:nvPr/>
        </p:nvPicPr>
        <p:blipFill>
          <a:blip r:embed="rId2"/>
          <a:stretch/>
        </p:blipFill>
        <p:spPr>
          <a:xfrm>
            <a:off x="4144677" y="3744677"/>
            <a:ext cx="4084923" cy="31137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66" y="1400996"/>
            <a:ext cx="5562900" cy="144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9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Tổng quát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74765"/>
            <a:ext cx="10827917" cy="498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472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656" t="64085" r="49507" b="11497"/>
          <a:stretch/>
        </p:blipFill>
        <p:spPr>
          <a:xfrm>
            <a:off x="3241964" y="3262746"/>
            <a:ext cx="4883727" cy="6857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9143"/>
            <a:ext cx="10532704" cy="140154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26327" y="2019517"/>
            <a:ext cx="529936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Công của lực nâng là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30472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27" y="-362239"/>
            <a:ext cx="10515600" cy="1325563"/>
          </a:xfrm>
        </p:spPr>
        <p:txBody>
          <a:bodyPr/>
          <a:lstStyle/>
          <a:p>
            <a:r>
              <a:rPr lang="en-US" smtClean="0"/>
              <a:t>II.Công suất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5017" y="590169"/>
            <a:ext cx="10141528" cy="6226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757" y="3241964"/>
            <a:ext cx="9262339" cy="345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511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0876860" cy="15443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2586037"/>
            <a:ext cx="11255764" cy="331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5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1880273" cy="4281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02" y="4175198"/>
            <a:ext cx="10072055" cy="280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29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57152" cy="1825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5473" y="2190750"/>
            <a:ext cx="11428459" cy="342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65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 sinh làm poster theo nhóm về nội dung bài công và công suất</a:t>
            </a:r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200" b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8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92776" y="0"/>
            <a:ext cx="10502537" cy="84908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VẬN </a:t>
            </a:r>
            <a:r>
              <a:rPr lang="en-US" sz="3200" b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0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903200" y="6045200"/>
            <a:ext cx="812800" cy="812800"/>
          </a:xfrm>
          <a:prstGeom prst="rect">
            <a:avLst/>
          </a:prstGeom>
        </p:spPr>
      </p:pic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09999"/>
            <a:ext cx="121920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3584"/>
            <a:ext cx="7213600" cy="26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00010" y="343615"/>
            <a:ext cx="4224233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 DƯƠNG</a:t>
            </a:r>
          </a:p>
        </p:txBody>
      </p:sp>
      <p:pic>
        <p:nvPicPr>
          <p:cNvPr id="7" name="Picture 11" descr="C:\Users\ADMIN\Desktop\Tai nguyen thiet ke tro choi\Angry birds epic birds\1505573783630 (2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6000449"/>
            <a:ext cx="1426197" cy="7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3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4726618"/>
            <a:ext cx="1546503" cy="12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3346790" y="3868876"/>
            <a:ext cx="2808919" cy="2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825588"/>
            <a:ext cx="7759700" cy="118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0" y="762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3480179" y="590001"/>
            <a:ext cx="558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1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 vị đo công là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eriod"/>
            </a:pP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Jun(J)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Newton (N).</a:t>
            </a:r>
          </a:p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Kilogam (kg).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mét (m).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77801" y="2971377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33CC"/>
                </a:solidFill>
              </a:rPr>
              <a:t>B</a:t>
            </a:r>
            <a:endParaRPr lang="en-US" sz="3200" dirty="0">
              <a:solidFill>
                <a:srgbClr val="0033CC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1210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33CC"/>
                </a:solidFill>
              </a:rPr>
              <a:t>D</a:t>
            </a:r>
            <a:r>
              <a:rPr lang="en-US" sz="3200" smtClean="0">
                <a:solidFill>
                  <a:srgbClr val="0033CC"/>
                </a:solidFill>
              </a:rPr>
              <a:t>. </a:t>
            </a:r>
            <a:endParaRPr lang="en-US" sz="3200" dirty="0">
              <a:solidFill>
                <a:srgbClr val="0033CC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276698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33CC"/>
                </a:solidFill>
              </a:rPr>
              <a:t>C</a:t>
            </a:r>
            <a:r>
              <a:rPr lang="en-US" sz="3200" smtClean="0">
                <a:solidFill>
                  <a:srgbClr val="0033CC"/>
                </a:solidFill>
              </a:rPr>
              <a:t>. </a:t>
            </a:r>
            <a:endParaRPr lang="en-US" sz="3200">
              <a:solidFill>
                <a:srgbClr val="0033CC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298033" y="3022600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33CC"/>
                </a:solidFill>
              </a:rPr>
              <a:t>A</a:t>
            </a:r>
            <a:r>
              <a:rPr lang="en-US" sz="2667" smtClean="0">
                <a:solidFill>
                  <a:srgbClr val="0033CC"/>
                </a:solidFill>
              </a:rPr>
              <a:t> </a:t>
            </a:r>
            <a:endParaRPr lang="en-US" sz="2800" dirty="0">
              <a:solidFill>
                <a:srgbClr val="0033CC"/>
              </a:solidFill>
            </a:endParaRP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658" y="50546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77" name="Explosion 2 76"/>
          <p:cNvSpPr/>
          <p:nvPr/>
        </p:nvSpPr>
        <p:spPr>
          <a:xfrm>
            <a:off x="1511301" y="3824732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377503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1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77" grpId="0" animBg="1"/>
      <p:bldP spid="7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loud Callout 4"/>
          <p:cNvSpPr/>
          <p:nvPr/>
        </p:nvSpPr>
        <p:spPr>
          <a:xfrm>
            <a:off x="5603966" y="436041"/>
            <a:ext cx="6087291" cy="2965268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 điện là gì?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5603966" y="436041"/>
            <a:ext cx="6087291" cy="2965268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 ví dụ về cơ năng trong cuộc sống và có sự chuyển hóa giữa động năng và thế năng?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458" y="1108804"/>
            <a:ext cx="4442360" cy="557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03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6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29" y="19050"/>
            <a:ext cx="12198729" cy="683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58" y="52197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2a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32" b="98651" l="571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886" flipH="1">
            <a:off x="28381" y="2462856"/>
            <a:ext cx="7069012" cy="460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033" y="3797302"/>
            <a:ext cx="3310467" cy="23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1" y="-3581400"/>
            <a:ext cx="8331201" cy="135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762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0" name="TextBox 19"/>
          <p:cNvSpPr txBox="1"/>
          <p:nvPr/>
        </p:nvSpPr>
        <p:spPr>
          <a:xfrm>
            <a:off x="3280920" y="736723"/>
            <a:ext cx="6594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 vị của công suất là: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03200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33CC"/>
                </a:solidFill>
              </a:rPr>
              <a:t>A</a:t>
            </a:r>
            <a:r>
              <a:rPr lang="en-US" sz="320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Jun (J)</a:t>
            </a:r>
            <a:endParaRPr lang="en-US" sz="3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245601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33CC"/>
                </a:solidFill>
              </a:rPr>
              <a:t>D</a:t>
            </a:r>
            <a:r>
              <a:rPr lang="en-US" sz="3200" smtClean="0">
                <a:solidFill>
                  <a:srgbClr val="0033CC"/>
                </a:solidFill>
              </a:rPr>
              <a:t>.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Mét (m)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197601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33CC"/>
                </a:solidFill>
              </a:rPr>
              <a:t>C</a:t>
            </a:r>
            <a:r>
              <a:rPr lang="en-US" sz="3200" smtClean="0">
                <a:solidFill>
                  <a:srgbClr val="0033CC"/>
                </a:solidFill>
              </a:rPr>
              <a:t>.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Newton (N)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8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149600" y="3006876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33CC"/>
                </a:solidFill>
              </a:rPr>
              <a:t>B</a:t>
            </a:r>
            <a:r>
              <a:rPr lang="en-US" sz="3600" smtClean="0">
                <a:solidFill>
                  <a:srgbClr val="0033CC"/>
                </a:solidFill>
              </a:rPr>
              <a:t>.</a:t>
            </a:r>
            <a:r>
              <a:rPr lang="en-US" sz="3600">
                <a:solidFill>
                  <a:srgbClr val="0033CC"/>
                </a:solidFill>
              </a:rPr>
              <a:t> </a:t>
            </a:r>
            <a:r>
              <a:rPr lang="en-US" sz="3600" smtClean="0"/>
              <a:t>Oát  (W)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6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1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2" name="Explosion 2 51"/>
          <p:cNvSpPr/>
          <p:nvPr/>
        </p:nvSpPr>
        <p:spPr>
          <a:xfrm>
            <a:off x="1611826" y="3825541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300869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8025E-6 L -0.19028 0.07439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1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4" grpId="2" animBg="1"/>
      <p:bldP spid="52" grpId="0" animBg="1"/>
      <p:bldP spid="5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42a38d613d97be6200f1154f11a2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73200"/>
            <a:ext cx="12191999" cy="833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4c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1" y="3232869"/>
            <a:ext cx="8074599" cy="365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2741951"/>
            <a:ext cx="118872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23"/>
          <p:cNvSpPr/>
          <p:nvPr/>
        </p:nvSpPr>
        <p:spPr>
          <a:xfrm>
            <a:off x="856832" y="3156353"/>
            <a:ext cx="3730158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smtClean="0">
                <a:solidFill>
                  <a:schemeClr val="tx1"/>
                </a:solidFill>
              </a:rPr>
              <a:t>B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897884" y="4404709"/>
            <a:ext cx="3689106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smtClean="0">
                <a:solidFill>
                  <a:schemeClr val="tx1"/>
                </a:solidFill>
              </a:rPr>
              <a:t>C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571729" y="4567338"/>
            <a:ext cx="368987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smtClean="0">
                <a:solidFill>
                  <a:schemeClr val="tx1"/>
                </a:solidFill>
              </a:rPr>
              <a:t>D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577299" y="3191077"/>
            <a:ext cx="3732499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>
                <a:solidFill>
                  <a:schemeClr val="tx1"/>
                </a:solidFill>
              </a:rPr>
              <a:t>A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2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762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0" name="TextBox 29"/>
          <p:cNvSpPr txBox="1"/>
          <p:nvPr/>
        </p:nvSpPr>
        <p:spPr>
          <a:xfrm>
            <a:off x="2473696" y="604201"/>
            <a:ext cx="8295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Biếu thức tính Công là gì?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A= F.s      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B.  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A=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F:s 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C.. A=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F/s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D. A=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F.s.s 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58" y="52197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3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5" name="Rounded Rectangle 14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7" name="Picture 3" descr="C:\Users\ADMIN\Desktop\Picture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1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1" name="Explosion 2 50"/>
          <p:cNvSpPr/>
          <p:nvPr/>
        </p:nvSpPr>
        <p:spPr>
          <a:xfrm>
            <a:off x="1219200" y="5319109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390628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71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32099E-6 L -1.05607 -0.02994 " pathEditMode="relative" rAng="0" ptsTypes="AA">
                                      <p:cBhvr>
                                        <p:cTn id="76" dur="9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95" y="-1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0" grpId="0"/>
      <p:bldP spid="51" grpId="0" animBg="1"/>
      <p:bldP spid="5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36850"/>
            <a:ext cx="12192000" cy="814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285" y="4070123"/>
            <a:ext cx="1691716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624328" y="3206522"/>
            <a:ext cx="4288316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mtClean="0"/>
              <a:t>A. 0,4W</a:t>
            </a:r>
            <a:endParaRPr lang="vi-VN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46400" y="4343400"/>
            <a:ext cx="96005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624328" y="4546361"/>
            <a:ext cx="4288316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mtClean="0"/>
              <a:t>B. 0W</a:t>
            </a:r>
            <a:r>
              <a:rPr lang="vi-VN" smtClean="0"/>
              <a:t>.</a:t>
            </a:r>
            <a:endParaRPr lang="en-US" sz="40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61" y="3688293"/>
            <a:ext cx="2585508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58" y="4737760"/>
            <a:ext cx="1498177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6800" y="-2870200"/>
            <a:ext cx="85344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6838689" y="4576965"/>
            <a:ext cx="4239041" cy="1020035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D. </a:t>
            </a:r>
            <a:r>
              <a:rPr lang="en-US" smtClean="0"/>
              <a:t>48W</a:t>
            </a:r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6813869" y="3245023"/>
            <a:ext cx="426386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mtClean="0"/>
              <a:t>C. 6W</a:t>
            </a:r>
            <a:endParaRPr lang="en-US" sz="40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49" y="762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1" y="53594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7" name="Explosion 2 56"/>
          <p:cNvSpPr/>
          <p:nvPr/>
        </p:nvSpPr>
        <p:spPr>
          <a:xfrm>
            <a:off x="4074500" y="3046935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HẾT GIỜ</a:t>
            </a:r>
          </a:p>
        </p:txBody>
      </p:sp>
      <p:sp>
        <p:nvSpPr>
          <p:cNvPr id="2" name="Rectangle 1"/>
          <p:cNvSpPr/>
          <p:nvPr/>
        </p:nvSpPr>
        <p:spPr>
          <a:xfrm>
            <a:off x="3895718" y="631444"/>
            <a:ext cx="4936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Một người cố gắng ôm một chồng sách có trọng lượng 40 N cách mặt đất 1,2 m trong suốt thời gian 2 phút. Công suất mà người đó đã thực hiện được trong thời gian ôm sách là</a:t>
            </a:r>
          </a:p>
        </p:txBody>
      </p:sp>
    </p:spTree>
    <p:extLst>
      <p:ext uri="{BB962C8B-B14F-4D97-AF65-F5344CB8AC3E}">
        <p14:creationId xmlns:p14="http://schemas.microsoft.com/office/powerpoint/2010/main" val="374994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8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57" grpId="0" animBg="1"/>
      <p:bldP spid="5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Giai cuu dai duong 2\cartoon__underwater_background_by_slaterdies-d71ppa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Giai cuu dai duong 2\5a.jpe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9828" y1="27216" x2="41202" y2="43711"/>
                        <a14:foregroundMark x1="54506" y1="15052" x2="48283" y2="43711"/>
                        <a14:foregroundMark x1="39914" y1="28247" x2="37983" y2="42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5678">
            <a:off x="7035800" y="3543540"/>
            <a:ext cx="3218403" cy="33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Giai cuu dai duong 2\5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169" flipH="1">
            <a:off x="665886" y="2824375"/>
            <a:ext cx="4593071" cy="428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Giai cuu dai duong 2\luoi 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376" flipH="1">
            <a:off x="6282644" y="1509516"/>
            <a:ext cx="5535189" cy="691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6774538" y="3101431"/>
            <a:ext cx="4359803" cy="886581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/>
              <a:t>C</a:t>
            </a:r>
            <a:r>
              <a:rPr lang="en-US" sz="2800" smtClean="0"/>
              <a:t>. </a:t>
            </a:r>
            <a:r>
              <a:rPr lang="en-US" sz="2800"/>
              <a:t>cùng hướng chuyển động của vật.</a:t>
            </a:r>
            <a:endParaRPr lang="en-US" sz="2800"/>
          </a:p>
        </p:txBody>
      </p:sp>
      <p:sp>
        <p:nvSpPr>
          <p:cNvPr id="18" name="Rounded Rectangle 17"/>
          <p:cNvSpPr/>
          <p:nvPr/>
        </p:nvSpPr>
        <p:spPr>
          <a:xfrm>
            <a:off x="711199" y="4343400"/>
            <a:ext cx="4181278" cy="1663196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/>
              <a:t>B. </a:t>
            </a:r>
            <a:r>
              <a:rPr lang="en-US" sz="2800" b="1"/>
              <a:t>.</a:t>
            </a:r>
            <a:r>
              <a:rPr lang="en-US" sz="2800"/>
              <a:t> hợp với hướng chuyển động của vật góc lớn hơn 90</a:t>
            </a:r>
            <a:r>
              <a:rPr lang="en-US" sz="2800" baseline="30000"/>
              <a:t>0</a:t>
            </a:r>
            <a:endParaRPr lang="en-US" sz="2800" dirty="0" smtClean="0">
              <a:solidFill>
                <a:srgbClr val="0033CC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774538" y="4380837"/>
            <a:ext cx="428582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smtClean="0"/>
              <a:t>D.</a:t>
            </a:r>
            <a:r>
              <a:rPr lang="en-US" sz="2800" smtClean="0"/>
              <a:t>có </a:t>
            </a:r>
            <a:r>
              <a:rPr lang="en-US" sz="2800"/>
              <a:t>tác dụng cản chuyển động của vật.</a:t>
            </a:r>
            <a:endParaRPr lang="en-US" sz="2800" dirty="0" smtClean="0">
              <a:solidFill>
                <a:srgbClr val="0033CC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11199" y="3115677"/>
            <a:ext cx="4181278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/>
              <a:t>A</a:t>
            </a:r>
            <a:r>
              <a:rPr lang="en-US" sz="2800" smtClean="0"/>
              <a:t>. </a:t>
            </a:r>
            <a:r>
              <a:rPr lang="en-US" sz="2800"/>
              <a:t>vuông góc với chuyển động của </a:t>
            </a:r>
            <a:r>
              <a:rPr lang="en-US" sz="2800"/>
              <a:t>vật</a:t>
            </a:r>
            <a:r>
              <a:rPr lang="en-US" sz="2800" smtClean="0"/>
              <a:t>.</a:t>
            </a:r>
            <a:r>
              <a:rPr lang="en-US" sz="2800" smtClean="0">
                <a:solidFill>
                  <a:srgbClr val="0033CC"/>
                </a:solidFill>
              </a:rPr>
              <a:t> </a:t>
            </a:r>
            <a:endParaRPr lang="en-US" sz="2800" dirty="0">
              <a:solidFill>
                <a:srgbClr val="0033CC"/>
              </a:solidFill>
            </a:endParaRPr>
          </a:p>
        </p:txBody>
      </p:sp>
      <p:pic>
        <p:nvPicPr>
          <p:cNvPr id="21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417" y="14967"/>
            <a:ext cx="9489607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8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1" y="5116750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4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800"/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800"/>
          </a:p>
        </p:txBody>
      </p:sp>
      <p:sp>
        <p:nvSpPr>
          <p:cNvPr id="51" name="Explosion 2 50"/>
          <p:cNvSpPr/>
          <p:nvPr/>
        </p:nvSpPr>
        <p:spPr>
          <a:xfrm>
            <a:off x="9280379" y="4610189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HẾT GIỜ</a:t>
            </a:r>
          </a:p>
        </p:txBody>
      </p:sp>
      <p:sp>
        <p:nvSpPr>
          <p:cNvPr id="2" name="Rectangle 1"/>
          <p:cNvSpPr/>
          <p:nvPr/>
        </p:nvSpPr>
        <p:spPr>
          <a:xfrm>
            <a:off x="3714365" y="869538"/>
            <a:ext cx="7051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/>
              <a:t>Lực F tác dụng vào một vật không sinh công khi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21230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71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7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1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51" grpId="0" animBg="1"/>
      <p:bldP spid="5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642610" y="261586"/>
            <a:ext cx="5096655" cy="97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253088" y="1213909"/>
            <a:ext cx="5403363" cy="4377128"/>
          </a:xfrm>
          <a:custGeom>
            <a:avLst/>
            <a:gdLst>
              <a:gd name="connsiteX0" fmla="*/ 0 w 5403363"/>
              <a:gd name="connsiteY0" fmla="*/ 0 h 4377128"/>
              <a:gd name="connsiteX1" fmla="*/ 1678898 w 5403363"/>
              <a:gd name="connsiteY1" fmla="*/ 524656 h 4377128"/>
              <a:gd name="connsiteX2" fmla="*/ 344773 w 5403363"/>
              <a:gd name="connsiteY2" fmla="*/ 2158583 h 4377128"/>
              <a:gd name="connsiteX3" fmla="*/ 2668249 w 5403363"/>
              <a:gd name="connsiteY3" fmla="*/ 2893101 h 4377128"/>
              <a:gd name="connsiteX4" fmla="*/ 209862 w 5403363"/>
              <a:gd name="connsiteY4" fmla="*/ 4227226 h 4377128"/>
              <a:gd name="connsiteX5" fmla="*/ 4961744 w 5403363"/>
              <a:gd name="connsiteY5" fmla="*/ 4332157 h 4377128"/>
              <a:gd name="connsiteX6" fmla="*/ 5231567 w 5403363"/>
              <a:gd name="connsiteY6" fmla="*/ 4362138 h 4377128"/>
              <a:gd name="connsiteX7" fmla="*/ 5276537 w 5403363"/>
              <a:gd name="connsiteY7" fmla="*/ 4377128 h 437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03363" h="4377128">
                <a:moveTo>
                  <a:pt x="0" y="0"/>
                </a:moveTo>
                <a:cubicBezTo>
                  <a:pt x="810718" y="82446"/>
                  <a:pt x="1621436" y="164892"/>
                  <a:pt x="1678898" y="524656"/>
                </a:cubicBezTo>
                <a:cubicBezTo>
                  <a:pt x="1736360" y="884420"/>
                  <a:pt x="179881" y="1763842"/>
                  <a:pt x="344773" y="2158583"/>
                </a:cubicBezTo>
                <a:cubicBezTo>
                  <a:pt x="509665" y="2553324"/>
                  <a:pt x="2690734" y="2548327"/>
                  <a:pt x="2668249" y="2893101"/>
                </a:cubicBezTo>
                <a:cubicBezTo>
                  <a:pt x="2645764" y="3237875"/>
                  <a:pt x="-172387" y="3987383"/>
                  <a:pt x="209862" y="4227226"/>
                </a:cubicBezTo>
                <a:cubicBezTo>
                  <a:pt x="592111" y="4467069"/>
                  <a:pt x="4124793" y="4309672"/>
                  <a:pt x="4961744" y="4332157"/>
                </a:cubicBezTo>
                <a:cubicBezTo>
                  <a:pt x="5798695" y="4354642"/>
                  <a:pt x="5179101" y="4354643"/>
                  <a:pt x="5231567" y="4362138"/>
                </a:cubicBezTo>
                <a:cubicBezTo>
                  <a:pt x="5284033" y="4369633"/>
                  <a:pt x="5280285" y="4373380"/>
                  <a:pt x="5276537" y="4377128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164613" y="1446839"/>
            <a:ext cx="689547" cy="61459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769983" y="3907524"/>
            <a:ext cx="689547" cy="61459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32884" y="4975962"/>
            <a:ext cx="689547" cy="614597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735" y="1269348"/>
            <a:ext cx="8172333" cy="426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28348" y="3963093"/>
            <a:ext cx="4524367" cy="28471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97" y="3963093"/>
            <a:ext cx="4067175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348" y="3963093"/>
            <a:ext cx="3810000" cy="289490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35182" y="706583"/>
            <a:ext cx="10536382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sát các bức tranh sau  và cho biết công </a:t>
            </a:r>
            <a:r>
              <a:rPr lang="en-US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 mỗi trường hợp đó được xác định như thế nào?</a:t>
            </a:r>
          </a:p>
        </p:txBody>
      </p:sp>
    </p:spTree>
    <p:extLst>
      <p:ext uri="{BB962C8B-B14F-4D97-AF65-F5344CB8AC3E}">
        <p14:creationId xmlns:p14="http://schemas.microsoft.com/office/powerpoint/2010/main" val="97621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0972" y="2521132"/>
            <a:ext cx="9914709" cy="10156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6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Công và công suất</a:t>
            </a:r>
            <a:endParaRPr lang="en-US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98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2185349" y="1712824"/>
            <a:ext cx="2010508" cy="1805856"/>
          </a:xfrm>
          <a:custGeom>
            <a:avLst/>
            <a:gdLst>
              <a:gd name="connsiteX0" fmla="*/ 0 w 1371600"/>
              <a:gd name="connsiteY0" fmla="*/ 0 h 1371600"/>
              <a:gd name="connsiteX1" fmla="*/ 1371600 w 1371600"/>
              <a:gd name="connsiteY1" fmla="*/ 1371600 h 1371600"/>
              <a:gd name="connsiteX2" fmla="*/ 0 w 1371600"/>
              <a:gd name="connsiteY2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1371600">
                <a:moveTo>
                  <a:pt x="0" y="0"/>
                </a:moveTo>
                <a:cubicBezTo>
                  <a:pt x="757514" y="0"/>
                  <a:pt x="1371600" y="614086"/>
                  <a:pt x="1371600" y="1371600"/>
                </a:cubicBezTo>
                <a:lnTo>
                  <a:pt x="0" y="1371600"/>
                </a:lnTo>
                <a:close/>
              </a:path>
            </a:pathLst>
          </a:cu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 rot="5400000">
            <a:off x="2287675" y="3416354"/>
            <a:ext cx="1805856" cy="2010508"/>
          </a:xfrm>
          <a:custGeom>
            <a:avLst/>
            <a:gdLst>
              <a:gd name="connsiteX0" fmla="*/ 0 w 1371600"/>
              <a:gd name="connsiteY0" fmla="*/ 0 h 1371600"/>
              <a:gd name="connsiteX1" fmla="*/ 1371600 w 1371600"/>
              <a:gd name="connsiteY1" fmla="*/ 1371600 h 1371600"/>
              <a:gd name="connsiteX2" fmla="*/ 0 w 1371600"/>
              <a:gd name="connsiteY2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1371600">
                <a:moveTo>
                  <a:pt x="0" y="0"/>
                </a:moveTo>
                <a:cubicBezTo>
                  <a:pt x="757514" y="0"/>
                  <a:pt x="1371600" y="614086"/>
                  <a:pt x="1371600" y="1371600"/>
                </a:cubicBezTo>
                <a:lnTo>
                  <a:pt x="0" y="13716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04252" y="2103119"/>
            <a:ext cx="2781297" cy="2743200"/>
          </a:xfrm>
          <a:prstGeom prst="ellipse">
            <a:avLst/>
          </a:prstGeom>
          <a:solidFill>
            <a:schemeClr val="bg1"/>
          </a:solidFill>
          <a:ln/>
          <a:effectLst>
            <a:outerShdw blurRad="127000" dist="38100" sx="99000" sy="99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b="1" dirty="0" smtClean="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  <a:endParaRPr lang="en-US" sz="3400" b="1" dirty="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rc 6"/>
          <p:cNvSpPr/>
          <p:nvPr/>
        </p:nvSpPr>
        <p:spPr>
          <a:xfrm>
            <a:off x="467912" y="1101211"/>
            <a:ext cx="4196862" cy="4719544"/>
          </a:xfrm>
          <a:prstGeom prst="arc">
            <a:avLst>
              <a:gd name="adj1" fmla="val 16200000"/>
              <a:gd name="adj2" fmla="val 5442440"/>
            </a:avLst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/>
          <p:cNvSpPr/>
          <p:nvPr/>
        </p:nvSpPr>
        <p:spPr>
          <a:xfrm>
            <a:off x="2507732" y="999552"/>
            <a:ext cx="152400" cy="17584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/>
          <p:cNvSpPr/>
          <p:nvPr/>
        </p:nvSpPr>
        <p:spPr>
          <a:xfrm>
            <a:off x="4538753" y="3429854"/>
            <a:ext cx="152400" cy="17584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/>
          <p:cNvSpPr/>
          <p:nvPr/>
        </p:nvSpPr>
        <p:spPr>
          <a:xfrm>
            <a:off x="2437392" y="5732832"/>
            <a:ext cx="152400" cy="17584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2671851" y="1101211"/>
            <a:ext cx="34231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717531" y="3527383"/>
            <a:ext cx="1477108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19" idx="2"/>
          </p:cNvCxnSpPr>
          <p:nvPr/>
        </p:nvCxnSpPr>
        <p:spPr>
          <a:xfrm>
            <a:off x="2583932" y="5820755"/>
            <a:ext cx="3610707" cy="367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6563905" y="304377"/>
            <a:ext cx="4159357" cy="15936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endParaRPr lang="en-US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657748" y="2756929"/>
            <a:ext cx="4071427" cy="16646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51835" y="4888917"/>
            <a:ext cx="4071427" cy="17078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vận dụng</a:t>
            </a:r>
            <a:endParaRPr lang="en-US" sz="3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194639" y="5628211"/>
            <a:ext cx="445477" cy="45862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194639" y="3298072"/>
            <a:ext cx="445477" cy="45862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106709" y="853308"/>
            <a:ext cx="445477" cy="45862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2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54697" y="0"/>
            <a:ext cx="2571630" cy="84908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41964" y="-55023"/>
            <a:ext cx="80612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Quan sát </a:t>
            </a: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 hình ảnh thực hiện 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công trong đời sống yêu cầu HS nêu được quá trình chuyển hóa thế năng và động năng</a:t>
            </a: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 lời các câu hỏi sau: 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 Thế 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nào là công?</a:t>
            </a:r>
          </a:p>
          <a:p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2,Công 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phụ thuộc những yếu tố nào?</a:t>
            </a:r>
          </a:p>
          <a:p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3,Công 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thức tính ra sao? </a:t>
            </a: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 vị?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28348" y="3963093"/>
            <a:ext cx="4524367" cy="28471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97" y="3963093"/>
            <a:ext cx="4067175" cy="2857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348" y="3963093"/>
            <a:ext cx="3810000" cy="28949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9381" y="1288473"/>
            <a:ext cx="3491346" cy="262682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26327" y="5985163"/>
            <a:ext cx="6008603" cy="872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 việc nhóm trong 10 phút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5436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54697" y="0"/>
            <a:ext cx="2571630" cy="84908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41964" y="-55023"/>
            <a:ext cx="80612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Quan sát </a:t>
            </a: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 hình ảnh thực hiện 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công trong đời sống yêu cầu HS nêu được quá trình chuyển hóa thế năng và động năng</a:t>
            </a: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28348" y="3963093"/>
            <a:ext cx="4524367" cy="28471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97" y="3963093"/>
            <a:ext cx="4067175" cy="2857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348" y="3963093"/>
            <a:ext cx="3810000" cy="28949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9381" y="1288473"/>
            <a:ext cx="3491346" cy="262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4284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54697" y="0"/>
            <a:ext cx="2571630" cy="84908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57600" y="-55023"/>
            <a:ext cx="75880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 lời các câu hỏi sau: 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 Thế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nào là công?</a:t>
            </a:r>
          </a:p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2,Công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phụ thuộc những yếu tố nào?</a:t>
            </a:r>
          </a:p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3,Công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thức tính ra sao?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 vị?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193" y="1760859"/>
            <a:ext cx="12085807" cy="509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661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8" y="-1"/>
            <a:ext cx="8845881" cy="58307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-585" b="30405"/>
          <a:stretch/>
        </p:blipFill>
        <p:spPr>
          <a:xfrm>
            <a:off x="1413162" y="5830743"/>
            <a:ext cx="7142019" cy="82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53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Bài 22.mạch điện đơn giản. môn lý 8 KNTT bộ 3 mạch điện đơn giản</Template>
  <TotalTime>531</TotalTime>
  <Words>446</Words>
  <Application>Microsoft Office PowerPoint</Application>
  <PresentationFormat>Widescreen</PresentationFormat>
  <Paragraphs>74</Paragraphs>
  <Slides>24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Tổng quát</vt:lpstr>
      <vt:lpstr>PowerPoint Presentation</vt:lpstr>
      <vt:lpstr>II.Công suất</vt:lpstr>
      <vt:lpstr>PowerPoint Presentation</vt:lpstr>
      <vt:lpstr>PowerPoint Presentation</vt:lpstr>
      <vt:lpstr>PowerPoint Presentation</vt:lpstr>
      <vt:lpstr>III. 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SONY</cp:lastModifiedBy>
  <cp:revision>7</cp:revision>
  <dcterms:created xsi:type="dcterms:W3CDTF">2024-07-07T03:38:02Z</dcterms:created>
  <dcterms:modified xsi:type="dcterms:W3CDTF">2024-07-09T08:10:05Z</dcterms:modified>
</cp:coreProperties>
</file>