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comments/comment1.xml" ContentType="application/vnd.openxmlformats-officedocument.presentationml.comments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2.xml" ContentType="application/vnd.openxmlformats-officedocument.presentationml.tags+xml"/>
  <Override PartName="/ppt/notesSlides/notesSlide11.xml" ContentType="application/vnd.openxmlformats-officedocument.presentationml.notesSlide+xml"/>
  <Override PartName="/ppt/tags/tag3.xml" ContentType="application/vnd.openxmlformats-officedocument.presentationml.tags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73" r:id="rId2"/>
    <p:sldId id="281" r:id="rId3"/>
    <p:sldId id="266" r:id="rId4"/>
    <p:sldId id="305" r:id="rId5"/>
    <p:sldId id="267" r:id="rId6"/>
    <p:sldId id="268" r:id="rId7"/>
    <p:sldId id="283" r:id="rId8"/>
    <p:sldId id="292" r:id="rId9"/>
    <p:sldId id="303" r:id="rId10"/>
    <p:sldId id="275" r:id="rId11"/>
    <p:sldId id="300" r:id="rId12"/>
    <p:sldId id="291" r:id="rId13"/>
    <p:sldId id="304" r:id="rId14"/>
    <p:sldId id="293" r:id="rId15"/>
    <p:sldId id="288" r:id="rId16"/>
    <p:sldId id="257" r:id="rId17"/>
    <p:sldId id="256" r:id="rId18"/>
    <p:sldId id="259" r:id="rId19"/>
    <p:sldId id="263" r:id="rId20"/>
    <p:sldId id="264" r:id="rId21"/>
    <p:sldId id="286" r:id="rId22"/>
    <p:sldId id="277" r:id="rId23"/>
    <p:sldId id="278" r:id="rId2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P" initials="H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8000"/>
    <a:srgbClr val="0000FF"/>
    <a:srgbClr val="00FF0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2000" autoAdjust="0"/>
  </p:normalViewPr>
  <p:slideViewPr>
    <p:cSldViewPr>
      <p:cViewPr varScale="1">
        <p:scale>
          <a:sx n="95" d="100"/>
          <a:sy n="95" d="100"/>
        </p:scale>
        <p:origin x="1090" y="62"/>
      </p:cViewPr>
      <p:guideLst>
        <p:guide orient="horz" pos="162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6-09-30T17:19:33.426" idx="1">
    <p:pos x="10" y="10"/>
    <p:text/>
  </p:cm>
  <p:cm authorId="1" dt="2016-09-30T17:24:32.099" idx="2">
    <p:pos x="106" y="106"/>
    <p:text/>
  </p:cm>
</p:cmLst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58763" units="1/cm"/>
          <inkml:channelProperty channel="T" name="resolution" value="1" units="1/dev"/>
        </inkml:channelProperties>
      </inkml:inkSource>
      <inkml:timestamp xml:id="ts0" timeString="2023-11-12T09:54:21.016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297A2B88-5594-4959-8CB3-9125B0D4CE81}" emma:medium="tactile" emma:mode="ink">
          <msink:context xmlns:msink="http://schemas.microsoft.com/ink/2010/main" type="writingRegion" rotatedBoundingBox="2463,3411 2478,3411 2478,3426 2463,3426"/>
        </emma:interpretation>
      </emma:emma>
    </inkml:annotationXML>
    <inkml:traceGroup>
      <inkml:annotationXML>
        <emma:emma xmlns:emma="http://www.w3.org/2003/04/emma" version="1.0">
          <emma:interpretation id="{7601C213-583D-4F56-978E-30E92F7AD0C3}" emma:medium="tactile" emma:mode="ink">
            <msink:context xmlns:msink="http://schemas.microsoft.com/ink/2010/main" type="paragraph" rotatedBoundingBox="2463,3411 2478,3411 2478,3426 2463,3426" alignmentLevel="1"/>
          </emma:interpretation>
        </emma:emma>
      </inkml:annotationXML>
      <inkml:traceGroup>
        <inkml:annotationXML>
          <emma:emma xmlns:emma="http://www.w3.org/2003/04/emma" version="1.0">
            <emma:interpretation id="{58571636-3D75-4285-AD09-40C2CFA72910}" emma:medium="tactile" emma:mode="ink">
              <msink:context xmlns:msink="http://schemas.microsoft.com/ink/2010/main" type="line" rotatedBoundingBox="2463,3411 2478,3411 2478,3426 2463,3426"/>
            </emma:interpretation>
          </emma:emma>
        </inkml:annotationXML>
        <inkml:traceGroup>
          <inkml:annotationXML>
            <emma:emma xmlns:emma="http://www.w3.org/2003/04/emma" version="1.0">
              <emma:interpretation id="{D2D6D93A-C2BC-415F-A78D-FB5B799E0547}" emma:medium="tactile" emma:mode="ink">
                <msink:context xmlns:msink="http://schemas.microsoft.com/ink/2010/main" type="inkWord" rotatedBoundingBox="2463,3411 2478,3411 2478,3426 2463,3426"/>
              </emma:interpretation>
              <emma:one-of disjunction-type="recognition" id="oneOf0">
                <emma:interpretation id="interp0" emma:lang="" emma:confidence="0.5">
                  <emma:literal>.</emma:literal>
                </emma:interpretation>
                <emma:interpretation id="interp1" emma:lang="" emma:confidence="0">
                  <emma:literal>,</emma:literal>
                </emma:interpretation>
                <emma:interpretation id="interp2" emma:lang="" emma:confidence="0">
                  <emma:literal>\</emma:literal>
                </emma:interpretation>
                <emma:interpretation id="interp3" emma:lang="" emma:confidence="0">
                  <emma:literal>`</emma:literal>
                </emma:interpretation>
                <emma:interpretation id="interp4" emma:lang="" emma:confidence="0">
                  <emma:literal>'</emma:literal>
                </emma:interpretation>
              </emma:one-of>
            </emma:emma>
          </inkml:annotationXML>
          <inkml:trace contextRef="#ctx0" brushRef="#br0">0 0 0</inkml:trace>
        </inkml:traceGroup>
      </inkml:traceGroup>
    </inkml:traceGroup>
  </inkml:traceGroup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58763" units="1/cm"/>
          <inkml:channelProperty channel="T" name="resolution" value="1" units="1/dev"/>
        </inkml:channelProperties>
      </inkml:inkSource>
      <inkml:timestamp xml:id="ts0" timeString="2023-11-12T09:54:26.812"/>
    </inkml:context>
    <inkml:brush xml:id="br0">
      <inkml:brushProperty name="width" value="0.06667" units="cm"/>
      <inkml:brushProperty name="height" value="0.06667" units="cm"/>
      <inkml:brushProperty name="color" value="#FF0000"/>
      <inkml:brushProperty name="fitToCurve" value="1"/>
    </inkml:brush>
  </inkml:definitions>
  <inkml:traceGroup>
    <inkml:annotationXML>
      <emma:emma xmlns:emma="http://www.w3.org/2003/04/emma" version="1.0">
        <emma:interpretation id="{D8E721F8-D1AA-4760-A38D-5AD3F9E0357D}" emma:medium="tactile" emma:mode="ink">
          <msink:context xmlns:msink="http://schemas.microsoft.com/ink/2010/main" type="writingRegion" rotatedBoundingBox="-3222,5117 -3207,5117 -3207,5132 -3222,5132"/>
        </emma:interpretation>
      </emma:emma>
    </inkml:annotationXML>
    <inkml:traceGroup>
      <inkml:annotationXML>
        <emma:emma xmlns:emma="http://www.w3.org/2003/04/emma" version="1.0">
          <emma:interpretation id="{FB66F424-52FB-4BD8-B8F3-8D38FD8D6F46}" emma:medium="tactile" emma:mode="ink">
            <msink:context xmlns:msink="http://schemas.microsoft.com/ink/2010/main" type="paragraph" rotatedBoundingBox="-3222,5117 -3207,5117 -3207,5132 -3222,5132" alignmentLevel="1"/>
          </emma:interpretation>
        </emma:emma>
      </inkml:annotationXML>
      <inkml:traceGroup>
        <inkml:annotationXML>
          <emma:emma xmlns:emma="http://www.w3.org/2003/04/emma" version="1.0">
            <emma:interpretation id="{DE0121A3-B229-429F-A218-3453231B845D}" emma:medium="tactile" emma:mode="ink">
              <msink:context xmlns:msink="http://schemas.microsoft.com/ink/2010/main" type="line" rotatedBoundingBox="-3222,5117 -3207,5117 -3207,5132 -3222,5132"/>
            </emma:interpretation>
          </emma:emma>
        </inkml:annotationXML>
        <inkml:traceGroup>
          <inkml:annotationXML>
            <emma:emma xmlns:emma="http://www.w3.org/2003/04/emma" version="1.0">
              <emma:interpretation id="{2436F8C7-4192-437E-B7B3-8DD5991D1FC4}" emma:medium="tactile" emma:mode="ink">
                <msink:context xmlns:msink="http://schemas.microsoft.com/ink/2010/main" type="inkWord" rotatedBoundingBox="-3222,5117 -3207,5117 -3207,5132 -3222,5132"/>
              </emma:interpretation>
              <emma:one-of disjunction-type="recognition" id="oneOf0">
                <emma:interpretation id="interp0" emma:lang="" emma:confidence="0.5">
                  <emma:literal>.</emma:literal>
                </emma:interpretation>
                <emma:interpretation id="interp1" emma:lang="" emma:confidence="0">
                  <emma:literal>,</emma:literal>
                </emma:interpretation>
                <emma:interpretation id="interp2" emma:lang="" emma:confidence="0">
                  <emma:literal>\</emma:literal>
                </emma:interpretation>
                <emma:interpretation id="interp3" emma:lang="" emma:confidence="0">
                  <emma:literal>`</emma:literal>
                </emma:interpretation>
                <emma:interpretation id="interp4" emma:lang="" emma:confidence="0">
                  <emma:literal>'</emma:literal>
                </emma:interpretation>
              </emma:one-of>
            </emma:emma>
          </inkml:annotationXML>
          <inkml:trace contextRef="#ctx0" brushRef="#br0">0 0 0</inkml:trace>
        </inkml:traceGroup>
      </inkml:traceGroup>
    </inkml:traceGroup>
  </inkml:traceGroup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51B582-BBEB-4430-AB72-F7D9EF32F520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938FB0-BFD0-444B-962D-B7AF7A40AE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532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938FB0-BFD0-444B-962D-B7AF7A40AE9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014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938FB0-BFD0-444B-962D-B7AF7A40AE9F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8023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E59C39-BC55-40C2-BEB5-A6BCCCFA5CB6}" type="slidenum">
              <a:rPr lang="vi-VN" smtClean="0"/>
              <a:t>22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0534535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E59C39-BC55-40C2-BEB5-A6BCCCFA5CB6}" type="slidenum">
              <a:rPr lang="vi-VN" smtClean="0"/>
              <a:t>23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0244321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E59C39-BC55-40C2-BEB5-A6BCCCFA5CB6}" type="slidenum">
              <a:rPr lang="vi-VN" smtClean="0"/>
              <a:t>3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529920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938FB0-BFD0-444B-962D-B7AF7A40AE9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9559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938FB0-BFD0-444B-962D-B7AF7A40AE9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6676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938FB0-BFD0-444B-962D-B7AF7A40AE9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5962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938FB0-BFD0-444B-962D-B7AF7A40AE9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8996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938FB0-BFD0-444B-962D-B7AF7A40AE9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912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938FB0-BFD0-444B-962D-B7AF7A40AE9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8775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938FB0-BFD0-444B-962D-B7AF7A40AE9F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0944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EB4B6-BD15-4E68-8BFA-8A2D3AAA4790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26279-CC7E-44C3-BE74-6057693754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0757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EB4B6-BD15-4E68-8BFA-8A2D3AAA4790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26279-CC7E-44C3-BE74-6057693754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724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EB4B6-BD15-4E68-8BFA-8A2D3AAA4790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26279-CC7E-44C3-BE74-6057693754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001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EB4B6-BD15-4E68-8BFA-8A2D3AAA4790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26279-CC7E-44C3-BE74-6057693754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7854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EB4B6-BD15-4E68-8BFA-8A2D3AAA4790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26279-CC7E-44C3-BE74-6057693754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599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EB4B6-BD15-4E68-8BFA-8A2D3AAA4790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26279-CC7E-44C3-BE74-6057693754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422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EB4B6-BD15-4E68-8BFA-8A2D3AAA4790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26279-CC7E-44C3-BE74-6057693754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091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EB4B6-BD15-4E68-8BFA-8A2D3AAA4790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26279-CC7E-44C3-BE74-6057693754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4848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EB4B6-BD15-4E68-8BFA-8A2D3AAA4790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26279-CC7E-44C3-BE74-6057693754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6886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EB4B6-BD15-4E68-8BFA-8A2D3AAA4790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26279-CC7E-44C3-BE74-6057693754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839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EB4B6-BD15-4E68-8BFA-8A2D3AAA4790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26279-CC7E-44C3-BE74-6057693754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7843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5EB4B6-BD15-4E68-8BFA-8A2D3AAA4790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26279-CC7E-44C3-BE74-6057693754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483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image" Target="../media/image10.emf"/><Relationship Id="rId3" Type="http://schemas.openxmlformats.org/officeDocument/2006/relationships/image" Target="../media/image1.emf"/><Relationship Id="rId7" Type="http://schemas.openxmlformats.org/officeDocument/2006/relationships/image" Target="../media/image5.emf"/><Relationship Id="rId12" Type="http://schemas.openxmlformats.org/officeDocument/2006/relationships/customXml" Target="../ink/ink1.xml"/><Relationship Id="rId2" Type="http://schemas.openxmlformats.org/officeDocument/2006/relationships/notesSlide" Target="../notesSlides/notesSlide1.xml"/><Relationship Id="rId16" Type="http://schemas.openxmlformats.org/officeDocument/2006/relationships/comments" Target="../comments/comment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emf"/><Relationship Id="rId11" Type="http://schemas.openxmlformats.org/officeDocument/2006/relationships/image" Target="../media/image9.emf"/><Relationship Id="rId5" Type="http://schemas.openxmlformats.org/officeDocument/2006/relationships/image" Target="../media/image3.emf"/><Relationship Id="rId15" Type="http://schemas.openxmlformats.org/officeDocument/2006/relationships/image" Target="../media/image11.emf"/><Relationship Id="rId10" Type="http://schemas.openxmlformats.org/officeDocument/2006/relationships/image" Target="../media/image8.emf"/><Relationship Id="rId4" Type="http://schemas.openxmlformats.org/officeDocument/2006/relationships/image" Target="../media/image2.jpeg"/><Relationship Id="rId9" Type="http://schemas.openxmlformats.org/officeDocument/2006/relationships/image" Target="../media/image7.emf"/><Relationship Id="rId14" Type="http://schemas.openxmlformats.org/officeDocument/2006/relationships/customXml" Target="../ink/ink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7" Type="http://schemas.openxmlformats.org/officeDocument/2006/relationships/image" Target="../media/image26.jp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emf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5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4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11" Type="http://schemas.openxmlformats.org/officeDocument/2006/relationships/image" Target="../media/image33.wmf"/><Relationship Id="rId5" Type="http://schemas.openxmlformats.org/officeDocument/2006/relationships/image" Target="../media/image29.png"/><Relationship Id="rId10" Type="http://schemas.openxmlformats.org/officeDocument/2006/relationships/oleObject" Target="../embeddings/oleObject5.bin"/><Relationship Id="rId4" Type="http://schemas.openxmlformats.org/officeDocument/2006/relationships/image" Target="../media/image28.png"/><Relationship Id="rId9" Type="http://schemas.openxmlformats.org/officeDocument/2006/relationships/image" Target="../media/image17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g"/><Relationship Id="rId5" Type="http://schemas.openxmlformats.org/officeDocument/2006/relationships/image" Target="../media/image40.jpg"/><Relationship Id="rId4" Type="http://schemas.openxmlformats.org/officeDocument/2006/relationships/image" Target="../media/image39.jpe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47.png"/><Relationship Id="rId18" Type="http://schemas.openxmlformats.org/officeDocument/2006/relationships/image" Target="../media/image49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4.png"/><Relationship Id="rId12" Type="http://schemas.microsoft.com/office/2007/relationships/hdphoto" Target="../media/hdphoto4.wdp"/><Relationship Id="rId17" Type="http://schemas.openxmlformats.org/officeDocument/2006/relationships/slide" Target="slide17.xml"/><Relationship Id="rId2" Type="http://schemas.openxmlformats.org/officeDocument/2006/relationships/audio" Target="../media/media1.MP3"/><Relationship Id="rId16" Type="http://schemas.microsoft.com/office/2007/relationships/hdphoto" Target="../media/hdphoto6.wdp"/><Relationship Id="rId1" Type="http://schemas.microsoft.com/office/2007/relationships/media" Target="../media/media1.MP3"/><Relationship Id="rId6" Type="http://schemas.microsoft.com/office/2007/relationships/hdphoto" Target="../media/hdphoto1.wdp"/><Relationship Id="rId11" Type="http://schemas.openxmlformats.org/officeDocument/2006/relationships/image" Target="../media/image46.png"/><Relationship Id="rId5" Type="http://schemas.openxmlformats.org/officeDocument/2006/relationships/image" Target="../media/image43.png"/><Relationship Id="rId15" Type="http://schemas.openxmlformats.org/officeDocument/2006/relationships/image" Target="../media/image48.png"/><Relationship Id="rId10" Type="http://schemas.microsoft.com/office/2007/relationships/hdphoto" Target="../media/hdphoto3.wdp"/><Relationship Id="rId19" Type="http://schemas.openxmlformats.org/officeDocument/2006/relationships/image" Target="../media/image50.png"/><Relationship Id="rId4" Type="http://schemas.openxmlformats.org/officeDocument/2006/relationships/image" Target="../media/image42.jpg"/><Relationship Id="rId9" Type="http://schemas.openxmlformats.org/officeDocument/2006/relationships/image" Target="../media/image45.png"/><Relationship Id="rId14" Type="http://schemas.microsoft.com/office/2007/relationships/hdphoto" Target="../media/hdphoto5.wdp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slide" Target="slide20.xml"/><Relationship Id="rId18" Type="http://schemas.microsoft.com/office/2007/relationships/hdphoto" Target="../media/hdphoto10.wdp"/><Relationship Id="rId26" Type="http://schemas.openxmlformats.org/officeDocument/2006/relationships/slide" Target="slide21.xml"/><Relationship Id="rId3" Type="http://schemas.openxmlformats.org/officeDocument/2006/relationships/image" Target="../media/image51.jpg"/><Relationship Id="rId21" Type="http://schemas.openxmlformats.org/officeDocument/2006/relationships/image" Target="../media/image61.png"/><Relationship Id="rId7" Type="http://schemas.microsoft.com/office/2007/relationships/hdphoto" Target="../media/hdphoto8.wdp"/><Relationship Id="rId12" Type="http://schemas.openxmlformats.org/officeDocument/2006/relationships/image" Target="../media/image56.png"/><Relationship Id="rId17" Type="http://schemas.openxmlformats.org/officeDocument/2006/relationships/image" Target="../media/image59.png"/><Relationship Id="rId25" Type="http://schemas.microsoft.com/office/2007/relationships/hdphoto" Target="../media/hdphoto13.wdp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58.png"/><Relationship Id="rId20" Type="http://schemas.microsoft.com/office/2007/relationships/hdphoto" Target="../media/hdphoto11.wdp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png"/><Relationship Id="rId11" Type="http://schemas.openxmlformats.org/officeDocument/2006/relationships/slide" Target="slide19.xml"/><Relationship Id="rId24" Type="http://schemas.openxmlformats.org/officeDocument/2006/relationships/image" Target="../media/image63.png"/><Relationship Id="rId5" Type="http://schemas.microsoft.com/office/2007/relationships/hdphoto" Target="../media/hdphoto7.wdp"/><Relationship Id="rId15" Type="http://schemas.openxmlformats.org/officeDocument/2006/relationships/slide" Target="slide18.xml"/><Relationship Id="rId23" Type="http://schemas.microsoft.com/office/2007/relationships/hdphoto" Target="../media/hdphoto12.wdp"/><Relationship Id="rId10" Type="http://schemas.microsoft.com/office/2007/relationships/hdphoto" Target="../media/hdphoto9.wdp"/><Relationship Id="rId19" Type="http://schemas.openxmlformats.org/officeDocument/2006/relationships/image" Target="../media/image60.png"/><Relationship Id="rId4" Type="http://schemas.openxmlformats.org/officeDocument/2006/relationships/image" Target="../media/image52.png"/><Relationship Id="rId9" Type="http://schemas.openxmlformats.org/officeDocument/2006/relationships/image" Target="../media/image55.png"/><Relationship Id="rId14" Type="http://schemas.openxmlformats.org/officeDocument/2006/relationships/image" Target="../media/image57.png"/><Relationship Id="rId22" Type="http://schemas.openxmlformats.org/officeDocument/2006/relationships/image" Target="../media/image6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13" Type="http://schemas.microsoft.com/office/2007/relationships/hdphoto" Target="../media/hdphoto16.wdp"/><Relationship Id="rId3" Type="http://schemas.openxmlformats.org/officeDocument/2006/relationships/slide" Target="slide17.xml"/><Relationship Id="rId7" Type="http://schemas.microsoft.com/office/2007/relationships/hdphoto" Target="../media/hdphoto2.wdp"/><Relationship Id="rId12" Type="http://schemas.openxmlformats.org/officeDocument/2006/relationships/image" Target="../media/image66.pn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11" Type="http://schemas.microsoft.com/office/2007/relationships/hdphoto" Target="../media/hdphoto5.wdp"/><Relationship Id="rId5" Type="http://schemas.microsoft.com/office/2007/relationships/hdphoto" Target="../media/hdphoto14.wdp"/><Relationship Id="rId10" Type="http://schemas.openxmlformats.org/officeDocument/2006/relationships/image" Target="../media/image47.png"/><Relationship Id="rId4" Type="http://schemas.openxmlformats.org/officeDocument/2006/relationships/image" Target="../media/image64.png"/><Relationship Id="rId9" Type="http://schemas.microsoft.com/office/2007/relationships/hdphoto" Target="../media/hdphoto15.wdp"/><Relationship Id="rId14" Type="http://schemas.openxmlformats.org/officeDocument/2006/relationships/image" Target="../media/image67.e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13" Type="http://schemas.microsoft.com/office/2007/relationships/hdphoto" Target="../media/hdphoto16.wdp"/><Relationship Id="rId3" Type="http://schemas.openxmlformats.org/officeDocument/2006/relationships/slide" Target="slide17.xml"/><Relationship Id="rId7" Type="http://schemas.microsoft.com/office/2007/relationships/hdphoto" Target="../media/hdphoto2.wdp"/><Relationship Id="rId12" Type="http://schemas.openxmlformats.org/officeDocument/2006/relationships/image" Target="../media/image66.pn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11" Type="http://schemas.microsoft.com/office/2007/relationships/hdphoto" Target="../media/hdphoto5.wdp"/><Relationship Id="rId5" Type="http://schemas.microsoft.com/office/2007/relationships/hdphoto" Target="../media/hdphoto14.wdp"/><Relationship Id="rId10" Type="http://schemas.openxmlformats.org/officeDocument/2006/relationships/image" Target="../media/image47.png"/><Relationship Id="rId4" Type="http://schemas.openxmlformats.org/officeDocument/2006/relationships/image" Target="../media/image64.png"/><Relationship Id="rId9" Type="http://schemas.microsoft.com/office/2007/relationships/hdphoto" Target="../media/hdphoto15.wdp"/><Relationship Id="rId14" Type="http://schemas.openxmlformats.org/officeDocument/2006/relationships/image" Target="../media/image29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66.png"/><Relationship Id="rId3" Type="http://schemas.openxmlformats.org/officeDocument/2006/relationships/image" Target="../media/image42.jpg"/><Relationship Id="rId7" Type="http://schemas.openxmlformats.org/officeDocument/2006/relationships/image" Target="../media/image44.png"/><Relationship Id="rId12" Type="http://schemas.microsoft.com/office/2007/relationships/hdphoto" Target="../media/hdphoto5.wdp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4.wdp"/><Relationship Id="rId11" Type="http://schemas.openxmlformats.org/officeDocument/2006/relationships/image" Target="../media/image47.png"/><Relationship Id="rId5" Type="http://schemas.openxmlformats.org/officeDocument/2006/relationships/image" Target="../media/image64.png"/><Relationship Id="rId10" Type="http://schemas.microsoft.com/office/2007/relationships/hdphoto" Target="../media/hdphoto15.wdp"/><Relationship Id="rId4" Type="http://schemas.openxmlformats.org/officeDocument/2006/relationships/slide" Target="slide17.xml"/><Relationship Id="rId9" Type="http://schemas.openxmlformats.org/officeDocument/2006/relationships/image" Target="../media/image65.png"/><Relationship Id="rId14" Type="http://schemas.microsoft.com/office/2007/relationships/hdphoto" Target="../media/hdphoto16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6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70.jpeg"/><Relationship Id="rId4" Type="http://schemas.openxmlformats.org/officeDocument/2006/relationships/image" Target="../media/image6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emf"/><Relationship Id="rId5" Type="http://schemas.openxmlformats.org/officeDocument/2006/relationships/image" Target="../media/image16.wmf"/><Relationship Id="rId4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2.bin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wmf"/><Relationship Id="rId11" Type="http://schemas.openxmlformats.org/officeDocument/2006/relationships/image" Target="../media/image20.emf"/><Relationship Id="rId5" Type="http://schemas.openxmlformats.org/officeDocument/2006/relationships/oleObject" Target="../embeddings/oleObject1.bin"/><Relationship Id="rId10" Type="http://schemas.openxmlformats.org/officeDocument/2006/relationships/image" Target="../media/image19.wmf"/><Relationship Id="rId4" Type="http://schemas.openxmlformats.org/officeDocument/2006/relationships/image" Target="../media/image18.wmf"/><Relationship Id="rId9" Type="http://schemas.openxmlformats.org/officeDocument/2006/relationships/oleObject" Target="../embeddings/oleObject4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46546" y="190500"/>
            <a:ext cx="7296150" cy="857250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PHÒNG GDĐT QUẬN LONG BIÊN</a:t>
            </a:r>
            <a:b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en-US" altLang="en-US" sz="2400" dirty="0">
                <a:solidFill>
                  <a:srgbClr val="002060"/>
                </a:solidFill>
                <a:latin typeface="Times New Roman" panose="02020603050405020304" pitchFamily="18" charset="0"/>
              </a:rPr>
              <a:t>TRƯỜNG THCS CỰ KHỐI</a:t>
            </a:r>
          </a:p>
        </p:txBody>
      </p:sp>
      <p:pic>
        <p:nvPicPr>
          <p:cNvPr id="6149" name="Picture 5" descr="J009917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8012311" y="4011810"/>
            <a:ext cx="2025254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 descr="g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4496" y="4038279"/>
            <a:ext cx="2000250" cy="1132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 descr="J009917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976880" y="4932438"/>
            <a:ext cx="2025253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Picture 9" descr="J009917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74" y="4970859"/>
            <a:ext cx="2025254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4" name="Picture 10" descr="J009917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960057" y="3958232"/>
            <a:ext cx="2025254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5" name="Picture 11" descr="J009917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947737" y="1066205"/>
            <a:ext cx="2025253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6" name="Picture 12" descr="J009917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8074223" y="1066205"/>
            <a:ext cx="2025254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7" name="Picture 13" descr="J009917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3" y="6364"/>
            <a:ext cx="2025254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8" name="Picture 14" descr="J009917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746" y="0"/>
            <a:ext cx="2025254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238421" y="1261555"/>
            <a:ext cx="8830500" cy="2133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en-US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NHIỆT LIỆT CHÀO MỪNG </a:t>
            </a:r>
          </a:p>
          <a:p>
            <a:pPr>
              <a:lnSpc>
                <a:spcPct val="150000"/>
              </a:lnSpc>
            </a:pP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QUÝ THẦY CÔ GIÁO ĐẾN THAM DỰ TIẾT HỌC</a:t>
            </a:r>
            <a:r>
              <a:rPr lang="en-US" altLang="en-US" sz="3600" b="1" dirty="0">
                <a:solidFill>
                  <a:srgbClr val="FF0000"/>
                </a:solidFill>
                <a:latin typeface="Verdana" panose="020B0604030504040204" pitchFamily="34" charset="0"/>
              </a:rPr>
              <a:t> </a:t>
            </a: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HÔM NAY!</a:t>
            </a:r>
          </a:p>
          <a:p>
            <a:endParaRPr lang="en-US" altLang="en-US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999740" y="3646843"/>
            <a:ext cx="23060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3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8a5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9" name="Ink 8"/>
              <p14:cNvContentPartPr/>
              <p14:nvPr/>
            </p14:nvContentPartPr>
            <p14:xfrm>
              <a:off x="886927" y="1228218"/>
              <a:ext cx="360" cy="360"/>
            </p14:xfrm>
          </p:contentPart>
        </mc:Choice>
        <mc:Fallback xmlns="">
          <p:pic>
            <p:nvPicPr>
              <p:cNvPr id="9" name="Ink 8"/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875047" y="1216338"/>
                <a:ext cx="24120" cy="24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11" name="Ink 10"/>
              <p14:cNvContentPartPr/>
              <p14:nvPr/>
            </p14:nvContentPartPr>
            <p14:xfrm>
              <a:off x="-1160033" y="1842378"/>
              <a:ext cx="360" cy="360"/>
            </p14:xfrm>
          </p:contentPart>
        </mc:Choice>
        <mc:Fallback xmlns="">
          <p:pic>
            <p:nvPicPr>
              <p:cNvPr id="11" name="Ink 10"/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-1171913" y="1830498"/>
                <a:ext cx="24120" cy="24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57294639"/>
      </p:ext>
    </p:extLst>
  </p:cSld>
  <p:clrMapOvr>
    <a:masterClrMapping/>
  </p:clrMapOvr>
  <p:transition spd="med">
    <p:blinds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5A3E5EC-C2B2-8D5A-C698-AFD9A896ABB7}"/>
              </a:ext>
            </a:extLst>
          </p:cNvPr>
          <p:cNvSpPr txBox="1"/>
          <p:nvPr/>
        </p:nvSpPr>
        <p:spPr>
          <a:xfrm>
            <a:off x="104674" y="662285"/>
            <a:ext cx="70581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endParaRPr 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F71104A-572A-0FE2-46E9-F06333FDD72F}"/>
              </a:ext>
            </a:extLst>
          </p:cNvPr>
          <p:cNvSpPr txBox="1"/>
          <p:nvPr/>
        </p:nvSpPr>
        <p:spPr>
          <a:xfrm>
            <a:off x="304800" y="1175002"/>
            <a:ext cx="152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</p:txBody>
      </p:sp>
      <p:sp useBgFill="1">
        <p:nvSpPr>
          <p:cNvPr id="15" name="TextBox 14">
            <a:extLst>
              <a:ext uri="{FF2B5EF4-FFF2-40B4-BE49-F238E27FC236}">
                <a16:creationId xmlns:a16="http://schemas.microsoft.com/office/drawing/2014/main" id="{340C03CC-A910-26B2-9FCB-499A899F029B}"/>
              </a:ext>
            </a:extLst>
          </p:cNvPr>
          <p:cNvSpPr txBox="1"/>
          <p:nvPr/>
        </p:nvSpPr>
        <p:spPr>
          <a:xfrm>
            <a:off x="317526" y="1658699"/>
            <a:ext cx="8674074" cy="954107"/>
          </a:xfrm>
          <a:prstGeom prst="rect">
            <a:avLst/>
          </a:prstGeom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2613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dirty="0">
                <a:solidFill>
                  <a:srgbClr val="2613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613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800" dirty="0">
                <a:solidFill>
                  <a:srgbClr val="2613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613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800" dirty="0">
                <a:solidFill>
                  <a:srgbClr val="2613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2613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2613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lang="en-US" sz="2800" dirty="0" err="1">
                <a:solidFill>
                  <a:srgbClr val="2613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2800" dirty="0">
                <a:solidFill>
                  <a:srgbClr val="2613B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song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nửa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E2F611C-C947-5284-1639-65C391D1EDF7}"/>
              </a:ext>
            </a:extLst>
          </p:cNvPr>
          <p:cNvSpPr txBox="1"/>
          <p:nvPr/>
        </p:nvSpPr>
        <p:spPr>
          <a:xfrm>
            <a:off x="1" y="6341"/>
            <a:ext cx="9143999" cy="523220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16: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 TRUNG BÌNH CỦA TAM GIÁC</a:t>
            </a:r>
          </a:p>
        </p:txBody>
      </p:sp>
    </p:spTree>
    <p:extLst>
      <p:ext uri="{BB962C8B-B14F-4D97-AF65-F5344CB8AC3E}">
        <p14:creationId xmlns:p14="http://schemas.microsoft.com/office/powerpoint/2010/main" val="423783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6D7AD6E-F1C0-4EFC-B3D8-7D9B4F5AC0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756" y="997131"/>
            <a:ext cx="5012489" cy="314923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5B52DCD-F615-4927-9FB7-D66CE8D1AC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9474" y="2196631"/>
            <a:ext cx="506053" cy="49594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2AD050F-EEA9-439C-9C30-BCA154E9A1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2345" y="2461319"/>
            <a:ext cx="3854693" cy="21338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3078018-A3B9-47B3-93A3-69B84539FD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24319" y="2226267"/>
            <a:ext cx="525868" cy="49043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F710E7A-8CEC-4C8A-8A4F-83CDD6AD58F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62237" y="1877281"/>
            <a:ext cx="1088318" cy="138893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BF0238D-17E3-40C8-84CA-39ECD40035A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04180">
            <a:off x="2766482" y="3833579"/>
            <a:ext cx="7519377" cy="99367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79C4632-2E06-414D-A918-09995CD28C87}"/>
              </a:ext>
            </a:extLst>
          </p:cNvPr>
          <p:cNvSpPr txBox="1"/>
          <p:nvPr/>
        </p:nvSpPr>
        <p:spPr>
          <a:xfrm>
            <a:off x="6688280" y="3570601"/>
            <a:ext cx="3899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E2F611C-C947-5284-1639-65C391D1EDF7}"/>
              </a:ext>
            </a:extLst>
          </p:cNvPr>
          <p:cNvSpPr txBox="1"/>
          <p:nvPr/>
        </p:nvSpPr>
        <p:spPr>
          <a:xfrm>
            <a:off x="1" y="-19610"/>
            <a:ext cx="9143999" cy="523220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16: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 TRUNG BÌNH CỦA TAM GIÁC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A3E5EC-C2B2-8D5A-C698-AFD9A896ABB7}"/>
              </a:ext>
            </a:extLst>
          </p:cNvPr>
          <p:cNvSpPr txBox="1"/>
          <p:nvPr/>
        </p:nvSpPr>
        <p:spPr>
          <a:xfrm>
            <a:off x="0" y="448330"/>
            <a:ext cx="7239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endParaRPr 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C4B4C14-4BA9-4FD1-993F-BA5F3C35E63A}"/>
              </a:ext>
            </a:extLst>
          </p:cNvPr>
          <p:cNvSpPr/>
          <p:nvPr/>
        </p:nvSpPr>
        <p:spPr>
          <a:xfrm>
            <a:off x="3412" y="4200735"/>
            <a:ext cx="9178419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3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2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</a:t>
            </a:r>
            <a:r>
              <a:rPr lang="en-US" sz="23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đ</a:t>
            </a:r>
            <a:r>
              <a:rPr lang="vi-V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ường thẳng đi qua trung điểm một cạnh và song song với cạnh thứ hai thì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đi qua trung điểm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cạnh thứ b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endParaRPr lang="vi-VN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94057B7-14B1-49B6-85D0-589D9714C285}"/>
              </a:ext>
            </a:extLst>
          </p:cNvPr>
          <p:cNvSpPr txBox="1"/>
          <p:nvPr/>
        </p:nvSpPr>
        <p:spPr>
          <a:xfrm>
            <a:off x="5799489" y="1871488"/>
            <a:ext cx="32561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 </a:t>
            </a:r>
            <a:r>
              <a:rPr 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AC</a:t>
            </a:r>
            <a:endParaRPr lang="vi-VN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5870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4.07407E-6 L 0.25 -4.07407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2578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971800" y="2950229"/>
            <a:ext cx="12279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700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934200" y="1733550"/>
            <a:ext cx="60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4572000" y="1352550"/>
            <a:ext cx="228600" cy="15240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2133600" y="2797829"/>
            <a:ext cx="228600" cy="15240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Multiply 11"/>
          <p:cNvSpPr/>
          <p:nvPr/>
        </p:nvSpPr>
        <p:spPr>
          <a:xfrm>
            <a:off x="2514600" y="3689925"/>
            <a:ext cx="228600" cy="762000"/>
          </a:xfrm>
          <a:prstGeom prst="mathMultiply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Multiply 12"/>
          <p:cNvSpPr/>
          <p:nvPr/>
        </p:nvSpPr>
        <p:spPr>
          <a:xfrm>
            <a:off x="5882309" y="3867150"/>
            <a:ext cx="228600" cy="762000"/>
          </a:xfrm>
          <a:prstGeom prst="mathMultiply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6929845" y="2044125"/>
            <a:ext cx="12279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1400</a:t>
            </a:r>
          </a:p>
        </p:txBody>
      </p:sp>
    </p:spTree>
    <p:extLst>
      <p:ext uri="{BB962C8B-B14F-4D97-AF65-F5344CB8AC3E}">
        <p14:creationId xmlns:p14="http://schemas.microsoft.com/office/powerpoint/2010/main" val="708871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1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 descr="image00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902890">
            <a:off x="4912360" y="2840355"/>
            <a:ext cx="1438910" cy="1364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8" descr="image00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22466">
            <a:off x="4333875" y="1675765"/>
            <a:ext cx="3089275" cy="892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 descr="image0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300000" flipH="1" flipV="1">
            <a:off x="2642235" y="1131570"/>
            <a:ext cx="646430" cy="1391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" name="Picture 15" descr="image00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20000">
            <a:off x="4925695" y="2457450"/>
            <a:ext cx="1268730" cy="789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 descr="image0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60000">
            <a:off x="3642995" y="709930"/>
            <a:ext cx="581025" cy="1368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" name="Picture 12" descr="image00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">
            <a:off x="2100580" y="421005"/>
            <a:ext cx="3143885" cy="1735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64" name="AutoShape 16"/>
          <p:cNvSpPr>
            <a:spLocks noChangeArrowheads="1"/>
          </p:cNvSpPr>
          <p:nvPr/>
        </p:nvSpPr>
        <p:spPr bwMode="auto">
          <a:xfrm>
            <a:off x="4267200" y="3867150"/>
            <a:ext cx="4749165" cy="977265"/>
          </a:xfrm>
          <a:prstGeom prst="roundRect">
            <a:avLst>
              <a:gd name="adj" fmla="val 16667"/>
            </a:avLst>
          </a:prstGeom>
          <a:solidFill>
            <a:schemeClr val="bg1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đ</a:t>
            </a:r>
            <a:r>
              <a:rPr lang="vi-V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ường thẳng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đi qua trung </a:t>
            </a:r>
          </a:p>
          <a:p>
            <a:r>
              <a:rPr lang="vi-V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altLang="vi-V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một cạnh và song song với cạnh thứ hai thì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đi </a:t>
            </a:r>
          </a:p>
          <a:p>
            <a:r>
              <a:rPr lang="vi-V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qua</a:t>
            </a:r>
            <a:r>
              <a:rPr lang="en-US" altLang="vi-V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trung điểm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cạnh thứ b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endParaRPr lang="vi-V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65" name="Group 17"/>
          <p:cNvGraphicFramePr>
            <a:graphicFrameLocks noGrp="1"/>
          </p:cNvGraphicFramePr>
          <p:nvPr/>
        </p:nvGraphicFramePr>
        <p:xfrm>
          <a:off x="2133373" y="3764036"/>
          <a:ext cx="1911038" cy="1379220"/>
        </p:xfrm>
        <a:graphic>
          <a:graphicData uri="http://schemas.openxmlformats.org/drawingml/2006/table">
            <a:tbl>
              <a:tblPr/>
              <a:tblGrid>
                <a:gridCol w="6333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76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2900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GT</a:t>
                      </a:r>
                      <a:endParaRPr kumimoji="0" lang="en-US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Wingdings 3" panose="05040102010807070707" pitchFamily="18" charset="2"/>
                        </a:rPr>
                        <a:t></a:t>
                      </a: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ABC </a:t>
                      </a:r>
                      <a:r>
                        <a:rPr kumimoji="0" lang="en-US" altLang="en-US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endParaRPr kumimoji="0" lang="en-US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Wingdings 3" panose="05040102010807070707" pitchFamily="18" charset="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Wingdings 3" panose="05040102010807070707" pitchFamily="18" charset="2"/>
                        </a:rPr>
                        <a:t>AD = BD </a:t>
                      </a:r>
                      <a:endParaRPr kumimoji="0" lang="en-US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Wingdings 3" panose="05040102010807070707" pitchFamily="18" charset="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Wingdings 3" panose="05040102010807070707" pitchFamily="18" charset="2"/>
                        </a:rPr>
                        <a:t>DE // BC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021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KL</a:t>
                      </a: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AE = CE</a:t>
                      </a:r>
                      <a:endParaRPr kumimoji="0" lang="en-US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77" name="AutoShape 29"/>
          <p:cNvSpPr>
            <a:spLocks noChangeArrowheads="1"/>
          </p:cNvSpPr>
          <p:nvPr/>
        </p:nvSpPr>
        <p:spPr bwMode="auto">
          <a:xfrm>
            <a:off x="234950" y="201295"/>
            <a:ext cx="3107055" cy="1134110"/>
          </a:xfrm>
          <a:prstGeom prst="roundRect">
            <a:avLst>
              <a:gd name="adj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lang="en-US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nối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00000"/>
              </a:lnSpc>
            </a:pP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079" name="AutoShape 31"/>
          <p:cNvSpPr>
            <a:spLocks noChangeArrowheads="1"/>
          </p:cNvSpPr>
          <p:nvPr/>
        </p:nvSpPr>
        <p:spPr bwMode="auto">
          <a:xfrm>
            <a:off x="6019800" y="2102485"/>
            <a:ext cx="2787650" cy="1066165"/>
          </a:xfrm>
          <a:prstGeom prst="roundRect">
            <a:avLst>
              <a:gd name="adj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song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song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nửa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105" name="Group 57"/>
          <p:cNvGraphicFramePr>
            <a:graphicFrameLocks noGrp="1"/>
          </p:cNvGraphicFramePr>
          <p:nvPr/>
        </p:nvGraphicFramePr>
        <p:xfrm>
          <a:off x="6705850" y="102064"/>
          <a:ext cx="2291129" cy="1783809"/>
        </p:xfrm>
        <a:graphic>
          <a:graphicData uri="http://schemas.openxmlformats.org/drawingml/2006/table">
            <a:tbl>
              <a:tblPr/>
              <a:tblGrid>
                <a:gridCol w="4229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682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308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GT</a:t>
                      </a:r>
                    </a:p>
                  </a:txBody>
                  <a:tcPr marL="68580" marR="68580" marT="34304" marB="34304"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Wingdings 3" panose="05040102010807070707" pitchFamily="18" charset="2"/>
                        </a:rPr>
                        <a:t>Xét</a:t>
                      </a: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Wingdings 3" panose="05040102010807070707" pitchFamily="18" charset="2"/>
                        </a:rPr>
                        <a:t> </a:t>
                      </a: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ABC </a:t>
                      </a:r>
                      <a:r>
                        <a:rPr kumimoji="0" lang="en-US" altLang="en-US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en-US" sz="16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Wingdings 3" panose="05040102010807070707" pitchFamily="18" charset="2"/>
                        </a:rPr>
                        <a:t>DE </a:t>
                      </a:r>
                      <a:r>
                        <a:rPr lang="en-US" altLang="en-US" sz="16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Wingdings 3" panose="05040102010807070707" pitchFamily="18" charset="2"/>
                        </a:rPr>
                        <a:t>là</a:t>
                      </a:r>
                      <a:r>
                        <a:rPr lang="en-US" altLang="en-US" sz="16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Wingdings 3" panose="05040102010807070707" pitchFamily="18" charset="2"/>
                        </a:rPr>
                        <a:t> đ</a:t>
                      </a:r>
                      <a:r>
                        <a:rPr lang="vi-VN" altLang="en-US" sz="16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Wingdings 3" panose="05040102010807070707" pitchFamily="18" charset="2"/>
                        </a:rPr>
                        <a:t>ư</a:t>
                      </a:r>
                      <a:r>
                        <a:rPr lang="en-US" altLang="en-US" sz="16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Wingdings 3" panose="05040102010807070707" pitchFamily="18" charset="2"/>
                        </a:rPr>
                        <a:t>ờng</a:t>
                      </a:r>
                      <a:r>
                        <a:rPr lang="en-US" altLang="en-US" sz="16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Wingdings 3" panose="05040102010807070707" pitchFamily="18" charset="2"/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Wingdings 3" panose="05040102010807070707" pitchFamily="18" charset="2"/>
                        </a:rPr>
                        <a:t>trung</a:t>
                      </a:r>
                      <a:r>
                        <a:rPr lang="en-US" altLang="en-US" sz="16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Wingdings 3" panose="05040102010807070707" pitchFamily="18" charset="2"/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Wingdings 3" panose="05040102010807070707" pitchFamily="18" charset="2"/>
                        </a:rPr>
                        <a:t>bình</a:t>
                      </a:r>
                      <a:r>
                        <a:rPr lang="en-US" altLang="en-US" sz="16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Wingdings 3" panose="05040102010807070707" pitchFamily="18" charset="2"/>
                        </a:rPr>
                        <a:t> </a:t>
                      </a:r>
                      <a:r>
                        <a:rPr lang="en-US" altLang="en-US" sz="160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Wingdings 3" panose="05040102010807070707" pitchFamily="18" charset="2"/>
                        </a:rPr>
                        <a:t>của</a:t>
                      </a:r>
                      <a:r>
                        <a:rPr lang="en-US" altLang="en-US" sz="16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Wingdings 3" panose="05040102010807070707" pitchFamily="18" charset="2"/>
                        </a:rPr>
                        <a:t> </a:t>
                      </a:r>
                      <a:r>
                        <a:rPr lang="en-US" altLang="en-US" sz="16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ABC</a:t>
                      </a:r>
                      <a:r>
                        <a:rPr lang="en-US" altLang="en-US" sz="16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Wingdings 3" panose="05040102010807070707" pitchFamily="18" charset="2"/>
                        </a:rPr>
                        <a:t> </a:t>
                      </a:r>
                      <a:endParaRPr kumimoji="0" lang="en-US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Wingdings 3" panose="05040102010807070707" pitchFamily="18" charset="2"/>
                      </a:endParaRPr>
                    </a:p>
                  </a:txBody>
                  <a:tcPr marL="68580" marR="68580" marT="34304" marB="3430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07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KL</a:t>
                      </a:r>
                    </a:p>
                  </a:txBody>
                  <a:tcPr marL="68580" marR="68580" marT="34304" marB="34304"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pt-BR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 // BC ;  </a:t>
                      </a:r>
                      <a:endParaRPr kumimoji="0" lang="pt-BR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304" marB="3430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86" name="AutoShape 70"/>
          <p:cNvSpPr>
            <a:spLocks noChangeArrowheads="1"/>
          </p:cNvSpPr>
          <p:nvPr/>
        </p:nvSpPr>
        <p:spPr bwMode="auto">
          <a:xfrm>
            <a:off x="76200" y="1885950"/>
            <a:ext cx="2812415" cy="1447165"/>
          </a:xfrm>
          <a:prstGeom prst="roundRect">
            <a:avLst>
              <a:gd name="adj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defTabSz="6858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 3" panose="05040102010807070707" pitchFamily="18" charset="2"/>
              </a:rPr>
              <a:t>Xét</a:t>
            </a:r>
            <a:r>
              <a:rPr lang="en-US" altLang="en-US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 3" panose="05040102010807070707" pitchFamily="18" charset="2"/>
              </a:rPr>
              <a:t> </a:t>
            </a:r>
            <a:r>
              <a:rPr lang="en-US" altLang="en-US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 </a:t>
            </a:r>
            <a:r>
              <a:rPr lang="en-US" altLang="en-US" sz="1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en-US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Wingdings 3" panose="05040102010807070707" pitchFamily="18" charset="2"/>
            </a:endParaRPr>
          </a:p>
          <a:p>
            <a:pPr algn="just" defTabSz="6858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 3" panose="05040102010807070707" pitchFamily="18" charset="2"/>
              </a:rPr>
              <a:t>     D </a:t>
            </a:r>
            <a:r>
              <a:rPr lang="en-US" altLang="en-US" sz="1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 3" panose="05040102010807070707" pitchFamily="18" charset="2"/>
              </a:rPr>
              <a:t>là</a:t>
            </a:r>
            <a:r>
              <a:rPr lang="en-US" altLang="en-US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 3" panose="05040102010807070707" pitchFamily="18" charset="2"/>
              </a:rPr>
              <a:t> </a:t>
            </a:r>
            <a:r>
              <a:rPr lang="en-US" altLang="en-US" sz="1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 3" panose="05040102010807070707" pitchFamily="18" charset="2"/>
              </a:rPr>
              <a:t>trung</a:t>
            </a:r>
            <a:r>
              <a:rPr lang="en-US" altLang="en-US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 3" panose="05040102010807070707" pitchFamily="18" charset="2"/>
              </a:rPr>
              <a:t> </a:t>
            </a:r>
            <a:r>
              <a:rPr lang="en-US" altLang="en-US" sz="1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 3" panose="05040102010807070707" pitchFamily="18" charset="2"/>
              </a:rPr>
              <a:t>điểm</a:t>
            </a:r>
            <a:r>
              <a:rPr lang="en-US" altLang="en-US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 3" panose="05040102010807070707" pitchFamily="18" charset="2"/>
              </a:rPr>
              <a:t> </a:t>
            </a:r>
            <a:r>
              <a:rPr lang="en-US" altLang="en-US" sz="1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 3" panose="05040102010807070707" pitchFamily="18" charset="2"/>
              </a:rPr>
              <a:t>của</a:t>
            </a:r>
            <a:r>
              <a:rPr lang="en-US" altLang="en-US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 3" panose="05040102010807070707" pitchFamily="18" charset="2"/>
              </a:rPr>
              <a:t> AB</a:t>
            </a:r>
          </a:p>
          <a:p>
            <a:pPr algn="just" defTabSz="6858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 3" panose="05040102010807070707" pitchFamily="18" charset="2"/>
              </a:rPr>
              <a:t>     E </a:t>
            </a:r>
            <a:r>
              <a:rPr lang="en-US" altLang="en-US" sz="1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 3" panose="05040102010807070707" pitchFamily="18" charset="2"/>
              </a:rPr>
              <a:t>là</a:t>
            </a:r>
            <a:r>
              <a:rPr lang="en-US" altLang="en-US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 3" panose="05040102010807070707" pitchFamily="18" charset="2"/>
              </a:rPr>
              <a:t> </a:t>
            </a:r>
            <a:r>
              <a:rPr lang="en-US" altLang="en-US" sz="1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 3" panose="05040102010807070707" pitchFamily="18" charset="2"/>
              </a:rPr>
              <a:t>trung</a:t>
            </a:r>
            <a:r>
              <a:rPr lang="en-US" altLang="en-US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 3" panose="05040102010807070707" pitchFamily="18" charset="2"/>
              </a:rPr>
              <a:t> </a:t>
            </a:r>
            <a:r>
              <a:rPr lang="en-US" altLang="en-US" sz="1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 3" panose="05040102010807070707" pitchFamily="18" charset="2"/>
              </a:rPr>
              <a:t>điểm</a:t>
            </a:r>
            <a:r>
              <a:rPr lang="en-US" altLang="en-US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 3" panose="05040102010807070707" pitchFamily="18" charset="2"/>
              </a:rPr>
              <a:t> </a:t>
            </a:r>
            <a:r>
              <a:rPr lang="en-US" altLang="en-US" sz="1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 3" panose="05040102010807070707" pitchFamily="18" charset="2"/>
              </a:rPr>
              <a:t>của</a:t>
            </a:r>
            <a:r>
              <a:rPr lang="en-US" altLang="en-US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 3" panose="05040102010807070707" pitchFamily="18" charset="2"/>
              </a:rPr>
              <a:t> AC</a:t>
            </a:r>
          </a:p>
          <a:p>
            <a:pPr algn="just" defTabSz="6858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 3" panose="05040102010807070707" pitchFamily="18" charset="2"/>
              </a:rPr>
              <a:t>Do </a:t>
            </a:r>
            <a:r>
              <a:rPr lang="en-US" altLang="en-US" sz="1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 3" panose="05040102010807070707" pitchFamily="18" charset="2"/>
              </a:rPr>
              <a:t>đó</a:t>
            </a:r>
            <a:r>
              <a:rPr lang="en-US" altLang="en-US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 3" panose="05040102010807070707" pitchFamily="18" charset="2"/>
              </a:rPr>
              <a:t> DE </a:t>
            </a:r>
            <a:r>
              <a:rPr lang="en-US" altLang="en-US" sz="1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 3" panose="05040102010807070707" pitchFamily="18" charset="2"/>
              </a:rPr>
              <a:t>là</a:t>
            </a:r>
            <a:r>
              <a:rPr lang="en-US" altLang="en-US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 3" panose="05040102010807070707" pitchFamily="18" charset="2"/>
              </a:rPr>
              <a:t> đ</a:t>
            </a:r>
            <a:r>
              <a:rPr lang="vi-VN" altLang="en-US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 3" panose="05040102010807070707" pitchFamily="18" charset="2"/>
              </a:rPr>
              <a:t>ư</a:t>
            </a:r>
            <a:r>
              <a:rPr lang="en-US" altLang="en-US" sz="1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 3" panose="05040102010807070707" pitchFamily="18" charset="2"/>
              </a:rPr>
              <a:t>ờng</a:t>
            </a:r>
            <a:r>
              <a:rPr lang="en-US" altLang="en-US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 3" panose="05040102010807070707" pitchFamily="18" charset="2"/>
              </a:rPr>
              <a:t> </a:t>
            </a:r>
            <a:r>
              <a:rPr lang="en-US" altLang="en-US" sz="1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 3" panose="05040102010807070707" pitchFamily="18" charset="2"/>
              </a:rPr>
              <a:t>trung</a:t>
            </a:r>
            <a:r>
              <a:rPr lang="en-US" altLang="en-US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 3" panose="05040102010807070707" pitchFamily="18" charset="2"/>
              </a:rPr>
              <a:t> </a:t>
            </a:r>
            <a:r>
              <a:rPr lang="en-US" altLang="en-US" sz="1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 3" panose="05040102010807070707" pitchFamily="18" charset="2"/>
              </a:rPr>
              <a:t>bình</a:t>
            </a:r>
            <a:endParaRPr lang="en-US" altLang="en-US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Wingdings 3" panose="05040102010807070707" pitchFamily="18" charset="2"/>
            </a:endParaRPr>
          </a:p>
          <a:p>
            <a:pPr algn="just" defTabSz="6858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 3" panose="05040102010807070707" pitchFamily="18" charset="2"/>
              </a:rPr>
              <a:t>                   </a:t>
            </a:r>
            <a:r>
              <a:rPr lang="en-US" altLang="en-US" sz="1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 3" panose="05040102010807070707" pitchFamily="18" charset="2"/>
              </a:rPr>
              <a:t>của</a:t>
            </a:r>
            <a:r>
              <a:rPr lang="en-US" altLang="en-US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 3" panose="05040102010807070707" pitchFamily="18" charset="2"/>
              </a:rPr>
              <a:t> </a:t>
            </a:r>
            <a:r>
              <a:rPr lang="en-US" altLang="en-US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en-US" altLang="en-US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 3" panose="05040102010807070707" pitchFamily="18" charset="2"/>
              </a:rPr>
              <a:t> </a:t>
            </a:r>
          </a:p>
        </p:txBody>
      </p:sp>
      <p:pic>
        <p:nvPicPr>
          <p:cNvPr id="51" name="Content Placeholder 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1571" y="-16920"/>
            <a:ext cx="2172990" cy="1475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8077452" y="1473087"/>
          <a:ext cx="884728" cy="489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7678400" imgH="10058400" progId="Equation.DSMT4">
                  <p:embed/>
                </p:oleObj>
              </mc:Choice>
              <mc:Fallback>
                <p:oleObj name="Equation" r:id="rId10" imgW="17678400" imgH="10058400" progId="Equation.DSMT4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077452" y="1473087"/>
                        <a:ext cx="884728" cy="489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52714" y="3598986"/>
            <a:ext cx="1956309" cy="151339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124200" y="1837055"/>
            <a:ext cx="2059940" cy="1595755"/>
          </a:xfrm>
          <a:prstGeom prst="rect">
            <a:avLst/>
          </a:prstGeom>
        </p:spPr>
      </p:pic>
      <p:sp>
        <p:nvSpPr>
          <p:cNvPr id="6" name="Text Box 5"/>
          <p:cNvSpPr txBox="1"/>
          <p:nvPr/>
        </p:nvSpPr>
        <p:spPr>
          <a:xfrm>
            <a:off x="3352800" y="2092325"/>
            <a:ext cx="1569085" cy="9810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algn="ctr"/>
            <a:r>
              <a:rPr lang="en-US" sz="2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 trung bình của tam giác</a:t>
            </a:r>
          </a:p>
        </p:txBody>
      </p:sp>
      <p:pic>
        <p:nvPicPr>
          <p:cNvPr id="10" name="Picture 11" descr="image0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60000" flipH="1" flipV="1">
            <a:off x="2988945" y="1430655"/>
            <a:ext cx="648335" cy="4719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8458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2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2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25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4" grpId="0" bldLvl="0" animBg="1"/>
      <p:bldP spid="2064" grpId="1" animBg="1"/>
      <p:bldP spid="2077" grpId="0" bldLvl="0" animBg="1"/>
      <p:bldP spid="2079" grpId="0" bldLvl="0" animBg="1"/>
      <p:bldP spid="208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E2F611C-C947-5284-1639-65C391D1EDF7}"/>
              </a:ext>
            </a:extLst>
          </p:cNvPr>
          <p:cNvSpPr txBox="1"/>
          <p:nvPr/>
        </p:nvSpPr>
        <p:spPr>
          <a:xfrm>
            <a:off x="1" y="6341"/>
            <a:ext cx="9143999" cy="523220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16: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 TRUNG BÌNH CỦA TAM GIÁC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FBF2512-B03D-99F7-710B-6ED75588338E}"/>
              </a:ext>
            </a:extLst>
          </p:cNvPr>
          <p:cNvSpPr txBox="1"/>
          <p:nvPr/>
        </p:nvSpPr>
        <p:spPr>
          <a:xfrm>
            <a:off x="398417" y="637549"/>
            <a:ext cx="335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4.6 (SGK/83).</a:t>
            </a:r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9398" y="1540565"/>
            <a:ext cx="3402602" cy="25146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FBF2512-B03D-99F7-710B-6ED75588338E}"/>
              </a:ext>
            </a:extLst>
          </p:cNvPr>
          <p:cNvSpPr txBox="1"/>
          <p:nvPr/>
        </p:nvSpPr>
        <p:spPr>
          <a:xfrm>
            <a:off x="1371600" y="1013631"/>
            <a:ext cx="541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x, y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4.18.</a:t>
            </a:r>
          </a:p>
        </p:txBody>
      </p:sp>
      <p:pic>
        <p:nvPicPr>
          <p:cNvPr id="6" name="Picture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1581150"/>
            <a:ext cx="2438400" cy="247401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1770017" y="3855110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172200" y="3855110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076700" y="4503286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4.18</a:t>
            </a:r>
          </a:p>
        </p:txBody>
      </p:sp>
    </p:spTree>
    <p:extLst>
      <p:ext uri="{BB962C8B-B14F-4D97-AF65-F5344CB8AC3E}">
        <p14:creationId xmlns:p14="http://schemas.microsoft.com/office/powerpoint/2010/main" val="38101608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608"/>
            <a:ext cx="4724399" cy="248194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3108" y="13608"/>
            <a:ext cx="4410892" cy="248194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95550"/>
            <a:ext cx="4724399" cy="26479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399" y="2500993"/>
            <a:ext cx="4410892" cy="2621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7891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TRO CHOI POWERPOINT\Giai cuu rung xanh\Free-vector-cartoon-natura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247650"/>
            <a:ext cx="9144000" cy="5391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ADMIN\Desktop\Giai cuu con vat\depositphotos_8033217-stock-illustration-cartoon-hunter-with-a-blunderbus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backgroundMark x1="52488" y1="58358" x2="52488" y2="583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56218" flipH="1">
            <a:off x="101071" y="2624886"/>
            <a:ext cx="2223742" cy="2901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Hình ảnh có liên quan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67250" y1="27750" x2="57750" y2="32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543850" y="148662"/>
            <a:ext cx="4209143" cy="4209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ADMIN\Desktop\Giai cuu con vat\historieta-linda-de-los-ciervos-47108548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>
                        <a14:foregroundMark x1="17000" y1="15657" x2="20500" y2="27086"/>
                        <a14:foregroundMark x1="27625" y1="69029" x2="30750" y2="75657"/>
                        <a14:foregroundMark x1="96375" y1="86171" x2="98625" y2="89486"/>
                        <a14:foregroundMark x1="90625" y1="96457" x2="91125" y2="993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36336">
            <a:off x="2046882" y="2112868"/>
            <a:ext cx="780611" cy="728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9" descr="C:\Users\ADMIN\Desktop\Giai cuu con vat\dessin-animé-mignon-de-tigre-43198987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7594" y="3410355"/>
            <a:ext cx="2201172" cy="2123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Kết quả hình ảnh cho elephant cartoon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>
                        <a14:foregroundMark x1="19332" y1="31000" x2="47017" y2="41400"/>
                        <a14:foregroundMark x1="21480" y1="93800" x2="29117" y2="94400"/>
                        <a14:foregroundMark x1="43437" y1="94800" x2="52745" y2="96200"/>
                        <a14:foregroundMark x1="64200" y1="94400" x2="71360" y2="95600"/>
                        <a14:foregroundMark x1="83055" y1="98000" x2="92124" y2="974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394" y="1735555"/>
            <a:ext cx="3446522" cy="4112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C:\Users\ADMIN\Desktop\Tai nguyen thiet ke tro choi\Bảng gỗ\images.jpg"/>
          <p:cNvPicPr>
            <a:picLocks noChangeAspect="1" noChangeArrowheads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394" y="-713117"/>
            <a:ext cx="2667000" cy="2678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3350592" y="471605"/>
            <a:ext cx="20826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 CỨU</a:t>
            </a:r>
          </a:p>
          <a:p>
            <a:pPr algn="ctr"/>
            <a:r>
              <a:rPr lang="en-US" sz="24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RỪNG XANH</a:t>
            </a:r>
          </a:p>
        </p:txBody>
      </p:sp>
      <p:pic>
        <p:nvPicPr>
          <p:cNvPr id="18" name="Picture 11" descr="C:\Users\ADMIN\Desktop\Tai nguyen thiet ke tro choi\Angry birds epic birds\1505573783630 (2).png">
            <a:hlinkClick r:id="rId17" action="ppaction://hlinksldjump"/>
          </p:cNvPr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5594" y="1965789"/>
            <a:ext cx="1261404" cy="767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Zen Garden In-Game - Laura Shigihara - NhacCuaTui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9677400" y="45051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299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5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G:\TRO CHOI POWERPOINT\Giai cuu rung xanh\florest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71600" y="-628650"/>
            <a:ext cx="10515600" cy="601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 descr="C:\Users\ADMIN\Desktop\Giai cuu con vat\depositphotos_8033217-stock-illustration-cartoon-hunter-with-a-blunderbus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96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28600" y="2092325"/>
            <a:ext cx="819035" cy="985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5" descr="C:\Users\ADMIN\Desktop\Giai cuu con vat\860b43d1f72858179212c60650ccfc01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6356" y1="4000" x2="13136" y2="15667"/>
                        <a14:foregroundMark x1="64831" y1="1333" x2="64831" y2="15000"/>
                        <a14:foregroundMark x1="16525" y1="33667" x2="20763" y2="39000"/>
                        <a14:foregroundMark x1="58051" y1="29667" x2="51695" y2="36667"/>
                        <a14:foregroundMark x1="30932" y1="42667" x2="27542" y2="53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4080" y="3431125"/>
            <a:ext cx="1006619" cy="127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6" descr="C:\Users\ADMIN\Desktop\Giai cuu con vat\Baby-Elephant-Clipart_7.png.1379429044053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1806" y="2930273"/>
            <a:ext cx="1748090" cy="1748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9" descr="C:\Users\ADMIN\Desktop\Giai cuu con vat\cute-deer-cartoon-illustration-47171319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>
                        <a14:foregroundMark x1="3720" y1="4667" x2="13786" y2="12778"/>
                        <a14:foregroundMark x1="72429" y1="4444" x2="68928" y2="12222"/>
                        <a14:foregroundMark x1="38293" y1="30333" x2="29540" y2="52333"/>
                        <a14:foregroundMark x1="46608" y1="69222" x2="69803" y2="67333"/>
                        <a14:foregroundMark x1="89934" y1="52111" x2="92123" y2="56222"/>
                        <a14:foregroundMark x1="32385" y1="97000" x2="40700" y2="98889"/>
                        <a14:foregroundMark x1="59300" y1="97222" x2="63895" y2="95333"/>
                        <a14:foregroundMark x1="92560" y1="98889" x2="95405" y2="97444"/>
                        <a14:backgroundMark x1="97155" y1="99000" x2="98249" y2="99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2640" y="3414055"/>
            <a:ext cx="700141" cy="137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AutoShape 11" descr="Hình ảnh có liên quan"/>
          <p:cNvSpPr>
            <a:spLocks noChangeAspect="1" noChangeArrowheads="1"/>
          </p:cNvSpPr>
          <p:nvPr/>
        </p:nvSpPr>
        <p:spPr bwMode="auto">
          <a:xfrm>
            <a:off x="155575" y="-9525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1" name="Picture 13" descr="C:\Users\ADMIN\Desktop\Picture1 (2).png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3078163"/>
            <a:ext cx="2196664" cy="1645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13" descr="C:\Users\ADMIN\Desktop\Picture1 (2).pn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5677" y="2921709"/>
            <a:ext cx="2114550" cy="1656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13" descr="C:\Users\ADMIN\Desktop\Picture1 (2).png">
            <a:hlinkClick r:id="rId15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145" y="3078164"/>
            <a:ext cx="1940754" cy="1716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C:\Users\ADMIN\Desktop\Giai cuu con vat\historieta-linda-de-los-ciervos-47108548.jp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0" b="100000" l="0" r="100000">
                        <a14:foregroundMark x1="17000" y1="15657" x2="20500" y2="27086"/>
                        <a14:foregroundMark x1="27625" y1="69029" x2="30750" y2="75657"/>
                        <a14:foregroundMark x1="96375" y1="86171" x2="98625" y2="89486"/>
                        <a14:foregroundMark x1="90625" y1="96457" x2="91125" y2="993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29338">
            <a:off x="1668951" y="3504351"/>
            <a:ext cx="1271299" cy="1350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4" descr="C:\Users\ADMIN\Desktop\Giai cuu con vat\dessin-animé-mignon-de-tigre-43198987.jp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100000" l="0" r="100000">
                        <a14:foregroundMark x1="12308" y1="14741" x2="6538" y2="26693"/>
                        <a14:foregroundMark x1="16154" y1="17928" x2="14231" y2="30279"/>
                        <a14:foregroundMark x1="32692" y1="17530" x2="26538" y2="35060"/>
                        <a14:foregroundMark x1="46538" y1="13944" x2="50000" y2="20319"/>
                        <a14:foregroundMark x1="7692" y1="7968" x2="6538" y2="15139"/>
                        <a14:foregroundMark x1="35000" y1="4781" x2="38462" y2="11554"/>
                        <a14:foregroundMark x1="34231" y1="3984" x2="23077" y2="2390"/>
                        <a14:foregroundMark x1="35385" y1="57371" x2="34615" y2="91633"/>
                        <a14:foregroundMark x1="31538" y1="73307" x2="30385" y2="83665"/>
                        <a14:foregroundMark x1="40000" y1="62948" x2="36923" y2="81673"/>
                        <a14:foregroundMark x1="34231" y1="56175" x2="57692" y2="63347"/>
                        <a14:foregroundMark x1="56538" y1="54980" x2="46538" y2="56574"/>
                        <a14:foregroundMark x1="68077" y1="54183" x2="66923" y2="83267"/>
                        <a14:foregroundMark x1="61538" y1="60558" x2="61538" y2="80478"/>
                        <a14:foregroundMark x1="76923" y1="81275" x2="76154" y2="88446"/>
                        <a14:foregroundMark x1="93462" y1="15538" x2="77692" y2="21116"/>
                        <a14:foregroundMark x1="93077" y1="12749" x2="96154" y2="18327"/>
                        <a14:foregroundMark x1="76923" y1="22311" x2="67308" y2="509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0254" y="3491263"/>
            <a:ext cx="1082215" cy="1044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46" descr="C:\Users\ADMIN\Desktop\Giai cuu con vat\elephant-cartoon-clip-art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389768" y="2816151"/>
            <a:ext cx="1934468" cy="1895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48" descr="C:\Users\ADMIN\Desktop\vector-fruits-cartoon-icons (2).jp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9664" b="96218" l="9886" r="8973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967" y="-42369"/>
            <a:ext cx="623178" cy="563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Explosion 2 49"/>
          <p:cNvSpPr/>
          <p:nvPr/>
        </p:nvSpPr>
        <p:spPr>
          <a:xfrm rot="1364045">
            <a:off x="194000" y="1818887"/>
            <a:ext cx="1002738" cy="712184"/>
          </a:xfrm>
          <a:prstGeom prst="irregularSeal2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" name="TextBox 50"/>
          <p:cNvSpPr txBox="1"/>
          <p:nvPr/>
        </p:nvSpPr>
        <p:spPr>
          <a:xfrm rot="560109">
            <a:off x="361324" y="2109855"/>
            <a:ext cx="11602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POW!</a:t>
            </a:r>
          </a:p>
        </p:txBody>
      </p:sp>
      <p:pic>
        <p:nvPicPr>
          <p:cNvPr id="52" name="Picture 2" descr="C:\Users\ADMIN\Desktop\Giai cuu con vat\depositphotos_8033217-stock-illustration-cartoon-hunter-with-a-blunderbus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96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843971" flipH="1">
            <a:off x="374431" y="2406372"/>
            <a:ext cx="819035" cy="985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52" descr="C:\Users\ADMIN\Desktop\monkey_drawing_branch_hang_54278_2048x2048 (2).jp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0" b="100000" l="0" r="100000">
                        <a14:foregroundMark x1="59619" y1="6027" x2="62549" y2="13058"/>
                        <a14:foregroundMark x1="58984" y1="6027" x2="52246" y2="12612"/>
                        <a14:foregroundMark x1="35693" y1="19420" x2="28760" y2="19085"/>
                        <a14:foregroundMark x1="13135" y1="4464" x2="17188" y2="10268"/>
                        <a14:foregroundMark x1="17188" y1="10268" x2="22314" y2="15067"/>
                        <a14:foregroundMark x1="26514" y1="17634" x2="22607" y2="15625"/>
                        <a14:foregroundMark x1="37109" y1="18862" x2="38770" y2="18192"/>
                        <a14:backgroundMark x1="7715" y1="23438" x2="20166" y2="77790"/>
                        <a14:backgroundMark x1="7715" y1="71987" x2="26660" y2="91071"/>
                        <a14:backgroundMark x1="42627" y1="84152" x2="40625" y2="84152"/>
                        <a14:backgroundMark x1="39453" y1="84487" x2="36621" y2="81138"/>
                        <a14:backgroundMark x1="36914" y1="81920" x2="36182" y2="78571"/>
                        <a14:backgroundMark x1="60010" y1="25446" x2="70215" y2="56362"/>
                        <a14:backgroundMark x1="53760" y1="62388" x2="53662" y2="66406"/>
                        <a14:backgroundMark x1="54688" y1="78906" x2="50928" y2="84710"/>
                        <a14:backgroundMark x1="43994" y1="20647" x2="41846" y2="22991"/>
                        <a14:backgroundMark x1="75146" y1="39397" x2="78125" y2="65179"/>
                        <a14:backgroundMark x1="42041" y1="26786" x2="42969" y2="256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411"/>
            <a:ext cx="1322475" cy="619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ight Arrow 1">
            <a:hlinkClick r:id="rId26" action="ppaction://hlinksldjump"/>
          </p:cNvPr>
          <p:cNvSpPr/>
          <p:nvPr/>
        </p:nvSpPr>
        <p:spPr>
          <a:xfrm>
            <a:off x="-264166" y="4447213"/>
            <a:ext cx="839482" cy="8493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755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32099E-6 L -0.23056 0.00185 " pathEditMode="relative" rAng="0" ptsTypes="AA">
                                      <p:cBhvr>
                                        <p:cTn id="30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28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3.08642E-6 L -0.50833 0.0108 " pathEditMode="relative" rAng="0" ptsTypes="AA">
                                      <p:cBhvr>
                                        <p:cTn id="50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417" y="5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96296E-6 L -0.00312 0.37407 " pathEditMode="relative" rAng="0" ptsTypes="AA">
                                      <p:cBhvr>
                                        <p:cTn id="5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18704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1.23457E-7 L -0.75243 0.03611 " pathEditMode="relative" rAng="0" ptsTypes="AA">
                                      <p:cBhvr>
                                        <p:cTn id="88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622" y="1790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50" grpId="0" animBg="1"/>
      <p:bldP spid="50" grpId="1" animBg="1"/>
      <p:bldP spid="51" grpId="0"/>
      <p:bldP spid="51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TRO CHOI POWERPOINT\Giai cuu rung xanh\Free-vector-cartoon-natur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247650"/>
            <a:ext cx="9144000" cy="5391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ADMIN\Desktop\Giai cuu con vat\depositphotos_8033217-stock-illustration-cartoon-hunter-with-a-blunderbus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52488" y1="58358" x2="52488" y2="583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56218" flipH="1">
            <a:off x="-118425" y="3289657"/>
            <a:ext cx="1653388" cy="2157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Hình ảnh có liên quan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67250" y1="27750" x2="57750" y2="32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91400" y="2556537"/>
            <a:ext cx="2228550" cy="2228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9" descr="C:\Users\ADMIN\Desktop\Giai cuu con vat\dessin-animé-mignon-de-tigre-43198987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8367" y="4409693"/>
            <a:ext cx="1165421" cy="1124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Kết quả hình ảnh cho elephant cartoon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>
                        <a14:foregroundMark x1="19332" y1="31000" x2="47017" y2="41400"/>
                        <a14:foregroundMark x1="21480" y1="93800" x2="29117" y2="94400"/>
                        <a14:foregroundMark x1="43437" y1="94800" x2="52745" y2="96200"/>
                        <a14:foregroundMark x1="64200" y1="94400" x2="71360" y2="95600"/>
                        <a14:foregroundMark x1="83055" y1="98000" x2="92124" y2="974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3530629"/>
            <a:ext cx="1824777" cy="2177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0" r="100000">
                        <a14:foregroundMark x1="7111" y1="5870" x2="2889" y2="16771"/>
                        <a14:foregroundMark x1="6667" y1="66876" x2="9222" y2="84696"/>
                        <a14:foregroundMark x1="92333" y1="6918" x2="96556" y2="16771"/>
                        <a14:foregroundMark x1="96556" y1="70860" x2="91778" y2="87841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5948" y="-472100"/>
            <a:ext cx="9543748" cy="3663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0" r="100000">
                        <a14:foregroundMark x1="7111" y1="5870" x2="2889" y2="16771"/>
                        <a14:foregroundMark x1="6667" y1="66876" x2="9222" y2="84696"/>
                        <a14:foregroundMark x1="92333" y1="6918" x2="96556" y2="16771"/>
                        <a14:foregroundMark x1="96556" y1="70860" x2="91778" y2="87841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619" y="2724149"/>
            <a:ext cx="5670059" cy="260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08269" y="139601"/>
            <a:ext cx="7216531" cy="26776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rgbClr val="008000"/>
                </a:solidFill>
                <a:latin typeface="+mj-lt"/>
              </a:rPr>
              <a:t>Câu 1. </a:t>
            </a:r>
            <a:r>
              <a:rPr lang="en-US" sz="2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Cho </a:t>
            </a:r>
            <a:r>
              <a:rPr lang="en-US" sz="2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sz="2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tam giác ABC </a:t>
            </a:r>
            <a:r>
              <a:rPr lang="en-US" sz="2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endParaRPr lang="vi-VN" sz="2800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vi-VN" sz="2800" dirty="0">
              <a:solidFill>
                <a:srgbClr val="008000"/>
              </a:solidFill>
              <a:latin typeface="+mj-lt"/>
            </a:endParaRPr>
          </a:p>
          <a:p>
            <a:endParaRPr lang="vi-VN" sz="2800" dirty="0">
              <a:solidFill>
                <a:srgbClr val="008000"/>
              </a:solidFill>
              <a:latin typeface="+mj-lt"/>
            </a:endParaRPr>
          </a:p>
          <a:p>
            <a:endParaRPr lang="vi-VN" sz="2800" dirty="0">
              <a:solidFill>
                <a:srgbClr val="008000"/>
              </a:solidFill>
              <a:latin typeface="+mj-lt"/>
            </a:endParaRPr>
          </a:p>
          <a:p>
            <a:r>
              <a:rPr lang="en-US" sz="2800" dirty="0">
                <a:solidFill>
                  <a:srgbClr val="008000"/>
                </a:solidFill>
                <a:latin typeface="+mj-lt"/>
              </a:rPr>
              <a:t> </a:t>
            </a:r>
            <a:endParaRPr lang="vi-VN" sz="2800" dirty="0">
              <a:solidFill>
                <a:srgbClr val="008000"/>
              </a:solidFill>
              <a:latin typeface="+mj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38400" y="3493353"/>
            <a:ext cx="4471366" cy="83099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vi-VN" sz="2400">
                <a:solidFill>
                  <a:srgbClr val="008000"/>
                </a:solidFill>
                <a:latin typeface="+mj-lt"/>
              </a:rPr>
              <a:t>A. </a:t>
            </a:r>
            <a:r>
              <a:rPr lang="en-US" sz="240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GK</a:t>
            </a:r>
            <a:r>
              <a:rPr lang="vi-VN" sz="2400">
                <a:solidFill>
                  <a:srgbClr val="008000"/>
                </a:solidFill>
                <a:latin typeface="+mj-lt"/>
              </a:rPr>
              <a:t>         B. </a:t>
            </a:r>
            <a:r>
              <a:rPr lang="en-US" sz="240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GI</a:t>
            </a:r>
            <a:r>
              <a:rPr lang="vi-VN" sz="2400">
                <a:solidFill>
                  <a:srgbClr val="008000"/>
                </a:solidFill>
                <a:latin typeface="+mj-lt"/>
              </a:rPr>
              <a:t>         </a:t>
            </a:r>
          </a:p>
          <a:p>
            <a:r>
              <a:rPr lang="vi-VN" sz="2400">
                <a:solidFill>
                  <a:srgbClr val="008000"/>
                </a:solidFill>
                <a:latin typeface="+mj-lt"/>
              </a:rPr>
              <a:t>C. </a:t>
            </a:r>
            <a:r>
              <a:rPr lang="en-US" sz="240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IK</a:t>
            </a:r>
            <a:r>
              <a:rPr lang="vi-VN" sz="2400">
                <a:solidFill>
                  <a:srgbClr val="008000"/>
                </a:solidFill>
                <a:latin typeface="+mj-lt"/>
              </a:rPr>
              <a:t>           D. </a:t>
            </a:r>
            <a:r>
              <a:rPr lang="en-US" sz="240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Cả 3 câu đều đúng</a:t>
            </a:r>
            <a:endParaRPr lang="en-US" sz="2400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3941205" y="3892402"/>
            <a:ext cx="365760" cy="371248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2400">
                <a:solidFill>
                  <a:srgbClr val="FF0000"/>
                </a:solidFill>
                <a:latin typeface="+mj-lt"/>
              </a:rPr>
              <a:t>D</a:t>
            </a:r>
            <a:endParaRPr lang="en-US" sz="240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17" name="Picture 16"/>
          <p:cNvPicPr/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882421"/>
            <a:ext cx="2854808" cy="18417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64342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TRO CHOI POWERPOINT\Giai cuu rung xanh\Free-vector-cartoon-natur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247650"/>
            <a:ext cx="9144000" cy="5391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ADMIN\Desktop\Giai cuu con vat\depositphotos_8033217-stock-illustration-cartoon-hunter-with-a-blunderbus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52488" y1="58358" x2="52488" y2="583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56218" flipH="1">
            <a:off x="-118425" y="3289657"/>
            <a:ext cx="1653388" cy="2157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Hình ảnh có liên quan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67250" y1="27750" x2="57750" y2="32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91400" y="2556537"/>
            <a:ext cx="2228550" cy="2228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9" descr="C:\Users\ADMIN\Desktop\Giai cuu con vat\dessin-animé-mignon-de-tigre-43198987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8367" y="4409693"/>
            <a:ext cx="1165421" cy="1124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Kết quả hình ảnh cho elephant cartoon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>
                        <a14:foregroundMark x1="19332" y1="31000" x2="47017" y2="41400"/>
                        <a14:foregroundMark x1="21480" y1="93800" x2="29117" y2="94400"/>
                        <a14:foregroundMark x1="43437" y1="94800" x2="52745" y2="96200"/>
                        <a14:foregroundMark x1="64200" y1="94400" x2="71360" y2="95600"/>
                        <a14:foregroundMark x1="83055" y1="98000" x2="92124" y2="974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3530629"/>
            <a:ext cx="1824777" cy="2177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0" r="100000">
                        <a14:foregroundMark x1="7111" y1="5870" x2="2889" y2="16771"/>
                        <a14:foregroundMark x1="6667" y1="66876" x2="9222" y2="84696"/>
                        <a14:foregroundMark x1="92333" y1="6918" x2="96556" y2="16771"/>
                        <a14:foregroundMark x1="96556" y1="70860" x2="91778" y2="87841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175" y="-120474"/>
            <a:ext cx="9216175" cy="3312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0" r="100000">
                        <a14:foregroundMark x1="7111" y1="5870" x2="2889" y2="16771"/>
                        <a14:foregroundMark x1="6667" y1="66876" x2="9222" y2="84696"/>
                        <a14:foregroundMark x1="92333" y1="6918" x2="96556" y2="16771"/>
                        <a14:foregroundMark x1="96556" y1="70860" x2="91778" y2="87841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516" y="2556537"/>
            <a:ext cx="5525707" cy="3151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66800" y="653355"/>
            <a:ext cx="7086600" cy="138499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2</a:t>
            </a:r>
            <a:r>
              <a:rPr lang="vi-VN" sz="28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8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endParaRPr lang="en-US" sz="2800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Cho ΔABC, I </a:t>
            </a:r>
            <a:r>
              <a:rPr lang="en-US" sz="2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K </a:t>
            </a:r>
            <a:r>
              <a:rPr lang="en-US" sz="2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2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lượt</a:t>
            </a:r>
            <a:r>
              <a:rPr lang="en-US" sz="2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AB </a:t>
            </a:r>
            <a:r>
              <a:rPr lang="en-US" sz="2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AC. Ta </a:t>
            </a:r>
            <a:r>
              <a:rPr lang="en-US" sz="2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2895600" y="3028950"/>
                <a:ext cx="3429000" cy="1732077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vi-VN" sz="2400" dirty="0">
                    <a:solidFill>
                      <a:srgbClr val="008000"/>
                    </a:solidFill>
                    <a:latin typeface="+mj-lt"/>
                    <a:cs typeface="Arial" panose="020B0604020202020204" pitchFamily="34" charset="0"/>
                  </a:rPr>
                  <a:t>A. IK // BC    </a:t>
                </a:r>
              </a:p>
              <a:p>
                <a:r>
                  <a:rPr lang="vi-VN" sz="2400" dirty="0">
                    <a:solidFill>
                      <a:srgbClr val="008000"/>
                    </a:solidFill>
                    <a:latin typeface="+mj-lt"/>
                    <a:cs typeface="Arial" panose="020B0604020202020204" pitchFamily="34" charset="0"/>
                  </a:rPr>
                  <a:t>B. IK = BC</a:t>
                </a:r>
              </a:p>
              <a:p>
                <a:r>
                  <a:rPr lang="vi-VN" sz="2400" dirty="0">
                    <a:solidFill>
                      <a:srgbClr val="008000"/>
                    </a:solidFill>
                    <a:latin typeface="+mj-lt"/>
                    <a:cs typeface="Arial" panose="020B0604020202020204" pitchFamily="34" charset="0"/>
                  </a:rPr>
                  <a:t>C. IK // BC và IK = BC</a:t>
                </a:r>
              </a:p>
              <a:p>
                <a:r>
                  <a:rPr lang="vi-VN" sz="2400" dirty="0">
                    <a:solidFill>
                      <a:srgbClr val="008000"/>
                    </a:solidFill>
                    <a:latin typeface="+mj-lt"/>
                    <a:cs typeface="Arial" panose="020B0604020202020204" pitchFamily="34" charset="0"/>
                  </a:rPr>
                  <a:t>D. IK // BC và IK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vi-VN" sz="2400" i="1" smtClean="0">
                            <a:solidFill>
                              <a:srgbClr val="00800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vi-VN" sz="2400" b="0" i="1" smtClean="0">
                            <a:solidFill>
                              <a:srgbClr val="00800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a:rPr lang="vi-VN" sz="2400" b="0" i="1" smtClean="0">
                            <a:solidFill>
                              <a:srgbClr val="00800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vi-VN" sz="2400" dirty="0">
                    <a:solidFill>
                      <a:srgbClr val="008000"/>
                    </a:solidFill>
                    <a:latin typeface="+mj-lt"/>
                    <a:cs typeface="Arial" panose="020B0604020202020204" pitchFamily="34" charset="0"/>
                  </a:rPr>
                  <a:t> BC</a:t>
                </a: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5600" y="3028950"/>
                <a:ext cx="3429000" cy="1732077"/>
              </a:xfrm>
              <a:prstGeom prst="rect">
                <a:avLst/>
              </a:prstGeom>
              <a:blipFill rotWithShape="1">
                <a:blip r:embed="rId14"/>
                <a:stretch>
                  <a:fillRect l="-2293" t="-2083" b="-17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Oval 12"/>
          <p:cNvSpPr/>
          <p:nvPr/>
        </p:nvSpPr>
        <p:spPr>
          <a:xfrm>
            <a:off x="2910840" y="4248150"/>
            <a:ext cx="365760" cy="371248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2400">
                <a:solidFill>
                  <a:srgbClr val="FF0000"/>
                </a:solidFill>
                <a:latin typeface="+mj-lt"/>
              </a:rPr>
              <a:t>D</a:t>
            </a:r>
            <a:endParaRPr lang="en-US" sz="240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72768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E2F611C-C947-5284-1639-65C391D1EDF7}"/>
              </a:ext>
            </a:extLst>
          </p:cNvPr>
          <p:cNvSpPr txBox="1"/>
          <p:nvPr/>
        </p:nvSpPr>
        <p:spPr>
          <a:xfrm>
            <a:off x="2362200" y="0"/>
            <a:ext cx="4741578" cy="5232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rgbClr val="FFFF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CÂU HỎI KHỞI ĐỘNG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6504" y="523220"/>
            <a:ext cx="9144000" cy="473458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971800" y="3105150"/>
            <a:ext cx="12279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700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2057400" y="3105150"/>
            <a:ext cx="228600" cy="15240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573963" y="1737985"/>
            <a:ext cx="228600" cy="15240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Multiply 10"/>
          <p:cNvSpPr/>
          <p:nvPr/>
        </p:nvSpPr>
        <p:spPr>
          <a:xfrm>
            <a:off x="6019800" y="3943350"/>
            <a:ext cx="228600" cy="762000"/>
          </a:xfrm>
          <a:prstGeom prst="mathMultiply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Multiply 11"/>
          <p:cNvSpPr/>
          <p:nvPr/>
        </p:nvSpPr>
        <p:spPr>
          <a:xfrm>
            <a:off x="2310848" y="3790950"/>
            <a:ext cx="228600" cy="762000"/>
          </a:xfrm>
          <a:prstGeom prst="mathMultiply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6934200" y="2121068"/>
            <a:ext cx="60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187417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TRO CHOI POWERPOINT\Giai cuu rung xanh\Free-vector-cartoon-natur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7" y="-145450"/>
            <a:ext cx="9144000" cy="5391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ADMIN\Desktop\Giai cuu con vat\depositphotos_8033217-stock-illustration-cartoon-hunter-with-a-blunderbuss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backgroundMark x1="52488" y1="58358" x2="52488" y2="583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56218" flipH="1">
            <a:off x="-118425" y="3289657"/>
            <a:ext cx="1653388" cy="2157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Hình ảnh có liên quan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67250" y1="27750" x2="57750" y2="32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91400" y="2556537"/>
            <a:ext cx="2228550" cy="2228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9" descr="C:\Users\ADMIN\Desktop\Giai cuu con vat\dessin-animé-mignon-de-tigre-43198987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8367" y="4409693"/>
            <a:ext cx="1165421" cy="1124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Kết quả hình ảnh cho elephant cartoon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>
                        <a14:foregroundMark x1="19332" y1="31000" x2="47017" y2="41400"/>
                        <a14:foregroundMark x1="21480" y1="93800" x2="29117" y2="94400"/>
                        <a14:foregroundMark x1="43437" y1="94800" x2="52745" y2="96200"/>
                        <a14:foregroundMark x1="64200" y1="94400" x2="71360" y2="95600"/>
                        <a14:foregroundMark x1="83055" y1="98000" x2="92124" y2="974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3530629"/>
            <a:ext cx="1824777" cy="2177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>
                        <a14:foregroundMark x1="7111" y1="5870" x2="2889" y2="16771"/>
                        <a14:foregroundMark x1="6667" y1="66876" x2="9222" y2="84696"/>
                        <a14:foregroundMark x1="92333" y1="6918" x2="96556" y2="16771"/>
                        <a14:foregroundMark x1="96556" y1="70860" x2="91778" y2="87841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798" y="17515"/>
            <a:ext cx="7391401" cy="374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36771" y="1072276"/>
            <a:ext cx="8839198" cy="181588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3</a:t>
            </a:r>
            <a:r>
              <a:rPr lang="vi-VN" sz="28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diễn</a:t>
            </a:r>
            <a:r>
              <a:rPr lang="en-US" sz="2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đạt</a:t>
            </a:r>
            <a:r>
              <a:rPr lang="en-US" sz="2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/>
            <a:r>
              <a:rPr lang="en-US" sz="2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“Cho tam </a:t>
            </a:r>
            <a:r>
              <a:rPr lang="en-US" sz="2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ABC </a:t>
            </a:r>
            <a:r>
              <a:rPr lang="en-US" sz="2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cân</a:t>
            </a:r>
            <a:r>
              <a:rPr lang="en-US" sz="2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A, </a:t>
            </a:r>
            <a:r>
              <a:rPr lang="en-US" sz="2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z="2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D </a:t>
            </a:r>
            <a:r>
              <a:rPr lang="en-US" sz="2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E </a:t>
            </a:r>
            <a:r>
              <a:rPr lang="en-US" sz="2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2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lượt</a:t>
            </a:r>
            <a:r>
              <a:rPr lang="en-US" sz="2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AB </a:t>
            </a:r>
            <a:r>
              <a:rPr lang="en-US" sz="2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AC.” </a:t>
            </a:r>
          </a:p>
          <a:p>
            <a:pPr algn="ctr"/>
            <a:endParaRPr lang="en-US" sz="2800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2768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0645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"/>
            <a:ext cx="9144000" cy="5143499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571500" y="933450"/>
            <a:ext cx="8115300" cy="33909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16" name="TextBox 15"/>
          <p:cNvSpPr txBox="1"/>
          <p:nvPr/>
        </p:nvSpPr>
        <p:spPr>
          <a:xfrm>
            <a:off x="2333935" y="1042363"/>
            <a:ext cx="4570867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300" b="1">
                <a:solidFill>
                  <a:srgbClr val="FFFF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HƯỚNG DẪN VỀ NHÀ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40365" y="1897656"/>
            <a:ext cx="62568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40365" y="2737560"/>
            <a:ext cx="7323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4.7; 4.8; 4.9 SGK/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83.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60111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"/>
            <a:ext cx="9144000" cy="5143499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377693" y="340891"/>
            <a:ext cx="8301514" cy="462915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16" name="TextBox 15"/>
          <p:cNvSpPr txBox="1"/>
          <p:nvPr/>
        </p:nvSpPr>
        <p:spPr>
          <a:xfrm>
            <a:off x="555702" y="700193"/>
            <a:ext cx="8032596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FF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TRÂN TRỌNG CẢM ƠN QUÝ THẦY CÔ VÀ CÁC EM HỌC SINH!</a:t>
            </a:r>
          </a:p>
          <a:p>
            <a:pPr algn="ctr"/>
            <a:r>
              <a:rPr lang="en-US" sz="3600" b="1" dirty="0">
                <a:solidFill>
                  <a:srgbClr val="FFFF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</a:p>
          <a:p>
            <a:pPr algn="ctr"/>
            <a:r>
              <a:rPr lang="en-US" sz="2800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KÍNH CHÚC QUÝ THẦY CÔ THẬT NHIỀU SỨC KHỎE, CÔNG TÁC TỐT.</a:t>
            </a:r>
          </a:p>
          <a:p>
            <a:pPr algn="ctr"/>
            <a:endParaRPr lang="en-US" sz="2800" b="1" dirty="0">
              <a:solidFill>
                <a:schemeClr val="accent1">
                  <a:lumMod val="20000"/>
                  <a:lumOff val="80000"/>
                </a:schemeClr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8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CHÚC CÁC EM LUÔN CHĂM NGOAN, </a:t>
            </a:r>
          </a:p>
          <a:p>
            <a:pPr algn="ctr"/>
            <a:r>
              <a:rPr lang="en-US" sz="28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HỌC GIỎI.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019" y="2321305"/>
            <a:ext cx="533400" cy="66653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702" y="3465130"/>
            <a:ext cx="533400" cy="666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956780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381000" y="1581150"/>
            <a:ext cx="8077199" cy="685888"/>
            <a:chOff x="11640" y="3180"/>
            <a:chExt cx="18467" cy="1394"/>
          </a:xfrm>
        </p:grpSpPr>
        <p:sp>
          <p:nvSpPr>
            <p:cNvPr id="39" name="Rounded Rectangle 38"/>
            <p:cNvSpPr/>
            <p:nvPr/>
          </p:nvSpPr>
          <p:spPr>
            <a:xfrm>
              <a:off x="11640" y="3180"/>
              <a:ext cx="18467" cy="1394"/>
            </a:xfrm>
            <a:prstGeom prst="roundRect">
              <a:avLst>
                <a:gd name="adj" fmla="val 43611"/>
              </a:avLst>
            </a:prstGeom>
            <a:solidFill>
              <a:schemeClr val="bg1"/>
            </a:solidFill>
            <a:ln w="5715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</a:t>
              </a:r>
              <a:r>
                <a:rPr lang="en-US" sz="28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1. </a:t>
              </a:r>
              <a:r>
                <a:rPr lang="en-US" sz="2800" b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Định</a:t>
              </a:r>
              <a:r>
                <a:rPr lang="en-US" sz="28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nghĩa</a:t>
              </a:r>
              <a:r>
                <a:rPr lang="en-US" sz="28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đường</a:t>
              </a:r>
              <a:r>
                <a:rPr lang="en-US" sz="28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trung</a:t>
              </a:r>
              <a:r>
                <a:rPr lang="en-US" sz="28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bình</a:t>
              </a:r>
              <a:r>
                <a:rPr lang="en-US" sz="28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en-US" sz="28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tam </a:t>
              </a:r>
              <a:r>
                <a:rPr lang="en-US" sz="2800" b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giác</a:t>
              </a:r>
              <a:endPara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" name="Oval 39"/>
            <p:cNvSpPr/>
            <p:nvPr/>
          </p:nvSpPr>
          <p:spPr>
            <a:xfrm>
              <a:off x="11907" y="3326"/>
              <a:ext cx="1032" cy="1035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tx2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387824" y="2661054"/>
            <a:ext cx="8077200" cy="804064"/>
            <a:chOff x="11640" y="3196"/>
            <a:chExt cx="17578" cy="1440"/>
          </a:xfrm>
        </p:grpSpPr>
        <p:sp>
          <p:nvSpPr>
            <p:cNvPr id="43" name="Rounded Rectangle 42"/>
            <p:cNvSpPr/>
            <p:nvPr/>
          </p:nvSpPr>
          <p:spPr>
            <a:xfrm>
              <a:off x="11640" y="3196"/>
              <a:ext cx="17578" cy="1440"/>
            </a:xfrm>
            <a:prstGeom prst="roundRect">
              <a:avLst>
                <a:gd name="adj" fmla="val 43611"/>
              </a:avLst>
            </a:prstGeom>
            <a:solidFill>
              <a:schemeClr val="bg1"/>
            </a:solidFill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US" sz="28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2. </a:t>
              </a:r>
              <a:r>
                <a:rPr lang="en-US" sz="28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Tính</a:t>
              </a:r>
              <a:r>
                <a:rPr lang="en-US" sz="28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chất</a:t>
              </a:r>
              <a:r>
                <a:rPr lang="en-US" sz="28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đường</a:t>
              </a:r>
              <a:r>
                <a:rPr lang="en-US" sz="28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trung</a:t>
              </a:r>
              <a:r>
                <a:rPr lang="en-US" sz="28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bình</a:t>
              </a:r>
              <a:r>
                <a:rPr lang="en-US" sz="28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en-US" sz="28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tam </a:t>
              </a:r>
              <a:r>
                <a:rPr lang="en-US" sz="28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giác</a:t>
              </a:r>
              <a:endParaRPr lang="en-US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4" name="Oval 43"/>
            <p:cNvSpPr/>
            <p:nvPr/>
          </p:nvSpPr>
          <p:spPr>
            <a:xfrm>
              <a:off x="11907" y="3385"/>
              <a:ext cx="1032" cy="1035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409433" y="4031148"/>
            <a:ext cx="8077199" cy="750402"/>
            <a:chOff x="11640" y="3180"/>
            <a:chExt cx="17698" cy="1081"/>
          </a:xfrm>
        </p:grpSpPr>
        <p:sp>
          <p:nvSpPr>
            <p:cNvPr id="5" name="Rounded Rectangle 4"/>
            <p:cNvSpPr/>
            <p:nvPr/>
          </p:nvSpPr>
          <p:spPr>
            <a:xfrm>
              <a:off x="11640" y="3180"/>
              <a:ext cx="17698" cy="1081"/>
            </a:xfrm>
            <a:prstGeom prst="roundRect">
              <a:avLst>
                <a:gd name="adj" fmla="val 43611"/>
              </a:avLst>
            </a:prstGeom>
            <a:solidFill>
              <a:schemeClr val="bg1"/>
            </a:solidFill>
            <a:ln w="57150">
              <a:solidFill>
                <a:srgbClr val="008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en-US" sz="2800" b="1" dirty="0">
                  <a:solidFill>
                    <a:srgbClr val="00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3. </a:t>
              </a:r>
              <a:r>
                <a:rPr lang="en-US" sz="2800" b="1" dirty="0" err="1">
                  <a:solidFill>
                    <a:srgbClr val="00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Luyện</a:t>
              </a:r>
              <a:r>
                <a:rPr lang="en-US" sz="2800" b="1" dirty="0">
                  <a:solidFill>
                    <a:srgbClr val="00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rgbClr val="00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tập</a:t>
              </a:r>
              <a:r>
                <a:rPr lang="en-US" sz="2800" b="1" dirty="0">
                  <a:solidFill>
                    <a:srgbClr val="00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rgbClr val="00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sz="2800" b="1" dirty="0">
                  <a:solidFill>
                    <a:srgbClr val="00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rgbClr val="00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củng</a:t>
              </a:r>
              <a:r>
                <a:rPr lang="en-US" sz="2800" b="1" dirty="0">
                  <a:solidFill>
                    <a:srgbClr val="00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rgbClr val="00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cố</a:t>
              </a:r>
              <a:endPara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Oval 7"/>
            <p:cNvSpPr/>
            <p:nvPr/>
          </p:nvSpPr>
          <p:spPr>
            <a:xfrm>
              <a:off x="11981" y="3307"/>
              <a:ext cx="1032" cy="82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008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AE2F611C-C947-5284-1639-65C391D1EDF7}"/>
              </a:ext>
            </a:extLst>
          </p:cNvPr>
          <p:cNvSpPr txBox="1"/>
          <p:nvPr/>
        </p:nvSpPr>
        <p:spPr>
          <a:xfrm>
            <a:off x="39378" y="200327"/>
            <a:ext cx="9117874" cy="553998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16: </a:t>
            </a:r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 TRUNG BÌNH CỦA TAM GIÁC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9067768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E2F611C-C947-5284-1639-65C391D1EDF7}"/>
              </a:ext>
            </a:extLst>
          </p:cNvPr>
          <p:cNvSpPr txBox="1"/>
          <p:nvPr/>
        </p:nvSpPr>
        <p:spPr>
          <a:xfrm>
            <a:off x="1" y="6341"/>
            <a:ext cx="9143999" cy="415498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1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16: </a:t>
            </a:r>
            <a:r>
              <a:rPr lang="en-US" sz="2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 TRUNG BÌNH CỦA TAM GIÁC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9800" y="742950"/>
            <a:ext cx="4953000" cy="4267200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 flipH="1">
            <a:off x="2460578" y="1352550"/>
            <a:ext cx="2185205" cy="3048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645783" y="1352550"/>
            <a:ext cx="2288417" cy="29718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2460578" y="4324350"/>
            <a:ext cx="4473622" cy="7620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3962400" y="2114550"/>
            <a:ext cx="228600" cy="15240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2971800" y="3479043"/>
            <a:ext cx="228600" cy="15240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V="1">
            <a:off x="5067300" y="1961103"/>
            <a:ext cx="228600" cy="76200"/>
          </a:xfrm>
          <a:prstGeom prst="line">
            <a:avLst/>
          </a:prstGeom>
          <a:ln>
            <a:solidFill>
              <a:srgbClr val="00FF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V="1">
            <a:off x="4953000" y="1877795"/>
            <a:ext cx="228600" cy="76200"/>
          </a:xfrm>
          <a:prstGeom prst="line">
            <a:avLst/>
          </a:prstGeom>
          <a:ln>
            <a:solidFill>
              <a:srgbClr val="00FF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V="1">
            <a:off x="6254087" y="3517143"/>
            <a:ext cx="228600" cy="76200"/>
          </a:xfrm>
          <a:prstGeom prst="line">
            <a:avLst/>
          </a:prstGeom>
          <a:ln>
            <a:solidFill>
              <a:srgbClr val="00FF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V="1">
            <a:off x="6324600" y="3631443"/>
            <a:ext cx="228600" cy="76200"/>
          </a:xfrm>
          <a:prstGeom prst="line">
            <a:avLst/>
          </a:prstGeom>
          <a:ln>
            <a:solidFill>
              <a:srgbClr val="00FF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Oval 2">
            <a:extLst>
              <a:ext uri="{FF2B5EF4-FFF2-40B4-BE49-F238E27FC236}">
                <a16:creationId xmlns:a16="http://schemas.microsoft.com/office/drawing/2014/main" id="{8CB1A828-D19A-D311-5D1B-F4304B64E208}"/>
              </a:ext>
            </a:extLst>
          </p:cNvPr>
          <p:cNvSpPr/>
          <p:nvPr/>
        </p:nvSpPr>
        <p:spPr>
          <a:xfrm>
            <a:off x="5703051" y="2740072"/>
            <a:ext cx="98378" cy="9837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7911B05E-B35D-2AF9-FF00-E98206F9C5E2}"/>
              </a:ext>
            </a:extLst>
          </p:cNvPr>
          <p:cNvSpPr/>
          <p:nvPr/>
        </p:nvSpPr>
        <p:spPr>
          <a:xfrm>
            <a:off x="3567035" y="2722741"/>
            <a:ext cx="98378" cy="9837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968532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2A3FD-C128-4C07-95FB-29627153DCE9}" type="slidenum">
              <a:rPr lang="en-US" sz="1600">
                <a:solidFill>
                  <a:prstClr val="black">
                    <a:tint val="7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fld>
            <a:endParaRPr lang="en-US" sz="1600">
              <a:solidFill>
                <a:prstClr val="black">
                  <a:tint val="7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Box 5"/>
          <p:cNvSpPr txBox="1"/>
          <p:nvPr/>
        </p:nvSpPr>
        <p:spPr>
          <a:xfrm>
            <a:off x="37012" y="662285"/>
            <a:ext cx="75829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7" name="Text Box 6"/>
          <p:cNvSpPr txBox="1"/>
          <p:nvPr/>
        </p:nvSpPr>
        <p:spPr>
          <a:xfrm>
            <a:off x="228600" y="1122176"/>
            <a:ext cx="2180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E2F611C-C947-5284-1639-65C391D1EDF7}"/>
              </a:ext>
            </a:extLst>
          </p:cNvPr>
          <p:cNvSpPr txBox="1"/>
          <p:nvPr/>
        </p:nvSpPr>
        <p:spPr>
          <a:xfrm>
            <a:off x="26126" y="6341"/>
            <a:ext cx="9117874" cy="523220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16: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 TRUNG BÌNH CỦA TAM GIÁC</a:t>
            </a:r>
          </a:p>
        </p:txBody>
      </p:sp>
      <p:sp>
        <p:nvSpPr>
          <p:cNvPr id="3" name="Rectangle 2"/>
          <p:cNvSpPr/>
          <p:nvPr/>
        </p:nvSpPr>
        <p:spPr>
          <a:xfrm>
            <a:off x="48385" y="1809568"/>
            <a:ext cx="892839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nối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02804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7" grpId="1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2A3FD-C128-4C07-95FB-29627153DCE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 Box 4"/>
              <p:cNvSpPr txBox="1"/>
              <p:nvPr/>
            </p:nvSpPr>
            <p:spPr>
              <a:xfrm>
                <a:off x="-59887" y="934772"/>
                <a:ext cx="9263774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200" b="1" dirty="0">
                    <a:solidFill>
                      <a:schemeClr val="accent5">
                        <a:lumMod val="2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? </a:t>
                </a:r>
                <a:r>
                  <a:rPr lang="en-US" sz="2200" b="1" dirty="0" err="1">
                    <a:solidFill>
                      <a:schemeClr val="accent5">
                        <a:lumMod val="2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Em</a:t>
                </a:r>
                <a:r>
                  <a:rPr lang="en-US" sz="2200" b="1" dirty="0">
                    <a:solidFill>
                      <a:schemeClr val="accent5">
                        <a:lumMod val="2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b="1" dirty="0" err="1">
                    <a:solidFill>
                      <a:schemeClr val="accent5">
                        <a:lumMod val="2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hãy</a:t>
                </a:r>
                <a:r>
                  <a:rPr lang="en-US" sz="2200" b="1" dirty="0">
                    <a:solidFill>
                      <a:schemeClr val="accent5">
                        <a:lumMod val="2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b="1" dirty="0" err="1">
                    <a:solidFill>
                      <a:schemeClr val="accent5">
                        <a:lumMod val="2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chỉ</a:t>
                </a:r>
                <a:r>
                  <a:rPr lang="en-US" sz="2200" b="1" dirty="0">
                    <a:solidFill>
                      <a:schemeClr val="accent5">
                        <a:lumMod val="2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b="1" dirty="0" err="1">
                    <a:solidFill>
                      <a:schemeClr val="accent5">
                        <a:lumMod val="2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ra</a:t>
                </a:r>
                <a:r>
                  <a:rPr lang="en-US" sz="2200" b="1" dirty="0">
                    <a:solidFill>
                      <a:schemeClr val="accent5">
                        <a:lumMod val="2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b="1" dirty="0" err="1">
                    <a:solidFill>
                      <a:schemeClr val="accent5">
                        <a:lumMod val="2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sz="2200" b="1" dirty="0">
                    <a:solidFill>
                      <a:schemeClr val="accent5">
                        <a:lumMod val="2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b="1" dirty="0" err="1">
                    <a:solidFill>
                      <a:schemeClr val="accent5">
                        <a:lumMod val="2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2200" b="1" dirty="0">
                    <a:solidFill>
                      <a:schemeClr val="accent5">
                        <a:lumMod val="2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b="1" dirty="0" err="1">
                    <a:solidFill>
                      <a:schemeClr val="accent5">
                        <a:lumMod val="2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trung</a:t>
                </a:r>
                <a:r>
                  <a:rPr lang="en-US" sz="2200" b="1" dirty="0">
                    <a:solidFill>
                      <a:schemeClr val="accent5">
                        <a:lumMod val="2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b="1" dirty="0" err="1">
                    <a:solidFill>
                      <a:schemeClr val="accent5">
                        <a:lumMod val="2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bình</a:t>
                </a:r>
                <a:r>
                  <a:rPr lang="en-US" sz="2200" b="1" dirty="0">
                    <a:solidFill>
                      <a:schemeClr val="accent5">
                        <a:lumMod val="2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b="1" dirty="0" err="1">
                    <a:solidFill>
                      <a:schemeClr val="accent5">
                        <a:lumMod val="2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200" b="1" dirty="0">
                    <a:solidFill>
                      <a:schemeClr val="accent5">
                        <a:lumMod val="2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200" b="1" i="1">
                        <a:solidFill>
                          <a:schemeClr val="accent5">
                            <a:lumMod val="25000"/>
                          </a:schemeClr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∆</m:t>
                    </m:r>
                  </m:oMath>
                </a14:m>
                <a:r>
                  <a:rPr lang="en-US" sz="2200" b="1" dirty="0">
                    <a:solidFill>
                      <a:schemeClr val="accent5">
                        <a:lumMod val="2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DEF </a:t>
                </a:r>
                <a:r>
                  <a:rPr lang="en-US" sz="2200" b="1" dirty="0" err="1">
                    <a:solidFill>
                      <a:schemeClr val="accent5">
                        <a:lumMod val="2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200" b="1" dirty="0">
                    <a:solidFill>
                      <a:schemeClr val="accent5">
                        <a:lumMod val="2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200" b="1" i="1">
                        <a:solidFill>
                          <a:schemeClr val="accent5">
                            <a:lumMod val="25000"/>
                          </a:schemeClr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∆</m:t>
                    </m:r>
                  </m:oMath>
                </a14:m>
                <a:r>
                  <a:rPr lang="en-US" sz="2200" b="1" dirty="0">
                    <a:solidFill>
                      <a:schemeClr val="accent5">
                        <a:lumMod val="2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IHK </a:t>
                </a:r>
                <a:r>
                  <a:rPr lang="en-US" sz="2200" b="1" dirty="0" err="1">
                    <a:solidFill>
                      <a:schemeClr val="accent5">
                        <a:lumMod val="2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trong</a:t>
                </a:r>
                <a:r>
                  <a:rPr lang="en-US" sz="2200" b="1" dirty="0">
                    <a:solidFill>
                      <a:schemeClr val="accent5">
                        <a:lumMod val="2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b="1" dirty="0" err="1">
                    <a:solidFill>
                      <a:schemeClr val="accent5">
                        <a:lumMod val="2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Hình</a:t>
                </a:r>
                <a:r>
                  <a:rPr lang="en-US" sz="2200" b="1" dirty="0">
                    <a:solidFill>
                      <a:schemeClr val="accent5">
                        <a:lumMod val="2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4.14.    </a:t>
                </a:r>
              </a:p>
            </p:txBody>
          </p:sp>
        </mc:Choice>
        <mc:Fallback xmlns="">
          <p:sp>
            <p:nvSpPr>
              <p:cNvPr id="5" name="Text 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59887" y="934772"/>
                <a:ext cx="9263774" cy="430887"/>
              </a:xfrm>
              <a:prstGeom prst="rect">
                <a:avLst/>
              </a:prstGeom>
              <a:blipFill>
                <a:blip r:embed="rId3"/>
                <a:stretch>
                  <a:fillRect l="-855" t="-8451" r="-2632" b="-281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>
            <a:extLst>
              <a:ext uri="{FF2B5EF4-FFF2-40B4-BE49-F238E27FC236}">
                <a16:creationId xmlns:a16="http://schemas.microsoft.com/office/drawing/2014/main" id="{AE2F611C-C947-5284-1639-65C391D1EDF7}"/>
              </a:ext>
            </a:extLst>
          </p:cNvPr>
          <p:cNvSpPr txBox="1"/>
          <p:nvPr/>
        </p:nvSpPr>
        <p:spPr>
          <a:xfrm>
            <a:off x="1" y="6341"/>
            <a:ext cx="9143999" cy="523220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16: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 TRUNG BÌNH CỦA TAM GIÁC</a:t>
            </a:r>
          </a:p>
        </p:txBody>
      </p:sp>
      <p:sp>
        <p:nvSpPr>
          <p:cNvPr id="10" name="Text Box 5"/>
          <p:cNvSpPr txBox="1"/>
          <p:nvPr/>
        </p:nvSpPr>
        <p:spPr>
          <a:xfrm>
            <a:off x="37012" y="509885"/>
            <a:ext cx="72019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lang="en-US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A7C1B8F-2F6E-49F3-A8E8-CA40CA702B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1562456"/>
            <a:ext cx="3907703" cy="341383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4021CE4-3949-4F57-966F-53E3210A5B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53000" y="1562456"/>
            <a:ext cx="3750861" cy="3499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0824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2A3FD-C128-4C07-95FB-29627153DCE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FBF2512-B03D-99F7-710B-6ED75588338E}"/>
              </a:ext>
            </a:extLst>
          </p:cNvPr>
          <p:cNvSpPr txBox="1"/>
          <p:nvPr/>
        </p:nvSpPr>
        <p:spPr>
          <a:xfrm>
            <a:off x="304799" y="1173751"/>
            <a:ext cx="13997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1F037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b="1" dirty="0">
                <a:solidFill>
                  <a:srgbClr val="1F037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1F037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400" b="1" dirty="0">
                <a:solidFill>
                  <a:srgbClr val="1F037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BC2AF37-D783-663C-D337-97CAD9734637}"/>
              </a:ext>
            </a:extLst>
          </p:cNvPr>
          <p:cNvSpPr txBox="1"/>
          <p:nvPr/>
        </p:nvSpPr>
        <p:spPr>
          <a:xfrm>
            <a:off x="1418560" y="1183836"/>
            <a:ext cx="6811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Cho DE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ABC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44AAB4C-8062-228E-F93B-B7923FBED769}"/>
              </a:ext>
            </a:extLst>
          </p:cNvPr>
          <p:cNvSpPr txBox="1"/>
          <p:nvPr/>
        </p:nvSpPr>
        <p:spPr>
          <a:xfrm>
            <a:off x="304800" y="1589249"/>
            <a:ext cx="7772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Thalès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đảo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rằng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// BC.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65E51BD-64F4-E92C-CFF2-A0DBCB2CB9CE}"/>
              </a:ext>
            </a:extLst>
          </p:cNvPr>
          <p:cNvGrpSpPr/>
          <p:nvPr/>
        </p:nvGrpSpPr>
        <p:grpSpPr>
          <a:xfrm>
            <a:off x="3263412" y="2453393"/>
            <a:ext cx="6057900" cy="1555325"/>
            <a:chOff x="729932" y="412812"/>
            <a:chExt cx="8077200" cy="2073767"/>
          </a:xfrm>
        </p:grpSpPr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54E4C0C6-02E8-F0F5-97B2-E46B1C1D6546}"/>
                </a:ext>
              </a:extLst>
            </p:cNvPr>
            <p:cNvCxnSpPr>
              <a:cxnSpLocks/>
            </p:cNvCxnSpPr>
            <p:nvPr/>
          </p:nvCxnSpPr>
          <p:spPr>
            <a:xfrm>
              <a:off x="1628961" y="412812"/>
              <a:ext cx="19076" cy="207376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ABD0397-087C-7215-6FE0-4684D2BAFD95}"/>
                </a:ext>
              </a:extLst>
            </p:cNvPr>
            <p:cNvCxnSpPr>
              <a:cxnSpLocks/>
            </p:cNvCxnSpPr>
            <p:nvPr/>
          </p:nvCxnSpPr>
          <p:spPr>
            <a:xfrm>
              <a:off x="729932" y="1293744"/>
              <a:ext cx="80772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5956D95-C8D0-D343-44CF-54A8BF12CFC2}"/>
                </a:ext>
              </a:extLst>
            </p:cNvPr>
            <p:cNvSpPr txBox="1"/>
            <p:nvPr/>
          </p:nvSpPr>
          <p:spPr>
            <a:xfrm>
              <a:off x="740887" y="567305"/>
              <a:ext cx="751836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GT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BF63DA5-5B2F-5389-D5E0-D4AF1A63117E}"/>
                </a:ext>
              </a:extLst>
            </p:cNvPr>
            <p:cNvSpPr txBox="1"/>
            <p:nvPr/>
          </p:nvSpPr>
          <p:spPr>
            <a:xfrm>
              <a:off x="790895" y="1416003"/>
              <a:ext cx="751836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100">
                  <a:latin typeface="Times New Roman" panose="02020603050405020304" pitchFamily="18" charset="0"/>
                  <a:cs typeface="Times New Roman" panose="02020603050405020304" pitchFamily="18" charset="0"/>
                </a:rPr>
                <a:t>KL</a:t>
              </a:r>
            </a:p>
          </p:txBody>
        </p:sp>
      </p:grpSp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243C6914-9F89-3583-94D0-1ED6A46AC53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2645760"/>
              </p:ext>
            </p:extLst>
          </p:nvPr>
        </p:nvGraphicFramePr>
        <p:xfrm>
          <a:off x="4032483" y="2547554"/>
          <a:ext cx="932659" cy="3721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95000" imgH="203040" progId="Equation.DSMT4">
                  <p:embed/>
                </p:oleObj>
              </mc:Choice>
              <mc:Fallback>
                <p:oleObj name="Equation" r:id="rId2" imgW="495000" imgH="20304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243C6914-9F89-3583-94D0-1ED6A46AC53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032483" y="2547554"/>
                        <a:ext cx="932659" cy="3721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>
            <a:extLst>
              <a:ext uri="{FF2B5EF4-FFF2-40B4-BE49-F238E27FC236}">
                <a16:creationId xmlns:a16="http://schemas.microsoft.com/office/drawing/2014/main" id="{05AD712C-9026-1891-0B78-55E5898403DE}"/>
              </a:ext>
            </a:extLst>
          </p:cNvPr>
          <p:cNvSpPr txBox="1"/>
          <p:nvPr/>
        </p:nvSpPr>
        <p:spPr>
          <a:xfrm>
            <a:off x="3989522" y="3205786"/>
            <a:ext cx="184408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 // BC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E2F611C-C947-5284-1639-65C391D1EDF7}"/>
              </a:ext>
            </a:extLst>
          </p:cNvPr>
          <p:cNvSpPr txBox="1"/>
          <p:nvPr/>
        </p:nvSpPr>
        <p:spPr>
          <a:xfrm>
            <a:off x="0" y="245118"/>
            <a:ext cx="8839200" cy="523220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16: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 TRUNG BÌNH CỦA TAM GIÁC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3BDA458-7623-6ED4-E2EE-8CEB0B5B400E}"/>
              </a:ext>
            </a:extLst>
          </p:cNvPr>
          <p:cNvSpPr txBox="1"/>
          <p:nvPr/>
        </p:nvSpPr>
        <p:spPr>
          <a:xfrm>
            <a:off x="4863612" y="2504165"/>
            <a:ext cx="443939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 = DB, AE = EC, D    AB, E    AC</a:t>
            </a:r>
          </a:p>
        </p:txBody>
      </p:sp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608BC827-F76C-5EA8-86CE-DD93A428A15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2078862"/>
              </p:ext>
            </p:extLst>
          </p:nvPr>
        </p:nvGraphicFramePr>
        <p:xfrm>
          <a:off x="7451648" y="2610437"/>
          <a:ext cx="221567" cy="2477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26720" imgH="126720" progId="Equation.DSMT4">
                  <p:embed/>
                </p:oleObj>
              </mc:Choice>
              <mc:Fallback>
                <p:oleObj name="Equation" r:id="rId4" imgW="126720" imgH="126720" progId="Equation.DSMT4">
                  <p:embed/>
                  <p:pic>
                    <p:nvPicPr>
                      <p:cNvPr id="39" name="Object 38">
                        <a:extLst>
                          <a:ext uri="{FF2B5EF4-FFF2-40B4-BE49-F238E27FC236}">
                            <a16:creationId xmlns:a16="http://schemas.microsoft.com/office/drawing/2014/main" id="{608BC827-F76C-5EA8-86CE-DD93A428A15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451648" y="2610437"/>
                        <a:ext cx="221567" cy="2477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608BC827-F76C-5EA8-86CE-DD93A428A15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4694129"/>
              </p:ext>
            </p:extLst>
          </p:nvPr>
        </p:nvGraphicFramePr>
        <p:xfrm>
          <a:off x="8368812" y="2598262"/>
          <a:ext cx="221567" cy="2477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26720" imgH="126720" progId="Equation.DSMT4">
                  <p:embed/>
                </p:oleObj>
              </mc:Choice>
              <mc:Fallback>
                <p:oleObj name="Equation" r:id="rId4" imgW="126720" imgH="126720" progId="Equation.DSMT4">
                  <p:embed/>
                  <p:pic>
                    <p:nvPicPr>
                      <p:cNvPr id="39" name="Object 38">
                        <a:extLst>
                          <a:ext uri="{FF2B5EF4-FFF2-40B4-BE49-F238E27FC236}">
                            <a16:creationId xmlns:a16="http://schemas.microsoft.com/office/drawing/2014/main" id="{608BC827-F76C-5EA8-86CE-DD93A428A15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368812" y="2598262"/>
                        <a:ext cx="221567" cy="2477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7" name="Content Placeholder 1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422" y="2112034"/>
            <a:ext cx="3154052" cy="2603002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Text Box 5"/>
          <p:cNvSpPr txBox="1"/>
          <p:nvPr/>
        </p:nvSpPr>
        <p:spPr>
          <a:xfrm>
            <a:off x="37012" y="738485"/>
            <a:ext cx="64287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6494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29" grpId="0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2A3FD-C128-4C07-95FB-29627153DCE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FBF2512-B03D-99F7-710B-6ED75588338E}"/>
              </a:ext>
            </a:extLst>
          </p:cNvPr>
          <p:cNvSpPr txBox="1"/>
          <p:nvPr/>
        </p:nvSpPr>
        <p:spPr>
          <a:xfrm>
            <a:off x="64308" y="871043"/>
            <a:ext cx="12867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 err="1">
                <a:solidFill>
                  <a:srgbClr val="1F037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100" b="1" dirty="0">
                <a:solidFill>
                  <a:srgbClr val="1F037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1F037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100" b="1" dirty="0">
                <a:solidFill>
                  <a:srgbClr val="1F037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BC2AF37-D783-663C-D337-97CAD9734637}"/>
              </a:ext>
            </a:extLst>
          </p:cNvPr>
          <p:cNvSpPr txBox="1"/>
          <p:nvPr/>
        </p:nvSpPr>
        <p:spPr>
          <a:xfrm>
            <a:off x="1137199" y="894398"/>
            <a:ext cx="626123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Cho DE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ABC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44AAB4C-8062-228E-F93B-B7923FBED769}"/>
              </a:ext>
            </a:extLst>
          </p:cNvPr>
          <p:cNvSpPr txBox="1"/>
          <p:nvPr/>
        </p:nvSpPr>
        <p:spPr>
          <a:xfrm>
            <a:off x="301651" y="1285706"/>
            <a:ext cx="714499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Thalès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đảo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chứng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rằng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// BC.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43F0319-4356-68EA-72B3-C4825450BF20}"/>
              </a:ext>
            </a:extLst>
          </p:cNvPr>
          <p:cNvSpPr txBox="1"/>
          <p:nvPr/>
        </p:nvSpPr>
        <p:spPr>
          <a:xfrm>
            <a:off x="288463" y="1745292"/>
            <a:ext cx="8991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BC.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Chứng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tứ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DEFB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suy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9C0DABEE-0073-E7A4-DDF8-DBD04ACD63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3788395"/>
              </p:ext>
            </p:extLst>
          </p:nvPr>
        </p:nvGraphicFramePr>
        <p:xfrm>
          <a:off x="2416390" y="2028496"/>
          <a:ext cx="1109524" cy="5930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36560" imgH="393480" progId="Equation.DSMT4">
                  <p:embed/>
                </p:oleObj>
              </mc:Choice>
              <mc:Fallback>
                <p:oleObj name="Equation" r:id="rId3" imgW="736560" imgH="39348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9C0DABEE-0073-E7A4-DDF8-DBD04ACD63C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16390" y="2028496"/>
                        <a:ext cx="1109524" cy="5930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8" name="Group 17">
            <a:extLst>
              <a:ext uri="{FF2B5EF4-FFF2-40B4-BE49-F238E27FC236}">
                <a16:creationId xmlns:a16="http://schemas.microsoft.com/office/drawing/2014/main" id="{465E51BD-64F4-E92C-CFF2-A0DBCB2CB9CE}"/>
              </a:ext>
            </a:extLst>
          </p:cNvPr>
          <p:cNvGrpSpPr/>
          <p:nvPr/>
        </p:nvGrpSpPr>
        <p:grpSpPr>
          <a:xfrm>
            <a:off x="3057797" y="2863573"/>
            <a:ext cx="6057900" cy="1555325"/>
            <a:chOff x="729932" y="412812"/>
            <a:chExt cx="8077200" cy="2073767"/>
          </a:xfrm>
        </p:grpSpPr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54E4C0C6-02E8-F0F5-97B2-E46B1C1D6546}"/>
                </a:ext>
              </a:extLst>
            </p:cNvPr>
            <p:cNvCxnSpPr>
              <a:cxnSpLocks/>
            </p:cNvCxnSpPr>
            <p:nvPr/>
          </p:nvCxnSpPr>
          <p:spPr>
            <a:xfrm>
              <a:off x="1628961" y="412812"/>
              <a:ext cx="19076" cy="207376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ABD0397-087C-7215-6FE0-4684D2BAFD95}"/>
                </a:ext>
              </a:extLst>
            </p:cNvPr>
            <p:cNvCxnSpPr>
              <a:cxnSpLocks/>
            </p:cNvCxnSpPr>
            <p:nvPr/>
          </p:nvCxnSpPr>
          <p:spPr>
            <a:xfrm>
              <a:off x="729932" y="1293744"/>
              <a:ext cx="80772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5956D95-C8D0-D343-44CF-54A8BF12CFC2}"/>
                </a:ext>
              </a:extLst>
            </p:cNvPr>
            <p:cNvSpPr txBox="1"/>
            <p:nvPr/>
          </p:nvSpPr>
          <p:spPr>
            <a:xfrm>
              <a:off x="740887" y="567305"/>
              <a:ext cx="751836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GT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BF63DA5-5B2F-5389-D5E0-D4AF1A63117E}"/>
                </a:ext>
              </a:extLst>
            </p:cNvPr>
            <p:cNvSpPr txBox="1"/>
            <p:nvPr/>
          </p:nvSpPr>
          <p:spPr>
            <a:xfrm>
              <a:off x="790895" y="1416003"/>
              <a:ext cx="751836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100">
                  <a:latin typeface="Times New Roman" panose="02020603050405020304" pitchFamily="18" charset="0"/>
                  <a:cs typeface="Times New Roman" panose="02020603050405020304" pitchFamily="18" charset="0"/>
                </a:rPr>
                <a:t>KL</a:t>
              </a:r>
            </a:p>
          </p:txBody>
        </p:sp>
      </p:grpSp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243C6914-9F89-3583-94D0-1ED6A46AC53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3753939"/>
              </p:ext>
            </p:extLst>
          </p:nvPr>
        </p:nvGraphicFramePr>
        <p:xfrm>
          <a:off x="3979268" y="2813667"/>
          <a:ext cx="932659" cy="3721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95000" imgH="203040" progId="Equation.DSMT4">
                  <p:embed/>
                </p:oleObj>
              </mc:Choice>
              <mc:Fallback>
                <p:oleObj name="Equation" r:id="rId5" imgW="495000" imgH="20304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243C6914-9F89-3583-94D0-1ED6A46AC53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79268" y="2813667"/>
                        <a:ext cx="932659" cy="3721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26">
            <a:extLst>
              <a:ext uri="{FF2B5EF4-FFF2-40B4-BE49-F238E27FC236}">
                <a16:creationId xmlns:a16="http://schemas.microsoft.com/office/drawing/2014/main" id="{03BDA458-7623-6ED4-E2EE-8CEB0B5B400E}"/>
              </a:ext>
            </a:extLst>
          </p:cNvPr>
          <p:cNvSpPr txBox="1"/>
          <p:nvPr/>
        </p:nvSpPr>
        <p:spPr>
          <a:xfrm>
            <a:off x="3968973" y="3163248"/>
            <a:ext cx="214129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BF = FC, F   BC</a:t>
            </a:r>
          </a:p>
        </p:txBody>
      </p:sp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608BC827-F76C-5EA8-86CE-DD93A428A15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2070432"/>
              </p:ext>
            </p:extLst>
          </p:nvPr>
        </p:nvGraphicFramePr>
        <p:xfrm>
          <a:off x="5257800" y="3268058"/>
          <a:ext cx="221567" cy="2477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26720" imgH="126720" progId="Equation.DSMT4">
                  <p:embed/>
                </p:oleObj>
              </mc:Choice>
              <mc:Fallback>
                <p:oleObj name="Equation" r:id="rId7" imgW="126720" imgH="12672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608BC827-F76C-5EA8-86CE-DD93A428A15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257800" y="3268058"/>
                        <a:ext cx="221567" cy="2477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>
            <a:extLst>
              <a:ext uri="{FF2B5EF4-FFF2-40B4-BE49-F238E27FC236}">
                <a16:creationId xmlns:a16="http://schemas.microsoft.com/office/drawing/2014/main" id="{05AD712C-9026-1891-0B78-55E5898403DE}"/>
              </a:ext>
            </a:extLst>
          </p:cNvPr>
          <p:cNvSpPr txBox="1"/>
          <p:nvPr/>
        </p:nvSpPr>
        <p:spPr>
          <a:xfrm>
            <a:off x="3918629" y="3582075"/>
            <a:ext cx="184408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a) DE // BC </a:t>
            </a:r>
          </a:p>
        </p:txBody>
      </p:sp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B20831EC-9BCF-DA5C-2054-BF35E019F7F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3243467"/>
              </p:ext>
            </p:extLst>
          </p:nvPr>
        </p:nvGraphicFramePr>
        <p:xfrm>
          <a:off x="7874185" y="3867150"/>
          <a:ext cx="1269815" cy="633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723600" imgH="393480" progId="Equation.DSMT4">
                  <p:embed/>
                </p:oleObj>
              </mc:Choice>
              <mc:Fallback>
                <p:oleObj name="Equation" r:id="rId9" imgW="723600" imgH="39348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B20831EC-9BCF-DA5C-2054-BF35E019F7F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874185" y="3867150"/>
                        <a:ext cx="1269815" cy="633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3918629" y="3972957"/>
            <a:ext cx="4070281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Tứ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DEFB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en-US" sz="2100" dirty="0"/>
          </a:p>
        </p:txBody>
      </p:sp>
      <p:pic>
        <p:nvPicPr>
          <p:cNvPr id="31" name="Picture 30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696" y="2374741"/>
            <a:ext cx="2758915" cy="2482449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AE2F611C-C947-5284-1639-65C391D1EDF7}"/>
              </a:ext>
            </a:extLst>
          </p:cNvPr>
          <p:cNvSpPr txBox="1"/>
          <p:nvPr/>
        </p:nvSpPr>
        <p:spPr>
          <a:xfrm>
            <a:off x="1" y="6341"/>
            <a:ext cx="9143999" cy="523220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16: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 TRUNG BÌNH CỦA TAM GIÁC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3BDA458-7623-6ED4-E2EE-8CEB0B5B400E}"/>
              </a:ext>
            </a:extLst>
          </p:cNvPr>
          <p:cNvSpPr txBox="1"/>
          <p:nvPr/>
        </p:nvSpPr>
        <p:spPr>
          <a:xfrm>
            <a:off x="4840670" y="2765852"/>
            <a:ext cx="443939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 = DB, AE = EC, D    AB, E    AC</a:t>
            </a:r>
          </a:p>
        </p:txBody>
      </p:sp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608BC827-F76C-5EA8-86CE-DD93A428A15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177215"/>
              </p:ext>
            </p:extLst>
          </p:nvPr>
        </p:nvGraphicFramePr>
        <p:xfrm>
          <a:off x="7398433" y="2876550"/>
          <a:ext cx="221567" cy="2477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26720" imgH="126720" progId="Equation.DSMT4">
                  <p:embed/>
                </p:oleObj>
              </mc:Choice>
              <mc:Fallback>
                <p:oleObj name="Equation" r:id="rId7" imgW="126720" imgH="12672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608BC827-F76C-5EA8-86CE-DD93A428A15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398433" y="2876550"/>
                        <a:ext cx="221567" cy="2477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608BC827-F76C-5EA8-86CE-DD93A428A15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1173929"/>
              </p:ext>
            </p:extLst>
          </p:nvPr>
        </p:nvGraphicFramePr>
        <p:xfrm>
          <a:off x="8339248" y="2864375"/>
          <a:ext cx="221567" cy="2477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26720" imgH="126720" progId="Equation.DSMT4">
                  <p:embed/>
                </p:oleObj>
              </mc:Choice>
              <mc:Fallback>
                <p:oleObj name="Equation" r:id="rId7" imgW="126720" imgH="126720" progId="Equation.DSMT4">
                  <p:embed/>
                  <p:pic>
                    <p:nvPicPr>
                      <p:cNvPr id="35" name="Object 34">
                        <a:extLst>
                          <a:ext uri="{FF2B5EF4-FFF2-40B4-BE49-F238E27FC236}">
                            <a16:creationId xmlns:a16="http://schemas.microsoft.com/office/drawing/2014/main" id="{608BC827-F76C-5EA8-86CE-DD93A428A15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339248" y="2864375"/>
                        <a:ext cx="221567" cy="2477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Text Box 5"/>
          <p:cNvSpPr txBox="1"/>
          <p:nvPr/>
        </p:nvSpPr>
        <p:spPr>
          <a:xfrm>
            <a:off x="3147095" y="4589957"/>
            <a:ext cx="39078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NHÓM</a:t>
            </a:r>
            <a:endParaRPr 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 Box 5"/>
          <p:cNvSpPr txBox="1"/>
          <p:nvPr/>
        </p:nvSpPr>
        <p:spPr>
          <a:xfrm>
            <a:off x="37012" y="473107"/>
            <a:ext cx="64287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18810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7" grpId="0"/>
      <p:bldP spid="5" grpId="0"/>
      <p:bldP spid="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430299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9D6F66A4-DB8A-4F1B-B5B0-7CAB99FA2E0E}:356"/>
  <p:tag name="GENSWF_SLIDE_TITLE" val="Chú ý"/>
  <p:tag name="ISPRING_SLIDE_INDENT_LEVEL" val="0"/>
  <p:tag name="ISPRING_CUSTOM_TIMING_USED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GENSWF_SLIDE_UID" val="{FB46943A-09C8-456F-AA1E-A92123B291D9}:847"/>
  <p:tag name="GENSWF_SLIDE_TITLE" val="Hướng dẫn về nhà."/>
  <p:tag name="GENSWF_ADVANCE_TIME" val="5.000"/>
  <p:tag name="TIMING" val="|0.001|0.5|0.5|0.5|0.5"/>
  <p:tag name="ISPRING_CUSTOM_TIMING_USED" val="1"/>
  <p:tag name="ISPRING_SLIDE_ID_2" val="{23398F9E-5023-43DB-B662-C8CF3D53AC99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GENSWF_SLIDE_UID" val="{FB46943A-09C8-456F-AA1E-A92123B291D9}:847"/>
  <p:tag name="GENSWF_SLIDE_TITLE" val="Hướng dẫn về nhà."/>
  <p:tag name="GENSWF_ADVANCE_TIME" val="5.000"/>
  <p:tag name="TIMING" val="|0.001|0.5|0.5|0.5|0.5"/>
  <p:tag name="ISPRING_CUSTOM_TIMING_USED" val="1"/>
  <p:tag name="ISPRING_SLIDE_ID_2" val="{23398F9E-5023-43DB-B662-C8CF3D53AC99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4525</TotalTime>
  <Words>847</Words>
  <Application>Microsoft Office PowerPoint</Application>
  <PresentationFormat>On-screen Show (16:9)</PresentationFormat>
  <Paragraphs>135</Paragraphs>
  <Slides>23</Slides>
  <Notes>12</Notes>
  <HiddenSlides>0</HiddenSlides>
  <MMClips>1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Arial</vt:lpstr>
      <vt:lpstr>Calibri</vt:lpstr>
      <vt:lpstr>Cambria Math</vt:lpstr>
      <vt:lpstr>Comic Sans MS</vt:lpstr>
      <vt:lpstr>Times New Roman</vt:lpstr>
      <vt:lpstr>Verdana</vt:lpstr>
      <vt:lpstr>Office Theme</vt:lpstr>
      <vt:lpstr>Equation</vt:lpstr>
      <vt:lpstr>PHÒNG GDĐT QUẬN LONG BIÊN TRƯỜNG THCS CỰ KHỐI</vt:lpstr>
      <vt:lpstr>PowerPoint Presentation</vt:lpstr>
      <vt:lpstr>PowerPoint Presentation</vt:lpstr>
      <vt:lpstr>PowerPoint Presentation</vt:lpstr>
      <vt:lpstr>PowerPoint Presentation</vt:lpstr>
      <vt:lpstr> </vt:lpstr>
      <vt:lpstr> </vt:lpstr>
      <vt:lpstr>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Hải Nguyễn</cp:lastModifiedBy>
  <cp:revision>216</cp:revision>
  <dcterms:created xsi:type="dcterms:W3CDTF">2018-01-20T06:19:24Z</dcterms:created>
  <dcterms:modified xsi:type="dcterms:W3CDTF">2025-05-12T16:22:40Z</dcterms:modified>
</cp:coreProperties>
</file>