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9" r:id="rId3"/>
    <p:sldId id="276" r:id="rId4"/>
    <p:sldId id="256" r:id="rId5"/>
    <p:sldId id="257" r:id="rId6"/>
    <p:sldId id="258" r:id="rId7"/>
    <p:sldId id="260" r:id="rId8"/>
    <p:sldId id="262" r:id="rId9"/>
    <p:sldId id="277" r:id="rId10"/>
    <p:sldId id="263" r:id="rId11"/>
    <p:sldId id="278" r:id="rId12"/>
    <p:sldId id="293" r:id="rId13"/>
    <p:sldId id="279" r:id="rId14"/>
    <p:sldId id="280" r:id="rId15"/>
    <p:sldId id="264" r:id="rId16"/>
    <p:sldId id="265" r:id="rId17"/>
    <p:sldId id="282" r:id="rId18"/>
    <p:sldId id="283" r:id="rId19"/>
    <p:sldId id="266" r:id="rId20"/>
    <p:sldId id="284" r:id="rId21"/>
    <p:sldId id="267" r:id="rId22"/>
    <p:sldId id="285" r:id="rId23"/>
    <p:sldId id="286" r:id="rId24"/>
    <p:sldId id="268" r:id="rId25"/>
    <p:sldId id="287" r:id="rId26"/>
    <p:sldId id="270" r:id="rId27"/>
    <p:sldId id="269" r:id="rId28"/>
    <p:sldId id="288" r:id="rId29"/>
    <p:sldId id="273" r:id="rId30"/>
    <p:sldId id="290" r:id="rId31"/>
    <p:sldId id="291" r:id="rId32"/>
    <p:sldId id="271" r:id="rId33"/>
    <p:sldId id="292" r:id="rId34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A888"/>
    <a:srgbClr val="EECD80"/>
    <a:srgbClr val="AF6B21"/>
    <a:srgbClr val="2F3341"/>
    <a:srgbClr val="5F1A1F"/>
    <a:srgbClr val="1F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22" autoAdjust="0"/>
  </p:normalViewPr>
  <p:slideViewPr>
    <p:cSldViewPr>
      <p:cViewPr varScale="1">
        <p:scale>
          <a:sx n="48" d="100"/>
          <a:sy n="48" d="100"/>
        </p:scale>
        <p:origin x="294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1" Type="http://schemas.openxmlformats.org/officeDocument/2006/relationships/image" Target="../media/image142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2.sv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3.png"/><Relationship Id="rId7" Type="http://schemas.openxmlformats.org/officeDocument/2006/relationships/image" Target="../media/image3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38" Type="http://schemas.openxmlformats.org/officeDocument/2006/relationships/image" Target="../media/image225.sv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30.sv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2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9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5.png"/><Relationship Id="rId7" Type="http://schemas.openxmlformats.org/officeDocument/2006/relationships/image" Target="../media/image70.svg"/><Relationship Id="rId2" Type="http://schemas.openxmlformats.org/officeDocument/2006/relationships/image" Target="../media/image7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28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7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70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svg"/><Relationship Id="rId11" Type="http://schemas.openxmlformats.org/officeDocument/2006/relationships/image" Target="../media/image65.png"/><Relationship Id="rId10" Type="http://schemas.openxmlformats.org/officeDocument/2006/relationships/image" Target="../media/image64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1" Type="http://schemas.openxmlformats.org/officeDocument/2006/relationships/image" Target="../media/image68.png"/><Relationship Id="rId2" Type="http://schemas.openxmlformats.org/officeDocument/2006/relationships/image" Target="../media/image6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82.svg"/><Relationship Id="rId9" Type="http://schemas.openxmlformats.org/officeDocument/2006/relationships/image" Target="../media/image30.svg"/><Relationship Id="rId2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0.svg"/><Relationship Id="rId7" Type="http://schemas.openxmlformats.org/officeDocument/2006/relationships/image" Target="../media/image2000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0.png"/><Relationship Id="rId10" Type="http://schemas.openxmlformats.org/officeDocument/2006/relationships/image" Target="../media/image68.png"/><Relationship Id="rId9" Type="http://schemas.openxmlformats.org/officeDocument/2006/relationships/image" Target="../media/image30.svg"/><Relationship Id="rId27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4.png"/><Relationship Id="rId21" Type="http://schemas.openxmlformats.org/officeDocument/2006/relationships/image" Target="../media/image72.png"/><Relationship Id="rId17" Type="http://schemas.openxmlformats.org/officeDocument/2006/relationships/image" Target="../media/image580.svg"/><Relationship Id="rId2" Type="http://schemas.openxmlformats.org/officeDocument/2006/relationships/image" Target="../media/image71.png"/><Relationship Id="rId20" Type="http://schemas.openxmlformats.org/officeDocument/2006/relationships/image" Target="../media/image2120.svg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160.svg"/><Relationship Id="rId19" Type="http://schemas.openxmlformats.org/officeDocument/2006/relationships/image" Target="../media/image24.png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3.png"/><Relationship Id="rId2" Type="http://schemas.openxmlformats.org/officeDocument/2006/relationships/image" Target="../media/image8.png"/><Relationship Id="rId16" Type="http://schemas.openxmlformats.org/officeDocument/2006/relationships/image" Target="../media/image74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5" Type="http://schemas.openxmlformats.org/officeDocument/2006/relationships/image" Target="../media/image269.svg"/><Relationship Id="rId19" Type="http://schemas.openxmlformats.org/officeDocument/2006/relationships/image" Target="../media/image273.svg"/><Relationship Id="rId31" Type="http://schemas.openxmlformats.org/officeDocument/2006/relationships/image" Target="../media/image940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36.png"/><Relationship Id="rId7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4" Type="http://schemas.openxmlformats.org/officeDocument/2006/relationships/image" Target="../media/image37.png"/><Relationship Id="rId27" Type="http://schemas.openxmlformats.org/officeDocument/2006/relationships/image" Target="../media/image90.sv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8.png"/><Relationship Id="rId3" Type="http://schemas.openxmlformats.org/officeDocument/2006/relationships/image" Target="../media/image44.png"/><Relationship Id="rId25" Type="http://schemas.openxmlformats.org/officeDocument/2006/relationships/image" Target="../media/image2180.svg"/><Relationship Id="rId17" Type="http://schemas.openxmlformats.org/officeDocument/2006/relationships/image" Target="../media/image271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27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0.png"/><Relationship Id="rId3" Type="http://schemas.openxmlformats.org/officeDocument/2006/relationships/image" Target="../media/image4.png"/><Relationship Id="rId25" Type="http://schemas.openxmlformats.org/officeDocument/2006/relationships/image" Target="../media/image2180.svg"/><Relationship Id="rId33" Type="http://schemas.openxmlformats.org/officeDocument/2006/relationships/image" Target="../media/image92.svg"/><Relationship Id="rId2" Type="http://schemas.openxmlformats.org/officeDocument/2006/relationships/image" Target="../media/image44.png"/><Relationship Id="rId29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86.png"/><Relationship Id="rId28" Type="http://schemas.openxmlformats.org/officeDocument/2006/relationships/image" Target="../media/image82.png"/><Relationship Id="rId31" Type="http://schemas.openxmlformats.org/officeDocument/2006/relationships/image" Target="../media/image85.jpe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7.png"/><Relationship Id="rId3" Type="http://schemas.openxmlformats.org/officeDocument/2006/relationships/image" Target="../media/image4.png"/><Relationship Id="rId25" Type="http://schemas.openxmlformats.org/officeDocument/2006/relationships/image" Target="../media/image2180.svg"/><Relationship Id="rId2" Type="http://schemas.openxmlformats.org/officeDocument/2006/relationships/image" Target="../media/image44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37" Type="http://schemas.openxmlformats.org/officeDocument/2006/relationships/image" Target="../media/image36.svg"/><Relationship Id="rId28" Type="http://schemas.openxmlformats.org/officeDocument/2006/relationships/image" Target="../media/image215.svg"/><Relationship Id="rId30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47" Type="http://schemas.openxmlformats.org/officeDocument/2006/relationships/image" Target="../media/image24.png"/><Relationship Id="rId46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45" Type="http://schemas.openxmlformats.org/officeDocument/2006/relationships/image" Target="../media/image88.svg"/><Relationship Id="rId10" Type="http://schemas.openxmlformats.org/officeDocument/2006/relationships/image" Target="../media/image3.svg"/><Relationship Id="rId19" Type="http://schemas.openxmlformats.org/officeDocument/2006/relationships/image" Target="../media/image2120.svg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.png"/><Relationship Id="rId12" Type="http://schemas.openxmlformats.org/officeDocument/2006/relationships/image" Target="../media/image4.png"/><Relationship Id="rId25" Type="http://schemas.openxmlformats.org/officeDocument/2006/relationships/image" Target="../media/image21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2.svg"/><Relationship Id="rId5" Type="http://schemas.openxmlformats.org/officeDocument/2006/relationships/image" Target="../media/image8.svg"/><Relationship Id="rId23" Type="http://schemas.openxmlformats.org/officeDocument/2006/relationships/image" Target="../media/image216.svg"/><Relationship Id="rId10" Type="http://schemas.openxmlformats.org/officeDocument/2006/relationships/image" Target="../media/image3.png"/><Relationship Id="rId9" Type="http://schemas.openxmlformats.org/officeDocument/2006/relationships/image" Target="../media/image40.svg"/><Relationship Id="rId27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9.png"/><Relationship Id="rId17" Type="http://schemas.openxmlformats.org/officeDocument/2006/relationships/image" Target="../media/image81.svg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8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20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94.svg"/><Relationship Id="rId2" Type="http://schemas.openxmlformats.org/officeDocument/2006/relationships/image" Target="../media/image30.png"/><Relationship Id="rId5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85.svg"/><Relationship Id="rId53" Type="http://schemas.openxmlformats.org/officeDocument/2006/relationships/image" Target="../media/image33.png"/><Relationship Id="rId10" Type="http://schemas.openxmlformats.org/officeDocument/2006/relationships/image" Target="../media/image31.png"/><Relationship Id="rId52" Type="http://schemas.openxmlformats.org/officeDocument/2006/relationships/image" Target="../media/image32.png"/><Relationship Id="rId9" Type="http://schemas.openxmlformats.org/officeDocument/2006/relationships/image" Target="../media/image1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6" Type="http://schemas.openxmlformats.org/officeDocument/2006/relationships/image" Target="../media/image18.sv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7" Type="http://schemas.openxmlformats.org/officeDocument/2006/relationships/image" Target="../media/image27.png"/><Relationship Id="rId12" Type="http://schemas.openxmlformats.org/officeDocument/2006/relationships/image" Target="../media/image16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6.svg"/><Relationship Id="rId10" Type="http://schemas.openxmlformats.org/officeDocument/2006/relationships/image" Target="../media/image164.sv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</a:t>
            </a: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ABB2F50-DC8B-AFEB-AF3D-598CC090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36">
            <a:off x="402603" y="2914216"/>
            <a:ext cx="10034369" cy="6473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2"/>
          <p:cNvGrpSpPr/>
          <p:nvPr/>
        </p:nvGrpSpPr>
        <p:grpSpPr>
          <a:xfrm>
            <a:off x="1408043" y="1025317"/>
            <a:ext cx="7620000" cy="1550298"/>
            <a:chOff x="0" y="0"/>
            <a:chExt cx="309315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3156" cy="3479800"/>
            </a:xfrm>
            <a:custGeom>
              <a:avLst/>
              <a:gdLst/>
              <a:ahLst/>
              <a:cxnLst/>
              <a:rect l="l" t="t" r="r" b="b"/>
              <a:pathLst>
                <a:path w="3093156" h="3479800">
                  <a:moveTo>
                    <a:pt x="0" y="0"/>
                  </a:moveTo>
                  <a:lnTo>
                    <a:pt x="3093156" y="0"/>
                  </a:lnTo>
                  <a:lnTo>
                    <a:pt x="309315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1408043" y="1274168"/>
            <a:ext cx="7620000" cy="105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2087" y="3405531"/>
            <a:ext cx="8915400" cy="549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2, 3 SGK tr.19, 20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6113" y="444179"/>
            <a:ext cx="6629400" cy="434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613" y="4959857"/>
            <a:ext cx="3962400" cy="5021223"/>
          </a:xfrm>
          <a:prstGeom prst="rect">
            <a:avLst/>
          </a:prstGeom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159042" y="7505700"/>
            <a:ext cx="2128958" cy="27813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4800" y="1866900"/>
            <a:ext cx="9372600" cy="8095681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20914" y="2328098"/>
            <a:ext cx="6749905" cy="429714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6046" y="5687587"/>
            <a:ext cx="5181600" cy="43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644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7" y="2533230"/>
            <a:ext cx="16155423" cy="495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2098" y="8304422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358" y="6343153"/>
            <a:ext cx="3389242" cy="3943847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7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8305800" y="2331673"/>
            <a:ext cx="95250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54" y="3316746"/>
            <a:ext cx="7559842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55363" y="3086100"/>
            <a:ext cx="8647328" cy="473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đài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Đan-tê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Phi-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xê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(I-ta-li-a)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1865.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đích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I-ta-li-a,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mệnh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269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7369621" y="2430284"/>
            <a:ext cx="9639300" cy="6923145"/>
            <a:chOff x="0" y="0"/>
            <a:chExt cx="2783350" cy="211508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Freeform 7"/>
            <p:cNvSpPr/>
            <p:nvPr/>
          </p:nvSpPr>
          <p:spPr>
            <a:xfrm>
              <a:off x="-1" y="0"/>
              <a:ext cx="2789621" cy="2119713"/>
            </a:xfrm>
            <a:custGeom>
              <a:avLst/>
              <a:gdLst/>
              <a:ahLst/>
              <a:cxnLst/>
              <a:rect l="l" t="t" r="r" b="b"/>
              <a:pathLst>
                <a:path w="2789621" h="2119713">
                  <a:moveTo>
                    <a:pt x="2751519" y="1514541"/>
                  </a:moveTo>
                  <a:cubicBezTo>
                    <a:pt x="2749093" y="1694565"/>
                    <a:pt x="2575977" y="1828218"/>
                    <a:pt x="2375102" y="1828218"/>
                  </a:cubicBezTo>
                  <a:cubicBezTo>
                    <a:pt x="2375102" y="1828218"/>
                    <a:pt x="2181122" y="1818249"/>
                    <a:pt x="1884714" y="1831693"/>
                  </a:cubicBezTo>
                  <a:cubicBezTo>
                    <a:pt x="1697539" y="1840183"/>
                    <a:pt x="1377928" y="1843310"/>
                    <a:pt x="908799" y="1844463"/>
                  </a:cubicBezTo>
                  <a:lnTo>
                    <a:pt x="940817" y="2097260"/>
                  </a:lnTo>
                  <a:cubicBezTo>
                    <a:pt x="942220" y="2110608"/>
                    <a:pt x="927684" y="2119713"/>
                    <a:pt x="916302" y="2112599"/>
                  </a:cubicBezTo>
                  <a:cubicBezTo>
                    <a:pt x="864324" y="2080114"/>
                    <a:pt x="793268" y="2038746"/>
                    <a:pt x="653873" y="1951299"/>
                  </a:cubicBezTo>
                  <a:cubicBezTo>
                    <a:pt x="595960" y="1914968"/>
                    <a:pt x="543807" y="1876085"/>
                    <a:pt x="504750" y="1845088"/>
                  </a:cubicBezTo>
                  <a:cubicBezTo>
                    <a:pt x="439719" y="1845136"/>
                    <a:pt x="401817" y="1845136"/>
                    <a:pt x="401817" y="1845136"/>
                  </a:cubicBezTo>
                  <a:cubicBezTo>
                    <a:pt x="200942" y="1845136"/>
                    <a:pt x="26610" y="1747868"/>
                    <a:pt x="25400" y="1587755"/>
                  </a:cubicBezTo>
                  <a:cubicBezTo>
                    <a:pt x="25400" y="1587755"/>
                    <a:pt x="0" y="821138"/>
                    <a:pt x="0" y="606979"/>
                  </a:cubicBezTo>
                  <a:cubicBezTo>
                    <a:pt x="0" y="392820"/>
                    <a:pt x="12700" y="249245"/>
                    <a:pt x="12700" y="249245"/>
                  </a:cubicBezTo>
                  <a:cubicBezTo>
                    <a:pt x="12701" y="120576"/>
                    <a:pt x="1" y="0"/>
                    <a:pt x="376419" y="8134"/>
                  </a:cubicBezTo>
                  <a:cubicBezTo>
                    <a:pt x="376419" y="8134"/>
                    <a:pt x="936900" y="28433"/>
                    <a:pt x="1332325" y="20834"/>
                  </a:cubicBezTo>
                  <a:cubicBezTo>
                    <a:pt x="1377928" y="12700"/>
                    <a:pt x="2337002" y="0"/>
                    <a:pt x="2337002" y="0"/>
                  </a:cubicBezTo>
                  <a:cubicBezTo>
                    <a:pt x="2592289" y="0"/>
                    <a:pt x="2783350" y="101068"/>
                    <a:pt x="2776919" y="303615"/>
                  </a:cubicBezTo>
                  <a:cubicBezTo>
                    <a:pt x="2776919" y="303615"/>
                    <a:pt x="2775285" y="802156"/>
                    <a:pt x="2782453" y="914526"/>
                  </a:cubicBezTo>
                  <a:cubicBezTo>
                    <a:pt x="2789621" y="1181471"/>
                    <a:pt x="2751519" y="1514541"/>
                    <a:pt x="2751519" y="1514541"/>
                  </a:cubicBez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</p:spPr>
        </p:sp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-399910"/>
            <a:ext cx="1942820" cy="1942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3040" y="3581965"/>
            <a:ext cx="9154173" cy="389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-xi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I-ta-li-a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fr-FR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tàng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Lu-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vơ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rơ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Pa-ri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fr-FR" sz="3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2413261"/>
            <a:ext cx="4915180" cy="62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49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24900"/>
            <a:ext cx="18288000" cy="1562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070C17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647186"/>
            <a:ext cx="18288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55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endParaRPr lang="en-US" sz="55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52700"/>
            <a:ext cx="7086600" cy="4572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848600" y="2667886"/>
            <a:ext cx="941065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-ô-na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3695700"/>
            <a:ext cx="4724400" cy="60295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23372" y="7922218"/>
            <a:ext cx="754565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Đa-vít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(Mi-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lăng-giơ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609600" y="8160604"/>
            <a:ext cx="1839627" cy="15687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7435596"/>
            <a:ext cx="11282464" cy="161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đôi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1, 2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Văn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fr-FR" sz="3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59" y="7112041"/>
            <a:ext cx="2259857" cy="2259857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5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2433536" y="2857500"/>
            <a:ext cx="13411200" cy="6866857"/>
            <a:chOff x="0" y="0"/>
            <a:chExt cx="4418048" cy="4485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8048" cy="4485096"/>
            </a:xfrm>
            <a:custGeom>
              <a:avLst/>
              <a:gdLst/>
              <a:ahLst/>
              <a:cxnLst/>
              <a:rect l="l" t="t" r="r" b="b"/>
              <a:pathLst>
                <a:path w="4418048" h="4485096">
                  <a:moveTo>
                    <a:pt x="4152617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4219666"/>
                  </a:lnTo>
                  <a:cubicBezTo>
                    <a:pt x="146050" y="4219666"/>
                    <a:pt x="265430" y="4337776"/>
                    <a:pt x="265430" y="4485096"/>
                  </a:cubicBezTo>
                  <a:lnTo>
                    <a:pt x="4152617" y="4485096"/>
                  </a:lnTo>
                  <a:cubicBezTo>
                    <a:pt x="4152617" y="4339046"/>
                    <a:pt x="4270728" y="4219666"/>
                    <a:pt x="4418048" y="4219666"/>
                  </a:cubicBezTo>
                  <a:lnTo>
                    <a:pt x="4418048" y="265430"/>
                  </a:lnTo>
                  <a:cubicBezTo>
                    <a:pt x="4271997" y="265430"/>
                    <a:pt x="4152617" y="147320"/>
                    <a:pt x="4152617" y="0"/>
                  </a:cubicBezTo>
                  <a:close/>
                </a:path>
              </a:pathLst>
            </a:custGeom>
            <a:solidFill>
              <a:srgbClr val="FDFAF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-4864" y="419100"/>
            <a:ext cx="18288000" cy="1924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nl-NL" sz="5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nghĩa và tác động của phong trào Văn hóa Phục hưng đối với xã hội Tây Âu</a:t>
            </a:r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425" y="3492373"/>
            <a:ext cx="10744200" cy="355621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13067116" y="4048812"/>
            <a:ext cx="10465231" cy="2058162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 rotWithShape="1">
          <a:blip r:embed="rId4"/>
          <a:srcRect t="16469"/>
          <a:stretch/>
        </p:blipFill>
        <p:spPr>
          <a:xfrm rot="657938">
            <a:off x="-325554" y="9865500"/>
            <a:ext cx="6622006" cy="1045328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06974" y="4215706"/>
            <a:ext cx="3779622" cy="587125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4258">
            <a:off x="16757681" y="8634480"/>
            <a:ext cx="1702931" cy="21797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28575" y="7098727"/>
            <a:ext cx="11577536" cy="237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Quan điểm của các nhà văn hoá Phục hưng thể hiện qua Tư </a:t>
            </a: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liệu: </a:t>
            </a:r>
            <a:r>
              <a:rPr lang="nl-NL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i="1" dirty="0">
                <a:latin typeface="Arial" panose="020B0604020202020204" pitchFamily="34" charset="0"/>
                <a:cs typeface="Arial" panose="020B0604020202020204" pitchFamily="34" charset="0"/>
              </a:rPr>
              <a:t>cao giá trị con người, giá trị của đạo đức và tinh thần dân tộc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5c5ec07e-54cf-42e3-80dc-e1e52d852dc4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14" y="6554161"/>
            <a:ext cx="2838399" cy="28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78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31237" y="4400796"/>
            <a:ext cx="14904166" cy="488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nghĩa và tác động của phong trào Phục hưng đến xã hội Tây Âu: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 Giáo hội Thiên Chúa, đả phá trật tự phong kiến lỗi thời, lạc hậu, kìm hãm con người.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giá trị con người và tự do cá nhân.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 tinh thần dân tộc (nhiều tác phẩm văn học được viết bằng tiếng của dân tộc mình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16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774596">
            <a:off x="-186331" y="8595629"/>
            <a:ext cx="1702931" cy="2179752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 rotWithShape="1">
          <a:blip r:embed="rId10"/>
          <a:srcRect t="7397" b="49482"/>
          <a:stretch/>
        </p:blipFill>
        <p:spPr>
          <a:xfrm>
            <a:off x="1208896" y="4000500"/>
            <a:ext cx="15748848" cy="5685006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82162" y="957808"/>
            <a:ext cx="2220951" cy="2397788"/>
          </a:xfrm>
          <a:prstGeom prst="rect">
            <a:avLst/>
          </a:prstGeom>
        </p:spPr>
      </p:pic>
      <p:grpSp>
        <p:nvGrpSpPr>
          <p:cNvPr id="20" name="Group 7"/>
          <p:cNvGrpSpPr/>
          <p:nvPr/>
        </p:nvGrpSpPr>
        <p:grpSpPr>
          <a:xfrm rot="5400000">
            <a:off x="8898785" y="-4129798"/>
            <a:ext cx="2713205" cy="12573001"/>
            <a:chOff x="0" y="0"/>
            <a:chExt cx="2565552" cy="8252080"/>
          </a:xfrm>
        </p:grpSpPr>
        <p:sp>
          <p:nvSpPr>
            <p:cNvPr id="2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51520" y="1057939"/>
            <a:ext cx="11779079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2b SGK tr.20 - 21,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9838" y="4573946"/>
            <a:ext cx="14446963" cy="465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nl-NL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Đề </a:t>
            </a: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cao khoa học duy vật, phê phán quan điểm duy tâm, mở đường cho khoa học tự nhiên phát triển: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Là cuộc đấu tranh công khai đầu tiên trên lĩnh vực văn hoá - tư tưởng của giai cấp tư sản chống lại giai cấp phong kiến.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3800" dirty="0">
                <a:latin typeface="Arial" panose="020B0604020202020204" pitchFamily="34" charset="0"/>
                <a:cs typeface="Arial" panose="020B0604020202020204" pitchFamily="34" charset="0"/>
              </a:rPr>
              <a:t>Mở đường cho văn hoá Tây Âu phát triển trong những thế kỉ tiếp theo.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 b="19453"/>
          <a:stretch>
            <a:fillRect/>
          </a:stretch>
        </p:blipFill>
        <p:spPr>
          <a:xfrm rot="10800000">
            <a:off x="-685800" y="-830715"/>
            <a:ext cx="7239000" cy="139208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80350">
            <a:off x="17424461" y="5163392"/>
            <a:ext cx="3542992" cy="80522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883055">
            <a:off x="13599780" y="6901020"/>
            <a:ext cx="3542992" cy="8052254"/>
          </a:xfrm>
          <a:prstGeom prst="rect">
            <a:avLst/>
          </a:prstGeom>
        </p:spPr>
      </p:pic>
      <p:pic>
        <p:nvPicPr>
          <p:cNvPr id="8" name="Picture 7" descr="A picture containing text, person&#10;&#10;Description automatically generat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66049"/>
            <a:ext cx="7239000" cy="4716396"/>
          </a:xfrm>
          <a:prstGeom prst="rect">
            <a:avLst/>
          </a:prstGeom>
        </p:spPr>
      </p:pic>
      <p:pic>
        <p:nvPicPr>
          <p:cNvPr id="9" name="Picture 8" descr="A portrait of a person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70" y="2266050"/>
            <a:ext cx="3907324" cy="47163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00" y="7385182"/>
            <a:ext cx="17145000" cy="2447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y2mate.com - A Time For Us Romeo and Juliet  Hòa Tấu Guitar Piano Nhạc Không Lời  Nguyễn Bảo Ch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8647" y="99788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745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988699" y="4616039"/>
            <a:ext cx="3759369" cy="6088046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6553200" y="2156550"/>
            <a:ext cx="9067799" cy="5588682"/>
          </a:xfrm>
          <a:prstGeom prst="wedgeEllipseCallout">
            <a:avLst>
              <a:gd name="adj1" fmla="val -60063"/>
              <a:gd name="adj2" fmla="val 20490"/>
            </a:avLst>
          </a:prstGeom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2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/>
          <p:cNvGrpSpPr/>
          <p:nvPr/>
        </p:nvGrpSpPr>
        <p:grpSpPr>
          <a:xfrm>
            <a:off x="1066800" y="2272999"/>
            <a:ext cx="16188784" cy="7482917"/>
            <a:chOff x="0" y="0"/>
            <a:chExt cx="1913890" cy="2174748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1913890" cy="2174748"/>
            </a:xfrm>
            <a:custGeom>
              <a:avLst/>
              <a:gdLst/>
              <a:ahLst/>
              <a:cxnLst/>
              <a:rect l="l" t="t" r="r" b="b"/>
              <a:pathLst>
                <a:path w="1913890" h="2174748">
                  <a:moveTo>
                    <a:pt x="1789430" y="2174747"/>
                  </a:moveTo>
                  <a:lnTo>
                    <a:pt x="124460" y="2174747"/>
                  </a:lnTo>
                  <a:cubicBezTo>
                    <a:pt x="55880" y="2174747"/>
                    <a:pt x="0" y="2118868"/>
                    <a:pt x="0" y="205028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2050288"/>
                  </a:lnTo>
                  <a:cubicBezTo>
                    <a:pt x="1913890" y="2118868"/>
                    <a:pt x="1858010" y="2174748"/>
                    <a:pt x="1789430" y="217474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5500" b="1" i="1" dirty="0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rgbClr val="EECD8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endParaRPr lang="en-US" sz="5500" i="1" dirty="0">
              <a:solidFill>
                <a:srgbClr val="EECD8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0200" y="2850514"/>
            <a:ext cx="15087600" cy="632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chỗ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chi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phối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3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nổ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khắp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-tin Lu-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Giăng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Can-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Thụy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3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5B249B-357D-4327-ADE3-90840D150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049" y="1181100"/>
            <a:ext cx="10210931" cy="883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7515128" flipH="1">
            <a:off x="16223759" y="785731"/>
            <a:ext cx="1326745" cy="1280308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011292" y="8801100"/>
            <a:ext cx="2101718" cy="21017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503841" y="6978334"/>
            <a:ext cx="1568318" cy="1568318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20999" y="9748645"/>
            <a:ext cx="1266133" cy="1266133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7600" y="2819812"/>
            <a:ext cx="5476251" cy="5291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90498" y="2141822"/>
            <a:ext cx="9730032" cy="640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tu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Vitten-béc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Lu-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ghét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thẻ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miễn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1517,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ghim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cánh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38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ngược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trừng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phạt</a:t>
            </a:r>
            <a:r>
              <a:rPr lang="fr-FR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o.remove.bg/downloads/be22c3d8-4a96-4d81-aab9-2c9ebfc37317/image-removebg-preview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993">
            <a:off x="5176429" y="-152401"/>
            <a:ext cx="26670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781747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265" y="2615191"/>
            <a:ext cx="13471470" cy="44467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1901" y="7734300"/>
            <a:ext cx="10664198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5163800" y="4838700"/>
            <a:ext cx="2244990" cy="5256563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19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65504" y="1597838"/>
            <a:ext cx="2285522" cy="182556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746574">
            <a:off x="-286171" y="8522082"/>
            <a:ext cx="1593289" cy="2039410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63200" y="-2385778"/>
            <a:ext cx="9008811" cy="4076487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1C0A5DB-B46A-4333-BEB6-B9C1E7575A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190625" y="1943100"/>
            <a:ext cx="15906750" cy="80387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1668" y="2444573"/>
            <a:ext cx="14184663" cy="703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mực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mẽ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Đòi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bớt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phiền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phê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fr-FR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67274">
            <a:off x="-964471" y="-93394"/>
            <a:ext cx="2586170" cy="203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811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3100" y="2041014"/>
            <a:ext cx="14401800" cy="7543800"/>
            <a:chOff x="0" y="0"/>
            <a:chExt cx="2267860" cy="2713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7860" cy="2713279"/>
            </a:xfrm>
            <a:custGeom>
              <a:avLst/>
              <a:gdLst/>
              <a:ahLst/>
              <a:cxnLst/>
              <a:rect l="l" t="t" r="r" b="b"/>
              <a:pathLst>
                <a:path w="2267860" h="2713279">
                  <a:moveTo>
                    <a:pt x="2002430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47849"/>
                  </a:lnTo>
                  <a:cubicBezTo>
                    <a:pt x="146050" y="2447849"/>
                    <a:pt x="265430" y="2565959"/>
                    <a:pt x="265430" y="2713279"/>
                  </a:cubicBezTo>
                  <a:lnTo>
                    <a:pt x="2002430" y="2713279"/>
                  </a:lnTo>
                  <a:cubicBezTo>
                    <a:pt x="2002430" y="2567229"/>
                    <a:pt x="2120540" y="2447849"/>
                    <a:pt x="2267860" y="2447849"/>
                  </a:cubicBezTo>
                  <a:lnTo>
                    <a:pt x="2267860" y="265430"/>
                  </a:lnTo>
                  <a:cubicBezTo>
                    <a:pt x="2121810" y="265430"/>
                    <a:pt x="2002430" y="147320"/>
                    <a:pt x="2002430" y="0"/>
                  </a:cubicBezTo>
                  <a:close/>
                </a:path>
              </a:pathLst>
            </a:custGeom>
            <a:solidFill>
              <a:srgbClr val="5F1A1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0" y="571500"/>
            <a:ext cx="18288000" cy="1014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55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55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5500" i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76500" y="3234509"/>
            <a:ext cx="13335000" cy="5086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bùng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nông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Cựu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lĩnh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vực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52400" y="4305300"/>
            <a:ext cx="2541529" cy="5705471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152400" y="-1068939"/>
            <a:ext cx="6819900" cy="3109953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6344900" y="-800100"/>
            <a:ext cx="2993175" cy="3178593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532138">
            <a:off x="16939627" y="7398169"/>
            <a:ext cx="1694781" cy="314333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E7A449-6331-4BBC-8A7D-243C9F54F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914650" y="2749969"/>
            <a:ext cx="12458700" cy="7072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95700" y="4325505"/>
            <a:ext cx="10896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sơ đồ tư duy (hoặc lập bảng hệ thống) thể hiện những nét chính của phong trào Cải cách tôn giáo (nguyên nhân, nội dung, tác động).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EA9796E-D992-450E-BC75-69249098BE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67600" y="2056126"/>
            <a:ext cx="3352800" cy="1315973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5753772" y="7408450"/>
            <a:ext cx="7162800" cy="2878550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sp>
        <p:nvSpPr>
          <p:cNvPr id="5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01800" y="-1050859"/>
            <a:ext cx="2101718" cy="210171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364" y="2468486"/>
            <a:ext cx="12765271" cy="6674485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09600" y="3684812"/>
            <a:ext cx="2667000" cy="62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1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95083">
            <a:off x="-720649" y="9476725"/>
            <a:ext cx="7940787" cy="2507006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31212" y="2225856"/>
            <a:ext cx="84255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000" b="1" u="sng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</a:t>
            </a:r>
            <a:r>
              <a:rPr lang="nl-NL" sz="5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 “Ai hiểu biết hơn”</a:t>
            </a:r>
            <a:endParaRPr lang="en-US" sz="5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 rot="326256">
            <a:off x="639338" y="4175147"/>
            <a:ext cx="5867400" cy="43767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15638" y="6537347"/>
            <a:ext cx="411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C2A8BCAF-C57F-4589-A65E-C25889E1087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26516" y="3636180"/>
            <a:ext cx="11070506" cy="605417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588903" y="4288701"/>
            <a:ext cx="9545731" cy="4807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chia thành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đội.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 các nhà cải cách tiêu biểu trong phong trào Văn hóa Phục </a:t>
            </a: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hưng và thi nhau đoán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tên.</a:t>
            </a:r>
            <a:endParaRPr lang="en-US" sz="3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nl-NL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 </a:t>
            </a:r>
            <a:r>
              <a:rPr lang="nl-NL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 trả lời chính xác và nhanh nhất, đội đó là người chiến thắng. </a:t>
            </a:r>
            <a:endParaRPr lang="en-US" sz="3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7133">
            <a:off x="-3796520" y="-1994631"/>
            <a:ext cx="11570439" cy="370254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5F1A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83055">
            <a:off x="13599780" y="6901020"/>
            <a:ext cx="3542992" cy="80522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6600" y="3400920"/>
            <a:ext cx="10439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mê-ô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Giu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-li-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soạn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Anh W.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14500"/>
            <a:ext cx="3836209" cy="5569773"/>
          </a:xfrm>
          <a:prstGeom prst="rect">
            <a:avLst/>
          </a:prstGeom>
        </p:spPr>
      </p:pic>
      <p:pic>
        <p:nvPicPr>
          <p:cNvPr id="1030" name="Picture 6" descr="Romeo Và Juliet - Bản Rút Gọn - William Shakespear # mob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95475"/>
            <a:ext cx="3836209" cy="55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.remove.bg/downloads/7de450d1-2743-4d84-9120-e8f4643e3ae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162528"/>
            <a:ext cx="4572000" cy="34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6579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pic>
        <p:nvPicPr>
          <p:cNvPr id="13" name="Picture 12" descr="A portrait of a person&#10;&#10;Description automatically generated"/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2900"/>
            <a:ext cx="3397900" cy="3810000"/>
          </a:xfrm>
          <a:prstGeom prst="rect">
            <a:avLst/>
          </a:prstGeom>
        </p:spPr>
      </p:pic>
      <p:pic>
        <p:nvPicPr>
          <p:cNvPr id="19" name="Picture 18" descr="A person with a long beard and a hat&#10;&#10;Description automatically generated with low confidence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347763"/>
            <a:ext cx="3397900" cy="3810000"/>
          </a:xfrm>
          <a:prstGeom prst="rect">
            <a:avLst/>
          </a:prstGeom>
        </p:spPr>
      </p:pic>
      <p:pic>
        <p:nvPicPr>
          <p:cNvPr id="20" name="Picture 19" descr="A person with a beard&#10;&#10;Description automatically generated with low confidence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28" y="342900"/>
            <a:ext cx="3468372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02596" y="4312077"/>
            <a:ext cx="3480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W.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Sếch-xpia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erson with a beard&#10;&#10;Description automatically generated with medium confidence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148363"/>
            <a:ext cx="3397900" cy="4191000"/>
          </a:xfrm>
          <a:prstGeom prst="rect">
            <a:avLst/>
          </a:prstGeom>
        </p:spPr>
      </p:pic>
      <p:pic>
        <p:nvPicPr>
          <p:cNvPr id="15" name="Picture 14" descr="A picture containing person, wall, indoor, person&#10;&#10;Description automatically generated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64" y="5148363"/>
            <a:ext cx="3397900" cy="4191000"/>
          </a:xfrm>
          <a:prstGeom prst="rect">
            <a:avLst/>
          </a:prstGeom>
        </p:spPr>
      </p:pic>
      <p:pic>
        <p:nvPicPr>
          <p:cNvPr id="16" name="Picture 15" descr="A picture containing text, person, person, wall&#10;&#10;Description automatically generated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730" y="5142689"/>
            <a:ext cx="3468370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61903" y="4312077"/>
            <a:ext cx="46912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-ô-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Vanh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319934" y="4312076"/>
            <a:ext cx="3223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Xéc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-van-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téc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6076" y="9529318"/>
            <a:ext cx="3964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-ken-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lăng</a:t>
            </a: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9885" y="9529317"/>
            <a:ext cx="3275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Cô-péc-ních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07245" y="9529317"/>
            <a:ext cx="2249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Ga-li-</a:t>
            </a:r>
            <a:r>
              <a:rPr lang="en-US" sz="36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1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266847" y="3886887"/>
            <a:ext cx="2380026" cy="62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1089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401800" y="-418820"/>
            <a:ext cx="4343400" cy="1980640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457200" y="-453677"/>
            <a:ext cx="2883180" cy="298775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438400" y="2019300"/>
            <a:ext cx="13411200" cy="4419600"/>
          </a:xfrm>
          <a:prstGeom prst="horizontalScroll">
            <a:avLst/>
          </a:prstGeom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nl-NL" sz="3800">
                <a:latin typeface="Arial" panose="020B0604020202020204" pitchFamily="34" charset="0"/>
                <a:cs typeface="Arial" panose="020B0604020202020204" pitchFamily="34" charset="0"/>
              </a:rPr>
              <a:t>Sưu tầm tư liệu từ internet và sách báo để giới thiệu (theo cách của em) về một công trình/ tác phẩm/ nhà văn hoá thời Phục hưng mà em ấn tượng nhất.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159021" y="6423498"/>
            <a:ext cx="9969958" cy="3252699"/>
          </a:xfrm>
          <a:prstGeom prst="rect">
            <a:avLst/>
          </a:prstGeom>
        </p:spPr>
      </p:pic>
      <p:pic>
        <p:nvPicPr>
          <p:cNvPr id="5122" name="Picture 2" descr="https://o.remove.bg/downloads/e3c1c332-771d-47f4-a9de-783e8b663c81/image-removebg-preview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124700"/>
            <a:ext cx="3200400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618034" y="8161133"/>
            <a:ext cx="2540987" cy="15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727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rcRect/>
          <a:stretch>
            <a:fillRect/>
          </a:stretch>
        </p:blipFill>
        <p:spPr>
          <a:xfrm>
            <a:off x="616133" y="3124878"/>
            <a:ext cx="4184163" cy="606400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10073139" y="-1721177"/>
            <a:ext cx="1843641" cy="11474319"/>
            <a:chOff x="0" y="0"/>
            <a:chExt cx="2565552" cy="8252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9" name="Rectangle 8"/>
          <p:cNvSpPr/>
          <p:nvPr/>
        </p:nvSpPr>
        <p:spPr>
          <a:xfrm>
            <a:off x="5604778" y="3675586"/>
            <a:ext cx="53287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7"/>
          <p:cNvGrpSpPr/>
          <p:nvPr/>
        </p:nvGrpSpPr>
        <p:grpSpPr>
          <a:xfrm rot="5400000">
            <a:off x="10071809" y="394509"/>
            <a:ext cx="1843641" cy="11461834"/>
            <a:chOff x="0" y="0"/>
            <a:chExt cx="2565552" cy="8252080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5599914" y="5374465"/>
            <a:ext cx="10830665" cy="143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3 - SBT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7 -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7"/>
          <p:cNvGrpSpPr/>
          <p:nvPr/>
        </p:nvGrpSpPr>
        <p:grpSpPr>
          <a:xfrm rot="5400000">
            <a:off x="10080000" y="2485801"/>
            <a:ext cx="1843641" cy="11461834"/>
            <a:chOff x="0" y="0"/>
            <a:chExt cx="2565552" cy="8252080"/>
          </a:xfrm>
        </p:grpSpPr>
        <p:sp>
          <p:nvSpPr>
            <p:cNvPr id="14" name="Freeform 8"/>
            <p:cNvSpPr/>
            <p:nvPr/>
          </p:nvSpPr>
          <p:spPr>
            <a:xfrm>
              <a:off x="0" y="0"/>
              <a:ext cx="2570532" cy="8255757"/>
            </a:xfrm>
            <a:custGeom>
              <a:avLst/>
              <a:gdLst/>
              <a:ahLst/>
              <a:cxnLst/>
              <a:rect l="l" t="t" r="r" b="b"/>
              <a:pathLst>
                <a:path w="2570532" h="8255757">
                  <a:moveTo>
                    <a:pt x="2564839" y="1112592"/>
                  </a:moveTo>
                  <a:cubicBezTo>
                    <a:pt x="2559147" y="1453591"/>
                    <a:pt x="2550356" y="7810569"/>
                    <a:pt x="2550356" y="7810569"/>
                  </a:cubicBezTo>
                  <a:cubicBezTo>
                    <a:pt x="2550356" y="7960164"/>
                    <a:pt x="2413790" y="8119264"/>
                    <a:pt x="2211012" y="8119264"/>
                  </a:cubicBezTo>
                  <a:cubicBezTo>
                    <a:pt x="2211012" y="8119264"/>
                    <a:pt x="1747503" y="8126705"/>
                    <a:pt x="1379264" y="8125954"/>
                  </a:cubicBezTo>
                  <a:cubicBezTo>
                    <a:pt x="1358627" y="8154560"/>
                    <a:pt x="1338570" y="8181427"/>
                    <a:pt x="1332046" y="8187157"/>
                  </a:cubicBezTo>
                  <a:cubicBezTo>
                    <a:pt x="1323228" y="8194901"/>
                    <a:pt x="1304780" y="8221063"/>
                    <a:pt x="1291002" y="8241419"/>
                  </a:cubicBezTo>
                  <a:cubicBezTo>
                    <a:pt x="1282101" y="8254572"/>
                    <a:pt x="1263230" y="8255757"/>
                    <a:pt x="1252736" y="8243835"/>
                  </a:cubicBezTo>
                  <a:cubicBezTo>
                    <a:pt x="1231200" y="8219370"/>
                    <a:pt x="1199001" y="8181336"/>
                    <a:pt x="1184913" y="8157317"/>
                  </a:cubicBezTo>
                  <a:cubicBezTo>
                    <a:pt x="1178494" y="8146375"/>
                    <a:pt x="1172538" y="8135175"/>
                    <a:pt x="1167084" y="8124282"/>
                  </a:cubicBezTo>
                  <a:cubicBezTo>
                    <a:pt x="1137061" y="8123806"/>
                    <a:pt x="1109055" y="8123220"/>
                    <a:pt x="1083678" y="8122507"/>
                  </a:cubicBezTo>
                  <a:cubicBezTo>
                    <a:pt x="769588" y="8113672"/>
                    <a:pt x="324392" y="8109807"/>
                    <a:pt x="324392" y="8109807"/>
                  </a:cubicBezTo>
                  <a:cubicBezTo>
                    <a:pt x="25400" y="8119264"/>
                    <a:pt x="49183" y="8009211"/>
                    <a:pt x="22788" y="7829486"/>
                  </a:cubicBezTo>
                  <a:cubicBezTo>
                    <a:pt x="22788" y="7829486"/>
                    <a:pt x="0" y="7662563"/>
                    <a:pt x="0" y="7413577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sp>
        <p:nvSpPr>
          <p:cNvPr id="15" name="Rectangle 14"/>
          <p:cNvSpPr/>
          <p:nvPr/>
        </p:nvSpPr>
        <p:spPr>
          <a:xfrm>
            <a:off x="5599913" y="7484771"/>
            <a:ext cx="10827191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VII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latin typeface="Arial" panose="020B0604020202020204" pitchFamily="34" charset="0"/>
                <a:cs typeface="Arial" panose="020B0604020202020204" pitchFamily="34" charset="0"/>
              </a:rPr>
              <a:t>kỉ</a:t>
            </a:r>
            <a:r>
              <a:rPr lang="en-US" sz="3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XIX.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 flipH="1" flipV="1">
            <a:off x="-2320088" y="-3748149"/>
            <a:ext cx="5987668" cy="7496298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427105" y="-853806"/>
            <a:ext cx="2993175" cy="317859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05900"/>
            <a:ext cx="18783822" cy="1181100"/>
            <a:chOff x="0" y="0"/>
            <a:chExt cx="6354034" cy="7254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AC8E6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705733" y="419100"/>
            <a:ext cx="2420468" cy="30744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8600" y="8395531"/>
            <a:ext cx="2665396" cy="1773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75920" y="6636085"/>
            <a:ext cx="1370755" cy="1782306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DCAF2297-A388-73BD-8AA0-2D2FC6F2664C}"/>
              </a:ext>
            </a:extLst>
          </p:cNvPr>
          <p:cNvSpPr txBox="1"/>
          <p:nvPr/>
        </p:nvSpPr>
        <p:spPr>
          <a:xfrm>
            <a:off x="348982" y="3987982"/>
            <a:ext cx="17590036" cy="3034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30000"/>
              </a:lnSpc>
            </a:pPr>
            <a:r>
              <a:rPr lang="en-US" sz="8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-283215" y="-86010"/>
            <a:ext cx="2318270" cy="24023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7162880" flipH="1">
            <a:off x="2341276" y="-578680"/>
            <a:ext cx="1453410" cy="2695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044907">
            <a:off x="-240542" y="1600970"/>
            <a:ext cx="1156937" cy="21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78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29045" y="723499"/>
            <a:ext cx="2137751" cy="25897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8724900"/>
            <a:ext cx="18783822" cy="1562099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5F1A1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79112" y="724608"/>
            <a:ext cx="1926912" cy="27385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430499" y="7144876"/>
            <a:ext cx="3006460" cy="21263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59035" y="-2904222"/>
            <a:ext cx="3485565" cy="44273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076223" y="-1562100"/>
            <a:ext cx="2915996" cy="3773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958044" y="6317542"/>
            <a:ext cx="1951371" cy="365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01ADB2-CEA9-66DA-3D92-EEEA6C294A39}"/>
              </a:ext>
            </a:extLst>
          </p:cNvPr>
          <p:cNvSpPr txBox="1"/>
          <p:nvPr/>
        </p:nvSpPr>
        <p:spPr>
          <a:xfrm>
            <a:off x="667798" y="3548071"/>
            <a:ext cx="17448225" cy="282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200"/>
              </a:spcBef>
            </a:pPr>
            <a:r>
              <a:rPr lang="nl-NL" sz="7200" b="1" dirty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BÀI </a:t>
            </a:r>
            <a:r>
              <a:rPr lang="nl-NL" sz="7200" b="1" dirty="0" smtClean="0">
                <a:solidFill>
                  <a:srgbClr val="1F222B"/>
                </a:solidFill>
                <a:effectLst/>
                <a:latin typeface="Arial" panose="020B0604020202020204" pitchFamily="34" charset="0"/>
                <a:ea typeface="DengXian Light" panose="02010600030101010101" pitchFamily="2" charset="-122"/>
                <a:cs typeface="Arial" panose="020B0604020202020204" pitchFamily="34" charset="0"/>
              </a:rPr>
              <a:t>3: PHONG TRÀO VĂN HOÁ PHỤC HƯNG VÀ CẢI CÁCH TÔN GIÁO</a:t>
            </a:r>
            <a:endParaRPr lang="en-US" sz="7200" b="1" dirty="0">
              <a:solidFill>
                <a:srgbClr val="1F222B"/>
              </a:solidFill>
              <a:effectLst/>
              <a:latin typeface="Arial" panose="020B0604020202020204" pitchFamily="34" charset="0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04800" y="8000804"/>
            <a:ext cx="2598570" cy="172923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8916" y="6176636"/>
            <a:ext cx="1397767" cy="196616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2F6D078F-FA04-C1CD-88EA-75263540A923}"/>
              </a:ext>
            </a:extLst>
          </p:cNvPr>
          <p:cNvSpPr txBox="1"/>
          <p:nvPr/>
        </p:nvSpPr>
        <p:spPr>
          <a:xfrm>
            <a:off x="0" y="837390"/>
            <a:ext cx="18288000" cy="959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05100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49600" y="8420100"/>
            <a:ext cx="2836148" cy="222766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669958">
            <a:off x="-489005" y="-680558"/>
            <a:ext cx="2525454" cy="26818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9000" y="2582806"/>
            <a:ext cx="1325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fr-FR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66448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29000" y="5308041"/>
            <a:ext cx="13258800" cy="930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s://o.remove.bg/downloads/6fb75921-05ed-442a-aa19-2c4f6e1c8aee/image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06261"/>
            <a:ext cx="1524000" cy="16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29000" y="7547854"/>
            <a:ext cx="1325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nl-NL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biến đổi về kinh tế, xã hội Tây Âu từ thế kỉ XIII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3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7509" y="952500"/>
            <a:ext cx="13868400" cy="8763000"/>
            <a:chOff x="0" y="0"/>
            <a:chExt cx="3934455" cy="2716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4455" cy="2716530"/>
            </a:xfrm>
            <a:custGeom>
              <a:avLst/>
              <a:gdLst/>
              <a:ahLst/>
              <a:cxnLst/>
              <a:rect l="l" t="t" r="r" b="b"/>
              <a:pathLst>
                <a:path w="3934455" h="2716530">
                  <a:moveTo>
                    <a:pt x="3669025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2451100"/>
                  </a:lnTo>
                  <a:cubicBezTo>
                    <a:pt x="146050" y="2451100"/>
                    <a:pt x="265430" y="2569210"/>
                    <a:pt x="265430" y="2716530"/>
                  </a:cubicBezTo>
                  <a:lnTo>
                    <a:pt x="3669025" y="2716530"/>
                  </a:lnTo>
                  <a:cubicBezTo>
                    <a:pt x="3669025" y="2570480"/>
                    <a:pt x="3787135" y="2451100"/>
                    <a:pt x="3934455" y="2451100"/>
                  </a:cubicBezTo>
                  <a:lnTo>
                    <a:pt x="3934455" y="265430"/>
                  </a:lnTo>
                  <a:cubicBezTo>
                    <a:pt x="3788405" y="265430"/>
                    <a:pt x="3669025" y="147320"/>
                    <a:pt x="3669025" y="0"/>
                  </a:cubicBezTo>
                  <a:close/>
                </a:path>
              </a:pathLst>
            </a:custGeom>
            <a:solidFill>
              <a:srgbClr val="C8A888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13809" y="2820812"/>
            <a:ext cx="12115800" cy="59698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1820FB-550B-D8DA-F0AA-8114B93043C5}"/>
              </a:ext>
            </a:extLst>
          </p:cNvPr>
          <p:cNvSpPr txBox="1"/>
          <p:nvPr/>
        </p:nvSpPr>
        <p:spPr>
          <a:xfrm>
            <a:off x="27709" y="1409700"/>
            <a:ext cx="18288000" cy="964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5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CẶP ĐÔI</a:t>
            </a:r>
            <a:endParaRPr lang="en-US" sz="5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32613" y="4305300"/>
            <a:ext cx="90781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chỉ ra những biến đổi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XIII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XVI. 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9924460" y="6691053"/>
            <a:ext cx="4771749" cy="30479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384825" y="601979"/>
            <a:ext cx="1577389" cy="2218833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>
          <a:xfrm>
            <a:off x="1108132" y="7859187"/>
            <a:ext cx="1801555" cy="2079717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4"/>
          <a:srcRect/>
          <a:stretch>
            <a:fillRect/>
          </a:stretch>
        </p:blipFill>
        <p:spPr>
          <a:xfrm rot="1077133">
            <a:off x="-3720230" y="-1982581"/>
            <a:ext cx="11570439" cy="32075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943100"/>
            <a:ext cx="16764000" cy="6609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càng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fr-FR" sz="40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xứng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chấp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lỗi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quyền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coi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</a:p>
          <a:p>
            <a:pPr algn="just">
              <a:lnSpc>
                <a:spcPct val="130000"/>
              </a:lnSpc>
            </a:pP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fr-FR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fr-FR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triển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45177">
            <a:off x="736678" y="-3891155"/>
            <a:ext cx="2985015" cy="6784125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0" flipH="1">
            <a:off x="13795450" y="7658100"/>
            <a:ext cx="4492550" cy="2985956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12193">
            <a:off x="472459" y="8673055"/>
            <a:ext cx="1384005" cy="1335565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535489">
            <a:off x="15223775" y="-1146958"/>
            <a:ext cx="3622923" cy="3020612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325600" y="-977621"/>
            <a:ext cx="2101718" cy="2101718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8572500"/>
            <a:ext cx="18783822" cy="1714500"/>
            <a:chOff x="0" y="0"/>
            <a:chExt cx="6354034" cy="725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4034" cy="725415"/>
            </a:xfrm>
            <a:custGeom>
              <a:avLst/>
              <a:gdLst/>
              <a:ahLst/>
              <a:cxnLst/>
              <a:rect l="l" t="t" r="r" b="b"/>
              <a:pathLst>
                <a:path w="6354034" h="725415">
                  <a:moveTo>
                    <a:pt x="0" y="0"/>
                  </a:moveTo>
                  <a:lnTo>
                    <a:pt x="6354034" y="0"/>
                  </a:lnTo>
                  <a:lnTo>
                    <a:pt x="6354034" y="725415"/>
                  </a:lnTo>
                  <a:lnTo>
                    <a:pt x="0" y="725415"/>
                  </a:lnTo>
                  <a:close/>
                </a:path>
              </a:pathLst>
            </a:custGeom>
            <a:solidFill>
              <a:srgbClr val="9D3E1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67004" y="-774621"/>
            <a:ext cx="2740601" cy="3632122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10165" y="1841020"/>
            <a:ext cx="14763489" cy="62076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62038" y="3665426"/>
            <a:ext cx="12459742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fr-FR" sz="7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7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73869" y="7055468"/>
            <a:ext cx="2962349" cy="303406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04917" y="172705"/>
            <a:ext cx="1567417" cy="2227596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0200" y="172705"/>
            <a:ext cx="1143000" cy="15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7053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1480</Words>
  <Application>Microsoft Office PowerPoint</Application>
  <PresentationFormat>Custom</PresentationFormat>
  <Paragraphs>102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DengXian Light</vt:lpstr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Ngô Văn Minh</cp:lastModifiedBy>
  <cp:revision>80</cp:revision>
  <dcterms:created xsi:type="dcterms:W3CDTF">2006-08-16T00:00:00Z</dcterms:created>
  <dcterms:modified xsi:type="dcterms:W3CDTF">2022-06-15T16:53:00Z</dcterms:modified>
  <dc:identifier>DAFCwTW-n-I</dc:identifier>
</cp:coreProperties>
</file>