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Lst>
  <p:sldSz cx="18288000" cy="10287000"/>
  <p:notesSz cx="6858000" cy="9144000"/>
  <p:embeddedFontLst>
    <p:embeddedFont>
      <p:font typeface="Roboto Condensed" panose="020B0604020202020204" charset="0"/>
      <p:regular r:id="rId49"/>
      <p:bold r:id="rId50"/>
      <p:italic r:id="rId51"/>
      <p:boldItalic r:id="rId52"/>
    </p:embeddedFont>
    <p:embeddedFont>
      <p:font typeface="UTM ThuPhap Thien An" panose="020B0604020202020204"/>
      <p:regular r:id="rId53"/>
    </p:embeddedFont>
    <p:embeddedFont>
      <p:font typeface="Roboto Condensed Bold Italics" panose="020B0604020202020204" charset="0"/>
      <p:regular r:id="rId54"/>
    </p:embeddedFont>
    <p:embeddedFont>
      <p:font typeface="#9Slide05 Braxton Regular" panose="020B0604020202020204" charset="0"/>
      <p:regular r:id="rId55"/>
    </p:embeddedFont>
    <p:embeddedFont>
      <p:font typeface="#9Slide05 IcielSanelma" panose="020B0604020202020204" charset="0"/>
      <p:regular r:id="rId56"/>
    </p:embeddedFont>
    <p:embeddedFont>
      <p:font typeface="#9Slide05 SVNLifehack Script" panose="00000500000000000000" charset="0"/>
      <p:regular r:id="rId57"/>
    </p:embeddedFont>
    <p:embeddedFont>
      <p:font typeface="Calibri" panose="020F0502020204030204" pitchFamily="34" charset="0"/>
      <p:regular r:id="rId58"/>
      <p:bold r:id="rId59"/>
      <p:italic r:id="rId60"/>
      <p:boldItalic r:id="rId61"/>
    </p:embeddedFont>
    <p:embeddedFont>
      <p:font typeface="Roboto Condensed Bold" panose="020B0604020202020204" charset="0"/>
      <p:regular r:id="rId62"/>
    </p:embeddedFont>
    <p:embeddedFont>
      <p:font typeface="Roboto Condensed Italics" panose="020B0604020202020204" charset="0"/>
      <p:regular r:id="rId6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5" d="100"/>
          <a:sy n="45" d="100"/>
        </p:scale>
        <p:origin x="-816"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2.fntdata"/><Relationship Id="rId55" Type="http://schemas.openxmlformats.org/officeDocument/2006/relationships/font" Target="fonts/font7.fntdata"/><Relationship Id="rId63" Type="http://schemas.openxmlformats.org/officeDocument/2006/relationships/font" Target="fonts/font15.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5.fntdata"/><Relationship Id="rId58" Type="http://schemas.openxmlformats.org/officeDocument/2006/relationships/font" Target="fonts/font10.fntdata"/><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font" Target="fonts/font13.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font" Target="fonts/font8.fntdata"/><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1.fntdata"/><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6.fntdata"/><Relationship Id="rId62"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fntdata"/><Relationship Id="rId57" Type="http://schemas.openxmlformats.org/officeDocument/2006/relationships/font" Target="fonts/font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4.fntdata"/><Relationship Id="rId60" Type="http://schemas.openxmlformats.org/officeDocument/2006/relationships/font" Target="fonts/font12.fntdata"/><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0C0355-0B80-4AC2-AF10-BBC123D39ACC}" type="datetimeFigureOut">
              <a:rPr lang="en-US" smtClean="0"/>
              <a:t>5/11/2025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53F22D-ED79-4626-A4F4-2F2EAC00082F}" type="slidenum">
              <a:rPr lang="en-US" smtClean="0"/>
              <a:t>‹#›</a:t>
            </a:fld>
            <a:endParaRPr lang="en-US"/>
          </a:p>
        </p:txBody>
      </p:sp>
    </p:spTree>
    <p:extLst>
      <p:ext uri="{BB962C8B-B14F-4D97-AF65-F5344CB8AC3E}">
        <p14:creationId xmlns:p14="http://schemas.microsoft.com/office/powerpoint/2010/main" val="17823117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https://www.youtube.com/watch?v=kLkZ4pmtBj8</a:t>
            </a:r>
          </a:p>
        </p:txBody>
      </p:sp>
      <p:sp>
        <p:nvSpPr>
          <p:cNvPr id="4" name="Slide Number Placeholder 3"/>
          <p:cNvSpPr>
            <a:spLocks noGrp="1"/>
          </p:cNvSpPr>
          <p:nvPr>
            <p:ph type="sldNum" sz="quarter" idx="5"/>
          </p:nvPr>
        </p:nvSpPr>
        <p:spPr/>
        <p:txBody>
          <a:bodyPr/>
          <a:lstStyle/>
          <a:p>
            <a:fld id="{0253F22D-ED79-4626-A4F4-2F2EAC00082F}" type="slidenum">
              <a:rPr lang="en-US" smtClean="0"/>
              <a:t>12</a:t>
            </a:fld>
            <a:endParaRPr lang="en-US"/>
          </a:p>
        </p:txBody>
      </p:sp>
    </p:spTree>
    <p:extLst>
      <p:ext uri="{BB962C8B-B14F-4D97-AF65-F5344CB8AC3E}">
        <p14:creationId xmlns:p14="http://schemas.microsoft.com/office/powerpoint/2010/main" val="399135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Nút</a:t>
            </a:r>
            <a:r>
              <a:rPr lang="en-US" dirty="0"/>
              <a:t> </a:t>
            </a:r>
            <a:r>
              <a:rPr lang="en-US" dirty="0" err="1"/>
              <a:t>tròn</a:t>
            </a:r>
            <a:r>
              <a:rPr lang="en-US" dirty="0"/>
              <a:t> link </a:t>
            </a:r>
            <a:r>
              <a:rPr lang="en-US" dirty="0" err="1"/>
              <a:t>trang</a:t>
            </a:r>
            <a:r>
              <a:rPr lang="en-US" dirty="0"/>
              <a:t> 21</a:t>
            </a:r>
          </a:p>
        </p:txBody>
      </p:sp>
      <p:sp>
        <p:nvSpPr>
          <p:cNvPr id="4" name="Slide Number Placeholder 3"/>
          <p:cNvSpPr>
            <a:spLocks noGrp="1"/>
          </p:cNvSpPr>
          <p:nvPr>
            <p:ph type="sldNum" sz="quarter" idx="5"/>
          </p:nvPr>
        </p:nvSpPr>
        <p:spPr/>
        <p:txBody>
          <a:bodyPr/>
          <a:lstStyle/>
          <a:p>
            <a:fld id="{0253F22D-ED79-4626-A4F4-2F2EAC00082F}" type="slidenum">
              <a:rPr lang="en-US" smtClean="0"/>
              <a:t>22</a:t>
            </a:fld>
            <a:endParaRPr lang="en-US"/>
          </a:p>
        </p:txBody>
      </p:sp>
    </p:spTree>
    <p:extLst>
      <p:ext uri="{BB962C8B-B14F-4D97-AF65-F5344CB8AC3E}">
        <p14:creationId xmlns:p14="http://schemas.microsoft.com/office/powerpoint/2010/main" val="2256836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2.gif"/></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5.svg"/></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7.xml"/><Relationship Id="rId7" Type="http://schemas.openxmlformats.org/officeDocument/2006/relationships/image" Target="../media/image11.sv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0.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5.sv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20.sv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20.sv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sv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5.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1.sv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19.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1.sv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slide" Target="slide23.xml"/><Relationship Id="rId3" Type="http://schemas.openxmlformats.org/officeDocument/2006/relationships/image" Target="../media/image26.png"/><Relationship Id="rId7" Type="http://schemas.openxmlformats.org/officeDocument/2006/relationships/image" Target="../media/image28.png"/><Relationship Id="rId12" Type="http://schemas.openxmlformats.org/officeDocument/2006/relationships/slide" Target="slide22.xml"/><Relationship Id="rId2" Type="http://schemas.openxmlformats.org/officeDocument/2006/relationships/image" Target="../media/image25.png"/><Relationship Id="rId16"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30.png"/><Relationship Id="rId5" Type="http://schemas.openxmlformats.org/officeDocument/2006/relationships/image" Target="../media/image27.png"/><Relationship Id="rId15" Type="http://schemas.openxmlformats.org/officeDocument/2006/relationships/slide" Target="slide25.xml"/><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29.png"/><Relationship Id="rId1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slide" Target="slide21.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slide" Target="slide27.xml"/><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33.png"/><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33.png"/><Relationship Id="rId4" Type="http://schemas.openxmlformats.org/officeDocument/2006/relationships/slide" Target="slide21.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33.png"/><Relationship Id="rId4" Type="http://schemas.openxmlformats.org/officeDocument/2006/relationships/slide" Target="slide21.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33.png"/><Relationship Id="rId4" Type="http://schemas.openxmlformats.org/officeDocument/2006/relationships/slide" Target="slide21.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slide" Target="slide28.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5.png"/><Relationship Id="rId7" Type="http://schemas.openxmlformats.org/officeDocument/2006/relationships/image" Target="../media/image4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9.svg"/><Relationship Id="rId5" Type="http://schemas.openxmlformats.org/officeDocument/2006/relationships/image" Target="../media/image41.pn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15.svg"/><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15.svg"/><Relationship Id="rId4" Type="http://schemas.openxmlformats.org/officeDocument/2006/relationships/image" Target="../media/image13.png"/></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8.png"/><Relationship Id="rId1" Type="http://schemas.openxmlformats.org/officeDocument/2006/relationships/slideLayout" Target="../slideLayouts/slideLayout7.xml"/><Relationship Id="rId5" Type="http://schemas.openxmlformats.org/officeDocument/2006/relationships/image" Target="../media/image58.svg"/><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50.png"/><Relationship Id="rId7"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3.png"/><Relationship Id="rId4" Type="http://schemas.openxmlformats.org/officeDocument/2006/relationships/image" Target="../media/image60.svg"/></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3.gif"/></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65.sv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65.sv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65.svg"/><Relationship Id="rId4" Type="http://schemas.openxmlformats.org/officeDocument/2006/relationships/image" Target="../media/image54.png"/></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65.svg"/></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65.svg"/></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2.gif"/></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5" Type="http://schemas.openxmlformats.org/officeDocument/2006/relationships/image" Target="../media/image70.sv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1.sv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a:off x="10194433" y="-128810"/>
            <a:ext cx="7922662" cy="10956873"/>
          </a:xfrm>
          <a:custGeom>
            <a:avLst/>
            <a:gdLst/>
            <a:ahLst/>
            <a:cxnLst/>
            <a:rect l="l" t="t" r="r" b="b"/>
            <a:pathLst>
              <a:path w="7922662" h="10956873">
                <a:moveTo>
                  <a:pt x="0" y="0"/>
                </a:moveTo>
                <a:lnTo>
                  <a:pt x="7922663" y="0"/>
                </a:lnTo>
                <a:lnTo>
                  <a:pt x="7922663" y="10956873"/>
                </a:lnTo>
                <a:lnTo>
                  <a:pt x="0" y="10956873"/>
                </a:lnTo>
                <a:lnTo>
                  <a:pt x="0" y="0"/>
                </a:lnTo>
                <a:close/>
              </a:path>
            </a:pathLst>
          </a:custGeom>
          <a:blipFill>
            <a:blip r:embed="rId3"/>
            <a:stretch>
              <a:fillRect/>
            </a:stretch>
          </a:blipFill>
        </p:spPr>
      </p:sp>
      <p:sp>
        <p:nvSpPr>
          <p:cNvPr id="4" name="TextBox 4"/>
          <p:cNvSpPr txBox="1"/>
          <p:nvPr/>
        </p:nvSpPr>
        <p:spPr>
          <a:xfrm>
            <a:off x="2082436" y="4539677"/>
            <a:ext cx="8880092" cy="2980690"/>
          </a:xfrm>
          <a:prstGeom prst="rect">
            <a:avLst/>
          </a:prstGeom>
        </p:spPr>
        <p:txBody>
          <a:bodyPr lIns="0" tIns="0" rIns="0" bIns="0" rtlCol="0" anchor="t">
            <a:spAutoFit/>
          </a:bodyPr>
          <a:lstStyle/>
          <a:p>
            <a:pPr algn="ctr">
              <a:lnSpc>
                <a:spcPts val="7909"/>
              </a:lnSpc>
            </a:pPr>
            <a:r>
              <a:rPr lang="en-US" sz="5649" dirty="0" err="1">
                <a:solidFill>
                  <a:srgbClr val="4B412E"/>
                </a:solidFill>
                <a:latin typeface="Roboto Condensed"/>
              </a:rPr>
              <a:t>Hãy</a:t>
            </a:r>
            <a:r>
              <a:rPr lang="en-US" sz="5649" dirty="0">
                <a:solidFill>
                  <a:srgbClr val="4B412E"/>
                </a:solidFill>
                <a:latin typeface="Roboto Condensed"/>
              </a:rPr>
              <a:t> </a:t>
            </a:r>
            <a:r>
              <a:rPr lang="en-US" sz="5649" dirty="0" err="1">
                <a:solidFill>
                  <a:srgbClr val="4B412E"/>
                </a:solidFill>
                <a:latin typeface="Roboto Condensed"/>
              </a:rPr>
              <a:t>nêu</a:t>
            </a:r>
            <a:r>
              <a:rPr lang="en-US" sz="5649" dirty="0">
                <a:solidFill>
                  <a:srgbClr val="4B412E"/>
                </a:solidFill>
                <a:latin typeface="Roboto Condensed"/>
              </a:rPr>
              <a:t> </a:t>
            </a:r>
            <a:r>
              <a:rPr lang="en-US" sz="5649" dirty="0" err="1">
                <a:solidFill>
                  <a:srgbClr val="4B412E"/>
                </a:solidFill>
                <a:latin typeface="Roboto Condensed"/>
              </a:rPr>
              <a:t>tên</a:t>
            </a:r>
            <a:r>
              <a:rPr lang="en-US" sz="5649" dirty="0">
                <a:solidFill>
                  <a:srgbClr val="4B412E"/>
                </a:solidFill>
                <a:latin typeface="Roboto Condensed"/>
              </a:rPr>
              <a:t> </a:t>
            </a:r>
            <a:r>
              <a:rPr lang="en-US" sz="5649" dirty="0" err="1">
                <a:solidFill>
                  <a:srgbClr val="4B412E"/>
                </a:solidFill>
                <a:latin typeface="Roboto Condensed"/>
              </a:rPr>
              <a:t>nữ</a:t>
            </a:r>
            <a:r>
              <a:rPr lang="en-US" sz="5649" dirty="0">
                <a:solidFill>
                  <a:srgbClr val="4B412E"/>
                </a:solidFill>
                <a:latin typeface="Roboto Condensed"/>
              </a:rPr>
              <a:t> </a:t>
            </a:r>
            <a:r>
              <a:rPr lang="en-US" sz="5649" dirty="0" err="1">
                <a:solidFill>
                  <a:srgbClr val="4B412E"/>
                </a:solidFill>
                <a:latin typeface="Roboto Condensed"/>
              </a:rPr>
              <a:t>thi</a:t>
            </a:r>
            <a:r>
              <a:rPr lang="en-US" sz="5649" dirty="0">
                <a:solidFill>
                  <a:srgbClr val="4B412E"/>
                </a:solidFill>
                <a:latin typeface="Roboto Condensed"/>
              </a:rPr>
              <a:t> </a:t>
            </a:r>
            <a:r>
              <a:rPr lang="en-US" sz="5649" dirty="0" err="1">
                <a:solidFill>
                  <a:srgbClr val="4B412E"/>
                </a:solidFill>
                <a:latin typeface="Roboto Condensed"/>
              </a:rPr>
              <a:t>nhân</a:t>
            </a:r>
            <a:r>
              <a:rPr lang="en-US" sz="5649" dirty="0">
                <a:solidFill>
                  <a:srgbClr val="4B412E"/>
                </a:solidFill>
                <a:latin typeface="Roboto Condensed"/>
              </a:rPr>
              <a:t> </a:t>
            </a:r>
            <a:r>
              <a:rPr lang="en-US" sz="5649" dirty="0" err="1">
                <a:solidFill>
                  <a:srgbClr val="4B412E"/>
                </a:solidFill>
                <a:latin typeface="Roboto Condensed"/>
              </a:rPr>
              <a:t>của</a:t>
            </a:r>
            <a:r>
              <a:rPr lang="en-US" sz="5649" dirty="0">
                <a:solidFill>
                  <a:srgbClr val="4B412E"/>
                </a:solidFill>
                <a:latin typeface="Roboto Condensed"/>
              </a:rPr>
              <a:t> </a:t>
            </a:r>
            <a:r>
              <a:rPr lang="en-US" sz="5649" dirty="0" err="1">
                <a:solidFill>
                  <a:srgbClr val="4B412E"/>
                </a:solidFill>
                <a:latin typeface="Roboto Condensed"/>
              </a:rPr>
              <a:t>nền</a:t>
            </a:r>
            <a:r>
              <a:rPr lang="en-US" sz="5649" dirty="0">
                <a:solidFill>
                  <a:srgbClr val="4B412E"/>
                </a:solidFill>
                <a:latin typeface="Roboto Condensed"/>
              </a:rPr>
              <a:t> </a:t>
            </a:r>
            <a:r>
              <a:rPr lang="en-US" sz="5649" dirty="0" err="1">
                <a:solidFill>
                  <a:srgbClr val="4B412E"/>
                </a:solidFill>
                <a:latin typeface="Roboto Condensed"/>
              </a:rPr>
              <a:t>văn</a:t>
            </a:r>
            <a:r>
              <a:rPr lang="en-US" sz="5649" dirty="0">
                <a:solidFill>
                  <a:srgbClr val="4B412E"/>
                </a:solidFill>
                <a:latin typeface="Roboto Condensed"/>
              </a:rPr>
              <a:t> </a:t>
            </a:r>
            <a:r>
              <a:rPr lang="en-US" sz="5649" dirty="0" err="1">
                <a:solidFill>
                  <a:srgbClr val="4B412E"/>
                </a:solidFill>
                <a:latin typeface="Roboto Condensed"/>
              </a:rPr>
              <a:t>học</a:t>
            </a:r>
            <a:r>
              <a:rPr lang="en-US" sz="5649" dirty="0">
                <a:solidFill>
                  <a:srgbClr val="4B412E"/>
                </a:solidFill>
                <a:latin typeface="Roboto Condensed"/>
              </a:rPr>
              <a:t> </a:t>
            </a:r>
            <a:r>
              <a:rPr lang="en-US" sz="5649" dirty="0" err="1">
                <a:solidFill>
                  <a:srgbClr val="4B412E"/>
                </a:solidFill>
                <a:latin typeface="Roboto Condensed"/>
              </a:rPr>
              <a:t>Việt</a:t>
            </a:r>
            <a:r>
              <a:rPr lang="en-US" sz="5649" dirty="0">
                <a:solidFill>
                  <a:srgbClr val="4B412E"/>
                </a:solidFill>
                <a:latin typeface="Roboto Condensed"/>
              </a:rPr>
              <a:t> Nam qua </a:t>
            </a:r>
            <a:r>
              <a:rPr lang="en-US" sz="5649" dirty="0" err="1">
                <a:solidFill>
                  <a:srgbClr val="4B412E"/>
                </a:solidFill>
                <a:latin typeface="Roboto Condensed"/>
              </a:rPr>
              <a:t>các</a:t>
            </a:r>
            <a:r>
              <a:rPr lang="en-US" sz="5649" dirty="0">
                <a:solidFill>
                  <a:srgbClr val="4B412E"/>
                </a:solidFill>
                <a:latin typeface="Roboto Condensed"/>
              </a:rPr>
              <a:t> </a:t>
            </a:r>
            <a:r>
              <a:rPr lang="en-US" sz="5649" dirty="0" err="1">
                <a:solidFill>
                  <a:srgbClr val="4B412E"/>
                </a:solidFill>
                <a:latin typeface="Roboto Condensed"/>
              </a:rPr>
              <a:t>thông</a:t>
            </a:r>
            <a:r>
              <a:rPr lang="en-US" sz="5649" dirty="0">
                <a:solidFill>
                  <a:srgbClr val="4B412E"/>
                </a:solidFill>
                <a:latin typeface="Roboto Condensed"/>
              </a:rPr>
              <a:t> tin </a:t>
            </a:r>
            <a:r>
              <a:rPr lang="en-US" sz="5649" dirty="0" err="1">
                <a:solidFill>
                  <a:srgbClr val="4B412E"/>
                </a:solidFill>
                <a:latin typeface="Roboto Condensed"/>
              </a:rPr>
              <a:t>dưới</a:t>
            </a:r>
            <a:r>
              <a:rPr lang="en-US" sz="5649" dirty="0">
                <a:solidFill>
                  <a:srgbClr val="4B412E"/>
                </a:solidFill>
                <a:latin typeface="Roboto Condensed"/>
              </a:rPr>
              <a:t> </a:t>
            </a:r>
            <a:r>
              <a:rPr lang="en-US" sz="5649" dirty="0" err="1">
                <a:solidFill>
                  <a:srgbClr val="4B412E"/>
                </a:solidFill>
                <a:latin typeface="Roboto Condensed"/>
              </a:rPr>
              <a:t>đây</a:t>
            </a:r>
            <a:endParaRPr lang="en-US" sz="5649" dirty="0">
              <a:solidFill>
                <a:srgbClr val="4B412E"/>
              </a:solidFill>
              <a:latin typeface="Roboto Condensed"/>
            </a:endParaRPr>
          </a:p>
        </p:txBody>
      </p:sp>
      <p:sp>
        <p:nvSpPr>
          <p:cNvPr id="5" name="TextBox 5"/>
          <p:cNvSpPr txBox="1"/>
          <p:nvPr/>
        </p:nvSpPr>
        <p:spPr>
          <a:xfrm>
            <a:off x="1028700" y="1640334"/>
            <a:ext cx="11294328" cy="2255694"/>
          </a:xfrm>
          <a:prstGeom prst="rect">
            <a:avLst/>
          </a:prstGeom>
        </p:spPr>
        <p:txBody>
          <a:bodyPr lIns="0" tIns="0" rIns="0" bIns="0" rtlCol="0" anchor="t">
            <a:spAutoFit/>
          </a:bodyPr>
          <a:lstStyle/>
          <a:p>
            <a:pPr algn="l">
              <a:lnSpc>
                <a:spcPts val="17412"/>
              </a:lnSpc>
            </a:pPr>
            <a:r>
              <a:rPr lang="en-US" sz="12437" spc="-385">
                <a:solidFill>
                  <a:srgbClr val="964900"/>
                </a:solidFill>
                <a:latin typeface="#9Slide05 IcielSanelma"/>
              </a:rPr>
              <a:t>HỎI NHANH ĐÁP GỌN</a:t>
            </a:r>
          </a:p>
        </p:txBody>
      </p:sp>
      <p:sp>
        <p:nvSpPr>
          <p:cNvPr id="6" name="TextBox 6"/>
          <p:cNvSpPr txBox="1"/>
          <p:nvPr/>
        </p:nvSpPr>
        <p:spPr>
          <a:xfrm>
            <a:off x="-914400" y="313559"/>
            <a:ext cx="8723016" cy="1571424"/>
          </a:xfrm>
          <a:prstGeom prst="rect">
            <a:avLst/>
          </a:prstGeom>
        </p:spPr>
        <p:txBody>
          <a:bodyPr lIns="0" tIns="0" rIns="0" bIns="0" rtlCol="0" anchor="t">
            <a:spAutoFit/>
          </a:bodyPr>
          <a:lstStyle/>
          <a:p>
            <a:pPr algn="r">
              <a:lnSpc>
                <a:spcPts val="11236"/>
              </a:lnSpc>
            </a:pPr>
            <a:r>
              <a:rPr lang="en-US" sz="10501" dirty="0">
                <a:solidFill>
                  <a:srgbClr val="543110"/>
                </a:solidFill>
                <a:latin typeface="#9Slide05 SVNLifehack Script"/>
              </a:rPr>
              <a:t>I. </a:t>
            </a:r>
            <a:r>
              <a:rPr lang="en-US" sz="10501" dirty="0" err="1">
                <a:solidFill>
                  <a:srgbClr val="543110"/>
                </a:solidFill>
                <a:latin typeface="#9Slide05 SVNLifehack Script"/>
              </a:rPr>
              <a:t>Khởi</a:t>
            </a:r>
            <a:r>
              <a:rPr lang="en-US" sz="10501" dirty="0">
                <a:solidFill>
                  <a:srgbClr val="543110"/>
                </a:solidFill>
                <a:latin typeface="#9Slide05 SVNLifehack Script"/>
              </a:rPr>
              <a:t> </a:t>
            </a:r>
            <a:r>
              <a:rPr lang="en-US" sz="10501" dirty="0" err="1">
                <a:solidFill>
                  <a:srgbClr val="543110"/>
                </a:solidFill>
                <a:latin typeface="#9Slide05 SVNLifehack Script"/>
              </a:rPr>
              <a:t>động</a:t>
            </a:r>
            <a:endParaRPr lang="en-US" sz="10501" dirty="0">
              <a:solidFill>
                <a:srgbClr val="543110"/>
              </a:solidFill>
              <a:latin typeface="#9Slide05 SVNLifehack Script"/>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BE7E0"/>
        </a:solidFill>
        <a:effectLst/>
      </p:bgPr>
    </p:bg>
    <p:spTree>
      <p:nvGrpSpPr>
        <p:cNvPr id="1" name=""/>
        <p:cNvGrpSpPr/>
        <p:nvPr/>
      </p:nvGrpSpPr>
      <p:grpSpPr>
        <a:xfrm>
          <a:off x="0" y="0"/>
          <a:ext cx="0" cy="0"/>
          <a:chOff x="0" y="0"/>
          <a:chExt cx="0" cy="0"/>
        </a:xfrm>
      </p:grpSpPr>
      <p:sp>
        <p:nvSpPr>
          <p:cNvPr id="2" name="Freeform 2"/>
          <p:cNvSpPr/>
          <p:nvPr/>
        </p:nvSpPr>
        <p:spPr>
          <a:xfrm flipV="1">
            <a:off x="-1584963" y="-3790716"/>
            <a:ext cx="12578412" cy="20369897"/>
          </a:xfrm>
          <a:custGeom>
            <a:avLst/>
            <a:gdLst/>
            <a:ahLst/>
            <a:cxnLst/>
            <a:rect l="l" t="t" r="r" b="b"/>
            <a:pathLst>
              <a:path w="12578412" h="20369897">
                <a:moveTo>
                  <a:pt x="0" y="20369897"/>
                </a:moveTo>
                <a:lnTo>
                  <a:pt x="12578411" y="20369897"/>
                </a:lnTo>
                <a:lnTo>
                  <a:pt x="12578411" y="0"/>
                </a:lnTo>
                <a:lnTo>
                  <a:pt x="0" y="0"/>
                </a:lnTo>
                <a:lnTo>
                  <a:pt x="0" y="20369897"/>
                </a:lnTo>
                <a:close/>
              </a:path>
            </a:pathLst>
          </a:custGeom>
          <a:blipFill>
            <a:blip r:embed="rId2"/>
            <a:stretch>
              <a:fillRect/>
            </a:stretch>
          </a:blipFill>
        </p:spPr>
      </p:sp>
      <p:sp>
        <p:nvSpPr>
          <p:cNvPr id="3" name="Freeform 3"/>
          <p:cNvSpPr/>
          <p:nvPr/>
        </p:nvSpPr>
        <p:spPr>
          <a:xfrm>
            <a:off x="-357828" y="-251687"/>
            <a:ext cx="6768846" cy="8229600"/>
          </a:xfrm>
          <a:custGeom>
            <a:avLst/>
            <a:gdLst/>
            <a:ahLst/>
            <a:cxnLst/>
            <a:rect l="l" t="t" r="r" b="b"/>
            <a:pathLst>
              <a:path w="6768846" h="8229600">
                <a:moveTo>
                  <a:pt x="0" y="0"/>
                </a:moveTo>
                <a:lnTo>
                  <a:pt x="6768846" y="0"/>
                </a:lnTo>
                <a:lnTo>
                  <a:pt x="6768846" y="8229600"/>
                </a:lnTo>
                <a:lnTo>
                  <a:pt x="0" y="8229600"/>
                </a:lnTo>
                <a:lnTo>
                  <a:pt x="0" y="0"/>
                </a:lnTo>
                <a:close/>
              </a:path>
            </a:pathLst>
          </a:custGeom>
          <a:blipFill>
            <a:blip r:embed="rId3"/>
            <a:stretch>
              <a:fillRect/>
            </a:stretch>
          </a:blipFill>
        </p:spPr>
      </p:sp>
      <p:pic>
        <p:nvPicPr>
          <p:cNvPr id="4" name="Picture 4"/>
          <p:cNvPicPr>
            <a:picLocks noChangeAspect="1"/>
          </p:cNvPicPr>
          <p:nvPr/>
        </p:nvPicPr>
        <p:blipFill>
          <a:blip r:embed="rId4"/>
          <a:srcRect/>
          <a:stretch>
            <a:fillRect/>
          </a:stretch>
        </p:blipFill>
        <p:spPr>
          <a:xfrm>
            <a:off x="3382258" y="1800330"/>
            <a:ext cx="6991148" cy="9846688"/>
          </a:xfrm>
          <a:prstGeom prst="rect">
            <a:avLst/>
          </a:prstGeom>
        </p:spPr>
      </p:pic>
      <p:sp>
        <p:nvSpPr>
          <p:cNvPr id="5" name="TextBox 5"/>
          <p:cNvSpPr txBox="1"/>
          <p:nvPr/>
        </p:nvSpPr>
        <p:spPr>
          <a:xfrm>
            <a:off x="9514135" y="1486005"/>
            <a:ext cx="8773865" cy="5783180"/>
          </a:xfrm>
          <a:prstGeom prst="rect">
            <a:avLst/>
          </a:prstGeom>
        </p:spPr>
        <p:txBody>
          <a:bodyPr lIns="0" tIns="0" rIns="0" bIns="0" rtlCol="0" anchor="t">
            <a:spAutoFit/>
          </a:bodyPr>
          <a:lstStyle/>
          <a:p>
            <a:pPr algn="ctr">
              <a:lnSpc>
                <a:spcPts val="15142"/>
              </a:lnSpc>
            </a:pPr>
            <a:r>
              <a:rPr lang="en-US" sz="10815">
                <a:solidFill>
                  <a:srgbClr val="964900"/>
                </a:solidFill>
                <a:latin typeface="#9Slide05 SVNLifehack Script"/>
              </a:rPr>
              <a:t>III.</a:t>
            </a:r>
          </a:p>
          <a:p>
            <a:pPr algn="ctr">
              <a:lnSpc>
                <a:spcPts val="15142"/>
              </a:lnSpc>
            </a:pPr>
            <a:r>
              <a:rPr lang="en-US" sz="10815">
                <a:solidFill>
                  <a:srgbClr val="964900"/>
                </a:solidFill>
                <a:latin typeface="#9Slide05 SVNLifehack Script"/>
              </a:rPr>
              <a:t>Khám phá </a:t>
            </a:r>
          </a:p>
          <a:p>
            <a:pPr algn="ctr">
              <a:lnSpc>
                <a:spcPts val="15142"/>
              </a:lnSpc>
            </a:pPr>
            <a:r>
              <a:rPr lang="en-US" sz="10815">
                <a:solidFill>
                  <a:srgbClr val="964900"/>
                </a:solidFill>
                <a:latin typeface="#9Slide05 SVNLifehack Script"/>
              </a:rPr>
              <a:t>văn bản</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a:off x="7275790" y="2269645"/>
            <a:ext cx="8763237" cy="4721194"/>
          </a:xfrm>
          <a:custGeom>
            <a:avLst/>
            <a:gdLst/>
            <a:ahLst/>
            <a:cxnLst/>
            <a:rect l="l" t="t" r="r" b="b"/>
            <a:pathLst>
              <a:path w="8763237" h="4721194">
                <a:moveTo>
                  <a:pt x="0" y="0"/>
                </a:moveTo>
                <a:lnTo>
                  <a:pt x="8763237" y="0"/>
                </a:lnTo>
                <a:lnTo>
                  <a:pt x="8763237" y="4721194"/>
                </a:lnTo>
                <a:lnTo>
                  <a:pt x="0" y="4721194"/>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TextBox 4"/>
          <p:cNvSpPr txBox="1"/>
          <p:nvPr/>
        </p:nvSpPr>
        <p:spPr>
          <a:xfrm>
            <a:off x="619371" y="194551"/>
            <a:ext cx="14713787" cy="1406392"/>
          </a:xfrm>
          <a:prstGeom prst="rect">
            <a:avLst/>
          </a:prstGeom>
        </p:spPr>
        <p:txBody>
          <a:bodyPr lIns="0" tIns="0" rIns="0" bIns="0" rtlCol="0" anchor="t">
            <a:spAutoFit/>
          </a:bodyPr>
          <a:lstStyle/>
          <a:p>
            <a:pPr algn="r">
              <a:lnSpc>
                <a:spcPts val="10077"/>
              </a:lnSpc>
            </a:pPr>
            <a:r>
              <a:rPr lang="en-US" sz="9418">
                <a:solidFill>
                  <a:srgbClr val="543110"/>
                </a:solidFill>
                <a:latin typeface="#9Slide05 SVNLifehack Script"/>
              </a:rPr>
              <a:t>III. Khám phá văn bản</a:t>
            </a:r>
          </a:p>
        </p:txBody>
      </p:sp>
      <p:sp>
        <p:nvSpPr>
          <p:cNvPr id="5" name="TextBox 5"/>
          <p:cNvSpPr txBox="1"/>
          <p:nvPr/>
        </p:nvSpPr>
        <p:spPr>
          <a:xfrm>
            <a:off x="7681131" y="3391992"/>
            <a:ext cx="7952554" cy="2381250"/>
          </a:xfrm>
          <a:prstGeom prst="rect">
            <a:avLst/>
          </a:prstGeom>
        </p:spPr>
        <p:txBody>
          <a:bodyPr lIns="0" tIns="0" rIns="0" bIns="0" rtlCol="0" anchor="t">
            <a:spAutoFit/>
          </a:bodyPr>
          <a:lstStyle/>
          <a:p>
            <a:pPr algn="ctr">
              <a:lnSpc>
                <a:spcPts val="6299"/>
              </a:lnSpc>
              <a:spcBef>
                <a:spcPct val="0"/>
              </a:spcBef>
            </a:pPr>
            <a:r>
              <a:rPr lang="en-US" sz="4500">
                <a:solidFill>
                  <a:srgbClr val="543110"/>
                </a:solidFill>
                <a:latin typeface="Roboto Condensed"/>
              </a:rPr>
              <a:t>Quan sát video và hãy nêu điều em ấn tượng/ biết về tác giả/ bài thơ/ sự kiện lịch sử trong video.</a:t>
            </a:r>
          </a:p>
        </p:txBody>
      </p:sp>
      <p:sp>
        <p:nvSpPr>
          <p:cNvPr id="6" name="Freeform 6"/>
          <p:cNvSpPr/>
          <p:nvPr/>
        </p:nvSpPr>
        <p:spPr>
          <a:xfrm>
            <a:off x="-1520360" y="4410223"/>
            <a:ext cx="20635910" cy="6268158"/>
          </a:xfrm>
          <a:custGeom>
            <a:avLst/>
            <a:gdLst/>
            <a:ahLst/>
            <a:cxnLst/>
            <a:rect l="l" t="t" r="r" b="b"/>
            <a:pathLst>
              <a:path w="20635910" h="6268158">
                <a:moveTo>
                  <a:pt x="0" y="0"/>
                </a:moveTo>
                <a:lnTo>
                  <a:pt x="20635911" y="0"/>
                </a:lnTo>
                <a:lnTo>
                  <a:pt x="20635911" y="6268157"/>
                </a:lnTo>
                <a:lnTo>
                  <a:pt x="0" y="6268157"/>
                </a:lnTo>
                <a:lnTo>
                  <a:pt x="0" y="0"/>
                </a:lnTo>
                <a:close/>
              </a:path>
            </a:pathLst>
          </a:custGeom>
          <a:blipFill>
            <a:blip r:embed="rId5">
              <a:alphaModFix amt="85000"/>
              <a:extLst>
                <a:ext uri="{96DAC541-7B7A-43D3-8B79-37D633B846F1}">
                  <asvg:svgBlip xmlns:asvg="http://schemas.microsoft.com/office/drawing/2016/SVG/main" xmlns="" r:embed="rId6"/>
                </a:ext>
              </a:extLst>
            </a:blip>
            <a:stretch>
              <a:fillRect/>
            </a:stretch>
          </a:blipFill>
        </p:spPr>
      </p:sp>
      <p:sp>
        <p:nvSpPr>
          <p:cNvPr id="7" name="Freeform 7"/>
          <p:cNvSpPr/>
          <p:nvPr/>
        </p:nvSpPr>
        <p:spPr>
          <a:xfrm>
            <a:off x="2679329" y="1954690"/>
            <a:ext cx="6978952" cy="8723690"/>
          </a:xfrm>
          <a:custGeom>
            <a:avLst/>
            <a:gdLst/>
            <a:ahLst/>
            <a:cxnLst/>
            <a:rect l="l" t="t" r="r" b="b"/>
            <a:pathLst>
              <a:path w="6978952" h="8723690">
                <a:moveTo>
                  <a:pt x="0" y="0"/>
                </a:moveTo>
                <a:lnTo>
                  <a:pt x="6978952" y="0"/>
                </a:lnTo>
                <a:lnTo>
                  <a:pt x="6978952" y="8723690"/>
                </a:lnTo>
                <a:lnTo>
                  <a:pt x="0" y="8723690"/>
                </a:lnTo>
                <a:lnTo>
                  <a:pt x="0" y="0"/>
                </a:lnTo>
                <a:close/>
              </a:path>
            </a:pathLst>
          </a:custGeom>
          <a:blipFill>
            <a:blip r:embed="rId7"/>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5"/>
            <a:stretch>
              <a:fillRect l="-4545" t="-1196" r="-66666" b="-1531"/>
            </a:stretch>
          </a:blipFill>
        </p:spPr>
      </p:sp>
      <p:sp>
        <p:nvSpPr>
          <p:cNvPr id="3" name="Freeform 3"/>
          <p:cNvSpPr/>
          <p:nvPr/>
        </p:nvSpPr>
        <p:spPr>
          <a:xfrm>
            <a:off x="-1520360" y="4410223"/>
            <a:ext cx="20635910" cy="6268158"/>
          </a:xfrm>
          <a:custGeom>
            <a:avLst/>
            <a:gdLst/>
            <a:ahLst/>
            <a:cxnLst/>
            <a:rect l="l" t="t" r="r" b="b"/>
            <a:pathLst>
              <a:path w="20635910" h="6268158">
                <a:moveTo>
                  <a:pt x="0" y="0"/>
                </a:moveTo>
                <a:lnTo>
                  <a:pt x="20635911" y="0"/>
                </a:lnTo>
                <a:lnTo>
                  <a:pt x="20635911" y="6268157"/>
                </a:lnTo>
                <a:lnTo>
                  <a:pt x="0" y="6268157"/>
                </a:lnTo>
                <a:lnTo>
                  <a:pt x="0" y="0"/>
                </a:lnTo>
                <a:close/>
              </a:path>
            </a:pathLst>
          </a:custGeom>
          <a:blipFill>
            <a:blip r:embed="rId6">
              <a:alphaModFix amt="85000"/>
              <a:extLst>
                <a:ext uri="{96DAC541-7B7A-43D3-8B79-37D633B846F1}">
                  <asvg:svgBlip xmlns:asvg="http://schemas.microsoft.com/office/drawing/2016/SVG/main" xmlns="" r:embed="rId7"/>
                </a:ext>
              </a:extLst>
            </a:blip>
            <a:stretch>
              <a:fillRect/>
            </a:stretch>
          </a:blipFill>
        </p:spPr>
      </p:sp>
      <p:pic>
        <p:nvPicPr>
          <p:cNvPr id="4" name="Hồ Xuân Hương Bà chúa thơ Nôm">
            <a:hlinkClick r:id="" action="ppaction://media"/>
            <a:extLst>
              <a:ext uri="{FF2B5EF4-FFF2-40B4-BE49-F238E27FC236}">
                <a16:creationId xmlns:a16="http://schemas.microsoft.com/office/drawing/2014/main" xmlns="" id="{6CDC007F-A2FC-46F1-BAD2-9A20C27A4D4F}"/>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762000" y="495300"/>
            <a:ext cx="16120533" cy="9067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197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rot="184443">
            <a:off x="7228368" y="2293356"/>
            <a:ext cx="8763237" cy="4721194"/>
          </a:xfrm>
          <a:custGeom>
            <a:avLst/>
            <a:gdLst/>
            <a:ahLst/>
            <a:cxnLst/>
            <a:rect l="l" t="t" r="r" b="b"/>
            <a:pathLst>
              <a:path w="8763237" h="4721194">
                <a:moveTo>
                  <a:pt x="0" y="0"/>
                </a:moveTo>
                <a:lnTo>
                  <a:pt x="8763237" y="0"/>
                </a:lnTo>
                <a:lnTo>
                  <a:pt x="8763237" y="4721194"/>
                </a:lnTo>
                <a:lnTo>
                  <a:pt x="0" y="4721194"/>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TextBox 4"/>
          <p:cNvSpPr txBox="1"/>
          <p:nvPr/>
        </p:nvSpPr>
        <p:spPr>
          <a:xfrm rot="184443">
            <a:off x="7636202" y="3015718"/>
            <a:ext cx="7952554" cy="3181350"/>
          </a:xfrm>
          <a:prstGeom prst="rect">
            <a:avLst/>
          </a:prstGeom>
        </p:spPr>
        <p:txBody>
          <a:bodyPr lIns="0" tIns="0" rIns="0" bIns="0" rtlCol="0" anchor="t">
            <a:spAutoFit/>
          </a:bodyPr>
          <a:lstStyle/>
          <a:p>
            <a:pPr algn="ctr">
              <a:lnSpc>
                <a:spcPts val="6299"/>
              </a:lnSpc>
            </a:pPr>
            <a:r>
              <a:rPr lang="en-US" sz="4500">
                <a:solidFill>
                  <a:srgbClr val="543110"/>
                </a:solidFill>
                <a:latin typeface="Roboto Condensed"/>
              </a:rPr>
              <a:t>Em đã từng được học và đọc những bài thơ nào của bà? </a:t>
            </a:r>
          </a:p>
          <a:p>
            <a:pPr algn="ctr">
              <a:lnSpc>
                <a:spcPts val="6299"/>
              </a:lnSpc>
              <a:spcBef>
                <a:spcPct val="0"/>
              </a:spcBef>
            </a:pPr>
            <a:r>
              <a:rPr lang="en-US" sz="4500">
                <a:solidFill>
                  <a:srgbClr val="543110"/>
                </a:solidFill>
                <a:latin typeface="Roboto Condensed"/>
              </a:rPr>
              <a:t>Ấn tượng của em về những bài thơ đó như thế nào?</a:t>
            </a:r>
          </a:p>
        </p:txBody>
      </p:sp>
      <p:sp>
        <p:nvSpPr>
          <p:cNvPr id="5" name="Freeform 5"/>
          <p:cNvSpPr/>
          <p:nvPr/>
        </p:nvSpPr>
        <p:spPr>
          <a:xfrm>
            <a:off x="-1520360" y="4410223"/>
            <a:ext cx="20635910" cy="6268158"/>
          </a:xfrm>
          <a:custGeom>
            <a:avLst/>
            <a:gdLst/>
            <a:ahLst/>
            <a:cxnLst/>
            <a:rect l="l" t="t" r="r" b="b"/>
            <a:pathLst>
              <a:path w="20635910" h="6268158">
                <a:moveTo>
                  <a:pt x="0" y="0"/>
                </a:moveTo>
                <a:lnTo>
                  <a:pt x="20635911" y="0"/>
                </a:lnTo>
                <a:lnTo>
                  <a:pt x="20635911" y="6268157"/>
                </a:lnTo>
                <a:lnTo>
                  <a:pt x="0" y="6268157"/>
                </a:lnTo>
                <a:lnTo>
                  <a:pt x="0" y="0"/>
                </a:lnTo>
                <a:close/>
              </a:path>
            </a:pathLst>
          </a:custGeom>
          <a:blipFill>
            <a:blip r:embed="rId5">
              <a:alphaModFix amt="85000"/>
              <a:extLst>
                <a:ext uri="{96DAC541-7B7A-43D3-8B79-37D633B846F1}">
                  <asvg:svgBlip xmlns:asvg="http://schemas.microsoft.com/office/drawing/2016/SVG/main" xmlns="" r:embed="rId6"/>
                </a:ext>
              </a:extLst>
            </a:blip>
            <a:stretch>
              <a:fillRect/>
            </a:stretch>
          </a:blipFill>
        </p:spPr>
      </p:sp>
      <p:sp>
        <p:nvSpPr>
          <p:cNvPr id="6" name="Freeform 6"/>
          <p:cNvSpPr/>
          <p:nvPr/>
        </p:nvSpPr>
        <p:spPr>
          <a:xfrm>
            <a:off x="2667925" y="1563310"/>
            <a:ext cx="6978952" cy="8723690"/>
          </a:xfrm>
          <a:custGeom>
            <a:avLst/>
            <a:gdLst/>
            <a:ahLst/>
            <a:cxnLst/>
            <a:rect l="l" t="t" r="r" b="b"/>
            <a:pathLst>
              <a:path w="6978952" h="8723690">
                <a:moveTo>
                  <a:pt x="0" y="0"/>
                </a:moveTo>
                <a:lnTo>
                  <a:pt x="6978952" y="0"/>
                </a:lnTo>
                <a:lnTo>
                  <a:pt x="6978952" y="8723690"/>
                </a:lnTo>
                <a:lnTo>
                  <a:pt x="0" y="8723690"/>
                </a:lnTo>
                <a:lnTo>
                  <a:pt x="0" y="0"/>
                </a:lnTo>
                <a:close/>
              </a:path>
            </a:pathLst>
          </a:custGeom>
          <a:blipFill>
            <a:blip r:embed="rId7"/>
            <a:stretch>
              <a:fillRect/>
            </a:stretch>
          </a:blipFill>
        </p:spPr>
      </p:sp>
      <p:sp>
        <p:nvSpPr>
          <p:cNvPr id="7" name="TextBox 7"/>
          <p:cNvSpPr txBox="1"/>
          <p:nvPr/>
        </p:nvSpPr>
        <p:spPr>
          <a:xfrm>
            <a:off x="595660" y="28575"/>
            <a:ext cx="14713787" cy="1406392"/>
          </a:xfrm>
          <a:prstGeom prst="rect">
            <a:avLst/>
          </a:prstGeom>
        </p:spPr>
        <p:txBody>
          <a:bodyPr lIns="0" tIns="0" rIns="0" bIns="0" rtlCol="0" anchor="t">
            <a:spAutoFit/>
          </a:bodyPr>
          <a:lstStyle/>
          <a:p>
            <a:pPr algn="r">
              <a:lnSpc>
                <a:spcPts val="10077"/>
              </a:lnSpc>
            </a:pPr>
            <a:r>
              <a:rPr lang="en-US" sz="9418">
                <a:solidFill>
                  <a:srgbClr val="543110"/>
                </a:solidFill>
                <a:latin typeface="#9Slide05 SVNLifehack Script"/>
              </a:rPr>
              <a:t>III. Khám phá văn bản</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6544" t="-10663" r="-18425" b="-3175"/>
            </a:stretch>
          </a:blipFill>
        </p:spPr>
      </p:sp>
      <p:sp>
        <p:nvSpPr>
          <p:cNvPr id="3" name="Freeform 3"/>
          <p:cNvSpPr/>
          <p:nvPr/>
        </p:nvSpPr>
        <p:spPr>
          <a:xfrm rot="5400000">
            <a:off x="2732233" y="5461364"/>
            <a:ext cx="4521163" cy="288224"/>
          </a:xfrm>
          <a:custGeom>
            <a:avLst/>
            <a:gdLst/>
            <a:ahLst/>
            <a:cxnLst/>
            <a:rect l="l" t="t" r="r" b="b"/>
            <a:pathLst>
              <a:path w="4521163" h="288224">
                <a:moveTo>
                  <a:pt x="0" y="0"/>
                </a:moveTo>
                <a:lnTo>
                  <a:pt x="4521163" y="0"/>
                </a:lnTo>
                <a:lnTo>
                  <a:pt x="4521163" y="288224"/>
                </a:lnTo>
                <a:lnTo>
                  <a:pt x="0" y="288224"/>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1425516" y="6470650"/>
            <a:ext cx="20635910" cy="6268158"/>
          </a:xfrm>
          <a:custGeom>
            <a:avLst/>
            <a:gdLst/>
            <a:ahLst/>
            <a:cxnLst/>
            <a:rect l="l" t="t" r="r" b="b"/>
            <a:pathLst>
              <a:path w="20635910" h="6268158">
                <a:moveTo>
                  <a:pt x="0" y="0"/>
                </a:moveTo>
                <a:lnTo>
                  <a:pt x="20635910" y="0"/>
                </a:lnTo>
                <a:lnTo>
                  <a:pt x="20635910" y="6268158"/>
                </a:lnTo>
                <a:lnTo>
                  <a:pt x="0" y="6268158"/>
                </a:lnTo>
                <a:lnTo>
                  <a:pt x="0" y="0"/>
                </a:lnTo>
                <a:close/>
              </a:path>
            </a:pathLst>
          </a:custGeom>
          <a:blipFill>
            <a:blip r:embed="rId5">
              <a:alphaModFix amt="85000"/>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219200" y="2451745"/>
            <a:ext cx="7447523" cy="7678396"/>
          </a:xfrm>
          <a:custGeom>
            <a:avLst/>
            <a:gdLst/>
            <a:ahLst/>
            <a:cxnLst/>
            <a:rect l="l" t="t" r="r" b="b"/>
            <a:pathLst>
              <a:path w="7447523" h="7678396">
                <a:moveTo>
                  <a:pt x="0" y="0"/>
                </a:moveTo>
                <a:lnTo>
                  <a:pt x="7447523" y="0"/>
                </a:lnTo>
                <a:lnTo>
                  <a:pt x="7447523" y="7678396"/>
                </a:lnTo>
                <a:lnTo>
                  <a:pt x="0" y="7678396"/>
                </a:lnTo>
                <a:lnTo>
                  <a:pt x="0" y="0"/>
                </a:lnTo>
                <a:close/>
              </a:path>
            </a:pathLst>
          </a:custGeom>
          <a:blipFill>
            <a:blip r:embed="rId7"/>
            <a:stretch>
              <a:fillRect/>
            </a:stretch>
          </a:blipFill>
        </p:spPr>
      </p:sp>
      <p:sp>
        <p:nvSpPr>
          <p:cNvPr id="6" name="TextBox 6"/>
          <p:cNvSpPr txBox="1"/>
          <p:nvPr/>
        </p:nvSpPr>
        <p:spPr>
          <a:xfrm>
            <a:off x="337226" y="9525"/>
            <a:ext cx="15670187" cy="1208405"/>
          </a:xfrm>
          <a:prstGeom prst="rect">
            <a:avLst/>
          </a:prstGeom>
        </p:spPr>
        <p:txBody>
          <a:bodyPr lIns="0" tIns="0" rIns="0" bIns="0" rtlCol="0" anchor="t">
            <a:spAutoFit/>
          </a:bodyPr>
          <a:lstStyle/>
          <a:p>
            <a:pPr algn="l">
              <a:lnSpc>
                <a:spcPts val="8560"/>
              </a:lnSpc>
            </a:pPr>
            <a:r>
              <a:rPr lang="en-US" sz="8000">
                <a:solidFill>
                  <a:srgbClr val="F1EFE7"/>
                </a:solidFill>
                <a:latin typeface="#9Slide05 IcielSanelma"/>
              </a:rPr>
              <a:t>III. Khám phá văn bản</a:t>
            </a:r>
          </a:p>
        </p:txBody>
      </p:sp>
      <p:sp>
        <p:nvSpPr>
          <p:cNvPr id="7" name="TextBox 7"/>
          <p:cNvSpPr txBox="1"/>
          <p:nvPr/>
        </p:nvSpPr>
        <p:spPr>
          <a:xfrm>
            <a:off x="-3839183" y="838200"/>
            <a:ext cx="15670187" cy="1144907"/>
          </a:xfrm>
          <a:prstGeom prst="rect">
            <a:avLst/>
          </a:prstGeom>
        </p:spPr>
        <p:txBody>
          <a:bodyPr lIns="0" tIns="0" rIns="0" bIns="0" rtlCol="0" anchor="t">
            <a:spAutoFit/>
          </a:bodyPr>
          <a:lstStyle/>
          <a:p>
            <a:pPr algn="ctr">
              <a:lnSpc>
                <a:spcPts val="8819"/>
              </a:lnSpc>
            </a:pPr>
            <a:r>
              <a:rPr lang="en-US" sz="6299">
                <a:solidFill>
                  <a:srgbClr val="3D3525"/>
                </a:solidFill>
                <a:latin typeface="#9Slide05 IcielSanelma"/>
              </a:rPr>
              <a:t>3.1. Tác giả, tác phẩm</a:t>
            </a:r>
          </a:p>
        </p:txBody>
      </p:sp>
      <p:sp>
        <p:nvSpPr>
          <p:cNvPr id="8" name="TextBox 8"/>
          <p:cNvSpPr txBox="1"/>
          <p:nvPr/>
        </p:nvSpPr>
        <p:spPr>
          <a:xfrm>
            <a:off x="-2986391" y="1879292"/>
            <a:ext cx="15670187" cy="1144907"/>
          </a:xfrm>
          <a:prstGeom prst="rect">
            <a:avLst/>
          </a:prstGeom>
        </p:spPr>
        <p:txBody>
          <a:bodyPr lIns="0" tIns="0" rIns="0" bIns="0" rtlCol="0" anchor="t">
            <a:spAutoFit/>
          </a:bodyPr>
          <a:lstStyle/>
          <a:p>
            <a:pPr algn="ctr">
              <a:lnSpc>
                <a:spcPts val="8819"/>
              </a:lnSpc>
            </a:pPr>
            <a:r>
              <a:rPr lang="en-US" sz="6299" dirty="0">
                <a:solidFill>
                  <a:srgbClr val="964900"/>
                </a:solidFill>
                <a:latin typeface="#9Slide05 IcielSanelma"/>
              </a:rPr>
              <a:t>a. </a:t>
            </a:r>
            <a:r>
              <a:rPr lang="en-US" sz="6299" dirty="0" err="1">
                <a:solidFill>
                  <a:srgbClr val="964900"/>
                </a:solidFill>
                <a:latin typeface="#9Slide05 IcielSanelma"/>
              </a:rPr>
              <a:t>Nhà</a:t>
            </a:r>
            <a:r>
              <a:rPr lang="en-US" sz="6299" dirty="0">
                <a:solidFill>
                  <a:srgbClr val="964900"/>
                </a:solidFill>
                <a:latin typeface="#9Slide05 IcielSanelma"/>
              </a:rPr>
              <a:t> </a:t>
            </a:r>
            <a:r>
              <a:rPr lang="en-US" sz="6299" dirty="0" err="1">
                <a:solidFill>
                  <a:srgbClr val="964900"/>
                </a:solidFill>
                <a:latin typeface="#9Slide05 IcielSanelma"/>
              </a:rPr>
              <a:t>thơ</a:t>
            </a:r>
            <a:r>
              <a:rPr lang="en-US" sz="6299" dirty="0">
                <a:solidFill>
                  <a:srgbClr val="964900"/>
                </a:solidFill>
                <a:latin typeface="#9Slide05 IcielSanelma"/>
              </a:rPr>
              <a:t> </a:t>
            </a:r>
            <a:r>
              <a:rPr lang="en-US" sz="6299" dirty="0" err="1">
                <a:solidFill>
                  <a:srgbClr val="964900"/>
                </a:solidFill>
                <a:latin typeface="#9Slide05 IcielSanelma"/>
              </a:rPr>
              <a:t>Hồ</a:t>
            </a:r>
            <a:r>
              <a:rPr lang="en-US" sz="6299" dirty="0">
                <a:solidFill>
                  <a:srgbClr val="964900"/>
                </a:solidFill>
                <a:latin typeface="#9Slide05 IcielSanelma"/>
              </a:rPr>
              <a:t> </a:t>
            </a:r>
            <a:r>
              <a:rPr lang="en-US" sz="6299" dirty="0" err="1">
                <a:solidFill>
                  <a:srgbClr val="964900"/>
                </a:solidFill>
                <a:latin typeface="#9Slide05 IcielSanelma"/>
              </a:rPr>
              <a:t>Xuân</a:t>
            </a:r>
            <a:r>
              <a:rPr lang="en-US" sz="6299" dirty="0">
                <a:solidFill>
                  <a:srgbClr val="964900"/>
                </a:solidFill>
                <a:latin typeface="#9Slide05 IcielSanelma"/>
              </a:rPr>
              <a:t> </a:t>
            </a:r>
            <a:r>
              <a:rPr lang="en-US" sz="6299" dirty="0" err="1">
                <a:solidFill>
                  <a:srgbClr val="964900"/>
                </a:solidFill>
                <a:latin typeface="#9Slide05 IcielSanelma"/>
              </a:rPr>
              <a:t>Hương</a:t>
            </a:r>
            <a:endParaRPr lang="en-US" sz="6299" dirty="0">
              <a:solidFill>
                <a:srgbClr val="964900"/>
              </a:solidFill>
              <a:latin typeface="#9Slide05 IcielSanelma"/>
            </a:endParaRPr>
          </a:p>
        </p:txBody>
      </p:sp>
      <p:sp>
        <p:nvSpPr>
          <p:cNvPr id="9" name="TextBox 9"/>
          <p:cNvSpPr txBox="1"/>
          <p:nvPr/>
        </p:nvSpPr>
        <p:spPr>
          <a:xfrm>
            <a:off x="5474038" y="3033724"/>
            <a:ext cx="11805064" cy="1384300"/>
          </a:xfrm>
          <a:prstGeom prst="rect">
            <a:avLst/>
          </a:prstGeom>
        </p:spPr>
        <p:txBody>
          <a:bodyPr lIns="0" tIns="0" rIns="0" bIns="0" rtlCol="0" anchor="t">
            <a:spAutoFit/>
          </a:bodyPr>
          <a:lstStyle/>
          <a:p>
            <a:pPr algn="l">
              <a:lnSpc>
                <a:spcPts val="5599"/>
              </a:lnSpc>
            </a:pPr>
            <a:r>
              <a:rPr lang="en-US" sz="3999">
                <a:solidFill>
                  <a:srgbClr val="4B412E"/>
                </a:solidFill>
                <a:latin typeface="Roboto Condensed"/>
              </a:rPr>
              <a:t>Chưa rõ năm sinh năm mất, thân phụ là người xứ Nghệ, thân mẫu là vợ lẽ, người xứ Bắc</a:t>
            </a:r>
          </a:p>
        </p:txBody>
      </p:sp>
      <p:sp>
        <p:nvSpPr>
          <p:cNvPr id="10" name="TextBox 10"/>
          <p:cNvSpPr txBox="1"/>
          <p:nvPr/>
        </p:nvSpPr>
        <p:spPr>
          <a:xfrm>
            <a:off x="5474038" y="5067300"/>
            <a:ext cx="11805064" cy="679450"/>
          </a:xfrm>
          <a:prstGeom prst="rect">
            <a:avLst/>
          </a:prstGeom>
        </p:spPr>
        <p:txBody>
          <a:bodyPr lIns="0" tIns="0" rIns="0" bIns="0" rtlCol="0" anchor="t">
            <a:spAutoFit/>
          </a:bodyPr>
          <a:lstStyle/>
          <a:p>
            <a:pPr algn="l">
              <a:lnSpc>
                <a:spcPts val="5599"/>
              </a:lnSpc>
            </a:pPr>
            <a:r>
              <a:rPr lang="en-US" sz="3999" dirty="0" err="1">
                <a:solidFill>
                  <a:srgbClr val="4B412E"/>
                </a:solidFill>
                <a:latin typeface="Roboto Condensed"/>
              </a:rPr>
              <a:t>Cuộc</a:t>
            </a:r>
            <a:r>
              <a:rPr lang="en-US" sz="3999" dirty="0">
                <a:solidFill>
                  <a:srgbClr val="4B412E"/>
                </a:solidFill>
                <a:latin typeface="Roboto Condensed"/>
              </a:rPr>
              <a:t> </a:t>
            </a:r>
            <a:r>
              <a:rPr lang="en-US" sz="3999" dirty="0" err="1">
                <a:solidFill>
                  <a:srgbClr val="4B412E"/>
                </a:solidFill>
                <a:latin typeface="Roboto Condensed"/>
              </a:rPr>
              <a:t>đời</a:t>
            </a:r>
            <a:r>
              <a:rPr lang="en-US" sz="3999" dirty="0">
                <a:solidFill>
                  <a:srgbClr val="4B412E"/>
                </a:solidFill>
                <a:latin typeface="Roboto Condensed"/>
              </a:rPr>
              <a:t> </a:t>
            </a:r>
            <a:r>
              <a:rPr lang="en-US" sz="3999" dirty="0" err="1">
                <a:solidFill>
                  <a:srgbClr val="4B412E"/>
                </a:solidFill>
                <a:latin typeface="Roboto Condensed"/>
              </a:rPr>
              <a:t>tình</a:t>
            </a:r>
            <a:r>
              <a:rPr lang="en-US" sz="3999" dirty="0">
                <a:solidFill>
                  <a:srgbClr val="4B412E"/>
                </a:solidFill>
                <a:latin typeface="Roboto Condensed"/>
              </a:rPr>
              <a:t> </a:t>
            </a:r>
            <a:r>
              <a:rPr lang="en-US" sz="3999" dirty="0" err="1">
                <a:solidFill>
                  <a:srgbClr val="4B412E"/>
                </a:solidFill>
                <a:latin typeface="Roboto Condensed"/>
              </a:rPr>
              <a:t>duyên</a:t>
            </a:r>
            <a:r>
              <a:rPr lang="en-US" sz="3999" dirty="0">
                <a:solidFill>
                  <a:srgbClr val="4B412E"/>
                </a:solidFill>
                <a:latin typeface="Roboto Condensed"/>
              </a:rPr>
              <a:t> </a:t>
            </a:r>
            <a:r>
              <a:rPr lang="en-US" sz="3999" dirty="0" err="1">
                <a:solidFill>
                  <a:srgbClr val="4B412E"/>
                </a:solidFill>
                <a:latin typeface="Roboto Condensed"/>
              </a:rPr>
              <a:t>có</a:t>
            </a:r>
            <a:r>
              <a:rPr lang="en-US" sz="3999" dirty="0">
                <a:solidFill>
                  <a:srgbClr val="4B412E"/>
                </a:solidFill>
                <a:latin typeface="Roboto Condensed"/>
              </a:rPr>
              <a:t> </a:t>
            </a:r>
            <a:r>
              <a:rPr lang="en-US" sz="3999" dirty="0" err="1">
                <a:solidFill>
                  <a:srgbClr val="4B412E"/>
                </a:solidFill>
                <a:latin typeface="Roboto Condensed"/>
              </a:rPr>
              <a:t>nhiều</a:t>
            </a:r>
            <a:r>
              <a:rPr lang="en-US" sz="3999" dirty="0">
                <a:solidFill>
                  <a:srgbClr val="4B412E"/>
                </a:solidFill>
                <a:latin typeface="Roboto Condensed"/>
              </a:rPr>
              <a:t> </a:t>
            </a:r>
            <a:r>
              <a:rPr lang="en-US" sz="3999" dirty="0" err="1">
                <a:solidFill>
                  <a:srgbClr val="4B412E"/>
                </a:solidFill>
                <a:latin typeface="Roboto Condensed"/>
              </a:rPr>
              <a:t>ngang</a:t>
            </a:r>
            <a:r>
              <a:rPr lang="en-US" sz="3999" dirty="0">
                <a:solidFill>
                  <a:srgbClr val="4B412E"/>
                </a:solidFill>
                <a:latin typeface="Roboto Condensed"/>
              </a:rPr>
              <a:t> </a:t>
            </a:r>
            <a:r>
              <a:rPr lang="en-US" sz="3999" dirty="0" err="1">
                <a:solidFill>
                  <a:srgbClr val="4B412E"/>
                </a:solidFill>
                <a:latin typeface="Roboto Condensed"/>
              </a:rPr>
              <a:t>trái</a:t>
            </a:r>
            <a:r>
              <a:rPr lang="en-US" sz="3999" dirty="0">
                <a:solidFill>
                  <a:srgbClr val="4B412E"/>
                </a:solidFill>
                <a:latin typeface="Roboto Condensed"/>
              </a:rPr>
              <a:t>, </a:t>
            </a:r>
            <a:r>
              <a:rPr lang="en-US" sz="3999" dirty="0" err="1">
                <a:solidFill>
                  <a:srgbClr val="4B412E"/>
                </a:solidFill>
                <a:latin typeface="Roboto Condensed"/>
              </a:rPr>
              <a:t>éo</a:t>
            </a:r>
            <a:r>
              <a:rPr lang="en-US" sz="3999" dirty="0">
                <a:solidFill>
                  <a:srgbClr val="4B412E"/>
                </a:solidFill>
                <a:latin typeface="Roboto Condensed"/>
              </a:rPr>
              <a:t> le </a:t>
            </a:r>
          </a:p>
        </p:txBody>
      </p:sp>
      <p:sp>
        <p:nvSpPr>
          <p:cNvPr id="11" name="TextBox 11"/>
          <p:cNvSpPr txBox="1"/>
          <p:nvPr/>
        </p:nvSpPr>
        <p:spPr>
          <a:xfrm>
            <a:off x="5474038" y="6967532"/>
            <a:ext cx="11785262" cy="1384300"/>
          </a:xfrm>
          <a:prstGeom prst="rect">
            <a:avLst/>
          </a:prstGeom>
        </p:spPr>
        <p:txBody>
          <a:bodyPr lIns="0" tIns="0" rIns="0" bIns="0" rtlCol="0" anchor="t">
            <a:spAutoFit/>
          </a:bodyPr>
          <a:lstStyle/>
          <a:p>
            <a:pPr algn="l">
              <a:lnSpc>
                <a:spcPts val="5599"/>
              </a:lnSpc>
            </a:pPr>
            <a:r>
              <a:rPr lang="en-US" sz="3999" dirty="0" err="1">
                <a:solidFill>
                  <a:srgbClr val="4B412E"/>
                </a:solidFill>
                <a:latin typeface="Roboto Condensed"/>
              </a:rPr>
              <a:t>Là</a:t>
            </a:r>
            <a:r>
              <a:rPr lang="en-US" sz="3999" dirty="0">
                <a:solidFill>
                  <a:srgbClr val="4B412E"/>
                </a:solidFill>
                <a:latin typeface="Roboto Condensed"/>
              </a:rPr>
              <a:t> </a:t>
            </a:r>
            <a:r>
              <a:rPr lang="en-US" sz="3999" dirty="0" err="1">
                <a:solidFill>
                  <a:srgbClr val="4B412E"/>
                </a:solidFill>
                <a:latin typeface="Roboto Condensed"/>
              </a:rPr>
              <a:t>người</a:t>
            </a:r>
            <a:r>
              <a:rPr lang="en-US" sz="3999" dirty="0">
                <a:solidFill>
                  <a:srgbClr val="4B412E"/>
                </a:solidFill>
                <a:latin typeface="Roboto Condensed"/>
              </a:rPr>
              <a:t> </a:t>
            </a:r>
            <a:r>
              <a:rPr lang="en-US" sz="3999" dirty="0" err="1">
                <a:solidFill>
                  <a:srgbClr val="4B412E"/>
                </a:solidFill>
                <a:latin typeface="Roboto Condensed"/>
              </a:rPr>
              <a:t>phụ</a:t>
            </a:r>
            <a:r>
              <a:rPr lang="en-US" sz="3999" dirty="0">
                <a:solidFill>
                  <a:srgbClr val="4B412E"/>
                </a:solidFill>
                <a:latin typeface="Roboto Condensed"/>
              </a:rPr>
              <a:t> </a:t>
            </a:r>
            <a:r>
              <a:rPr lang="en-US" sz="3999" dirty="0" err="1">
                <a:solidFill>
                  <a:srgbClr val="4B412E"/>
                </a:solidFill>
                <a:latin typeface="Roboto Condensed"/>
              </a:rPr>
              <a:t>nữ</a:t>
            </a:r>
            <a:r>
              <a:rPr lang="en-US" sz="3999" dirty="0">
                <a:solidFill>
                  <a:srgbClr val="4B412E"/>
                </a:solidFill>
                <a:latin typeface="Roboto Condensed"/>
              </a:rPr>
              <a:t> </a:t>
            </a:r>
            <a:r>
              <a:rPr lang="en-US" sz="3999" dirty="0" err="1">
                <a:solidFill>
                  <a:srgbClr val="4B412E"/>
                </a:solidFill>
                <a:latin typeface="Roboto Condensed"/>
              </a:rPr>
              <a:t>đặc</a:t>
            </a:r>
            <a:r>
              <a:rPr lang="en-US" sz="3999" dirty="0">
                <a:solidFill>
                  <a:srgbClr val="4B412E"/>
                </a:solidFill>
                <a:latin typeface="Roboto Condensed"/>
              </a:rPr>
              <a:t> </a:t>
            </a:r>
            <a:r>
              <a:rPr lang="en-US" sz="3999" dirty="0" err="1">
                <a:solidFill>
                  <a:srgbClr val="4B412E"/>
                </a:solidFill>
                <a:latin typeface="Roboto Condensed"/>
              </a:rPr>
              <a:t>biệt</a:t>
            </a:r>
            <a:r>
              <a:rPr lang="en-US" sz="3999" dirty="0">
                <a:solidFill>
                  <a:srgbClr val="4B412E"/>
                </a:solidFill>
                <a:latin typeface="Roboto Condensed"/>
              </a:rPr>
              <a:t> </a:t>
            </a:r>
            <a:r>
              <a:rPr lang="en-US" sz="3999" dirty="0" err="1">
                <a:solidFill>
                  <a:srgbClr val="4B412E"/>
                </a:solidFill>
                <a:latin typeface="Roboto Condensed"/>
              </a:rPr>
              <a:t>thời</a:t>
            </a:r>
            <a:r>
              <a:rPr lang="en-US" sz="3999" dirty="0">
                <a:solidFill>
                  <a:srgbClr val="4B412E"/>
                </a:solidFill>
                <a:latin typeface="Roboto Condensed"/>
              </a:rPr>
              <a:t> </a:t>
            </a:r>
            <a:r>
              <a:rPr lang="en-US" sz="3999" dirty="0" err="1">
                <a:solidFill>
                  <a:srgbClr val="4B412E"/>
                </a:solidFill>
                <a:latin typeface="Roboto Condensed"/>
              </a:rPr>
              <a:t>bấy</a:t>
            </a:r>
            <a:r>
              <a:rPr lang="en-US" sz="3999" dirty="0">
                <a:solidFill>
                  <a:srgbClr val="4B412E"/>
                </a:solidFill>
                <a:latin typeface="Roboto Condensed"/>
              </a:rPr>
              <a:t> </a:t>
            </a:r>
            <a:r>
              <a:rPr lang="en-US" sz="3999" dirty="0" err="1">
                <a:solidFill>
                  <a:srgbClr val="4B412E"/>
                </a:solidFill>
                <a:latin typeface="Roboto Condensed"/>
              </a:rPr>
              <a:t>giờ</a:t>
            </a:r>
            <a:r>
              <a:rPr lang="en-US" sz="3999" dirty="0">
                <a:solidFill>
                  <a:srgbClr val="4B412E"/>
                </a:solidFill>
                <a:latin typeface="Roboto Condensed"/>
              </a:rPr>
              <a:t>, </a:t>
            </a:r>
            <a:r>
              <a:rPr lang="en-US" sz="3999" dirty="0" err="1">
                <a:solidFill>
                  <a:srgbClr val="4B412E"/>
                </a:solidFill>
                <a:latin typeface="Roboto Condensed"/>
              </a:rPr>
              <a:t>có</a:t>
            </a:r>
            <a:r>
              <a:rPr lang="en-US" sz="3999" dirty="0">
                <a:solidFill>
                  <a:srgbClr val="4B412E"/>
                </a:solidFill>
                <a:latin typeface="Roboto Condensed"/>
              </a:rPr>
              <a:t> </a:t>
            </a:r>
            <a:r>
              <a:rPr lang="en-US" sz="3999" dirty="0" err="1">
                <a:solidFill>
                  <a:srgbClr val="4B412E"/>
                </a:solidFill>
                <a:latin typeface="Roboto Condensed"/>
              </a:rPr>
              <a:t>cá</a:t>
            </a:r>
            <a:r>
              <a:rPr lang="en-US" sz="3999" dirty="0">
                <a:solidFill>
                  <a:srgbClr val="4B412E"/>
                </a:solidFill>
                <a:latin typeface="Roboto Condensed"/>
              </a:rPr>
              <a:t> </a:t>
            </a:r>
            <a:r>
              <a:rPr lang="en-US" sz="3999" dirty="0" err="1">
                <a:solidFill>
                  <a:srgbClr val="4B412E"/>
                </a:solidFill>
                <a:latin typeface="Roboto Condensed"/>
              </a:rPr>
              <a:t>tính</a:t>
            </a:r>
            <a:r>
              <a:rPr lang="en-US" sz="3999" dirty="0">
                <a:solidFill>
                  <a:srgbClr val="4B412E"/>
                </a:solidFill>
                <a:latin typeface="Roboto Condensed"/>
              </a:rPr>
              <a:t> </a:t>
            </a:r>
            <a:r>
              <a:rPr lang="en-US" sz="3999" dirty="0" err="1">
                <a:solidFill>
                  <a:srgbClr val="4B412E"/>
                </a:solidFill>
                <a:latin typeface="Roboto Condensed"/>
              </a:rPr>
              <a:t>mạnh</a:t>
            </a:r>
            <a:r>
              <a:rPr lang="en-US" sz="3999" dirty="0">
                <a:solidFill>
                  <a:srgbClr val="4B412E"/>
                </a:solidFill>
                <a:latin typeface="Roboto Condensed"/>
              </a:rPr>
              <a:t> </a:t>
            </a:r>
            <a:r>
              <a:rPr lang="en-US" sz="3999" dirty="0" err="1">
                <a:solidFill>
                  <a:srgbClr val="4B412E"/>
                </a:solidFill>
                <a:latin typeface="Roboto Condensed"/>
              </a:rPr>
              <a:t>mẽ</a:t>
            </a:r>
            <a:r>
              <a:rPr lang="en-US" sz="3999" dirty="0">
                <a:solidFill>
                  <a:srgbClr val="4B412E"/>
                </a:solidFill>
                <a:latin typeface="Roboto Condensed"/>
              </a:rPr>
              <a:t>, </a:t>
            </a:r>
            <a:r>
              <a:rPr lang="en-US" sz="3999" dirty="0" err="1">
                <a:solidFill>
                  <a:srgbClr val="4B412E"/>
                </a:solidFill>
                <a:latin typeface="Roboto Condensed"/>
              </a:rPr>
              <a:t>có</a:t>
            </a:r>
            <a:r>
              <a:rPr lang="en-US" sz="3999" dirty="0">
                <a:solidFill>
                  <a:srgbClr val="4B412E"/>
                </a:solidFill>
                <a:latin typeface="Roboto Condensed"/>
              </a:rPr>
              <a:t> </a:t>
            </a:r>
            <a:r>
              <a:rPr lang="en-US" sz="3999" dirty="0" err="1">
                <a:solidFill>
                  <a:srgbClr val="4B412E"/>
                </a:solidFill>
                <a:latin typeface="Roboto Condensed"/>
              </a:rPr>
              <a:t>tài</a:t>
            </a:r>
            <a:r>
              <a:rPr lang="en-US" sz="3999" dirty="0">
                <a:solidFill>
                  <a:srgbClr val="4B412E"/>
                </a:solidFill>
                <a:latin typeface="Roboto Condensed"/>
              </a:rPr>
              <a:t> </a:t>
            </a:r>
            <a:r>
              <a:rPr lang="en-US" sz="3999" dirty="0" err="1">
                <a:solidFill>
                  <a:srgbClr val="4B412E"/>
                </a:solidFill>
                <a:latin typeface="Roboto Condensed"/>
              </a:rPr>
              <a:t>năng</a:t>
            </a:r>
            <a:r>
              <a:rPr lang="en-US" sz="3999" dirty="0">
                <a:solidFill>
                  <a:srgbClr val="4B412E"/>
                </a:solidFill>
                <a:latin typeface="Roboto Condensed"/>
              </a:rPr>
              <a:t> (</a:t>
            </a:r>
            <a:r>
              <a:rPr lang="en-US" sz="3999" dirty="0" err="1">
                <a:solidFill>
                  <a:srgbClr val="4B412E"/>
                </a:solidFill>
                <a:latin typeface="Roboto Condensed"/>
              </a:rPr>
              <a:t>đi</a:t>
            </a:r>
            <a:r>
              <a:rPr lang="en-US" sz="3999" dirty="0">
                <a:solidFill>
                  <a:srgbClr val="4B412E"/>
                </a:solidFill>
                <a:latin typeface="Roboto Condensed"/>
              </a:rPr>
              <a:t> </a:t>
            </a:r>
            <a:r>
              <a:rPr lang="en-US" sz="3999" dirty="0" err="1">
                <a:solidFill>
                  <a:srgbClr val="4B412E"/>
                </a:solidFill>
                <a:latin typeface="Roboto Condensed"/>
              </a:rPr>
              <a:t>nhiều</a:t>
            </a:r>
            <a:r>
              <a:rPr lang="en-US" sz="3999" dirty="0">
                <a:solidFill>
                  <a:srgbClr val="4B412E"/>
                </a:solidFill>
                <a:latin typeface="Roboto Condensed"/>
              </a:rPr>
              <a:t> </a:t>
            </a:r>
            <a:r>
              <a:rPr lang="en-US" sz="3999" dirty="0" err="1">
                <a:solidFill>
                  <a:srgbClr val="4B412E"/>
                </a:solidFill>
                <a:latin typeface="Roboto Condensed"/>
              </a:rPr>
              <a:t>nơi</a:t>
            </a:r>
            <a:r>
              <a:rPr lang="en-US" sz="3999" dirty="0">
                <a:solidFill>
                  <a:srgbClr val="4B412E"/>
                </a:solidFill>
                <a:latin typeface="Roboto Condensed"/>
              </a:rPr>
              <a:t>, </a:t>
            </a:r>
            <a:r>
              <a:rPr lang="en-US" sz="3999" dirty="0" err="1">
                <a:solidFill>
                  <a:srgbClr val="4B412E"/>
                </a:solidFill>
                <a:latin typeface="Roboto Condensed"/>
              </a:rPr>
              <a:t>giao</a:t>
            </a:r>
            <a:r>
              <a:rPr lang="en-US" sz="3999" dirty="0">
                <a:solidFill>
                  <a:srgbClr val="4B412E"/>
                </a:solidFill>
                <a:latin typeface="Roboto Condensed"/>
              </a:rPr>
              <a:t> du </a:t>
            </a:r>
            <a:r>
              <a:rPr lang="en-US" sz="3999" dirty="0" err="1">
                <a:solidFill>
                  <a:srgbClr val="4B412E"/>
                </a:solidFill>
                <a:latin typeface="Roboto Condensed"/>
              </a:rPr>
              <a:t>với</a:t>
            </a:r>
            <a:r>
              <a:rPr lang="en-US" sz="3999" dirty="0">
                <a:solidFill>
                  <a:srgbClr val="4B412E"/>
                </a:solidFill>
                <a:latin typeface="Roboto Condensed"/>
              </a:rPr>
              <a:t> </a:t>
            </a:r>
            <a:r>
              <a:rPr lang="en-US" sz="3999" dirty="0" err="1">
                <a:solidFill>
                  <a:srgbClr val="4B412E"/>
                </a:solidFill>
                <a:latin typeface="Roboto Condensed"/>
              </a:rPr>
              <a:t>nhiều</a:t>
            </a:r>
            <a:r>
              <a:rPr lang="en-US" sz="3999" dirty="0">
                <a:solidFill>
                  <a:srgbClr val="4B412E"/>
                </a:solidFill>
                <a:latin typeface="Roboto Condensed"/>
              </a:rPr>
              <a:t> </a:t>
            </a:r>
            <a:r>
              <a:rPr lang="en-US" sz="3999" dirty="0" err="1">
                <a:solidFill>
                  <a:srgbClr val="4B412E"/>
                </a:solidFill>
                <a:latin typeface="Roboto Condensed"/>
              </a:rPr>
              <a:t>văn</a:t>
            </a:r>
            <a:r>
              <a:rPr lang="en-US" sz="3999" dirty="0">
                <a:solidFill>
                  <a:srgbClr val="4B412E"/>
                </a:solidFill>
                <a:latin typeface="Roboto Condensed"/>
              </a:rPr>
              <a:t> </a:t>
            </a:r>
            <a:r>
              <a:rPr lang="en-US" sz="3999" dirty="0" err="1">
                <a:solidFill>
                  <a:srgbClr val="4B412E"/>
                </a:solidFill>
                <a:latin typeface="Roboto Condensed"/>
              </a:rPr>
              <a:t>nhân</a:t>
            </a:r>
            <a:r>
              <a:rPr lang="en-US" sz="3999" dirty="0">
                <a:solidFill>
                  <a:srgbClr val="4B412E"/>
                </a:solidFill>
                <a:latin typeface="Roboto Condensed"/>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6544" t="-10663" r="-18425" b="-3175"/>
            </a:stretch>
          </a:blipFill>
        </p:spPr>
      </p:sp>
      <p:sp>
        <p:nvSpPr>
          <p:cNvPr id="3" name="Freeform 3"/>
          <p:cNvSpPr/>
          <p:nvPr/>
        </p:nvSpPr>
        <p:spPr>
          <a:xfrm rot="5400000">
            <a:off x="3066461" y="5726487"/>
            <a:ext cx="4685541" cy="298703"/>
          </a:xfrm>
          <a:custGeom>
            <a:avLst/>
            <a:gdLst/>
            <a:ahLst/>
            <a:cxnLst/>
            <a:rect l="l" t="t" r="r" b="b"/>
            <a:pathLst>
              <a:path w="4685541" h="298703">
                <a:moveTo>
                  <a:pt x="0" y="0"/>
                </a:moveTo>
                <a:lnTo>
                  <a:pt x="4685541" y="0"/>
                </a:lnTo>
                <a:lnTo>
                  <a:pt x="4685541" y="298703"/>
                </a:lnTo>
                <a:lnTo>
                  <a:pt x="0" y="298703"/>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TextBox 4"/>
          <p:cNvSpPr txBox="1"/>
          <p:nvPr/>
        </p:nvSpPr>
        <p:spPr>
          <a:xfrm>
            <a:off x="337226" y="9525"/>
            <a:ext cx="15670187" cy="1208405"/>
          </a:xfrm>
          <a:prstGeom prst="rect">
            <a:avLst/>
          </a:prstGeom>
        </p:spPr>
        <p:txBody>
          <a:bodyPr lIns="0" tIns="0" rIns="0" bIns="0" rtlCol="0" anchor="t">
            <a:spAutoFit/>
          </a:bodyPr>
          <a:lstStyle/>
          <a:p>
            <a:pPr algn="l">
              <a:lnSpc>
                <a:spcPts val="8560"/>
              </a:lnSpc>
            </a:pPr>
            <a:r>
              <a:rPr lang="en-US" sz="8000">
                <a:solidFill>
                  <a:srgbClr val="F1EFE7"/>
                </a:solidFill>
                <a:latin typeface="#9Slide05 IcielSanelma"/>
              </a:rPr>
              <a:t>III. Khám phá văn bản</a:t>
            </a:r>
          </a:p>
        </p:txBody>
      </p:sp>
      <p:sp>
        <p:nvSpPr>
          <p:cNvPr id="5" name="TextBox 5"/>
          <p:cNvSpPr txBox="1"/>
          <p:nvPr/>
        </p:nvSpPr>
        <p:spPr>
          <a:xfrm>
            <a:off x="-3839183" y="838200"/>
            <a:ext cx="15670187" cy="1144907"/>
          </a:xfrm>
          <a:prstGeom prst="rect">
            <a:avLst/>
          </a:prstGeom>
        </p:spPr>
        <p:txBody>
          <a:bodyPr lIns="0" tIns="0" rIns="0" bIns="0" rtlCol="0" anchor="t">
            <a:spAutoFit/>
          </a:bodyPr>
          <a:lstStyle/>
          <a:p>
            <a:pPr algn="ctr">
              <a:lnSpc>
                <a:spcPts val="8819"/>
              </a:lnSpc>
            </a:pPr>
            <a:r>
              <a:rPr lang="en-US" sz="6299">
                <a:solidFill>
                  <a:srgbClr val="3D3525"/>
                </a:solidFill>
                <a:latin typeface="#9Slide05 IcielSanelma"/>
              </a:rPr>
              <a:t>3.1. Tác giả, tác phẩm</a:t>
            </a:r>
          </a:p>
        </p:txBody>
      </p:sp>
      <p:sp>
        <p:nvSpPr>
          <p:cNvPr id="6" name="TextBox 6"/>
          <p:cNvSpPr txBox="1"/>
          <p:nvPr/>
        </p:nvSpPr>
        <p:spPr>
          <a:xfrm>
            <a:off x="-2986391" y="1879292"/>
            <a:ext cx="15670187" cy="1144907"/>
          </a:xfrm>
          <a:prstGeom prst="rect">
            <a:avLst/>
          </a:prstGeom>
        </p:spPr>
        <p:txBody>
          <a:bodyPr lIns="0" tIns="0" rIns="0" bIns="0" rtlCol="0" anchor="t">
            <a:spAutoFit/>
          </a:bodyPr>
          <a:lstStyle/>
          <a:p>
            <a:pPr algn="ctr">
              <a:lnSpc>
                <a:spcPts val="8819"/>
              </a:lnSpc>
            </a:pPr>
            <a:r>
              <a:rPr lang="en-US" sz="6299">
                <a:solidFill>
                  <a:srgbClr val="964900"/>
                </a:solidFill>
                <a:latin typeface="#9Slide05 IcielSanelma"/>
              </a:rPr>
              <a:t>a. Nhà thơ Hồ Xuân Hương</a:t>
            </a:r>
          </a:p>
        </p:txBody>
      </p:sp>
      <p:sp>
        <p:nvSpPr>
          <p:cNvPr id="7" name="TextBox 7"/>
          <p:cNvSpPr txBox="1"/>
          <p:nvPr/>
        </p:nvSpPr>
        <p:spPr>
          <a:xfrm>
            <a:off x="5528412" y="3211413"/>
            <a:ext cx="11805064" cy="688975"/>
          </a:xfrm>
          <a:prstGeom prst="rect">
            <a:avLst/>
          </a:prstGeom>
        </p:spPr>
        <p:txBody>
          <a:bodyPr lIns="0" tIns="0" rIns="0" bIns="0" rtlCol="0" anchor="t">
            <a:spAutoFit/>
          </a:bodyPr>
          <a:lstStyle/>
          <a:p>
            <a:pPr algn="l">
              <a:lnSpc>
                <a:spcPts val="5600"/>
              </a:lnSpc>
            </a:pPr>
            <a:r>
              <a:rPr lang="en-US" sz="4000" dirty="0">
                <a:solidFill>
                  <a:srgbClr val="4B412E"/>
                </a:solidFill>
                <a:latin typeface="Roboto Condensed"/>
              </a:rPr>
              <a:t> </a:t>
            </a:r>
            <a:r>
              <a:rPr lang="en-US" sz="4000" dirty="0" err="1">
                <a:solidFill>
                  <a:srgbClr val="4B412E"/>
                </a:solidFill>
                <a:latin typeface="Roboto Condensed"/>
              </a:rPr>
              <a:t>Sáng</a:t>
            </a:r>
            <a:r>
              <a:rPr lang="en-US" sz="4000" dirty="0">
                <a:solidFill>
                  <a:srgbClr val="4B412E"/>
                </a:solidFill>
                <a:latin typeface="Roboto Condensed"/>
              </a:rPr>
              <a:t> </a:t>
            </a:r>
            <a:r>
              <a:rPr lang="en-US" sz="4000" dirty="0" err="1">
                <a:solidFill>
                  <a:srgbClr val="4B412E"/>
                </a:solidFill>
                <a:latin typeface="Roboto Condensed"/>
              </a:rPr>
              <a:t>tác</a:t>
            </a:r>
            <a:r>
              <a:rPr lang="en-US" sz="4000" dirty="0">
                <a:solidFill>
                  <a:srgbClr val="4B412E"/>
                </a:solidFill>
                <a:latin typeface="Roboto Condensed"/>
              </a:rPr>
              <a:t> </a:t>
            </a:r>
            <a:r>
              <a:rPr lang="en-US" sz="4000" dirty="0" err="1">
                <a:solidFill>
                  <a:srgbClr val="4B412E"/>
                </a:solidFill>
                <a:latin typeface="Roboto Condensed"/>
              </a:rPr>
              <a:t>gồm</a:t>
            </a:r>
            <a:r>
              <a:rPr lang="en-US" sz="4000" dirty="0">
                <a:solidFill>
                  <a:srgbClr val="4B412E"/>
                </a:solidFill>
                <a:latin typeface="Roboto Condensed"/>
              </a:rPr>
              <a:t> </a:t>
            </a:r>
            <a:r>
              <a:rPr lang="en-US" sz="4000" dirty="0" err="1">
                <a:solidFill>
                  <a:srgbClr val="4B412E"/>
                </a:solidFill>
                <a:latin typeface="Roboto Condensed"/>
              </a:rPr>
              <a:t>cả</a:t>
            </a:r>
            <a:r>
              <a:rPr lang="en-US" sz="4000" dirty="0">
                <a:solidFill>
                  <a:srgbClr val="4B412E"/>
                </a:solidFill>
                <a:latin typeface="Roboto Condensed"/>
              </a:rPr>
              <a:t> </a:t>
            </a:r>
            <a:r>
              <a:rPr lang="en-US" sz="4000" dirty="0" err="1">
                <a:solidFill>
                  <a:srgbClr val="4B412E"/>
                </a:solidFill>
                <a:latin typeface="Roboto Condensed"/>
              </a:rPr>
              <a:t>chữ</a:t>
            </a:r>
            <a:r>
              <a:rPr lang="en-US" sz="4000" dirty="0">
                <a:solidFill>
                  <a:srgbClr val="4B412E"/>
                </a:solidFill>
                <a:latin typeface="Roboto Condensed"/>
              </a:rPr>
              <a:t> </a:t>
            </a:r>
            <a:r>
              <a:rPr lang="en-US" sz="4000" dirty="0" err="1">
                <a:solidFill>
                  <a:srgbClr val="4B412E"/>
                </a:solidFill>
                <a:latin typeface="Roboto Condensed"/>
              </a:rPr>
              <a:t>Nôm</a:t>
            </a:r>
            <a:r>
              <a:rPr lang="en-US" sz="4000" dirty="0">
                <a:solidFill>
                  <a:srgbClr val="4B412E"/>
                </a:solidFill>
                <a:latin typeface="Roboto Condensed"/>
              </a:rPr>
              <a:t> </a:t>
            </a:r>
            <a:r>
              <a:rPr lang="en-US" sz="4000" dirty="0" err="1">
                <a:solidFill>
                  <a:srgbClr val="4B412E"/>
                </a:solidFill>
                <a:latin typeface="Roboto Condensed"/>
              </a:rPr>
              <a:t>và</a:t>
            </a:r>
            <a:r>
              <a:rPr lang="en-US" sz="4000" dirty="0">
                <a:solidFill>
                  <a:srgbClr val="4B412E"/>
                </a:solidFill>
                <a:latin typeface="Roboto Condensed"/>
              </a:rPr>
              <a:t> </a:t>
            </a:r>
            <a:r>
              <a:rPr lang="en-US" sz="4000" dirty="0" err="1">
                <a:solidFill>
                  <a:srgbClr val="4B412E"/>
                </a:solidFill>
                <a:latin typeface="Roboto Condensed"/>
              </a:rPr>
              <a:t>chữ</a:t>
            </a:r>
            <a:r>
              <a:rPr lang="en-US" sz="4000" dirty="0">
                <a:solidFill>
                  <a:srgbClr val="4B412E"/>
                </a:solidFill>
                <a:latin typeface="Roboto Condensed"/>
              </a:rPr>
              <a:t> </a:t>
            </a:r>
            <a:r>
              <a:rPr lang="en-US" sz="4000" dirty="0" err="1">
                <a:solidFill>
                  <a:srgbClr val="4B412E"/>
                </a:solidFill>
                <a:latin typeface="Roboto Condensed"/>
              </a:rPr>
              <a:t>Hán</a:t>
            </a:r>
            <a:endParaRPr lang="en-US" sz="4000" dirty="0">
              <a:solidFill>
                <a:srgbClr val="4B412E"/>
              </a:solidFill>
              <a:latin typeface="Roboto Condensed"/>
            </a:endParaRPr>
          </a:p>
        </p:txBody>
      </p:sp>
      <p:sp>
        <p:nvSpPr>
          <p:cNvPr id="8" name="TextBox 8"/>
          <p:cNvSpPr txBox="1"/>
          <p:nvPr/>
        </p:nvSpPr>
        <p:spPr>
          <a:xfrm>
            <a:off x="5736227" y="4793164"/>
            <a:ext cx="11805064" cy="2089150"/>
          </a:xfrm>
          <a:prstGeom prst="rect">
            <a:avLst/>
          </a:prstGeom>
        </p:spPr>
        <p:txBody>
          <a:bodyPr lIns="0" tIns="0" rIns="0" bIns="0" rtlCol="0" anchor="t">
            <a:spAutoFit/>
          </a:bodyPr>
          <a:lstStyle/>
          <a:p>
            <a:pPr algn="l">
              <a:lnSpc>
                <a:spcPts val="5599"/>
              </a:lnSpc>
            </a:pPr>
            <a:r>
              <a:rPr lang="en-US" sz="3999" dirty="0" err="1">
                <a:solidFill>
                  <a:srgbClr val="4B412E"/>
                </a:solidFill>
                <a:latin typeface="Roboto Condensed"/>
              </a:rPr>
              <a:t>Đặc</a:t>
            </a:r>
            <a:r>
              <a:rPr lang="en-US" sz="3999" dirty="0">
                <a:solidFill>
                  <a:srgbClr val="4B412E"/>
                </a:solidFill>
                <a:latin typeface="Roboto Condensed"/>
              </a:rPr>
              <a:t> </a:t>
            </a:r>
            <a:r>
              <a:rPr lang="en-US" sz="3999" dirty="0" err="1">
                <a:solidFill>
                  <a:srgbClr val="4B412E"/>
                </a:solidFill>
                <a:latin typeface="Roboto Condensed"/>
              </a:rPr>
              <a:t>điểm</a:t>
            </a:r>
            <a:r>
              <a:rPr lang="en-US" sz="3999" dirty="0">
                <a:solidFill>
                  <a:srgbClr val="4B412E"/>
                </a:solidFill>
                <a:latin typeface="Roboto Condensed"/>
              </a:rPr>
              <a:t> </a:t>
            </a:r>
            <a:r>
              <a:rPr lang="en-US" sz="3999" dirty="0" err="1">
                <a:solidFill>
                  <a:srgbClr val="4B412E"/>
                </a:solidFill>
                <a:latin typeface="Roboto Condensed"/>
              </a:rPr>
              <a:t>sáng</a:t>
            </a:r>
            <a:r>
              <a:rPr lang="en-US" sz="3999" dirty="0">
                <a:solidFill>
                  <a:srgbClr val="4B412E"/>
                </a:solidFill>
                <a:latin typeface="Roboto Condensed"/>
              </a:rPr>
              <a:t> </a:t>
            </a:r>
            <a:r>
              <a:rPr lang="en-US" sz="3999" dirty="0" err="1">
                <a:solidFill>
                  <a:srgbClr val="4B412E"/>
                </a:solidFill>
                <a:latin typeface="Roboto Condensed"/>
              </a:rPr>
              <a:t>tác</a:t>
            </a:r>
            <a:r>
              <a:rPr lang="en-US" sz="3999" dirty="0">
                <a:solidFill>
                  <a:srgbClr val="4B412E"/>
                </a:solidFill>
                <a:latin typeface="Roboto Condensed"/>
              </a:rPr>
              <a:t>: </a:t>
            </a:r>
            <a:r>
              <a:rPr lang="en-US" sz="3999" dirty="0" err="1">
                <a:solidFill>
                  <a:srgbClr val="4B412E"/>
                </a:solidFill>
                <a:latin typeface="Roboto Condensed"/>
              </a:rPr>
              <a:t>bày</a:t>
            </a:r>
            <a:r>
              <a:rPr lang="en-US" sz="3999" dirty="0">
                <a:solidFill>
                  <a:srgbClr val="4B412E"/>
                </a:solidFill>
                <a:latin typeface="Roboto Condensed"/>
              </a:rPr>
              <a:t> </a:t>
            </a:r>
            <a:r>
              <a:rPr lang="en-US" sz="3999" dirty="0" err="1">
                <a:solidFill>
                  <a:srgbClr val="4B412E"/>
                </a:solidFill>
                <a:latin typeface="Roboto Condensed"/>
              </a:rPr>
              <a:t>tỏ</a:t>
            </a:r>
            <a:r>
              <a:rPr lang="en-US" sz="3999" dirty="0">
                <a:solidFill>
                  <a:srgbClr val="4B412E"/>
                </a:solidFill>
                <a:latin typeface="Roboto Condensed"/>
              </a:rPr>
              <a:t> </a:t>
            </a:r>
            <a:r>
              <a:rPr lang="en-US" sz="3999" dirty="0" err="1">
                <a:solidFill>
                  <a:srgbClr val="4B412E"/>
                </a:solidFill>
                <a:latin typeface="Roboto Condensed"/>
              </a:rPr>
              <a:t>niềm</a:t>
            </a:r>
            <a:r>
              <a:rPr lang="en-US" sz="3999" dirty="0">
                <a:solidFill>
                  <a:srgbClr val="4B412E"/>
                </a:solidFill>
                <a:latin typeface="Roboto Condensed"/>
              </a:rPr>
              <a:t> </a:t>
            </a:r>
            <a:r>
              <a:rPr lang="en-US" sz="3999" dirty="0" err="1">
                <a:solidFill>
                  <a:srgbClr val="4B412E"/>
                </a:solidFill>
                <a:latin typeface="Roboto Condensed"/>
              </a:rPr>
              <a:t>thương</a:t>
            </a:r>
            <a:r>
              <a:rPr lang="en-US" sz="3999" dirty="0">
                <a:solidFill>
                  <a:srgbClr val="4B412E"/>
                </a:solidFill>
                <a:latin typeface="Roboto Condensed"/>
              </a:rPr>
              <a:t> </a:t>
            </a:r>
            <a:r>
              <a:rPr lang="en-US" sz="3999" dirty="0" err="1">
                <a:solidFill>
                  <a:srgbClr val="4B412E"/>
                </a:solidFill>
                <a:latin typeface="Roboto Condensed"/>
              </a:rPr>
              <a:t>cảm</a:t>
            </a:r>
            <a:r>
              <a:rPr lang="en-US" sz="3999" dirty="0">
                <a:solidFill>
                  <a:srgbClr val="4B412E"/>
                </a:solidFill>
                <a:latin typeface="Roboto Condensed"/>
              </a:rPr>
              <a:t> </a:t>
            </a:r>
            <a:r>
              <a:rPr lang="en-US" sz="3999" dirty="0" err="1">
                <a:solidFill>
                  <a:srgbClr val="4B412E"/>
                </a:solidFill>
                <a:latin typeface="Roboto Condensed"/>
              </a:rPr>
              <a:t>sâu</a:t>
            </a:r>
            <a:r>
              <a:rPr lang="en-US" sz="3999" dirty="0">
                <a:solidFill>
                  <a:srgbClr val="4B412E"/>
                </a:solidFill>
                <a:latin typeface="Roboto Condensed"/>
              </a:rPr>
              <a:t> </a:t>
            </a:r>
            <a:r>
              <a:rPr lang="en-US" sz="3999" dirty="0" err="1">
                <a:solidFill>
                  <a:srgbClr val="4B412E"/>
                </a:solidFill>
                <a:latin typeface="Roboto Condensed"/>
              </a:rPr>
              <a:t>sắc</a:t>
            </a:r>
            <a:r>
              <a:rPr lang="en-US" sz="3999" dirty="0">
                <a:solidFill>
                  <a:srgbClr val="4B412E"/>
                </a:solidFill>
                <a:latin typeface="Roboto Condensed"/>
              </a:rPr>
              <a:t> </a:t>
            </a:r>
            <a:r>
              <a:rPr lang="en-US" sz="3999" dirty="0" err="1">
                <a:solidFill>
                  <a:srgbClr val="4B412E"/>
                </a:solidFill>
                <a:latin typeface="Roboto Condensed"/>
              </a:rPr>
              <a:t>với</a:t>
            </a:r>
            <a:r>
              <a:rPr lang="en-US" sz="3999" dirty="0">
                <a:solidFill>
                  <a:srgbClr val="4B412E"/>
                </a:solidFill>
                <a:latin typeface="Roboto Condensed"/>
              </a:rPr>
              <a:t> </a:t>
            </a:r>
            <a:r>
              <a:rPr lang="en-US" sz="3999" dirty="0" err="1">
                <a:solidFill>
                  <a:srgbClr val="4B412E"/>
                </a:solidFill>
                <a:latin typeface="Roboto Condensed"/>
              </a:rPr>
              <a:t>người</a:t>
            </a:r>
            <a:r>
              <a:rPr lang="en-US" sz="3999" dirty="0">
                <a:solidFill>
                  <a:srgbClr val="4B412E"/>
                </a:solidFill>
                <a:latin typeface="Roboto Condensed"/>
              </a:rPr>
              <a:t> </a:t>
            </a:r>
            <a:r>
              <a:rPr lang="en-US" sz="3999" dirty="0" err="1">
                <a:solidFill>
                  <a:srgbClr val="4B412E"/>
                </a:solidFill>
                <a:latin typeface="Roboto Condensed"/>
              </a:rPr>
              <a:t>phụ</a:t>
            </a:r>
            <a:r>
              <a:rPr lang="en-US" sz="3999" dirty="0">
                <a:solidFill>
                  <a:srgbClr val="4B412E"/>
                </a:solidFill>
                <a:latin typeface="Roboto Condensed"/>
              </a:rPr>
              <a:t> </a:t>
            </a:r>
            <a:r>
              <a:rPr lang="en-US" sz="3999" dirty="0" err="1">
                <a:solidFill>
                  <a:srgbClr val="4B412E"/>
                </a:solidFill>
                <a:latin typeface="Roboto Condensed"/>
              </a:rPr>
              <a:t>nữ</a:t>
            </a:r>
            <a:r>
              <a:rPr lang="en-US" sz="3999" dirty="0">
                <a:solidFill>
                  <a:srgbClr val="4B412E"/>
                </a:solidFill>
                <a:latin typeface="Roboto Condensed"/>
              </a:rPr>
              <a:t>; </a:t>
            </a:r>
            <a:r>
              <a:rPr lang="en-US" sz="3999" dirty="0" err="1">
                <a:solidFill>
                  <a:srgbClr val="4B412E"/>
                </a:solidFill>
                <a:latin typeface="Roboto Condensed"/>
              </a:rPr>
              <a:t>mạnh</a:t>
            </a:r>
            <a:r>
              <a:rPr lang="en-US" sz="3999" dirty="0">
                <a:solidFill>
                  <a:srgbClr val="4B412E"/>
                </a:solidFill>
                <a:latin typeface="Roboto Condensed"/>
              </a:rPr>
              <a:t> </a:t>
            </a:r>
            <a:r>
              <a:rPr lang="en-US" sz="3999" dirty="0" err="1">
                <a:solidFill>
                  <a:srgbClr val="4B412E"/>
                </a:solidFill>
                <a:latin typeface="Roboto Condensed"/>
              </a:rPr>
              <a:t>mẽ</a:t>
            </a:r>
            <a:r>
              <a:rPr lang="en-US" sz="3999" dirty="0">
                <a:solidFill>
                  <a:srgbClr val="4B412E"/>
                </a:solidFill>
                <a:latin typeface="Roboto Condensed"/>
              </a:rPr>
              <a:t> </a:t>
            </a:r>
            <a:r>
              <a:rPr lang="en-US" sz="3999" dirty="0" err="1">
                <a:solidFill>
                  <a:srgbClr val="4B412E"/>
                </a:solidFill>
                <a:latin typeface="Roboto Condensed"/>
              </a:rPr>
              <a:t>táo</a:t>
            </a:r>
            <a:r>
              <a:rPr lang="en-US" sz="3999" dirty="0">
                <a:solidFill>
                  <a:srgbClr val="4B412E"/>
                </a:solidFill>
                <a:latin typeface="Roboto Condensed"/>
              </a:rPr>
              <a:t> </a:t>
            </a:r>
            <a:r>
              <a:rPr lang="en-US" sz="3999" dirty="0" err="1">
                <a:solidFill>
                  <a:srgbClr val="4B412E"/>
                </a:solidFill>
                <a:latin typeface="Roboto Condensed"/>
              </a:rPr>
              <a:t>bạo</a:t>
            </a:r>
            <a:r>
              <a:rPr lang="en-US" sz="3999" dirty="0">
                <a:solidFill>
                  <a:srgbClr val="4B412E"/>
                </a:solidFill>
                <a:latin typeface="Roboto Condensed"/>
              </a:rPr>
              <a:t>, </a:t>
            </a:r>
            <a:r>
              <a:rPr lang="en-US" sz="3999" dirty="0" err="1">
                <a:solidFill>
                  <a:srgbClr val="4B412E"/>
                </a:solidFill>
                <a:latin typeface="Roboto Condensed"/>
              </a:rPr>
              <a:t>rất</a:t>
            </a:r>
            <a:r>
              <a:rPr lang="en-US" sz="3999" dirty="0">
                <a:solidFill>
                  <a:srgbClr val="4B412E"/>
                </a:solidFill>
                <a:latin typeface="Roboto Condensed"/>
              </a:rPr>
              <a:t> </a:t>
            </a:r>
            <a:r>
              <a:rPr lang="en-US" sz="3999" dirty="0" err="1">
                <a:solidFill>
                  <a:srgbClr val="4B412E"/>
                </a:solidFill>
                <a:latin typeface="Roboto Condensed"/>
              </a:rPr>
              <a:t>dân</a:t>
            </a:r>
            <a:r>
              <a:rPr lang="en-US" sz="3999" dirty="0">
                <a:solidFill>
                  <a:srgbClr val="4B412E"/>
                </a:solidFill>
                <a:latin typeface="Roboto Condensed"/>
              </a:rPr>
              <a:t> </a:t>
            </a:r>
            <a:r>
              <a:rPr lang="en-US" sz="3999" dirty="0" err="1">
                <a:solidFill>
                  <a:srgbClr val="4B412E"/>
                </a:solidFill>
                <a:latin typeface="Roboto Condensed"/>
              </a:rPr>
              <a:t>gian</a:t>
            </a:r>
            <a:r>
              <a:rPr lang="en-US" sz="3999" dirty="0">
                <a:solidFill>
                  <a:srgbClr val="4B412E"/>
                </a:solidFill>
                <a:latin typeface="Roboto Condensed"/>
              </a:rPr>
              <a:t> </a:t>
            </a:r>
            <a:r>
              <a:rPr lang="en-US" sz="3999" dirty="0" err="1">
                <a:solidFill>
                  <a:srgbClr val="4B412E"/>
                </a:solidFill>
                <a:latin typeface="Roboto Condensed"/>
              </a:rPr>
              <a:t>nhưng</a:t>
            </a:r>
            <a:r>
              <a:rPr lang="en-US" sz="3999" dirty="0">
                <a:solidFill>
                  <a:srgbClr val="4B412E"/>
                </a:solidFill>
                <a:latin typeface="Roboto Condensed"/>
              </a:rPr>
              <a:t> </a:t>
            </a:r>
            <a:r>
              <a:rPr lang="en-US" sz="3999" dirty="0" err="1">
                <a:solidFill>
                  <a:srgbClr val="4B412E"/>
                </a:solidFill>
                <a:latin typeface="Roboto Condensed"/>
              </a:rPr>
              <a:t>cũng</a:t>
            </a:r>
            <a:r>
              <a:rPr lang="en-US" sz="3999" dirty="0">
                <a:solidFill>
                  <a:srgbClr val="4B412E"/>
                </a:solidFill>
                <a:latin typeface="Roboto Condensed"/>
              </a:rPr>
              <a:t> </a:t>
            </a:r>
            <a:r>
              <a:rPr lang="en-US" sz="3999" dirty="0" err="1">
                <a:solidFill>
                  <a:srgbClr val="4B412E"/>
                </a:solidFill>
                <a:latin typeface="Roboto Condensed"/>
              </a:rPr>
              <a:t>rất</a:t>
            </a:r>
            <a:r>
              <a:rPr lang="en-US" sz="3999" dirty="0">
                <a:solidFill>
                  <a:srgbClr val="4B412E"/>
                </a:solidFill>
                <a:latin typeface="Roboto Condensed"/>
              </a:rPr>
              <a:t> </a:t>
            </a:r>
            <a:r>
              <a:rPr lang="en-US" sz="3999" dirty="0" err="1">
                <a:solidFill>
                  <a:srgbClr val="4B412E"/>
                </a:solidFill>
                <a:latin typeface="Roboto Condensed"/>
              </a:rPr>
              <a:t>mới</a:t>
            </a:r>
            <a:r>
              <a:rPr lang="en-US" sz="3999" dirty="0">
                <a:solidFill>
                  <a:srgbClr val="4B412E"/>
                </a:solidFill>
                <a:latin typeface="Roboto Condensed"/>
              </a:rPr>
              <a:t> </a:t>
            </a:r>
            <a:r>
              <a:rPr lang="en-US" sz="3999" dirty="0" err="1">
                <a:solidFill>
                  <a:srgbClr val="4B412E"/>
                </a:solidFill>
                <a:latin typeface="Roboto Condensed"/>
              </a:rPr>
              <a:t>lạ</a:t>
            </a:r>
            <a:r>
              <a:rPr lang="en-US" sz="3999" dirty="0">
                <a:solidFill>
                  <a:srgbClr val="4B412E"/>
                </a:solidFill>
                <a:latin typeface="Roboto Condensed"/>
              </a:rPr>
              <a:t>, </a:t>
            </a:r>
            <a:r>
              <a:rPr lang="en-US" sz="3999" dirty="0" err="1">
                <a:solidFill>
                  <a:srgbClr val="4B412E"/>
                </a:solidFill>
                <a:latin typeface="Roboto Condensed"/>
              </a:rPr>
              <a:t>độc</a:t>
            </a:r>
            <a:r>
              <a:rPr lang="en-US" sz="3999" dirty="0">
                <a:solidFill>
                  <a:srgbClr val="4B412E"/>
                </a:solidFill>
                <a:latin typeface="Roboto Condensed"/>
              </a:rPr>
              <a:t> </a:t>
            </a:r>
            <a:r>
              <a:rPr lang="en-US" sz="3999" dirty="0" err="1">
                <a:solidFill>
                  <a:srgbClr val="4B412E"/>
                </a:solidFill>
                <a:latin typeface="Roboto Condensed"/>
              </a:rPr>
              <a:t>đáo</a:t>
            </a:r>
            <a:r>
              <a:rPr lang="en-US" sz="3999" dirty="0">
                <a:solidFill>
                  <a:srgbClr val="4B412E"/>
                </a:solidFill>
                <a:latin typeface="Roboto Condensed"/>
              </a:rPr>
              <a:t>.</a:t>
            </a:r>
          </a:p>
        </p:txBody>
      </p:sp>
      <p:sp>
        <p:nvSpPr>
          <p:cNvPr id="9" name="TextBox 9"/>
          <p:cNvSpPr txBox="1"/>
          <p:nvPr/>
        </p:nvSpPr>
        <p:spPr>
          <a:xfrm>
            <a:off x="5736227" y="7777664"/>
            <a:ext cx="11805064" cy="679450"/>
          </a:xfrm>
          <a:prstGeom prst="rect">
            <a:avLst/>
          </a:prstGeom>
        </p:spPr>
        <p:txBody>
          <a:bodyPr lIns="0" tIns="0" rIns="0" bIns="0" rtlCol="0" anchor="t">
            <a:spAutoFit/>
          </a:bodyPr>
          <a:lstStyle/>
          <a:p>
            <a:pPr algn="l">
              <a:lnSpc>
                <a:spcPts val="5599"/>
              </a:lnSpc>
            </a:pPr>
            <a:r>
              <a:rPr lang="en-US" sz="3999" dirty="0" err="1">
                <a:solidFill>
                  <a:srgbClr val="4B412E"/>
                </a:solidFill>
                <a:latin typeface="Roboto Condensed"/>
              </a:rPr>
              <a:t>Được</a:t>
            </a:r>
            <a:r>
              <a:rPr lang="en-US" sz="3999" dirty="0">
                <a:solidFill>
                  <a:srgbClr val="4B412E"/>
                </a:solidFill>
                <a:latin typeface="Roboto Condensed"/>
              </a:rPr>
              <a:t> </a:t>
            </a:r>
            <a:r>
              <a:rPr lang="en-US" sz="3999" dirty="0" err="1">
                <a:solidFill>
                  <a:srgbClr val="4B412E"/>
                </a:solidFill>
                <a:latin typeface="Roboto Condensed"/>
              </a:rPr>
              <a:t>mệnh</a:t>
            </a:r>
            <a:r>
              <a:rPr lang="en-US" sz="3999" dirty="0">
                <a:solidFill>
                  <a:srgbClr val="4B412E"/>
                </a:solidFill>
                <a:latin typeface="Roboto Condensed"/>
              </a:rPr>
              <a:t> </a:t>
            </a:r>
            <a:r>
              <a:rPr lang="en-US" sz="3999" dirty="0" err="1">
                <a:solidFill>
                  <a:srgbClr val="4B412E"/>
                </a:solidFill>
                <a:latin typeface="Roboto Condensed"/>
              </a:rPr>
              <a:t>danh</a:t>
            </a:r>
            <a:r>
              <a:rPr lang="en-US" sz="3999" dirty="0">
                <a:solidFill>
                  <a:srgbClr val="4B412E"/>
                </a:solidFill>
                <a:latin typeface="Roboto Condensed"/>
              </a:rPr>
              <a:t> </a:t>
            </a:r>
            <a:r>
              <a:rPr lang="en-US" sz="3999" dirty="0" err="1">
                <a:solidFill>
                  <a:srgbClr val="4B412E"/>
                </a:solidFill>
                <a:latin typeface="Roboto Condensed"/>
              </a:rPr>
              <a:t>là</a:t>
            </a:r>
            <a:r>
              <a:rPr lang="en-US" sz="3999" dirty="0">
                <a:solidFill>
                  <a:srgbClr val="4B412E"/>
                </a:solidFill>
                <a:latin typeface="Roboto Condensed"/>
              </a:rPr>
              <a:t> “</a:t>
            </a:r>
            <a:r>
              <a:rPr lang="en-US" sz="3999" dirty="0" err="1">
                <a:solidFill>
                  <a:srgbClr val="4B412E"/>
                </a:solidFill>
                <a:latin typeface="Roboto Condensed"/>
              </a:rPr>
              <a:t>Bà</a:t>
            </a:r>
            <a:r>
              <a:rPr lang="en-US" sz="3999" dirty="0">
                <a:solidFill>
                  <a:srgbClr val="4B412E"/>
                </a:solidFill>
                <a:latin typeface="Roboto Condensed"/>
              </a:rPr>
              <a:t> </a:t>
            </a:r>
            <a:r>
              <a:rPr lang="en-US" sz="3999" dirty="0" err="1">
                <a:solidFill>
                  <a:srgbClr val="4B412E"/>
                </a:solidFill>
                <a:latin typeface="Roboto Condensed"/>
              </a:rPr>
              <a:t>chúa</a:t>
            </a:r>
            <a:r>
              <a:rPr lang="en-US" sz="3999" dirty="0">
                <a:solidFill>
                  <a:srgbClr val="4B412E"/>
                </a:solidFill>
                <a:latin typeface="Roboto Condensed"/>
              </a:rPr>
              <a:t> </a:t>
            </a:r>
            <a:r>
              <a:rPr lang="en-US" sz="3999" dirty="0" err="1">
                <a:solidFill>
                  <a:srgbClr val="4B412E"/>
                </a:solidFill>
                <a:latin typeface="Roboto Condensed"/>
              </a:rPr>
              <a:t>thơ</a:t>
            </a:r>
            <a:r>
              <a:rPr lang="en-US" sz="3999" dirty="0">
                <a:solidFill>
                  <a:srgbClr val="4B412E"/>
                </a:solidFill>
                <a:latin typeface="Roboto Condensed"/>
              </a:rPr>
              <a:t> </a:t>
            </a:r>
            <a:r>
              <a:rPr lang="en-US" sz="3999" dirty="0" err="1">
                <a:solidFill>
                  <a:srgbClr val="4B412E"/>
                </a:solidFill>
                <a:latin typeface="Roboto Condensed"/>
              </a:rPr>
              <a:t>Nôm</a:t>
            </a:r>
            <a:r>
              <a:rPr lang="en-US" sz="3999" dirty="0">
                <a:solidFill>
                  <a:srgbClr val="4B412E"/>
                </a:solidFill>
                <a:latin typeface="Roboto Condensed"/>
              </a:rPr>
              <a:t>”</a:t>
            </a:r>
          </a:p>
        </p:txBody>
      </p:sp>
      <p:sp>
        <p:nvSpPr>
          <p:cNvPr id="10" name="Freeform 10"/>
          <p:cNvSpPr/>
          <p:nvPr/>
        </p:nvSpPr>
        <p:spPr>
          <a:xfrm>
            <a:off x="-1981200" y="6118726"/>
            <a:ext cx="20635910" cy="6268158"/>
          </a:xfrm>
          <a:custGeom>
            <a:avLst/>
            <a:gdLst/>
            <a:ahLst/>
            <a:cxnLst/>
            <a:rect l="l" t="t" r="r" b="b"/>
            <a:pathLst>
              <a:path w="20635910" h="6268158">
                <a:moveTo>
                  <a:pt x="0" y="0"/>
                </a:moveTo>
                <a:lnTo>
                  <a:pt x="20635910" y="0"/>
                </a:lnTo>
                <a:lnTo>
                  <a:pt x="20635910" y="6268158"/>
                </a:lnTo>
                <a:lnTo>
                  <a:pt x="0" y="6268158"/>
                </a:lnTo>
                <a:lnTo>
                  <a:pt x="0" y="0"/>
                </a:lnTo>
                <a:close/>
              </a:path>
            </a:pathLst>
          </a:custGeom>
          <a:blipFill>
            <a:blip r:embed="rId5">
              <a:alphaModFix amt="85000"/>
              <a:extLst>
                <a:ext uri="{96DAC541-7B7A-43D3-8B79-37D633B846F1}">
                  <asvg:svgBlip xmlns:asvg="http://schemas.microsoft.com/office/drawing/2016/SVG/main" xmlns="" r:embed="rId6"/>
                </a:ext>
              </a:extLst>
            </a:blip>
            <a:stretch>
              <a:fillRect/>
            </a:stretch>
          </a:blipFill>
        </p:spPr>
      </p:sp>
      <p:sp>
        <p:nvSpPr>
          <p:cNvPr id="11" name="Freeform 11"/>
          <p:cNvSpPr/>
          <p:nvPr/>
        </p:nvSpPr>
        <p:spPr>
          <a:xfrm>
            <a:off x="-1085586" y="2644469"/>
            <a:ext cx="7447523" cy="7678396"/>
          </a:xfrm>
          <a:custGeom>
            <a:avLst/>
            <a:gdLst/>
            <a:ahLst/>
            <a:cxnLst/>
            <a:rect l="l" t="t" r="r" b="b"/>
            <a:pathLst>
              <a:path w="7447523" h="7678396">
                <a:moveTo>
                  <a:pt x="0" y="0"/>
                </a:moveTo>
                <a:lnTo>
                  <a:pt x="7447522" y="0"/>
                </a:lnTo>
                <a:lnTo>
                  <a:pt x="7447522" y="7678396"/>
                </a:lnTo>
                <a:lnTo>
                  <a:pt x="0" y="7678396"/>
                </a:lnTo>
                <a:lnTo>
                  <a:pt x="0" y="0"/>
                </a:lnTo>
                <a:close/>
              </a:path>
            </a:pathLst>
          </a:custGeom>
          <a:blipFill>
            <a:blip r:embed="rId7"/>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6544" t="-10663" r="-18425" b="-3175"/>
            </a:stretch>
          </a:blipFill>
        </p:spPr>
      </p:sp>
      <p:sp>
        <p:nvSpPr>
          <p:cNvPr id="3" name="Freeform 3"/>
          <p:cNvSpPr/>
          <p:nvPr/>
        </p:nvSpPr>
        <p:spPr>
          <a:xfrm rot="5400000">
            <a:off x="-768363" y="5468924"/>
            <a:ext cx="4641275" cy="295881"/>
          </a:xfrm>
          <a:custGeom>
            <a:avLst/>
            <a:gdLst/>
            <a:ahLst/>
            <a:cxnLst/>
            <a:rect l="l" t="t" r="r" b="b"/>
            <a:pathLst>
              <a:path w="4641275" h="295881">
                <a:moveTo>
                  <a:pt x="0" y="0"/>
                </a:moveTo>
                <a:lnTo>
                  <a:pt x="4641275" y="0"/>
                </a:lnTo>
                <a:lnTo>
                  <a:pt x="4641275" y="295881"/>
                </a:lnTo>
                <a:lnTo>
                  <a:pt x="0" y="295881"/>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TextBox 4"/>
          <p:cNvSpPr txBox="1"/>
          <p:nvPr/>
        </p:nvSpPr>
        <p:spPr>
          <a:xfrm>
            <a:off x="337226" y="9525"/>
            <a:ext cx="15670187" cy="1208405"/>
          </a:xfrm>
          <a:prstGeom prst="rect">
            <a:avLst/>
          </a:prstGeom>
        </p:spPr>
        <p:txBody>
          <a:bodyPr lIns="0" tIns="0" rIns="0" bIns="0" rtlCol="0" anchor="t">
            <a:spAutoFit/>
          </a:bodyPr>
          <a:lstStyle/>
          <a:p>
            <a:pPr algn="l">
              <a:lnSpc>
                <a:spcPts val="8560"/>
              </a:lnSpc>
            </a:pPr>
            <a:r>
              <a:rPr lang="en-US" sz="8000">
                <a:solidFill>
                  <a:srgbClr val="F1EFE7"/>
                </a:solidFill>
                <a:latin typeface="#9Slide05 IcielSanelma"/>
              </a:rPr>
              <a:t>III. Khám phá văn bản</a:t>
            </a:r>
          </a:p>
        </p:txBody>
      </p:sp>
      <p:sp>
        <p:nvSpPr>
          <p:cNvPr id="5" name="TextBox 5"/>
          <p:cNvSpPr txBox="1"/>
          <p:nvPr/>
        </p:nvSpPr>
        <p:spPr>
          <a:xfrm>
            <a:off x="-3839183" y="838200"/>
            <a:ext cx="15670187" cy="1144907"/>
          </a:xfrm>
          <a:prstGeom prst="rect">
            <a:avLst/>
          </a:prstGeom>
        </p:spPr>
        <p:txBody>
          <a:bodyPr lIns="0" tIns="0" rIns="0" bIns="0" rtlCol="0" anchor="t">
            <a:spAutoFit/>
          </a:bodyPr>
          <a:lstStyle/>
          <a:p>
            <a:pPr algn="ctr">
              <a:lnSpc>
                <a:spcPts val="8819"/>
              </a:lnSpc>
            </a:pPr>
            <a:r>
              <a:rPr lang="en-US" sz="6299">
                <a:solidFill>
                  <a:srgbClr val="3D3525"/>
                </a:solidFill>
                <a:latin typeface="#9Slide05 IcielSanelma"/>
              </a:rPr>
              <a:t>3.1. Tác giả, tác phẩm</a:t>
            </a:r>
          </a:p>
        </p:txBody>
      </p:sp>
      <p:sp>
        <p:nvSpPr>
          <p:cNvPr id="6" name="TextBox 6"/>
          <p:cNvSpPr txBox="1"/>
          <p:nvPr/>
        </p:nvSpPr>
        <p:spPr>
          <a:xfrm>
            <a:off x="-3839183" y="1878812"/>
            <a:ext cx="15670187" cy="1144907"/>
          </a:xfrm>
          <a:prstGeom prst="rect">
            <a:avLst/>
          </a:prstGeom>
        </p:spPr>
        <p:txBody>
          <a:bodyPr lIns="0" tIns="0" rIns="0" bIns="0" rtlCol="0" anchor="t">
            <a:spAutoFit/>
          </a:bodyPr>
          <a:lstStyle/>
          <a:p>
            <a:pPr algn="ctr">
              <a:lnSpc>
                <a:spcPts val="8819"/>
              </a:lnSpc>
            </a:pPr>
            <a:r>
              <a:rPr lang="en-US" sz="6299" dirty="0">
                <a:solidFill>
                  <a:srgbClr val="964900"/>
                </a:solidFill>
                <a:latin typeface="#9Slide05 IcielSanelma"/>
              </a:rPr>
              <a:t>b. </a:t>
            </a:r>
            <a:r>
              <a:rPr lang="en-US" sz="6299" dirty="0" err="1">
                <a:solidFill>
                  <a:srgbClr val="964900"/>
                </a:solidFill>
                <a:latin typeface="#9Slide05 IcielSanelma"/>
              </a:rPr>
              <a:t>Bài</a:t>
            </a:r>
            <a:r>
              <a:rPr lang="en-US" sz="6299" dirty="0">
                <a:solidFill>
                  <a:srgbClr val="964900"/>
                </a:solidFill>
                <a:latin typeface="#9Slide05 IcielSanelma"/>
              </a:rPr>
              <a:t> </a:t>
            </a:r>
            <a:r>
              <a:rPr lang="en-US" sz="6299" dirty="0" err="1">
                <a:solidFill>
                  <a:srgbClr val="964900"/>
                </a:solidFill>
                <a:latin typeface="#9Slide05 IcielSanelma"/>
              </a:rPr>
              <a:t>thơ</a:t>
            </a:r>
            <a:r>
              <a:rPr lang="en-US" sz="6299" dirty="0">
                <a:solidFill>
                  <a:srgbClr val="964900"/>
                </a:solidFill>
                <a:latin typeface="#9Slide05 IcielSanelma"/>
              </a:rPr>
              <a:t> “</a:t>
            </a:r>
            <a:r>
              <a:rPr lang="en-US" sz="6299" dirty="0" err="1">
                <a:solidFill>
                  <a:srgbClr val="964900"/>
                </a:solidFill>
                <a:latin typeface="#9Slide05 IcielSanelma"/>
              </a:rPr>
              <a:t>Tự</a:t>
            </a:r>
            <a:r>
              <a:rPr lang="en-US" sz="6299" dirty="0">
                <a:solidFill>
                  <a:srgbClr val="964900"/>
                </a:solidFill>
                <a:latin typeface="#9Slide05 IcielSanelma"/>
              </a:rPr>
              <a:t> </a:t>
            </a:r>
            <a:r>
              <a:rPr lang="en-US" sz="6299" dirty="0" err="1">
                <a:solidFill>
                  <a:srgbClr val="964900"/>
                </a:solidFill>
                <a:latin typeface="#9Slide05 IcielSanelma"/>
              </a:rPr>
              <a:t>Tình</a:t>
            </a:r>
            <a:r>
              <a:rPr lang="en-US" sz="6299" dirty="0">
                <a:solidFill>
                  <a:srgbClr val="964900"/>
                </a:solidFill>
                <a:latin typeface="#9Slide05 IcielSanelma"/>
              </a:rPr>
              <a:t>”</a:t>
            </a:r>
          </a:p>
        </p:txBody>
      </p:sp>
      <p:sp>
        <p:nvSpPr>
          <p:cNvPr id="7" name="TextBox 7"/>
          <p:cNvSpPr txBox="1"/>
          <p:nvPr/>
        </p:nvSpPr>
        <p:spPr>
          <a:xfrm>
            <a:off x="1841770" y="3033244"/>
            <a:ext cx="8365350" cy="1384300"/>
          </a:xfrm>
          <a:prstGeom prst="rect">
            <a:avLst/>
          </a:prstGeom>
        </p:spPr>
        <p:txBody>
          <a:bodyPr lIns="0" tIns="0" rIns="0" bIns="0" rtlCol="0" anchor="t">
            <a:spAutoFit/>
          </a:bodyPr>
          <a:lstStyle/>
          <a:p>
            <a:pPr algn="just">
              <a:lnSpc>
                <a:spcPts val="5599"/>
              </a:lnSpc>
            </a:pPr>
            <a:r>
              <a:rPr lang="en-US" sz="3999" dirty="0" err="1">
                <a:solidFill>
                  <a:srgbClr val="4B412E"/>
                </a:solidFill>
                <a:latin typeface="Roboto Condensed"/>
              </a:rPr>
              <a:t>Vị</a:t>
            </a:r>
            <a:r>
              <a:rPr lang="en-US" sz="3999" dirty="0">
                <a:solidFill>
                  <a:srgbClr val="4B412E"/>
                </a:solidFill>
                <a:latin typeface="Roboto Condensed"/>
              </a:rPr>
              <a:t> </a:t>
            </a:r>
            <a:r>
              <a:rPr lang="en-US" sz="3999" dirty="0" err="1">
                <a:solidFill>
                  <a:srgbClr val="4B412E"/>
                </a:solidFill>
                <a:latin typeface="Roboto Condensed"/>
              </a:rPr>
              <a:t>trí</a:t>
            </a:r>
            <a:r>
              <a:rPr lang="en-US" sz="3999" dirty="0">
                <a:solidFill>
                  <a:srgbClr val="4B412E"/>
                </a:solidFill>
                <a:latin typeface="Roboto Condensed"/>
              </a:rPr>
              <a:t>: </a:t>
            </a:r>
            <a:r>
              <a:rPr lang="en-US" sz="3999" dirty="0" err="1">
                <a:solidFill>
                  <a:srgbClr val="4B412E"/>
                </a:solidFill>
                <a:latin typeface="Roboto Condensed"/>
              </a:rPr>
              <a:t>là</a:t>
            </a:r>
            <a:r>
              <a:rPr lang="en-US" sz="3999" dirty="0">
                <a:solidFill>
                  <a:srgbClr val="4B412E"/>
                </a:solidFill>
                <a:latin typeface="Roboto Condensed"/>
              </a:rPr>
              <a:t> </a:t>
            </a:r>
            <a:r>
              <a:rPr lang="en-US" sz="3999" dirty="0" err="1">
                <a:solidFill>
                  <a:srgbClr val="4B412E"/>
                </a:solidFill>
                <a:latin typeface="Roboto Condensed"/>
              </a:rPr>
              <a:t>bài</a:t>
            </a:r>
            <a:r>
              <a:rPr lang="en-US" sz="3999" dirty="0">
                <a:solidFill>
                  <a:srgbClr val="4B412E"/>
                </a:solidFill>
                <a:latin typeface="Roboto Condensed"/>
              </a:rPr>
              <a:t> </a:t>
            </a:r>
            <a:r>
              <a:rPr lang="en-US" sz="3999" dirty="0" err="1">
                <a:solidFill>
                  <a:srgbClr val="4B412E"/>
                </a:solidFill>
                <a:latin typeface="Roboto Condensed"/>
              </a:rPr>
              <a:t>số</a:t>
            </a:r>
            <a:r>
              <a:rPr lang="en-US" sz="3999" dirty="0">
                <a:solidFill>
                  <a:srgbClr val="4B412E"/>
                </a:solidFill>
                <a:latin typeface="Roboto Condensed"/>
              </a:rPr>
              <a:t> 2 </a:t>
            </a:r>
            <a:r>
              <a:rPr lang="en-US" sz="3999" dirty="0" err="1">
                <a:solidFill>
                  <a:srgbClr val="4B412E"/>
                </a:solidFill>
                <a:latin typeface="Roboto Condensed"/>
              </a:rPr>
              <a:t>nằm</a:t>
            </a:r>
            <a:r>
              <a:rPr lang="en-US" sz="3999" dirty="0">
                <a:solidFill>
                  <a:srgbClr val="4B412E"/>
                </a:solidFill>
                <a:latin typeface="Roboto Condensed"/>
              </a:rPr>
              <a:t> </a:t>
            </a:r>
            <a:r>
              <a:rPr lang="en-US" sz="3999" dirty="0" err="1">
                <a:solidFill>
                  <a:srgbClr val="4B412E"/>
                </a:solidFill>
                <a:latin typeface="Roboto Condensed"/>
              </a:rPr>
              <a:t>trong</a:t>
            </a:r>
            <a:r>
              <a:rPr lang="en-US" sz="3999" dirty="0">
                <a:solidFill>
                  <a:srgbClr val="4B412E"/>
                </a:solidFill>
                <a:latin typeface="Roboto Condensed"/>
              </a:rPr>
              <a:t> </a:t>
            </a:r>
            <a:r>
              <a:rPr lang="en-US" sz="3999" dirty="0" err="1">
                <a:solidFill>
                  <a:srgbClr val="4B412E"/>
                </a:solidFill>
                <a:latin typeface="Roboto Condensed"/>
              </a:rPr>
              <a:t>chùm</a:t>
            </a:r>
            <a:r>
              <a:rPr lang="en-US" sz="3999" dirty="0">
                <a:solidFill>
                  <a:srgbClr val="4B412E"/>
                </a:solidFill>
                <a:latin typeface="Roboto Condensed"/>
              </a:rPr>
              <a:t> </a:t>
            </a:r>
            <a:r>
              <a:rPr lang="en-US" sz="3999" dirty="0" err="1">
                <a:solidFill>
                  <a:srgbClr val="4B412E"/>
                </a:solidFill>
                <a:latin typeface="Roboto Condensed"/>
              </a:rPr>
              <a:t>thơ</a:t>
            </a:r>
            <a:r>
              <a:rPr lang="en-US" sz="3999" dirty="0">
                <a:solidFill>
                  <a:srgbClr val="4B412E"/>
                </a:solidFill>
                <a:latin typeface="Roboto Condensed"/>
              </a:rPr>
              <a:t> “</a:t>
            </a:r>
            <a:r>
              <a:rPr lang="en-US" sz="3999" dirty="0" err="1">
                <a:solidFill>
                  <a:srgbClr val="4B412E"/>
                </a:solidFill>
                <a:latin typeface="Roboto Condensed"/>
              </a:rPr>
              <a:t>Tự</a:t>
            </a:r>
            <a:r>
              <a:rPr lang="en-US" sz="3999" dirty="0">
                <a:solidFill>
                  <a:srgbClr val="4B412E"/>
                </a:solidFill>
                <a:latin typeface="Roboto Condensed"/>
              </a:rPr>
              <a:t> </a:t>
            </a:r>
            <a:r>
              <a:rPr lang="en-US" sz="3999" dirty="0" err="1">
                <a:solidFill>
                  <a:srgbClr val="4B412E"/>
                </a:solidFill>
                <a:latin typeface="Roboto Condensed"/>
              </a:rPr>
              <a:t>tình</a:t>
            </a:r>
            <a:r>
              <a:rPr lang="en-US" sz="3999" dirty="0">
                <a:solidFill>
                  <a:srgbClr val="4B412E"/>
                </a:solidFill>
                <a:latin typeface="Roboto Condensed"/>
              </a:rPr>
              <a:t>” </a:t>
            </a:r>
            <a:r>
              <a:rPr lang="en-US" sz="3999" dirty="0" err="1">
                <a:solidFill>
                  <a:srgbClr val="4B412E"/>
                </a:solidFill>
                <a:latin typeface="Roboto Condensed"/>
              </a:rPr>
              <a:t>gồm</a:t>
            </a:r>
            <a:r>
              <a:rPr lang="en-US" sz="3999" dirty="0">
                <a:solidFill>
                  <a:srgbClr val="4B412E"/>
                </a:solidFill>
                <a:latin typeface="Roboto Condensed"/>
              </a:rPr>
              <a:t> </a:t>
            </a:r>
            <a:r>
              <a:rPr lang="en-US" sz="3999" dirty="0" err="1">
                <a:solidFill>
                  <a:srgbClr val="4B412E"/>
                </a:solidFill>
                <a:latin typeface="Roboto Condensed"/>
              </a:rPr>
              <a:t>ba</a:t>
            </a:r>
            <a:r>
              <a:rPr lang="en-US" sz="3999" dirty="0">
                <a:solidFill>
                  <a:srgbClr val="4B412E"/>
                </a:solidFill>
                <a:latin typeface="Roboto Condensed"/>
              </a:rPr>
              <a:t> </a:t>
            </a:r>
            <a:r>
              <a:rPr lang="en-US" sz="3999" dirty="0" err="1">
                <a:solidFill>
                  <a:srgbClr val="4B412E"/>
                </a:solidFill>
                <a:latin typeface="Roboto Condensed"/>
              </a:rPr>
              <a:t>bài</a:t>
            </a:r>
            <a:r>
              <a:rPr lang="en-US" sz="3999" dirty="0">
                <a:solidFill>
                  <a:srgbClr val="4B412E"/>
                </a:solidFill>
                <a:latin typeface="Roboto Condensed"/>
              </a:rPr>
              <a:t> </a:t>
            </a:r>
            <a:r>
              <a:rPr lang="en-US" sz="3999" dirty="0" err="1">
                <a:solidFill>
                  <a:srgbClr val="4B412E"/>
                </a:solidFill>
                <a:latin typeface="Roboto Condensed"/>
              </a:rPr>
              <a:t>của</a:t>
            </a:r>
            <a:r>
              <a:rPr lang="en-US" sz="3999" dirty="0">
                <a:solidFill>
                  <a:srgbClr val="4B412E"/>
                </a:solidFill>
                <a:latin typeface="Roboto Condensed"/>
              </a:rPr>
              <a:t> </a:t>
            </a:r>
            <a:r>
              <a:rPr lang="en-US" sz="3999" dirty="0" err="1">
                <a:solidFill>
                  <a:srgbClr val="4B412E"/>
                </a:solidFill>
                <a:latin typeface="Roboto Condensed"/>
              </a:rPr>
              <a:t>Hồ</a:t>
            </a:r>
            <a:r>
              <a:rPr lang="en-US" sz="3999" dirty="0">
                <a:solidFill>
                  <a:srgbClr val="4B412E"/>
                </a:solidFill>
                <a:latin typeface="Roboto Condensed"/>
              </a:rPr>
              <a:t> </a:t>
            </a:r>
            <a:r>
              <a:rPr lang="en-US" sz="3999" dirty="0" err="1">
                <a:solidFill>
                  <a:srgbClr val="4B412E"/>
                </a:solidFill>
                <a:latin typeface="Roboto Condensed"/>
              </a:rPr>
              <a:t>Xuân</a:t>
            </a:r>
            <a:r>
              <a:rPr lang="en-US" sz="3999" dirty="0">
                <a:solidFill>
                  <a:srgbClr val="4B412E"/>
                </a:solidFill>
                <a:latin typeface="Roboto Condensed"/>
              </a:rPr>
              <a:t> </a:t>
            </a:r>
            <a:r>
              <a:rPr lang="en-US" sz="3999" dirty="0" err="1">
                <a:solidFill>
                  <a:srgbClr val="4B412E"/>
                </a:solidFill>
                <a:latin typeface="Roboto Condensed"/>
              </a:rPr>
              <a:t>Hương</a:t>
            </a:r>
            <a:endParaRPr lang="en-US" sz="3999" dirty="0">
              <a:solidFill>
                <a:srgbClr val="4B412E"/>
              </a:solidFill>
              <a:latin typeface="Roboto Condensed"/>
            </a:endParaRPr>
          </a:p>
        </p:txBody>
      </p:sp>
      <p:sp>
        <p:nvSpPr>
          <p:cNvPr id="8" name="TextBox 8"/>
          <p:cNvSpPr txBox="1"/>
          <p:nvPr/>
        </p:nvSpPr>
        <p:spPr>
          <a:xfrm>
            <a:off x="1932562" y="5174698"/>
            <a:ext cx="7862119" cy="1384300"/>
          </a:xfrm>
          <a:prstGeom prst="rect">
            <a:avLst/>
          </a:prstGeom>
        </p:spPr>
        <p:txBody>
          <a:bodyPr lIns="0" tIns="0" rIns="0" bIns="0" rtlCol="0" anchor="t">
            <a:spAutoFit/>
          </a:bodyPr>
          <a:lstStyle/>
          <a:p>
            <a:pPr algn="l">
              <a:lnSpc>
                <a:spcPts val="5599"/>
              </a:lnSpc>
            </a:pPr>
            <a:r>
              <a:rPr lang="en-US" sz="3999" dirty="0">
                <a:solidFill>
                  <a:srgbClr val="4B412E"/>
                </a:solidFill>
                <a:latin typeface="Roboto Condensed"/>
              </a:rPr>
              <a:t> </a:t>
            </a:r>
            <a:r>
              <a:rPr lang="en-US" sz="3999" dirty="0" err="1">
                <a:solidFill>
                  <a:srgbClr val="4B412E"/>
                </a:solidFill>
                <a:latin typeface="Roboto Condensed"/>
              </a:rPr>
              <a:t>Thể</a:t>
            </a:r>
            <a:r>
              <a:rPr lang="en-US" sz="3999" dirty="0">
                <a:solidFill>
                  <a:srgbClr val="4B412E"/>
                </a:solidFill>
                <a:latin typeface="Roboto Condensed"/>
              </a:rPr>
              <a:t> </a:t>
            </a:r>
            <a:r>
              <a:rPr lang="en-US" sz="3999" dirty="0" err="1">
                <a:solidFill>
                  <a:srgbClr val="4B412E"/>
                </a:solidFill>
                <a:latin typeface="Roboto Condensed"/>
              </a:rPr>
              <a:t>loại</a:t>
            </a:r>
            <a:r>
              <a:rPr lang="en-US" sz="3999" dirty="0">
                <a:solidFill>
                  <a:srgbClr val="4B412E"/>
                </a:solidFill>
                <a:latin typeface="Roboto Condensed"/>
              </a:rPr>
              <a:t>: </a:t>
            </a:r>
            <a:r>
              <a:rPr lang="en-US" sz="3999" dirty="0" err="1">
                <a:solidFill>
                  <a:srgbClr val="4B412E"/>
                </a:solidFill>
                <a:latin typeface="Roboto Condensed"/>
              </a:rPr>
              <a:t>thất</a:t>
            </a:r>
            <a:r>
              <a:rPr lang="en-US" sz="3999" dirty="0">
                <a:solidFill>
                  <a:srgbClr val="4B412E"/>
                </a:solidFill>
                <a:latin typeface="Roboto Condensed"/>
              </a:rPr>
              <a:t> </a:t>
            </a:r>
            <a:r>
              <a:rPr lang="en-US" sz="3999" dirty="0" err="1">
                <a:solidFill>
                  <a:srgbClr val="4B412E"/>
                </a:solidFill>
                <a:latin typeface="Roboto Condensed"/>
              </a:rPr>
              <a:t>ngôn</a:t>
            </a:r>
            <a:r>
              <a:rPr lang="en-US" sz="3999" dirty="0">
                <a:solidFill>
                  <a:srgbClr val="4B412E"/>
                </a:solidFill>
                <a:latin typeface="Roboto Condensed"/>
              </a:rPr>
              <a:t> </a:t>
            </a:r>
            <a:r>
              <a:rPr lang="en-US" sz="3999" dirty="0" err="1">
                <a:solidFill>
                  <a:srgbClr val="4B412E"/>
                </a:solidFill>
                <a:latin typeface="Roboto Condensed"/>
              </a:rPr>
              <a:t>bát</a:t>
            </a:r>
            <a:r>
              <a:rPr lang="en-US" sz="3999" dirty="0">
                <a:solidFill>
                  <a:srgbClr val="4B412E"/>
                </a:solidFill>
                <a:latin typeface="Roboto Condensed"/>
              </a:rPr>
              <a:t> </a:t>
            </a:r>
            <a:r>
              <a:rPr lang="en-US" sz="3999" dirty="0" err="1">
                <a:solidFill>
                  <a:srgbClr val="4B412E"/>
                </a:solidFill>
                <a:latin typeface="Roboto Condensed"/>
              </a:rPr>
              <a:t>cú</a:t>
            </a:r>
            <a:r>
              <a:rPr lang="en-US" sz="3999" dirty="0">
                <a:solidFill>
                  <a:srgbClr val="4B412E"/>
                </a:solidFill>
                <a:latin typeface="Roboto Condensed"/>
              </a:rPr>
              <a:t> </a:t>
            </a:r>
            <a:r>
              <a:rPr lang="en-US" sz="3999" dirty="0" err="1">
                <a:solidFill>
                  <a:srgbClr val="4B412E"/>
                </a:solidFill>
                <a:latin typeface="Roboto Condensed"/>
              </a:rPr>
              <a:t>Đường</a:t>
            </a:r>
            <a:r>
              <a:rPr lang="en-US" sz="3999" dirty="0">
                <a:solidFill>
                  <a:srgbClr val="4B412E"/>
                </a:solidFill>
                <a:latin typeface="Roboto Condensed"/>
              </a:rPr>
              <a:t> </a:t>
            </a:r>
            <a:r>
              <a:rPr lang="en-US" sz="3999" dirty="0" err="1">
                <a:solidFill>
                  <a:srgbClr val="4B412E"/>
                </a:solidFill>
                <a:latin typeface="Roboto Condensed"/>
              </a:rPr>
              <a:t>luật</a:t>
            </a:r>
            <a:r>
              <a:rPr lang="en-US" sz="3999" dirty="0">
                <a:solidFill>
                  <a:srgbClr val="4B412E"/>
                </a:solidFill>
                <a:latin typeface="Roboto Condensed"/>
              </a:rPr>
              <a:t> </a:t>
            </a:r>
            <a:r>
              <a:rPr lang="en-US" sz="3999" dirty="0" err="1">
                <a:solidFill>
                  <a:srgbClr val="4B412E"/>
                </a:solidFill>
                <a:latin typeface="Roboto Condensed"/>
              </a:rPr>
              <a:t>nhưng</a:t>
            </a:r>
            <a:r>
              <a:rPr lang="en-US" sz="3999" dirty="0">
                <a:solidFill>
                  <a:srgbClr val="4B412E"/>
                </a:solidFill>
                <a:latin typeface="Roboto Condensed"/>
              </a:rPr>
              <a:t> </a:t>
            </a:r>
            <a:r>
              <a:rPr lang="en-US" sz="3999" dirty="0" err="1">
                <a:solidFill>
                  <a:srgbClr val="4B412E"/>
                </a:solidFill>
                <a:latin typeface="Roboto Condensed"/>
              </a:rPr>
              <a:t>được</a:t>
            </a:r>
            <a:r>
              <a:rPr lang="en-US" sz="3999" dirty="0">
                <a:solidFill>
                  <a:srgbClr val="4B412E"/>
                </a:solidFill>
                <a:latin typeface="Roboto Condensed"/>
              </a:rPr>
              <a:t> </a:t>
            </a:r>
            <a:r>
              <a:rPr lang="en-US" sz="3999" dirty="0" err="1">
                <a:solidFill>
                  <a:srgbClr val="4B412E"/>
                </a:solidFill>
                <a:latin typeface="Roboto Condensed"/>
              </a:rPr>
              <a:t>dân</a:t>
            </a:r>
            <a:r>
              <a:rPr lang="en-US" sz="3999" dirty="0">
                <a:solidFill>
                  <a:srgbClr val="4B412E"/>
                </a:solidFill>
                <a:latin typeface="Roboto Condensed"/>
              </a:rPr>
              <a:t> </a:t>
            </a:r>
            <a:r>
              <a:rPr lang="en-US" sz="3999" dirty="0" err="1">
                <a:solidFill>
                  <a:srgbClr val="4B412E"/>
                </a:solidFill>
                <a:latin typeface="Roboto Condensed"/>
              </a:rPr>
              <a:t>tộc</a:t>
            </a:r>
            <a:r>
              <a:rPr lang="en-US" sz="3999" dirty="0">
                <a:solidFill>
                  <a:srgbClr val="4B412E"/>
                </a:solidFill>
                <a:latin typeface="Roboto Condensed"/>
              </a:rPr>
              <a:t> </a:t>
            </a:r>
            <a:r>
              <a:rPr lang="en-US" sz="3999" dirty="0" err="1">
                <a:solidFill>
                  <a:srgbClr val="4B412E"/>
                </a:solidFill>
                <a:latin typeface="Roboto Condensed"/>
              </a:rPr>
              <a:t>hóa</a:t>
            </a:r>
            <a:r>
              <a:rPr lang="en-US" sz="3999" dirty="0">
                <a:solidFill>
                  <a:srgbClr val="4B412E"/>
                </a:solidFill>
                <a:latin typeface="Roboto Condensed"/>
              </a:rPr>
              <a:t> </a:t>
            </a:r>
            <a:r>
              <a:rPr lang="en-US" sz="3999" dirty="0" err="1">
                <a:solidFill>
                  <a:srgbClr val="4B412E"/>
                </a:solidFill>
                <a:latin typeface="Roboto Condensed"/>
              </a:rPr>
              <a:t>đến</a:t>
            </a:r>
            <a:r>
              <a:rPr lang="en-US" sz="3999" dirty="0">
                <a:solidFill>
                  <a:srgbClr val="4B412E"/>
                </a:solidFill>
                <a:latin typeface="Roboto Condensed"/>
              </a:rPr>
              <a:t> </a:t>
            </a:r>
            <a:r>
              <a:rPr lang="en-US" sz="3999" dirty="0" err="1">
                <a:solidFill>
                  <a:srgbClr val="4B412E"/>
                </a:solidFill>
                <a:latin typeface="Roboto Condensed"/>
              </a:rPr>
              <a:t>cao</a:t>
            </a:r>
            <a:r>
              <a:rPr lang="en-US" sz="3999" dirty="0">
                <a:solidFill>
                  <a:srgbClr val="4B412E"/>
                </a:solidFill>
                <a:latin typeface="Roboto Condensed"/>
              </a:rPr>
              <a:t> </a:t>
            </a:r>
            <a:r>
              <a:rPr lang="en-US" sz="3999" dirty="0" err="1">
                <a:solidFill>
                  <a:srgbClr val="4B412E"/>
                </a:solidFill>
                <a:latin typeface="Roboto Condensed"/>
              </a:rPr>
              <a:t>độ</a:t>
            </a:r>
            <a:endParaRPr lang="en-US" sz="3999" dirty="0">
              <a:solidFill>
                <a:srgbClr val="4B412E"/>
              </a:solidFill>
              <a:latin typeface="Roboto Condensed"/>
            </a:endParaRPr>
          </a:p>
        </p:txBody>
      </p:sp>
      <p:sp>
        <p:nvSpPr>
          <p:cNvPr id="9" name="TextBox 9"/>
          <p:cNvSpPr txBox="1"/>
          <p:nvPr/>
        </p:nvSpPr>
        <p:spPr>
          <a:xfrm>
            <a:off x="1932562" y="7481889"/>
            <a:ext cx="11805064" cy="679450"/>
          </a:xfrm>
          <a:prstGeom prst="rect">
            <a:avLst/>
          </a:prstGeom>
        </p:spPr>
        <p:txBody>
          <a:bodyPr lIns="0" tIns="0" rIns="0" bIns="0" rtlCol="0" anchor="t">
            <a:spAutoFit/>
          </a:bodyPr>
          <a:lstStyle/>
          <a:p>
            <a:pPr algn="l">
              <a:lnSpc>
                <a:spcPts val="5599"/>
              </a:lnSpc>
            </a:pPr>
            <a:r>
              <a:rPr lang="en-US" sz="3999" dirty="0" err="1">
                <a:solidFill>
                  <a:srgbClr val="4B412E"/>
                </a:solidFill>
                <a:latin typeface="Roboto Condensed"/>
              </a:rPr>
              <a:t>Viết</a:t>
            </a:r>
            <a:r>
              <a:rPr lang="en-US" sz="3999" dirty="0">
                <a:solidFill>
                  <a:srgbClr val="4B412E"/>
                </a:solidFill>
                <a:latin typeface="Roboto Condensed"/>
              </a:rPr>
              <a:t> </a:t>
            </a:r>
            <a:r>
              <a:rPr lang="en-US" sz="3999" dirty="0" err="1">
                <a:solidFill>
                  <a:srgbClr val="4B412E"/>
                </a:solidFill>
                <a:latin typeface="Roboto Condensed"/>
              </a:rPr>
              <a:t>bằng</a:t>
            </a:r>
            <a:r>
              <a:rPr lang="en-US" sz="3999" dirty="0">
                <a:solidFill>
                  <a:srgbClr val="4B412E"/>
                </a:solidFill>
                <a:latin typeface="Roboto Condensed"/>
              </a:rPr>
              <a:t> </a:t>
            </a:r>
            <a:r>
              <a:rPr lang="en-US" sz="3999" dirty="0" err="1">
                <a:solidFill>
                  <a:srgbClr val="4B412E"/>
                </a:solidFill>
                <a:latin typeface="Roboto Condensed"/>
              </a:rPr>
              <a:t>chữ</a:t>
            </a:r>
            <a:r>
              <a:rPr lang="en-US" sz="3999" dirty="0">
                <a:solidFill>
                  <a:srgbClr val="4B412E"/>
                </a:solidFill>
                <a:latin typeface="Roboto Condensed"/>
              </a:rPr>
              <a:t> </a:t>
            </a:r>
            <a:r>
              <a:rPr lang="en-US" sz="3999" dirty="0" err="1">
                <a:solidFill>
                  <a:srgbClr val="4B412E"/>
                </a:solidFill>
                <a:latin typeface="Roboto Condensed"/>
              </a:rPr>
              <a:t>Nôm</a:t>
            </a:r>
            <a:endParaRPr lang="en-US" sz="3999" dirty="0">
              <a:solidFill>
                <a:srgbClr val="4B412E"/>
              </a:solidFill>
              <a:latin typeface="Roboto Condensed"/>
            </a:endParaRPr>
          </a:p>
        </p:txBody>
      </p:sp>
      <p:sp>
        <p:nvSpPr>
          <p:cNvPr id="10" name="Freeform 10"/>
          <p:cNvSpPr/>
          <p:nvPr/>
        </p:nvSpPr>
        <p:spPr>
          <a:xfrm>
            <a:off x="10719405" y="-292098"/>
            <a:ext cx="10936346" cy="8229600"/>
          </a:xfrm>
          <a:custGeom>
            <a:avLst/>
            <a:gdLst/>
            <a:ahLst/>
            <a:cxnLst/>
            <a:rect l="l" t="t" r="r" b="b"/>
            <a:pathLst>
              <a:path w="10936346" h="8229600">
                <a:moveTo>
                  <a:pt x="0" y="0"/>
                </a:moveTo>
                <a:lnTo>
                  <a:pt x="10936345" y="0"/>
                </a:lnTo>
                <a:lnTo>
                  <a:pt x="10936345" y="8229600"/>
                </a:lnTo>
                <a:lnTo>
                  <a:pt x="0" y="8229600"/>
                </a:lnTo>
                <a:lnTo>
                  <a:pt x="0" y="0"/>
                </a:lnTo>
                <a:close/>
              </a:path>
            </a:pathLst>
          </a:custGeom>
          <a:blipFill>
            <a:blip r:embed="rId5"/>
            <a:stretch>
              <a:fillRect/>
            </a:stretch>
          </a:blipFill>
        </p:spPr>
      </p:sp>
      <p:sp>
        <p:nvSpPr>
          <p:cNvPr id="11" name="Freeform 11"/>
          <p:cNvSpPr/>
          <p:nvPr/>
        </p:nvSpPr>
        <p:spPr>
          <a:xfrm>
            <a:off x="4725375" y="1656550"/>
            <a:ext cx="14211258" cy="9474172"/>
          </a:xfrm>
          <a:custGeom>
            <a:avLst/>
            <a:gdLst/>
            <a:ahLst/>
            <a:cxnLst/>
            <a:rect l="l" t="t" r="r" b="b"/>
            <a:pathLst>
              <a:path w="14211258" h="9474172">
                <a:moveTo>
                  <a:pt x="0" y="0"/>
                </a:moveTo>
                <a:lnTo>
                  <a:pt x="14211258" y="0"/>
                </a:lnTo>
                <a:lnTo>
                  <a:pt x="14211258" y="9474172"/>
                </a:lnTo>
                <a:lnTo>
                  <a:pt x="0" y="9474172"/>
                </a:lnTo>
                <a:lnTo>
                  <a:pt x="0" y="0"/>
                </a:lnTo>
                <a:close/>
              </a:path>
            </a:pathLst>
          </a:custGeom>
          <a:blipFill>
            <a:blip r:embed="rId6"/>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rot="5400000">
            <a:off x="2854794" y="4775820"/>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3"/>
            <a:stretch>
              <a:fillRect/>
            </a:stretch>
          </a:blipFill>
        </p:spPr>
      </p:sp>
      <p:sp>
        <p:nvSpPr>
          <p:cNvPr id="4" name="Freeform 4"/>
          <p:cNvSpPr/>
          <p:nvPr/>
        </p:nvSpPr>
        <p:spPr>
          <a:xfrm>
            <a:off x="-1665089" y="4787837"/>
            <a:ext cx="20635910" cy="6268158"/>
          </a:xfrm>
          <a:custGeom>
            <a:avLst/>
            <a:gdLst/>
            <a:ahLst/>
            <a:cxnLst/>
            <a:rect l="l" t="t" r="r" b="b"/>
            <a:pathLst>
              <a:path w="20635910" h="6268158">
                <a:moveTo>
                  <a:pt x="0" y="0"/>
                </a:moveTo>
                <a:lnTo>
                  <a:pt x="20635911" y="0"/>
                </a:lnTo>
                <a:lnTo>
                  <a:pt x="20635911" y="6268158"/>
                </a:lnTo>
                <a:lnTo>
                  <a:pt x="0" y="6268158"/>
                </a:lnTo>
                <a:lnTo>
                  <a:pt x="0" y="0"/>
                </a:lnTo>
                <a:close/>
              </a:path>
            </a:pathLst>
          </a:custGeom>
          <a:blipFill>
            <a:blip r:embed="rId4">
              <a:alphaModFix amt="85000"/>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2509733" y="2327378"/>
            <a:ext cx="12286267" cy="6619226"/>
          </a:xfrm>
          <a:custGeom>
            <a:avLst/>
            <a:gdLst/>
            <a:ahLst/>
            <a:cxnLst/>
            <a:rect l="l" t="t" r="r" b="b"/>
            <a:pathLst>
              <a:path w="12286267" h="6619226">
                <a:moveTo>
                  <a:pt x="0" y="0"/>
                </a:moveTo>
                <a:lnTo>
                  <a:pt x="12286267" y="0"/>
                </a:lnTo>
                <a:lnTo>
                  <a:pt x="12286267" y="6619226"/>
                </a:lnTo>
                <a:lnTo>
                  <a:pt x="0" y="661922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6" name="TextBox 6"/>
          <p:cNvSpPr txBox="1"/>
          <p:nvPr/>
        </p:nvSpPr>
        <p:spPr>
          <a:xfrm>
            <a:off x="1278103" y="470426"/>
            <a:ext cx="14749527" cy="1135597"/>
          </a:xfrm>
          <a:prstGeom prst="rect">
            <a:avLst/>
          </a:prstGeom>
        </p:spPr>
        <p:txBody>
          <a:bodyPr lIns="0" tIns="0" rIns="0" bIns="0" rtlCol="0" anchor="t">
            <a:spAutoFit/>
          </a:bodyPr>
          <a:lstStyle/>
          <a:p>
            <a:pPr algn="r">
              <a:lnSpc>
                <a:spcPts val="8109"/>
              </a:lnSpc>
            </a:pPr>
            <a:r>
              <a:rPr lang="en-US" sz="7578">
                <a:solidFill>
                  <a:srgbClr val="543110"/>
                </a:solidFill>
                <a:latin typeface="#9Slide05 SVNLifehack Script"/>
              </a:rPr>
              <a:t>Nhiệm vụ 2. Hoạt động cá nhân</a:t>
            </a:r>
          </a:p>
        </p:txBody>
      </p:sp>
      <p:sp>
        <p:nvSpPr>
          <p:cNvPr id="7" name="TextBox 7"/>
          <p:cNvSpPr txBox="1"/>
          <p:nvPr/>
        </p:nvSpPr>
        <p:spPr>
          <a:xfrm>
            <a:off x="3149901" y="3359834"/>
            <a:ext cx="11005931" cy="4452552"/>
          </a:xfrm>
          <a:prstGeom prst="rect">
            <a:avLst/>
          </a:prstGeom>
        </p:spPr>
        <p:txBody>
          <a:bodyPr lIns="0" tIns="0" rIns="0" bIns="0" rtlCol="0" anchor="t">
            <a:spAutoFit/>
          </a:bodyPr>
          <a:lstStyle/>
          <a:p>
            <a:pPr algn="just">
              <a:lnSpc>
                <a:spcPts val="7108"/>
              </a:lnSpc>
            </a:pPr>
            <a:r>
              <a:rPr lang="en-US" sz="5077">
                <a:solidFill>
                  <a:srgbClr val="4B412E"/>
                </a:solidFill>
                <a:latin typeface="Roboto Condensed Bold"/>
              </a:rPr>
              <a:t>Yêu cầu:</a:t>
            </a:r>
            <a:r>
              <a:rPr lang="en-US" sz="5077">
                <a:solidFill>
                  <a:srgbClr val="4B412E"/>
                </a:solidFill>
                <a:latin typeface="Roboto Condensed"/>
              </a:rPr>
              <a:t> Kiểm tra chéo và hoàn thiện phiếu học tập số 1 về đặc điểm thơ thất ngôn bát cú Đường luật được thể hiện trong bài thơ “Tự tình” (HS đã được phát trước)</a:t>
            </a:r>
          </a:p>
          <a:p>
            <a:pPr algn="just">
              <a:lnSpc>
                <a:spcPts val="7108"/>
              </a:lnSpc>
            </a:pPr>
            <a:r>
              <a:rPr lang="en-US" sz="5077">
                <a:solidFill>
                  <a:srgbClr val="4B412E"/>
                </a:solidFill>
                <a:latin typeface="Roboto Condensed Bold"/>
              </a:rPr>
              <a:t>Thời gian: </a:t>
            </a:r>
            <a:r>
              <a:rPr lang="en-US" sz="5077">
                <a:solidFill>
                  <a:srgbClr val="4B412E"/>
                </a:solidFill>
                <a:latin typeface="Roboto Condensed"/>
              </a:rPr>
              <a:t>3 phút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a:off x="-1476545" y="4340261"/>
            <a:ext cx="20635910" cy="6268158"/>
          </a:xfrm>
          <a:custGeom>
            <a:avLst/>
            <a:gdLst/>
            <a:ahLst/>
            <a:cxnLst/>
            <a:rect l="l" t="t" r="r" b="b"/>
            <a:pathLst>
              <a:path w="20635910" h="6268158">
                <a:moveTo>
                  <a:pt x="0" y="0"/>
                </a:moveTo>
                <a:lnTo>
                  <a:pt x="20635910" y="0"/>
                </a:lnTo>
                <a:lnTo>
                  <a:pt x="20635910" y="6268157"/>
                </a:lnTo>
                <a:lnTo>
                  <a:pt x="0" y="6268157"/>
                </a:lnTo>
                <a:lnTo>
                  <a:pt x="0" y="0"/>
                </a:lnTo>
                <a:close/>
              </a:path>
            </a:pathLst>
          </a:custGeom>
          <a:blipFill>
            <a:blip r:embed="rId3">
              <a:alphaModFix amt="51000"/>
              <a:extLst>
                <a:ext uri="{96DAC541-7B7A-43D3-8B79-37D633B846F1}">
                  <asvg:svgBlip xmlns:asvg="http://schemas.microsoft.com/office/drawing/2016/SVG/main" xmlns="" r:embed="rId4"/>
                </a:ext>
              </a:extLst>
            </a:blip>
            <a:stretch>
              <a:fillRect/>
            </a:stretch>
          </a:blipFill>
        </p:spPr>
      </p:sp>
      <p:grpSp>
        <p:nvGrpSpPr>
          <p:cNvPr id="4" name="Group 4"/>
          <p:cNvGrpSpPr/>
          <p:nvPr/>
        </p:nvGrpSpPr>
        <p:grpSpPr>
          <a:xfrm>
            <a:off x="478166" y="3692906"/>
            <a:ext cx="7885079" cy="1294709"/>
            <a:chOff x="0" y="0"/>
            <a:chExt cx="2076729" cy="340993"/>
          </a:xfrm>
        </p:grpSpPr>
        <p:sp>
          <p:nvSpPr>
            <p:cNvPr id="5" name="Freeform 5"/>
            <p:cNvSpPr/>
            <p:nvPr/>
          </p:nvSpPr>
          <p:spPr>
            <a:xfrm>
              <a:off x="0" y="0"/>
              <a:ext cx="2076728" cy="340993"/>
            </a:xfrm>
            <a:custGeom>
              <a:avLst/>
              <a:gdLst/>
              <a:ahLst/>
              <a:cxnLst/>
              <a:rect l="l" t="t" r="r" b="b"/>
              <a:pathLst>
                <a:path w="2076728" h="340993">
                  <a:moveTo>
                    <a:pt x="50074" y="0"/>
                  </a:moveTo>
                  <a:lnTo>
                    <a:pt x="2026654" y="0"/>
                  </a:lnTo>
                  <a:cubicBezTo>
                    <a:pt x="2054309" y="0"/>
                    <a:pt x="2076728" y="22419"/>
                    <a:pt x="2076728" y="50074"/>
                  </a:cubicBezTo>
                  <a:lnTo>
                    <a:pt x="2076728" y="290919"/>
                  </a:lnTo>
                  <a:cubicBezTo>
                    <a:pt x="2076728" y="318574"/>
                    <a:pt x="2054309" y="340993"/>
                    <a:pt x="2026654" y="340993"/>
                  </a:cubicBezTo>
                  <a:lnTo>
                    <a:pt x="50074" y="340993"/>
                  </a:lnTo>
                  <a:cubicBezTo>
                    <a:pt x="22419" y="340993"/>
                    <a:pt x="0" y="318574"/>
                    <a:pt x="0" y="290919"/>
                  </a:cubicBezTo>
                  <a:lnTo>
                    <a:pt x="0" y="50074"/>
                  </a:lnTo>
                  <a:cubicBezTo>
                    <a:pt x="0" y="22419"/>
                    <a:pt x="22419" y="0"/>
                    <a:pt x="50074" y="0"/>
                  </a:cubicBezTo>
                  <a:close/>
                </a:path>
              </a:pathLst>
            </a:custGeom>
            <a:solidFill>
              <a:srgbClr val="F3F1EC"/>
            </a:solidFill>
          </p:spPr>
        </p:sp>
        <p:sp>
          <p:nvSpPr>
            <p:cNvPr id="6" name="TextBox 6"/>
            <p:cNvSpPr txBox="1"/>
            <p:nvPr/>
          </p:nvSpPr>
          <p:spPr>
            <a:xfrm>
              <a:off x="0" y="38100"/>
              <a:ext cx="2076729" cy="302893"/>
            </a:xfrm>
            <a:prstGeom prst="rect">
              <a:avLst/>
            </a:prstGeom>
          </p:spPr>
          <p:txBody>
            <a:bodyPr lIns="50800" tIns="50800" rIns="50800" bIns="50800" rtlCol="0" anchor="ctr"/>
            <a:lstStyle/>
            <a:p>
              <a:pPr algn="ctr">
                <a:lnSpc>
                  <a:spcPts val="2258"/>
                </a:lnSpc>
              </a:pPr>
              <a:endParaRPr/>
            </a:p>
          </p:txBody>
        </p:sp>
      </p:grpSp>
      <p:sp>
        <p:nvSpPr>
          <p:cNvPr id="7" name="TextBox 7"/>
          <p:cNvSpPr txBox="1"/>
          <p:nvPr/>
        </p:nvSpPr>
        <p:spPr>
          <a:xfrm>
            <a:off x="-3709481" y="111868"/>
            <a:ext cx="15670187" cy="1144907"/>
          </a:xfrm>
          <a:prstGeom prst="rect">
            <a:avLst/>
          </a:prstGeom>
        </p:spPr>
        <p:txBody>
          <a:bodyPr lIns="0" tIns="0" rIns="0" bIns="0" rtlCol="0" anchor="t">
            <a:spAutoFit/>
          </a:bodyPr>
          <a:lstStyle/>
          <a:p>
            <a:pPr algn="ctr">
              <a:lnSpc>
                <a:spcPts val="8819"/>
              </a:lnSpc>
            </a:pPr>
            <a:r>
              <a:rPr lang="en-US" sz="6299">
                <a:solidFill>
                  <a:srgbClr val="964900"/>
                </a:solidFill>
                <a:latin typeface="#9Slide05 IcielSanelma"/>
              </a:rPr>
              <a:t>3.2. Đọc hiểu bài thơ Tự tình</a:t>
            </a:r>
          </a:p>
        </p:txBody>
      </p:sp>
      <p:sp>
        <p:nvSpPr>
          <p:cNvPr id="8" name="TextBox 8"/>
          <p:cNvSpPr txBox="1"/>
          <p:nvPr/>
        </p:nvSpPr>
        <p:spPr>
          <a:xfrm>
            <a:off x="-1611549" y="1066275"/>
            <a:ext cx="20806391" cy="1144907"/>
          </a:xfrm>
          <a:prstGeom prst="rect">
            <a:avLst/>
          </a:prstGeom>
        </p:spPr>
        <p:txBody>
          <a:bodyPr lIns="0" tIns="0" rIns="0" bIns="0" rtlCol="0" anchor="t">
            <a:spAutoFit/>
          </a:bodyPr>
          <a:lstStyle/>
          <a:p>
            <a:pPr algn="ctr">
              <a:lnSpc>
                <a:spcPts val="8819"/>
              </a:lnSpc>
            </a:pPr>
            <a:r>
              <a:rPr lang="en-US" sz="6299" dirty="0">
                <a:solidFill>
                  <a:srgbClr val="543110"/>
                </a:solidFill>
                <a:latin typeface="#9Slide05 IcielSanelma"/>
              </a:rPr>
              <a:t>a. </a:t>
            </a:r>
            <a:r>
              <a:rPr lang="en-US" sz="6299" dirty="0" err="1">
                <a:solidFill>
                  <a:srgbClr val="543110"/>
                </a:solidFill>
                <a:latin typeface="#9Slide05 IcielSanelma"/>
              </a:rPr>
              <a:t>Đặc</a:t>
            </a:r>
            <a:r>
              <a:rPr lang="en-US" sz="6299" dirty="0">
                <a:solidFill>
                  <a:srgbClr val="543110"/>
                </a:solidFill>
                <a:latin typeface="#9Slide05 IcielSanelma"/>
              </a:rPr>
              <a:t> </a:t>
            </a:r>
            <a:r>
              <a:rPr lang="en-US" sz="6299" dirty="0" err="1">
                <a:solidFill>
                  <a:srgbClr val="543110"/>
                </a:solidFill>
                <a:latin typeface="#9Slide05 IcielSanelma"/>
              </a:rPr>
              <a:t>điểm</a:t>
            </a:r>
            <a:r>
              <a:rPr lang="en-US" sz="6299" dirty="0">
                <a:solidFill>
                  <a:srgbClr val="543110"/>
                </a:solidFill>
                <a:latin typeface="#9Slide05 IcielSanelma"/>
              </a:rPr>
              <a:t> </a:t>
            </a:r>
            <a:r>
              <a:rPr lang="en-US" sz="6299" dirty="0" err="1">
                <a:solidFill>
                  <a:srgbClr val="543110"/>
                </a:solidFill>
                <a:latin typeface="#9Slide05 IcielSanelma"/>
              </a:rPr>
              <a:t>thơ</a:t>
            </a:r>
            <a:r>
              <a:rPr lang="en-US" sz="6299" dirty="0">
                <a:solidFill>
                  <a:srgbClr val="543110"/>
                </a:solidFill>
                <a:latin typeface="#9Slide05 IcielSanelma"/>
              </a:rPr>
              <a:t> </a:t>
            </a:r>
            <a:r>
              <a:rPr lang="en-US" sz="6299" dirty="0" err="1">
                <a:solidFill>
                  <a:srgbClr val="543110"/>
                </a:solidFill>
                <a:latin typeface="#9Slide05 IcielSanelma"/>
              </a:rPr>
              <a:t>tứ</a:t>
            </a:r>
            <a:r>
              <a:rPr lang="en-US" sz="6299" dirty="0">
                <a:solidFill>
                  <a:srgbClr val="543110"/>
                </a:solidFill>
                <a:latin typeface="#9Slide05 IcielSanelma"/>
              </a:rPr>
              <a:t> </a:t>
            </a:r>
            <a:r>
              <a:rPr lang="en-US" sz="6299" dirty="0" err="1">
                <a:solidFill>
                  <a:srgbClr val="543110"/>
                </a:solidFill>
                <a:latin typeface="#9Slide05 IcielSanelma"/>
              </a:rPr>
              <a:t>tuyệt</a:t>
            </a:r>
            <a:r>
              <a:rPr lang="en-US" sz="6299" dirty="0">
                <a:solidFill>
                  <a:srgbClr val="543110"/>
                </a:solidFill>
                <a:latin typeface="#9Slide05 IcielSanelma"/>
              </a:rPr>
              <a:t> </a:t>
            </a:r>
            <a:r>
              <a:rPr lang="en-US" sz="6299" dirty="0" err="1">
                <a:solidFill>
                  <a:srgbClr val="543110"/>
                </a:solidFill>
                <a:latin typeface="#9Slide05 IcielSanelma"/>
              </a:rPr>
              <a:t>Đường</a:t>
            </a:r>
            <a:r>
              <a:rPr lang="en-US" sz="6299" dirty="0">
                <a:solidFill>
                  <a:srgbClr val="543110"/>
                </a:solidFill>
                <a:latin typeface="#9Slide05 IcielSanelma"/>
              </a:rPr>
              <a:t> </a:t>
            </a:r>
            <a:r>
              <a:rPr lang="en-US" sz="6299" dirty="0" err="1">
                <a:solidFill>
                  <a:srgbClr val="543110"/>
                </a:solidFill>
                <a:latin typeface="#9Slide05 IcielSanelma"/>
              </a:rPr>
              <a:t>luật</a:t>
            </a:r>
            <a:r>
              <a:rPr lang="en-US" sz="6299" dirty="0">
                <a:solidFill>
                  <a:srgbClr val="543110"/>
                </a:solidFill>
                <a:latin typeface="#9Slide05 IcielSanelma"/>
              </a:rPr>
              <a:t> </a:t>
            </a:r>
            <a:r>
              <a:rPr lang="en-US" sz="6299" dirty="0" err="1">
                <a:solidFill>
                  <a:srgbClr val="543110"/>
                </a:solidFill>
                <a:latin typeface="#9Slide05 IcielSanelma"/>
              </a:rPr>
              <a:t>thể</a:t>
            </a:r>
            <a:r>
              <a:rPr lang="en-US" sz="6299" dirty="0">
                <a:solidFill>
                  <a:srgbClr val="543110"/>
                </a:solidFill>
                <a:latin typeface="#9Slide05 IcielSanelma"/>
              </a:rPr>
              <a:t> </a:t>
            </a:r>
            <a:r>
              <a:rPr lang="en-US" sz="6299" dirty="0" err="1">
                <a:solidFill>
                  <a:srgbClr val="543110"/>
                </a:solidFill>
                <a:latin typeface="#9Slide05 IcielSanelma"/>
              </a:rPr>
              <a:t>hiện</a:t>
            </a:r>
            <a:r>
              <a:rPr lang="en-US" sz="6299" dirty="0">
                <a:solidFill>
                  <a:srgbClr val="543110"/>
                </a:solidFill>
                <a:latin typeface="#9Slide05 IcielSanelma"/>
              </a:rPr>
              <a:t> </a:t>
            </a:r>
            <a:r>
              <a:rPr lang="en-US" sz="6299" dirty="0" err="1">
                <a:solidFill>
                  <a:srgbClr val="543110"/>
                </a:solidFill>
                <a:latin typeface="#9Slide05 IcielSanelma"/>
              </a:rPr>
              <a:t>trong</a:t>
            </a:r>
            <a:r>
              <a:rPr lang="en-US" sz="6299" dirty="0">
                <a:solidFill>
                  <a:srgbClr val="543110"/>
                </a:solidFill>
                <a:latin typeface="#9Slide05 IcielSanelma"/>
              </a:rPr>
              <a:t> </a:t>
            </a:r>
            <a:r>
              <a:rPr lang="en-US" sz="6299" dirty="0" err="1">
                <a:solidFill>
                  <a:srgbClr val="543110"/>
                </a:solidFill>
                <a:latin typeface="#9Slide05 IcielSanelma"/>
              </a:rPr>
              <a:t>bài</a:t>
            </a:r>
            <a:r>
              <a:rPr lang="en-US" sz="6299" dirty="0">
                <a:solidFill>
                  <a:srgbClr val="543110"/>
                </a:solidFill>
                <a:latin typeface="#9Slide05 IcielSanelma"/>
              </a:rPr>
              <a:t> </a:t>
            </a:r>
            <a:r>
              <a:rPr lang="en-US" sz="6299" dirty="0" err="1">
                <a:solidFill>
                  <a:srgbClr val="543110"/>
                </a:solidFill>
                <a:latin typeface="#9Slide05 IcielSanelma"/>
              </a:rPr>
              <a:t>thơ</a:t>
            </a:r>
            <a:r>
              <a:rPr lang="en-US" sz="6299" dirty="0">
                <a:solidFill>
                  <a:srgbClr val="543110"/>
                </a:solidFill>
                <a:latin typeface="#9Slide05 IcielSanelma"/>
              </a:rPr>
              <a:t> </a:t>
            </a:r>
            <a:r>
              <a:rPr lang="en-US" sz="6299" dirty="0" err="1">
                <a:solidFill>
                  <a:srgbClr val="543110"/>
                </a:solidFill>
                <a:latin typeface="#9Slide05 IcielSanelma"/>
              </a:rPr>
              <a:t>Tự</a:t>
            </a:r>
            <a:r>
              <a:rPr lang="en-US" sz="6299" dirty="0">
                <a:solidFill>
                  <a:srgbClr val="543110"/>
                </a:solidFill>
                <a:latin typeface="#9Slide05 IcielSanelma"/>
              </a:rPr>
              <a:t> </a:t>
            </a:r>
            <a:r>
              <a:rPr lang="en-US" sz="6299" dirty="0" err="1">
                <a:solidFill>
                  <a:srgbClr val="543110"/>
                </a:solidFill>
                <a:latin typeface="#9Slide05 IcielSanelma"/>
              </a:rPr>
              <a:t>tình</a:t>
            </a:r>
            <a:endParaRPr lang="en-US" sz="6299" dirty="0">
              <a:solidFill>
                <a:srgbClr val="543110"/>
              </a:solidFill>
              <a:latin typeface="#9Slide05 IcielSanelma"/>
            </a:endParaRPr>
          </a:p>
        </p:txBody>
      </p:sp>
      <p:sp>
        <p:nvSpPr>
          <p:cNvPr id="9" name="TextBox 9"/>
          <p:cNvSpPr txBox="1"/>
          <p:nvPr/>
        </p:nvSpPr>
        <p:spPr>
          <a:xfrm>
            <a:off x="3537626" y="2523922"/>
            <a:ext cx="10508042" cy="781050"/>
          </a:xfrm>
          <a:prstGeom prst="rect">
            <a:avLst/>
          </a:prstGeom>
        </p:spPr>
        <p:txBody>
          <a:bodyPr lIns="0" tIns="0" rIns="0" bIns="0" rtlCol="0" anchor="t">
            <a:spAutoFit/>
          </a:bodyPr>
          <a:lstStyle/>
          <a:p>
            <a:pPr algn="ctr">
              <a:lnSpc>
                <a:spcPts val="6299"/>
              </a:lnSpc>
            </a:pPr>
            <a:r>
              <a:rPr lang="en-US" sz="4500" dirty="0" err="1">
                <a:solidFill>
                  <a:srgbClr val="543110"/>
                </a:solidFill>
                <a:latin typeface="Roboto Condensed Bold"/>
              </a:rPr>
              <a:t>Thể</a:t>
            </a:r>
            <a:r>
              <a:rPr lang="en-US" sz="4500" dirty="0">
                <a:solidFill>
                  <a:srgbClr val="543110"/>
                </a:solidFill>
                <a:latin typeface="Roboto Condensed Bold"/>
              </a:rPr>
              <a:t> </a:t>
            </a:r>
            <a:r>
              <a:rPr lang="en-US" sz="4500" dirty="0" err="1">
                <a:solidFill>
                  <a:srgbClr val="543110"/>
                </a:solidFill>
                <a:latin typeface="Roboto Condensed Bold"/>
              </a:rPr>
              <a:t>thơ</a:t>
            </a:r>
            <a:r>
              <a:rPr lang="en-US" sz="4500" dirty="0">
                <a:solidFill>
                  <a:srgbClr val="543110"/>
                </a:solidFill>
                <a:latin typeface="Roboto Condensed Bold"/>
              </a:rPr>
              <a:t>:</a:t>
            </a:r>
            <a:r>
              <a:rPr lang="en-US" sz="4500" dirty="0">
                <a:solidFill>
                  <a:srgbClr val="543110"/>
                </a:solidFill>
                <a:latin typeface="Roboto Condensed"/>
              </a:rPr>
              <a:t> </a:t>
            </a:r>
            <a:r>
              <a:rPr lang="en-US" sz="4500" dirty="0" err="1">
                <a:solidFill>
                  <a:srgbClr val="543110"/>
                </a:solidFill>
                <a:latin typeface="Roboto Condensed"/>
              </a:rPr>
              <a:t>Thất</a:t>
            </a:r>
            <a:r>
              <a:rPr lang="en-US" sz="4500" dirty="0">
                <a:solidFill>
                  <a:srgbClr val="543110"/>
                </a:solidFill>
                <a:latin typeface="Roboto Condensed"/>
              </a:rPr>
              <a:t> </a:t>
            </a:r>
            <a:r>
              <a:rPr lang="en-US" sz="4500" dirty="0" err="1">
                <a:solidFill>
                  <a:srgbClr val="543110"/>
                </a:solidFill>
                <a:latin typeface="Roboto Condensed"/>
              </a:rPr>
              <a:t>ngôn</a:t>
            </a:r>
            <a:r>
              <a:rPr lang="en-US" sz="4500" dirty="0">
                <a:solidFill>
                  <a:srgbClr val="543110"/>
                </a:solidFill>
                <a:latin typeface="Roboto Condensed"/>
              </a:rPr>
              <a:t> </a:t>
            </a:r>
            <a:r>
              <a:rPr lang="en-US" sz="4500" dirty="0" err="1">
                <a:solidFill>
                  <a:srgbClr val="543110"/>
                </a:solidFill>
                <a:latin typeface="Roboto Condensed"/>
              </a:rPr>
              <a:t>bát</a:t>
            </a:r>
            <a:r>
              <a:rPr lang="en-US" sz="4500" dirty="0">
                <a:solidFill>
                  <a:srgbClr val="543110"/>
                </a:solidFill>
                <a:latin typeface="Roboto Condensed"/>
              </a:rPr>
              <a:t> </a:t>
            </a:r>
            <a:r>
              <a:rPr lang="en-US" sz="4500" dirty="0" err="1">
                <a:solidFill>
                  <a:srgbClr val="543110"/>
                </a:solidFill>
                <a:latin typeface="Roboto Condensed"/>
              </a:rPr>
              <a:t>cú</a:t>
            </a:r>
            <a:r>
              <a:rPr lang="en-US" sz="4500" dirty="0">
                <a:solidFill>
                  <a:srgbClr val="543110"/>
                </a:solidFill>
                <a:latin typeface="Roboto Condensed"/>
              </a:rPr>
              <a:t> </a:t>
            </a:r>
            <a:r>
              <a:rPr lang="en-US" sz="4500" dirty="0" err="1">
                <a:solidFill>
                  <a:srgbClr val="543110"/>
                </a:solidFill>
                <a:latin typeface="Roboto Condensed"/>
              </a:rPr>
              <a:t>Đường</a:t>
            </a:r>
            <a:r>
              <a:rPr lang="en-US" sz="4500" dirty="0">
                <a:solidFill>
                  <a:srgbClr val="543110"/>
                </a:solidFill>
                <a:latin typeface="Roboto Condensed"/>
              </a:rPr>
              <a:t> </a:t>
            </a:r>
            <a:r>
              <a:rPr lang="en-US" sz="4500" dirty="0" err="1">
                <a:solidFill>
                  <a:srgbClr val="543110"/>
                </a:solidFill>
                <a:latin typeface="Roboto Condensed"/>
              </a:rPr>
              <a:t>luật</a:t>
            </a:r>
            <a:endParaRPr lang="en-US" sz="4500" dirty="0">
              <a:solidFill>
                <a:srgbClr val="543110"/>
              </a:solidFill>
              <a:latin typeface="Roboto Condensed"/>
            </a:endParaRPr>
          </a:p>
        </p:txBody>
      </p:sp>
      <p:sp>
        <p:nvSpPr>
          <p:cNvPr id="10" name="TextBox 10"/>
          <p:cNvSpPr txBox="1"/>
          <p:nvPr/>
        </p:nvSpPr>
        <p:spPr>
          <a:xfrm>
            <a:off x="0" y="3990693"/>
            <a:ext cx="8841410" cy="622935"/>
          </a:xfrm>
          <a:prstGeom prst="rect">
            <a:avLst/>
          </a:prstGeom>
        </p:spPr>
        <p:txBody>
          <a:bodyPr lIns="0" tIns="0" rIns="0" bIns="0" rtlCol="0" anchor="t">
            <a:spAutoFit/>
          </a:bodyPr>
          <a:lstStyle/>
          <a:p>
            <a:pPr algn="ctr">
              <a:lnSpc>
                <a:spcPts val="5040"/>
              </a:lnSpc>
            </a:pPr>
            <a:r>
              <a:rPr lang="en-US" sz="3600">
                <a:solidFill>
                  <a:srgbClr val="543110"/>
                </a:solidFill>
                <a:latin typeface="Roboto Condensed"/>
              </a:rPr>
              <a:t>Bài thơ có 8 câu, mỗi câu có bảy chữ.</a:t>
            </a:r>
          </a:p>
        </p:txBody>
      </p:sp>
      <p:grpSp>
        <p:nvGrpSpPr>
          <p:cNvPr id="11" name="Group 11"/>
          <p:cNvGrpSpPr/>
          <p:nvPr/>
        </p:nvGrpSpPr>
        <p:grpSpPr>
          <a:xfrm>
            <a:off x="9622166" y="3692906"/>
            <a:ext cx="7885079" cy="1294709"/>
            <a:chOff x="0" y="0"/>
            <a:chExt cx="2076729" cy="340993"/>
          </a:xfrm>
        </p:grpSpPr>
        <p:sp>
          <p:nvSpPr>
            <p:cNvPr id="12" name="Freeform 12"/>
            <p:cNvSpPr/>
            <p:nvPr/>
          </p:nvSpPr>
          <p:spPr>
            <a:xfrm>
              <a:off x="0" y="0"/>
              <a:ext cx="2076728" cy="340993"/>
            </a:xfrm>
            <a:custGeom>
              <a:avLst/>
              <a:gdLst/>
              <a:ahLst/>
              <a:cxnLst/>
              <a:rect l="l" t="t" r="r" b="b"/>
              <a:pathLst>
                <a:path w="2076728" h="340993">
                  <a:moveTo>
                    <a:pt x="50074" y="0"/>
                  </a:moveTo>
                  <a:lnTo>
                    <a:pt x="2026654" y="0"/>
                  </a:lnTo>
                  <a:cubicBezTo>
                    <a:pt x="2054309" y="0"/>
                    <a:pt x="2076728" y="22419"/>
                    <a:pt x="2076728" y="50074"/>
                  </a:cubicBezTo>
                  <a:lnTo>
                    <a:pt x="2076728" y="290919"/>
                  </a:lnTo>
                  <a:cubicBezTo>
                    <a:pt x="2076728" y="318574"/>
                    <a:pt x="2054309" y="340993"/>
                    <a:pt x="2026654" y="340993"/>
                  </a:cubicBezTo>
                  <a:lnTo>
                    <a:pt x="50074" y="340993"/>
                  </a:lnTo>
                  <a:cubicBezTo>
                    <a:pt x="22419" y="340993"/>
                    <a:pt x="0" y="318574"/>
                    <a:pt x="0" y="290919"/>
                  </a:cubicBezTo>
                  <a:lnTo>
                    <a:pt x="0" y="50074"/>
                  </a:lnTo>
                  <a:cubicBezTo>
                    <a:pt x="0" y="22419"/>
                    <a:pt x="22419" y="0"/>
                    <a:pt x="50074" y="0"/>
                  </a:cubicBezTo>
                  <a:close/>
                </a:path>
              </a:pathLst>
            </a:custGeom>
            <a:solidFill>
              <a:srgbClr val="F3F1EC"/>
            </a:solidFill>
          </p:spPr>
        </p:sp>
        <p:sp>
          <p:nvSpPr>
            <p:cNvPr id="13" name="TextBox 13"/>
            <p:cNvSpPr txBox="1"/>
            <p:nvPr/>
          </p:nvSpPr>
          <p:spPr>
            <a:xfrm>
              <a:off x="0" y="38100"/>
              <a:ext cx="2076729" cy="302893"/>
            </a:xfrm>
            <a:prstGeom prst="rect">
              <a:avLst/>
            </a:prstGeom>
          </p:spPr>
          <p:txBody>
            <a:bodyPr lIns="50800" tIns="50800" rIns="50800" bIns="50800" rtlCol="0" anchor="ctr"/>
            <a:lstStyle/>
            <a:p>
              <a:pPr algn="ctr">
                <a:lnSpc>
                  <a:spcPts val="2258"/>
                </a:lnSpc>
              </a:pPr>
              <a:endParaRPr/>
            </a:p>
          </p:txBody>
        </p:sp>
      </p:grpSp>
      <p:sp>
        <p:nvSpPr>
          <p:cNvPr id="14" name="TextBox 14"/>
          <p:cNvSpPr txBox="1"/>
          <p:nvPr/>
        </p:nvSpPr>
        <p:spPr>
          <a:xfrm>
            <a:off x="9144000" y="3990693"/>
            <a:ext cx="8841410" cy="622935"/>
          </a:xfrm>
          <a:prstGeom prst="rect">
            <a:avLst/>
          </a:prstGeom>
        </p:spPr>
        <p:txBody>
          <a:bodyPr lIns="0" tIns="0" rIns="0" bIns="0" rtlCol="0" anchor="t">
            <a:spAutoFit/>
          </a:bodyPr>
          <a:lstStyle/>
          <a:p>
            <a:pPr algn="ctr">
              <a:lnSpc>
                <a:spcPts val="5040"/>
              </a:lnSpc>
            </a:pPr>
            <a:r>
              <a:rPr lang="en-US" sz="3600" dirty="0" err="1">
                <a:solidFill>
                  <a:srgbClr val="543110"/>
                </a:solidFill>
                <a:latin typeface="Roboto Condensed Bold"/>
              </a:rPr>
              <a:t>Luật</a:t>
            </a:r>
            <a:r>
              <a:rPr lang="en-US" sz="3600" dirty="0">
                <a:solidFill>
                  <a:srgbClr val="543110"/>
                </a:solidFill>
                <a:latin typeface="Roboto Condensed Bold"/>
              </a:rPr>
              <a:t> </a:t>
            </a:r>
            <a:r>
              <a:rPr lang="en-US" sz="3600" dirty="0" err="1">
                <a:solidFill>
                  <a:srgbClr val="543110"/>
                </a:solidFill>
                <a:latin typeface="Roboto Condensed Bold"/>
              </a:rPr>
              <a:t>thơ</a:t>
            </a:r>
            <a:r>
              <a:rPr lang="en-US" sz="3600" dirty="0">
                <a:solidFill>
                  <a:srgbClr val="543110"/>
                </a:solidFill>
                <a:latin typeface="Roboto Condensed Bold"/>
              </a:rPr>
              <a:t>:</a:t>
            </a:r>
            <a:r>
              <a:rPr lang="en-US" sz="3600" dirty="0">
                <a:solidFill>
                  <a:srgbClr val="543110"/>
                </a:solidFill>
                <a:latin typeface="Roboto Condensed"/>
              </a:rPr>
              <a:t> </a:t>
            </a:r>
            <a:r>
              <a:rPr lang="en-US" sz="3600" dirty="0" err="1">
                <a:solidFill>
                  <a:srgbClr val="543110"/>
                </a:solidFill>
                <a:latin typeface="Roboto Condensed"/>
              </a:rPr>
              <a:t>luật</a:t>
            </a:r>
            <a:r>
              <a:rPr lang="en-US" sz="3600" dirty="0">
                <a:solidFill>
                  <a:srgbClr val="543110"/>
                </a:solidFill>
                <a:latin typeface="Roboto Condensed"/>
              </a:rPr>
              <a:t> </a:t>
            </a:r>
            <a:r>
              <a:rPr lang="en-US" sz="3600" dirty="0" err="1">
                <a:solidFill>
                  <a:srgbClr val="543110"/>
                </a:solidFill>
                <a:latin typeface="Roboto Condensed"/>
              </a:rPr>
              <a:t>bằng</a:t>
            </a:r>
            <a:endParaRPr lang="en-US" sz="3600" dirty="0">
              <a:solidFill>
                <a:srgbClr val="543110"/>
              </a:solidFill>
              <a:latin typeface="Roboto Condensed"/>
            </a:endParaRPr>
          </a:p>
        </p:txBody>
      </p:sp>
      <p:grpSp>
        <p:nvGrpSpPr>
          <p:cNvPr id="15" name="Group 15"/>
          <p:cNvGrpSpPr/>
          <p:nvPr/>
        </p:nvGrpSpPr>
        <p:grpSpPr>
          <a:xfrm>
            <a:off x="478166" y="5143500"/>
            <a:ext cx="7885079" cy="1294709"/>
            <a:chOff x="0" y="0"/>
            <a:chExt cx="2076729" cy="340993"/>
          </a:xfrm>
        </p:grpSpPr>
        <p:sp>
          <p:nvSpPr>
            <p:cNvPr id="16" name="Freeform 16"/>
            <p:cNvSpPr/>
            <p:nvPr/>
          </p:nvSpPr>
          <p:spPr>
            <a:xfrm>
              <a:off x="0" y="0"/>
              <a:ext cx="2076728" cy="340993"/>
            </a:xfrm>
            <a:custGeom>
              <a:avLst/>
              <a:gdLst/>
              <a:ahLst/>
              <a:cxnLst/>
              <a:rect l="l" t="t" r="r" b="b"/>
              <a:pathLst>
                <a:path w="2076728" h="340993">
                  <a:moveTo>
                    <a:pt x="50074" y="0"/>
                  </a:moveTo>
                  <a:lnTo>
                    <a:pt x="2026654" y="0"/>
                  </a:lnTo>
                  <a:cubicBezTo>
                    <a:pt x="2054309" y="0"/>
                    <a:pt x="2076728" y="22419"/>
                    <a:pt x="2076728" y="50074"/>
                  </a:cubicBezTo>
                  <a:lnTo>
                    <a:pt x="2076728" y="290919"/>
                  </a:lnTo>
                  <a:cubicBezTo>
                    <a:pt x="2076728" y="318574"/>
                    <a:pt x="2054309" y="340993"/>
                    <a:pt x="2026654" y="340993"/>
                  </a:cubicBezTo>
                  <a:lnTo>
                    <a:pt x="50074" y="340993"/>
                  </a:lnTo>
                  <a:cubicBezTo>
                    <a:pt x="22419" y="340993"/>
                    <a:pt x="0" y="318574"/>
                    <a:pt x="0" y="290919"/>
                  </a:cubicBezTo>
                  <a:lnTo>
                    <a:pt x="0" y="50074"/>
                  </a:lnTo>
                  <a:cubicBezTo>
                    <a:pt x="0" y="22419"/>
                    <a:pt x="22419" y="0"/>
                    <a:pt x="50074" y="0"/>
                  </a:cubicBezTo>
                  <a:close/>
                </a:path>
              </a:pathLst>
            </a:custGeom>
            <a:solidFill>
              <a:srgbClr val="F3F1EC"/>
            </a:solidFill>
          </p:spPr>
        </p:sp>
        <p:sp>
          <p:nvSpPr>
            <p:cNvPr id="17" name="TextBox 17"/>
            <p:cNvSpPr txBox="1"/>
            <p:nvPr/>
          </p:nvSpPr>
          <p:spPr>
            <a:xfrm>
              <a:off x="0" y="38100"/>
              <a:ext cx="2076729" cy="302893"/>
            </a:xfrm>
            <a:prstGeom prst="rect">
              <a:avLst/>
            </a:prstGeom>
          </p:spPr>
          <p:txBody>
            <a:bodyPr lIns="50800" tIns="50800" rIns="50800" bIns="50800" rtlCol="0" anchor="ctr"/>
            <a:lstStyle/>
            <a:p>
              <a:pPr algn="ctr">
                <a:lnSpc>
                  <a:spcPts val="2258"/>
                </a:lnSpc>
              </a:pPr>
              <a:endParaRPr/>
            </a:p>
          </p:txBody>
        </p:sp>
      </p:grpSp>
      <p:sp>
        <p:nvSpPr>
          <p:cNvPr id="18" name="TextBox 18"/>
          <p:cNvSpPr txBox="1"/>
          <p:nvPr/>
        </p:nvSpPr>
        <p:spPr>
          <a:xfrm>
            <a:off x="0" y="5441287"/>
            <a:ext cx="8841410" cy="622935"/>
          </a:xfrm>
          <a:prstGeom prst="rect">
            <a:avLst/>
          </a:prstGeom>
        </p:spPr>
        <p:txBody>
          <a:bodyPr lIns="0" tIns="0" rIns="0" bIns="0" rtlCol="0" anchor="t">
            <a:spAutoFit/>
          </a:bodyPr>
          <a:lstStyle/>
          <a:p>
            <a:pPr algn="ctr">
              <a:lnSpc>
                <a:spcPts val="5040"/>
              </a:lnSpc>
            </a:pPr>
            <a:r>
              <a:rPr lang="en-US" sz="3600">
                <a:solidFill>
                  <a:srgbClr val="543110"/>
                </a:solidFill>
                <a:latin typeface="Roboto Condensed"/>
              </a:rPr>
              <a:t> </a:t>
            </a:r>
            <a:r>
              <a:rPr lang="en-US" sz="3600">
                <a:solidFill>
                  <a:srgbClr val="543110"/>
                </a:solidFill>
                <a:latin typeface="Roboto Condensed Bold"/>
              </a:rPr>
              <a:t>Vần:</a:t>
            </a:r>
            <a:r>
              <a:rPr lang="en-US" sz="3600">
                <a:solidFill>
                  <a:srgbClr val="543110"/>
                </a:solidFill>
                <a:latin typeface="Roboto Condensed"/>
              </a:rPr>
              <a:t> bom - chòm - om - mòm - tom</a:t>
            </a:r>
          </a:p>
        </p:txBody>
      </p:sp>
      <p:grpSp>
        <p:nvGrpSpPr>
          <p:cNvPr id="19" name="Group 19"/>
          <p:cNvGrpSpPr/>
          <p:nvPr/>
        </p:nvGrpSpPr>
        <p:grpSpPr>
          <a:xfrm>
            <a:off x="9622166" y="5143500"/>
            <a:ext cx="7885079" cy="1294709"/>
            <a:chOff x="0" y="0"/>
            <a:chExt cx="2076729" cy="340993"/>
          </a:xfrm>
        </p:grpSpPr>
        <p:sp>
          <p:nvSpPr>
            <p:cNvPr id="20" name="Freeform 20"/>
            <p:cNvSpPr/>
            <p:nvPr/>
          </p:nvSpPr>
          <p:spPr>
            <a:xfrm>
              <a:off x="0" y="0"/>
              <a:ext cx="2076728" cy="340993"/>
            </a:xfrm>
            <a:custGeom>
              <a:avLst/>
              <a:gdLst/>
              <a:ahLst/>
              <a:cxnLst/>
              <a:rect l="l" t="t" r="r" b="b"/>
              <a:pathLst>
                <a:path w="2076728" h="340993">
                  <a:moveTo>
                    <a:pt x="50074" y="0"/>
                  </a:moveTo>
                  <a:lnTo>
                    <a:pt x="2026654" y="0"/>
                  </a:lnTo>
                  <a:cubicBezTo>
                    <a:pt x="2054309" y="0"/>
                    <a:pt x="2076728" y="22419"/>
                    <a:pt x="2076728" y="50074"/>
                  </a:cubicBezTo>
                  <a:lnTo>
                    <a:pt x="2076728" y="290919"/>
                  </a:lnTo>
                  <a:cubicBezTo>
                    <a:pt x="2076728" y="318574"/>
                    <a:pt x="2054309" y="340993"/>
                    <a:pt x="2026654" y="340993"/>
                  </a:cubicBezTo>
                  <a:lnTo>
                    <a:pt x="50074" y="340993"/>
                  </a:lnTo>
                  <a:cubicBezTo>
                    <a:pt x="22419" y="340993"/>
                    <a:pt x="0" y="318574"/>
                    <a:pt x="0" y="290919"/>
                  </a:cubicBezTo>
                  <a:lnTo>
                    <a:pt x="0" y="50074"/>
                  </a:lnTo>
                  <a:cubicBezTo>
                    <a:pt x="0" y="22419"/>
                    <a:pt x="22419" y="0"/>
                    <a:pt x="50074" y="0"/>
                  </a:cubicBezTo>
                  <a:close/>
                </a:path>
              </a:pathLst>
            </a:custGeom>
            <a:solidFill>
              <a:srgbClr val="F3F1EC"/>
            </a:solidFill>
          </p:spPr>
        </p:sp>
        <p:sp>
          <p:nvSpPr>
            <p:cNvPr id="21" name="TextBox 21"/>
            <p:cNvSpPr txBox="1"/>
            <p:nvPr/>
          </p:nvSpPr>
          <p:spPr>
            <a:xfrm>
              <a:off x="0" y="38100"/>
              <a:ext cx="2076729" cy="302893"/>
            </a:xfrm>
            <a:prstGeom prst="rect">
              <a:avLst/>
            </a:prstGeom>
          </p:spPr>
          <p:txBody>
            <a:bodyPr lIns="50800" tIns="50800" rIns="50800" bIns="50800" rtlCol="0" anchor="ctr"/>
            <a:lstStyle/>
            <a:p>
              <a:pPr algn="ctr">
                <a:lnSpc>
                  <a:spcPts val="2258"/>
                </a:lnSpc>
              </a:pPr>
              <a:endParaRPr/>
            </a:p>
          </p:txBody>
        </p:sp>
      </p:grpSp>
      <p:sp>
        <p:nvSpPr>
          <p:cNvPr id="22" name="TextBox 22"/>
          <p:cNvSpPr txBox="1"/>
          <p:nvPr/>
        </p:nvSpPr>
        <p:spPr>
          <a:xfrm>
            <a:off x="9144000" y="5441287"/>
            <a:ext cx="8841410" cy="622935"/>
          </a:xfrm>
          <a:prstGeom prst="rect">
            <a:avLst/>
          </a:prstGeom>
        </p:spPr>
        <p:txBody>
          <a:bodyPr lIns="0" tIns="0" rIns="0" bIns="0" rtlCol="0" anchor="t">
            <a:spAutoFit/>
          </a:bodyPr>
          <a:lstStyle/>
          <a:p>
            <a:pPr algn="ctr">
              <a:lnSpc>
                <a:spcPts val="5040"/>
              </a:lnSpc>
            </a:pPr>
            <a:r>
              <a:rPr lang="en-US" sz="3600">
                <a:solidFill>
                  <a:srgbClr val="543110"/>
                </a:solidFill>
                <a:latin typeface="Roboto Condensed Bold"/>
              </a:rPr>
              <a:t>Bố cục: </a:t>
            </a:r>
            <a:r>
              <a:rPr lang="en-US" sz="3600">
                <a:solidFill>
                  <a:srgbClr val="543110"/>
                </a:solidFill>
                <a:latin typeface="Roboto Condensed"/>
              </a:rPr>
              <a:t>4 phần (Đề - Thực – Luận – Kết)</a:t>
            </a:r>
          </a:p>
        </p:txBody>
      </p:sp>
      <p:grpSp>
        <p:nvGrpSpPr>
          <p:cNvPr id="23" name="Group 23"/>
          <p:cNvGrpSpPr/>
          <p:nvPr/>
        </p:nvGrpSpPr>
        <p:grpSpPr>
          <a:xfrm>
            <a:off x="428402" y="6828734"/>
            <a:ext cx="7885079" cy="2197072"/>
            <a:chOff x="0" y="0"/>
            <a:chExt cx="2076729" cy="578653"/>
          </a:xfrm>
        </p:grpSpPr>
        <p:sp>
          <p:nvSpPr>
            <p:cNvPr id="24" name="Freeform 24"/>
            <p:cNvSpPr/>
            <p:nvPr/>
          </p:nvSpPr>
          <p:spPr>
            <a:xfrm>
              <a:off x="0" y="0"/>
              <a:ext cx="2076728" cy="578653"/>
            </a:xfrm>
            <a:custGeom>
              <a:avLst/>
              <a:gdLst/>
              <a:ahLst/>
              <a:cxnLst/>
              <a:rect l="l" t="t" r="r" b="b"/>
              <a:pathLst>
                <a:path w="2076728" h="578653">
                  <a:moveTo>
                    <a:pt x="50074" y="0"/>
                  </a:moveTo>
                  <a:lnTo>
                    <a:pt x="2026654" y="0"/>
                  </a:lnTo>
                  <a:cubicBezTo>
                    <a:pt x="2054309" y="0"/>
                    <a:pt x="2076728" y="22419"/>
                    <a:pt x="2076728" y="50074"/>
                  </a:cubicBezTo>
                  <a:lnTo>
                    <a:pt x="2076728" y="528579"/>
                  </a:lnTo>
                  <a:cubicBezTo>
                    <a:pt x="2076728" y="556234"/>
                    <a:pt x="2054309" y="578653"/>
                    <a:pt x="2026654" y="578653"/>
                  </a:cubicBezTo>
                  <a:lnTo>
                    <a:pt x="50074" y="578653"/>
                  </a:lnTo>
                  <a:cubicBezTo>
                    <a:pt x="22419" y="578653"/>
                    <a:pt x="0" y="556234"/>
                    <a:pt x="0" y="528579"/>
                  </a:cubicBezTo>
                  <a:lnTo>
                    <a:pt x="0" y="50074"/>
                  </a:lnTo>
                  <a:cubicBezTo>
                    <a:pt x="0" y="22419"/>
                    <a:pt x="22419" y="0"/>
                    <a:pt x="50074" y="0"/>
                  </a:cubicBezTo>
                  <a:close/>
                </a:path>
              </a:pathLst>
            </a:custGeom>
            <a:solidFill>
              <a:srgbClr val="F3F1EC"/>
            </a:solidFill>
          </p:spPr>
        </p:sp>
        <p:sp>
          <p:nvSpPr>
            <p:cNvPr id="25" name="TextBox 25"/>
            <p:cNvSpPr txBox="1"/>
            <p:nvPr/>
          </p:nvSpPr>
          <p:spPr>
            <a:xfrm>
              <a:off x="0" y="38100"/>
              <a:ext cx="2076729" cy="540553"/>
            </a:xfrm>
            <a:prstGeom prst="rect">
              <a:avLst/>
            </a:prstGeom>
          </p:spPr>
          <p:txBody>
            <a:bodyPr lIns="50800" tIns="50800" rIns="50800" bIns="50800" rtlCol="0" anchor="ctr"/>
            <a:lstStyle/>
            <a:p>
              <a:pPr algn="ctr">
                <a:lnSpc>
                  <a:spcPts val="2258"/>
                </a:lnSpc>
              </a:pPr>
              <a:endParaRPr/>
            </a:p>
          </p:txBody>
        </p:sp>
      </p:grpSp>
      <p:sp>
        <p:nvSpPr>
          <p:cNvPr id="26" name="TextBox 26"/>
          <p:cNvSpPr txBox="1"/>
          <p:nvPr/>
        </p:nvSpPr>
        <p:spPr>
          <a:xfrm>
            <a:off x="635540" y="6939528"/>
            <a:ext cx="7570329" cy="1899285"/>
          </a:xfrm>
          <a:prstGeom prst="rect">
            <a:avLst/>
          </a:prstGeom>
        </p:spPr>
        <p:txBody>
          <a:bodyPr lIns="0" tIns="0" rIns="0" bIns="0" rtlCol="0" anchor="t">
            <a:spAutoFit/>
          </a:bodyPr>
          <a:lstStyle/>
          <a:p>
            <a:pPr algn="just">
              <a:lnSpc>
                <a:spcPts val="5040"/>
              </a:lnSpc>
            </a:pPr>
            <a:r>
              <a:rPr lang="en-US" sz="3600" dirty="0" err="1">
                <a:solidFill>
                  <a:srgbClr val="543110"/>
                </a:solidFill>
                <a:latin typeface="Roboto Condensed Bold"/>
              </a:rPr>
              <a:t>Chủ</a:t>
            </a:r>
            <a:r>
              <a:rPr lang="en-US" sz="3600" dirty="0">
                <a:solidFill>
                  <a:srgbClr val="543110"/>
                </a:solidFill>
                <a:latin typeface="Roboto Condensed Bold"/>
              </a:rPr>
              <a:t> </a:t>
            </a:r>
            <a:r>
              <a:rPr lang="en-US" sz="3600" dirty="0" err="1">
                <a:solidFill>
                  <a:srgbClr val="543110"/>
                </a:solidFill>
                <a:latin typeface="Roboto Condensed Bold"/>
              </a:rPr>
              <a:t>thể</a:t>
            </a:r>
            <a:r>
              <a:rPr lang="en-US" sz="3600" dirty="0">
                <a:solidFill>
                  <a:srgbClr val="543110"/>
                </a:solidFill>
                <a:latin typeface="Roboto Condensed Bold"/>
              </a:rPr>
              <a:t> </a:t>
            </a:r>
            <a:r>
              <a:rPr lang="en-US" sz="3600" dirty="0" err="1">
                <a:solidFill>
                  <a:srgbClr val="543110"/>
                </a:solidFill>
                <a:latin typeface="Roboto Condensed Bold"/>
              </a:rPr>
              <a:t>trữ</a:t>
            </a:r>
            <a:r>
              <a:rPr lang="en-US" sz="3600" dirty="0">
                <a:solidFill>
                  <a:srgbClr val="543110"/>
                </a:solidFill>
                <a:latin typeface="Roboto Condensed Bold"/>
              </a:rPr>
              <a:t> </a:t>
            </a:r>
            <a:r>
              <a:rPr lang="en-US" sz="3600" dirty="0" err="1">
                <a:solidFill>
                  <a:srgbClr val="543110"/>
                </a:solidFill>
                <a:latin typeface="Roboto Condensed Bold"/>
              </a:rPr>
              <a:t>tình</a:t>
            </a:r>
            <a:r>
              <a:rPr lang="en-US" sz="3600" dirty="0">
                <a:solidFill>
                  <a:srgbClr val="543110"/>
                </a:solidFill>
                <a:latin typeface="Roboto Condensed Bold"/>
              </a:rPr>
              <a:t>:</a:t>
            </a:r>
            <a:r>
              <a:rPr lang="en-US" sz="3600" dirty="0">
                <a:solidFill>
                  <a:srgbClr val="543110"/>
                </a:solidFill>
                <a:latin typeface="Roboto Condensed"/>
              </a:rPr>
              <a:t> </a:t>
            </a:r>
            <a:r>
              <a:rPr lang="en-US" sz="3600" dirty="0" err="1">
                <a:solidFill>
                  <a:srgbClr val="543110"/>
                </a:solidFill>
                <a:latin typeface="Roboto Condensed"/>
              </a:rPr>
              <a:t>Bài</a:t>
            </a:r>
            <a:r>
              <a:rPr lang="en-US" sz="3600" dirty="0">
                <a:solidFill>
                  <a:srgbClr val="543110"/>
                </a:solidFill>
                <a:latin typeface="Roboto Condensed"/>
              </a:rPr>
              <a:t> </a:t>
            </a:r>
            <a:r>
              <a:rPr lang="en-US" sz="3600" dirty="0" err="1">
                <a:solidFill>
                  <a:srgbClr val="543110"/>
                </a:solidFill>
                <a:latin typeface="Roboto Condensed"/>
              </a:rPr>
              <a:t>thơ</a:t>
            </a:r>
            <a:r>
              <a:rPr lang="en-US" sz="3600" dirty="0">
                <a:solidFill>
                  <a:srgbClr val="543110"/>
                </a:solidFill>
                <a:latin typeface="Roboto Condensed"/>
              </a:rPr>
              <a:t> </a:t>
            </a:r>
            <a:r>
              <a:rPr lang="en-US" sz="3600" dirty="0" err="1">
                <a:solidFill>
                  <a:srgbClr val="543110"/>
                </a:solidFill>
                <a:latin typeface="Roboto Condensed"/>
              </a:rPr>
              <a:t>là</a:t>
            </a:r>
            <a:r>
              <a:rPr lang="en-US" sz="3600" dirty="0">
                <a:solidFill>
                  <a:srgbClr val="543110"/>
                </a:solidFill>
                <a:latin typeface="Roboto Condensed"/>
              </a:rPr>
              <a:t> </a:t>
            </a:r>
            <a:r>
              <a:rPr lang="en-US" sz="3600" dirty="0" err="1">
                <a:solidFill>
                  <a:srgbClr val="543110"/>
                </a:solidFill>
                <a:latin typeface="Roboto Condensed"/>
              </a:rPr>
              <a:t>lời</a:t>
            </a:r>
            <a:r>
              <a:rPr lang="en-US" sz="3600" dirty="0">
                <a:solidFill>
                  <a:srgbClr val="543110"/>
                </a:solidFill>
                <a:latin typeface="Roboto Condensed"/>
              </a:rPr>
              <a:t> </a:t>
            </a:r>
            <a:r>
              <a:rPr lang="en-US" sz="3600" dirty="0" err="1">
                <a:solidFill>
                  <a:srgbClr val="543110"/>
                </a:solidFill>
                <a:latin typeface="Roboto Condensed"/>
              </a:rPr>
              <a:t>tâm</a:t>
            </a:r>
            <a:r>
              <a:rPr lang="en-US" sz="3600" dirty="0">
                <a:solidFill>
                  <a:srgbClr val="543110"/>
                </a:solidFill>
                <a:latin typeface="Roboto Condensed"/>
              </a:rPr>
              <a:t> </a:t>
            </a:r>
            <a:r>
              <a:rPr lang="en-US" sz="3600" dirty="0" err="1">
                <a:solidFill>
                  <a:srgbClr val="543110"/>
                </a:solidFill>
                <a:latin typeface="Roboto Condensed"/>
              </a:rPr>
              <a:t>sự</a:t>
            </a:r>
            <a:r>
              <a:rPr lang="en-US" sz="3600" dirty="0">
                <a:solidFill>
                  <a:srgbClr val="543110"/>
                </a:solidFill>
                <a:latin typeface="Roboto Condensed"/>
              </a:rPr>
              <a:t> </a:t>
            </a:r>
            <a:r>
              <a:rPr lang="en-US" sz="3600" dirty="0" err="1">
                <a:solidFill>
                  <a:srgbClr val="543110"/>
                </a:solidFill>
                <a:latin typeface="Roboto Condensed"/>
              </a:rPr>
              <a:t>của</a:t>
            </a:r>
            <a:r>
              <a:rPr lang="en-US" sz="3600" dirty="0">
                <a:solidFill>
                  <a:srgbClr val="543110"/>
                </a:solidFill>
                <a:latin typeface="Roboto Condensed"/>
              </a:rPr>
              <a:t> </a:t>
            </a:r>
            <a:r>
              <a:rPr lang="en-US" sz="3600" dirty="0" err="1">
                <a:solidFill>
                  <a:srgbClr val="543110"/>
                </a:solidFill>
                <a:latin typeface="Roboto Condensed"/>
              </a:rPr>
              <a:t>Hồ</a:t>
            </a:r>
            <a:r>
              <a:rPr lang="en-US" sz="3600" dirty="0">
                <a:solidFill>
                  <a:srgbClr val="543110"/>
                </a:solidFill>
                <a:latin typeface="Roboto Condensed"/>
              </a:rPr>
              <a:t> </a:t>
            </a:r>
            <a:r>
              <a:rPr lang="en-US" sz="3600" dirty="0" err="1">
                <a:solidFill>
                  <a:srgbClr val="543110"/>
                </a:solidFill>
                <a:latin typeface="Roboto Condensed"/>
              </a:rPr>
              <a:t>Xuân</a:t>
            </a:r>
            <a:r>
              <a:rPr lang="en-US" sz="3600" dirty="0">
                <a:solidFill>
                  <a:srgbClr val="543110"/>
                </a:solidFill>
                <a:latin typeface="Roboto Condensed"/>
              </a:rPr>
              <a:t> </a:t>
            </a:r>
            <a:r>
              <a:rPr lang="en-US" sz="3600" dirty="0" err="1">
                <a:solidFill>
                  <a:srgbClr val="543110"/>
                </a:solidFill>
                <a:latin typeface="Roboto Condensed"/>
              </a:rPr>
              <a:t>Hương</a:t>
            </a:r>
            <a:r>
              <a:rPr lang="en-US" sz="3600" dirty="0">
                <a:solidFill>
                  <a:srgbClr val="543110"/>
                </a:solidFill>
                <a:latin typeface="Roboto Condensed"/>
              </a:rPr>
              <a:t> </a:t>
            </a:r>
            <a:r>
              <a:rPr lang="en-US" sz="3600" dirty="0" err="1">
                <a:solidFill>
                  <a:srgbClr val="543110"/>
                </a:solidFill>
                <a:latin typeface="Roboto Condensed"/>
              </a:rPr>
              <a:t>về</a:t>
            </a:r>
            <a:r>
              <a:rPr lang="en-US" sz="3600" dirty="0">
                <a:solidFill>
                  <a:srgbClr val="543110"/>
                </a:solidFill>
                <a:latin typeface="Roboto Condensed"/>
              </a:rPr>
              <a:t> </a:t>
            </a:r>
            <a:r>
              <a:rPr lang="en-US" sz="3600" dirty="0" err="1">
                <a:solidFill>
                  <a:srgbClr val="543110"/>
                </a:solidFill>
                <a:latin typeface="Roboto Condensed"/>
              </a:rPr>
              <a:t>hoàn</a:t>
            </a:r>
            <a:r>
              <a:rPr lang="en-US" sz="3600" dirty="0">
                <a:solidFill>
                  <a:srgbClr val="543110"/>
                </a:solidFill>
                <a:latin typeface="Roboto Condensed"/>
              </a:rPr>
              <a:t> </a:t>
            </a:r>
            <a:r>
              <a:rPr lang="en-US" sz="3600" dirty="0" err="1">
                <a:solidFill>
                  <a:srgbClr val="543110"/>
                </a:solidFill>
                <a:latin typeface="Roboto Condensed"/>
              </a:rPr>
              <a:t>cảnh</a:t>
            </a:r>
            <a:r>
              <a:rPr lang="en-US" sz="3600" dirty="0">
                <a:solidFill>
                  <a:srgbClr val="543110"/>
                </a:solidFill>
                <a:latin typeface="Roboto Condensed"/>
              </a:rPr>
              <a:t> </a:t>
            </a:r>
            <a:r>
              <a:rPr lang="en-US" sz="3600" dirty="0" err="1">
                <a:solidFill>
                  <a:srgbClr val="543110"/>
                </a:solidFill>
                <a:latin typeface="Roboto Condensed"/>
              </a:rPr>
              <a:t>và</a:t>
            </a:r>
            <a:r>
              <a:rPr lang="en-US" sz="3600" dirty="0">
                <a:solidFill>
                  <a:srgbClr val="543110"/>
                </a:solidFill>
                <a:latin typeface="Roboto Condensed"/>
              </a:rPr>
              <a:t> </a:t>
            </a:r>
            <a:r>
              <a:rPr lang="en-US" sz="3600" dirty="0" err="1">
                <a:solidFill>
                  <a:srgbClr val="543110"/>
                </a:solidFill>
                <a:latin typeface="Roboto Condensed"/>
              </a:rPr>
              <a:t>thân</a:t>
            </a:r>
            <a:r>
              <a:rPr lang="en-US" sz="3600" dirty="0">
                <a:solidFill>
                  <a:srgbClr val="543110"/>
                </a:solidFill>
                <a:latin typeface="Roboto Condensed"/>
              </a:rPr>
              <a:t> </a:t>
            </a:r>
            <a:r>
              <a:rPr lang="en-US" sz="3600" dirty="0" err="1">
                <a:solidFill>
                  <a:srgbClr val="543110"/>
                </a:solidFill>
                <a:latin typeface="Roboto Condensed"/>
              </a:rPr>
              <a:t>phận</a:t>
            </a:r>
            <a:r>
              <a:rPr lang="en-US" sz="3600" dirty="0">
                <a:solidFill>
                  <a:srgbClr val="543110"/>
                </a:solidFill>
                <a:latin typeface="Roboto Condensed"/>
              </a:rPr>
              <a:t> </a:t>
            </a:r>
            <a:r>
              <a:rPr lang="en-US" sz="3600" dirty="0" err="1">
                <a:solidFill>
                  <a:srgbClr val="543110"/>
                </a:solidFill>
                <a:latin typeface="Roboto Condensed"/>
              </a:rPr>
              <a:t>của</a:t>
            </a:r>
            <a:r>
              <a:rPr lang="en-US" sz="3600" dirty="0">
                <a:solidFill>
                  <a:srgbClr val="543110"/>
                </a:solidFill>
                <a:latin typeface="Roboto Condensed"/>
              </a:rPr>
              <a:t> </a:t>
            </a:r>
            <a:r>
              <a:rPr lang="en-US" sz="3600" dirty="0" err="1">
                <a:solidFill>
                  <a:srgbClr val="543110"/>
                </a:solidFill>
                <a:latin typeface="Roboto Condensed"/>
              </a:rPr>
              <a:t>mình</a:t>
            </a:r>
            <a:r>
              <a:rPr lang="en-US" sz="3600" dirty="0">
                <a:solidFill>
                  <a:srgbClr val="543110"/>
                </a:solidFill>
                <a:latin typeface="Roboto Condensed"/>
              </a:rPr>
              <a:t>.</a:t>
            </a:r>
          </a:p>
        </p:txBody>
      </p:sp>
      <p:grpSp>
        <p:nvGrpSpPr>
          <p:cNvPr id="27" name="Group 27"/>
          <p:cNvGrpSpPr/>
          <p:nvPr/>
        </p:nvGrpSpPr>
        <p:grpSpPr>
          <a:xfrm>
            <a:off x="9622166" y="6590609"/>
            <a:ext cx="8170423" cy="3390332"/>
            <a:chOff x="0" y="0"/>
            <a:chExt cx="2151881" cy="892927"/>
          </a:xfrm>
        </p:grpSpPr>
        <p:sp>
          <p:nvSpPr>
            <p:cNvPr id="28" name="Freeform 28"/>
            <p:cNvSpPr/>
            <p:nvPr/>
          </p:nvSpPr>
          <p:spPr>
            <a:xfrm>
              <a:off x="0" y="0"/>
              <a:ext cx="2151881" cy="892927"/>
            </a:xfrm>
            <a:custGeom>
              <a:avLst/>
              <a:gdLst/>
              <a:ahLst/>
              <a:cxnLst/>
              <a:rect l="l" t="t" r="r" b="b"/>
              <a:pathLst>
                <a:path w="2151881" h="892927">
                  <a:moveTo>
                    <a:pt x="48325" y="0"/>
                  </a:moveTo>
                  <a:lnTo>
                    <a:pt x="2103556" y="0"/>
                  </a:lnTo>
                  <a:cubicBezTo>
                    <a:pt x="2116372" y="0"/>
                    <a:pt x="2128664" y="5091"/>
                    <a:pt x="2137727" y="14154"/>
                  </a:cubicBezTo>
                  <a:cubicBezTo>
                    <a:pt x="2146790" y="23217"/>
                    <a:pt x="2151881" y="35509"/>
                    <a:pt x="2151881" y="48325"/>
                  </a:cubicBezTo>
                  <a:lnTo>
                    <a:pt x="2151881" y="844602"/>
                  </a:lnTo>
                  <a:cubicBezTo>
                    <a:pt x="2151881" y="871291"/>
                    <a:pt x="2130245" y="892927"/>
                    <a:pt x="2103556" y="892927"/>
                  </a:cubicBezTo>
                  <a:lnTo>
                    <a:pt x="48325" y="892927"/>
                  </a:lnTo>
                  <a:cubicBezTo>
                    <a:pt x="35509" y="892927"/>
                    <a:pt x="23217" y="887835"/>
                    <a:pt x="14154" y="878773"/>
                  </a:cubicBezTo>
                  <a:cubicBezTo>
                    <a:pt x="5091" y="869710"/>
                    <a:pt x="0" y="857418"/>
                    <a:pt x="0" y="844602"/>
                  </a:cubicBezTo>
                  <a:lnTo>
                    <a:pt x="0" y="48325"/>
                  </a:lnTo>
                  <a:cubicBezTo>
                    <a:pt x="0" y="21636"/>
                    <a:pt x="21636" y="0"/>
                    <a:pt x="48325" y="0"/>
                  </a:cubicBezTo>
                  <a:close/>
                </a:path>
              </a:pathLst>
            </a:custGeom>
            <a:solidFill>
              <a:srgbClr val="F3F1EC"/>
            </a:solidFill>
          </p:spPr>
        </p:sp>
        <p:sp>
          <p:nvSpPr>
            <p:cNvPr id="29" name="TextBox 29"/>
            <p:cNvSpPr txBox="1"/>
            <p:nvPr/>
          </p:nvSpPr>
          <p:spPr>
            <a:xfrm>
              <a:off x="0" y="38100"/>
              <a:ext cx="2151881" cy="854827"/>
            </a:xfrm>
            <a:prstGeom prst="rect">
              <a:avLst/>
            </a:prstGeom>
          </p:spPr>
          <p:txBody>
            <a:bodyPr lIns="50800" tIns="50800" rIns="50800" bIns="50800" rtlCol="0" anchor="ctr"/>
            <a:lstStyle/>
            <a:p>
              <a:pPr algn="ctr">
                <a:lnSpc>
                  <a:spcPts val="2258"/>
                </a:lnSpc>
              </a:pPr>
              <a:endParaRPr/>
            </a:p>
          </p:txBody>
        </p:sp>
      </p:grpSp>
      <p:sp>
        <p:nvSpPr>
          <p:cNvPr id="30" name="TextBox 30"/>
          <p:cNvSpPr txBox="1"/>
          <p:nvPr/>
        </p:nvSpPr>
        <p:spPr>
          <a:xfrm>
            <a:off x="9714689" y="6659857"/>
            <a:ext cx="7985376" cy="3175635"/>
          </a:xfrm>
          <a:prstGeom prst="rect">
            <a:avLst/>
          </a:prstGeom>
        </p:spPr>
        <p:txBody>
          <a:bodyPr lIns="0" tIns="0" rIns="0" bIns="0" rtlCol="0" anchor="t">
            <a:spAutoFit/>
          </a:bodyPr>
          <a:lstStyle/>
          <a:p>
            <a:pPr algn="just">
              <a:lnSpc>
                <a:spcPts val="5040"/>
              </a:lnSpc>
            </a:pPr>
            <a:r>
              <a:rPr lang="en-US" sz="3600">
                <a:solidFill>
                  <a:srgbClr val="543110"/>
                </a:solidFill>
                <a:latin typeface="Roboto Condensed Bold"/>
              </a:rPr>
              <a:t>Cảm hứng chủ đạo: </a:t>
            </a:r>
            <a:r>
              <a:rPr lang="en-US" sz="3600">
                <a:solidFill>
                  <a:srgbClr val="543110"/>
                </a:solidFill>
                <a:latin typeface="Roboto Condensed"/>
              </a:rPr>
              <a:t>sự bẽ bàng, tủi hổ, nỗi đau, nỗi cô đơn của Hồ Xuân Hương nói riêng và những người phụ nữ xưa nói chung về duyên phận hẩm hiu, hạnh phúc ít ỏi, khi lấy chồng mà phải cam chịu cảnh làm lẽ</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inVertical)">
                                      <p:cBhvr>
                                        <p:cTn id="26" dur="500"/>
                                        <p:tgtEl>
                                          <p:spTgt spid="11"/>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arn(inVertical)">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arn(inVertical)">
                                      <p:cBhvr>
                                        <p:cTn id="34" dur="500"/>
                                        <p:tgtEl>
                                          <p:spTgt spid="15"/>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inVertic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arn(inVertical)">
                                      <p:cBhvr>
                                        <p:cTn id="42" dur="500"/>
                                        <p:tgtEl>
                                          <p:spTgt spid="19"/>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barn(inVertical)">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barn(inVertical)">
                                      <p:cBhvr>
                                        <p:cTn id="50" dur="500"/>
                                        <p:tgtEl>
                                          <p:spTgt spid="23"/>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barn(inVertical)">
                                      <p:cBhvr>
                                        <p:cTn id="53" dur="50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nodeType="click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barn(inVertical)">
                                      <p:cBhvr>
                                        <p:cTn id="58" dur="500"/>
                                        <p:tgtEl>
                                          <p:spTgt spid="27"/>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barn(inVertical)">
                                      <p:cBhvr>
                                        <p:cTn id="6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4" grpId="0"/>
      <p:bldP spid="18" grpId="0"/>
      <p:bldP spid="22" grpId="0"/>
      <p:bldP spid="26"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pic>
        <p:nvPicPr>
          <p:cNvPr id="3" name="Picture 3"/>
          <p:cNvPicPr>
            <a:picLocks noChangeAspect="1"/>
          </p:cNvPicPr>
          <p:nvPr/>
        </p:nvPicPr>
        <p:blipFill>
          <a:blip r:embed="rId3"/>
          <a:srcRect/>
          <a:stretch>
            <a:fillRect/>
          </a:stretch>
        </p:blipFill>
        <p:spPr>
          <a:xfrm>
            <a:off x="0" y="3241714"/>
            <a:ext cx="2717402" cy="529893"/>
          </a:xfrm>
          <a:prstGeom prst="rect">
            <a:avLst/>
          </a:prstGeom>
        </p:spPr>
      </p:pic>
      <p:sp>
        <p:nvSpPr>
          <p:cNvPr id="4" name="TextBox 4"/>
          <p:cNvSpPr txBox="1"/>
          <p:nvPr/>
        </p:nvSpPr>
        <p:spPr>
          <a:xfrm>
            <a:off x="2499198" y="2988742"/>
            <a:ext cx="14760102" cy="2326640"/>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Roboto Condensed"/>
              </a:rPr>
              <a:t>Nhà thơ viết về những vấn đề của cá nhân con người, về những bi kịch nội tâm. Thương xót cho thân phận mình là một cảm xúc mới trong thơ Nôm Đường luật Việt Nam</a:t>
            </a:r>
          </a:p>
        </p:txBody>
      </p:sp>
      <p:sp>
        <p:nvSpPr>
          <p:cNvPr id="5" name="Freeform 5"/>
          <p:cNvSpPr/>
          <p:nvPr/>
        </p:nvSpPr>
        <p:spPr>
          <a:xfrm>
            <a:off x="-1611549" y="5143500"/>
            <a:ext cx="20635910" cy="6268158"/>
          </a:xfrm>
          <a:custGeom>
            <a:avLst/>
            <a:gdLst/>
            <a:ahLst/>
            <a:cxnLst/>
            <a:rect l="l" t="t" r="r" b="b"/>
            <a:pathLst>
              <a:path w="20635910" h="6268158">
                <a:moveTo>
                  <a:pt x="0" y="0"/>
                </a:moveTo>
                <a:lnTo>
                  <a:pt x="20635910" y="0"/>
                </a:lnTo>
                <a:lnTo>
                  <a:pt x="20635910" y="6268158"/>
                </a:lnTo>
                <a:lnTo>
                  <a:pt x="0" y="6268158"/>
                </a:lnTo>
                <a:lnTo>
                  <a:pt x="0" y="0"/>
                </a:lnTo>
                <a:close/>
              </a:path>
            </a:pathLst>
          </a:custGeom>
          <a:blipFill>
            <a:blip r:embed="rId4">
              <a:alphaModFix amt="78000"/>
              <a:extLst>
                <a:ext uri="{96DAC541-7B7A-43D3-8B79-37D633B846F1}">
                  <asvg:svgBlip xmlns:asvg="http://schemas.microsoft.com/office/drawing/2016/SVG/main" xmlns="" r:embed="rId5"/>
                </a:ext>
              </a:extLst>
            </a:blip>
            <a:stretch>
              <a:fillRect/>
            </a:stretch>
          </a:blipFill>
        </p:spPr>
      </p:sp>
      <p:sp>
        <p:nvSpPr>
          <p:cNvPr id="6" name="TextBox 6"/>
          <p:cNvSpPr txBox="1"/>
          <p:nvPr/>
        </p:nvSpPr>
        <p:spPr>
          <a:xfrm>
            <a:off x="-3709481" y="111868"/>
            <a:ext cx="15670187" cy="1144907"/>
          </a:xfrm>
          <a:prstGeom prst="rect">
            <a:avLst/>
          </a:prstGeom>
        </p:spPr>
        <p:txBody>
          <a:bodyPr lIns="0" tIns="0" rIns="0" bIns="0" rtlCol="0" anchor="t">
            <a:spAutoFit/>
          </a:bodyPr>
          <a:lstStyle/>
          <a:p>
            <a:pPr algn="ctr">
              <a:lnSpc>
                <a:spcPts val="8819"/>
              </a:lnSpc>
            </a:pPr>
            <a:r>
              <a:rPr lang="en-US" sz="6299">
                <a:solidFill>
                  <a:srgbClr val="964900"/>
                </a:solidFill>
                <a:latin typeface="#9Slide05 IcielSanelma"/>
              </a:rPr>
              <a:t>3.2. Đọc hiểu bài thơ Tự tình</a:t>
            </a:r>
          </a:p>
        </p:txBody>
      </p:sp>
      <p:sp>
        <p:nvSpPr>
          <p:cNvPr id="7" name="TextBox 7"/>
          <p:cNvSpPr txBox="1"/>
          <p:nvPr/>
        </p:nvSpPr>
        <p:spPr>
          <a:xfrm>
            <a:off x="-1611549" y="1066275"/>
            <a:ext cx="20806391" cy="1144907"/>
          </a:xfrm>
          <a:prstGeom prst="rect">
            <a:avLst/>
          </a:prstGeom>
        </p:spPr>
        <p:txBody>
          <a:bodyPr lIns="0" tIns="0" rIns="0" bIns="0" rtlCol="0" anchor="t">
            <a:spAutoFit/>
          </a:bodyPr>
          <a:lstStyle/>
          <a:p>
            <a:pPr algn="ctr">
              <a:lnSpc>
                <a:spcPts val="8819"/>
              </a:lnSpc>
            </a:pPr>
            <a:r>
              <a:rPr lang="en-US" sz="6299">
                <a:solidFill>
                  <a:srgbClr val="543110"/>
                </a:solidFill>
                <a:latin typeface="#9Slide05 IcielSanelma"/>
              </a:rPr>
              <a:t>a. Đặc điểm thơ tứ tuyệt Đường luật thể hiện trong bài thơ Tự tình</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flipV="1">
            <a:off x="-1893216" y="-2317189"/>
            <a:ext cx="12578412" cy="20369897"/>
          </a:xfrm>
          <a:custGeom>
            <a:avLst/>
            <a:gdLst/>
            <a:ahLst/>
            <a:cxnLst/>
            <a:rect l="l" t="t" r="r" b="b"/>
            <a:pathLst>
              <a:path w="12578412" h="20369897">
                <a:moveTo>
                  <a:pt x="0" y="20369897"/>
                </a:moveTo>
                <a:lnTo>
                  <a:pt x="12578412" y="20369897"/>
                </a:lnTo>
                <a:lnTo>
                  <a:pt x="12578412" y="0"/>
                </a:lnTo>
                <a:lnTo>
                  <a:pt x="0" y="0"/>
                </a:lnTo>
                <a:lnTo>
                  <a:pt x="0" y="20369897"/>
                </a:lnTo>
                <a:close/>
              </a:path>
            </a:pathLst>
          </a:custGeom>
          <a:blipFill>
            <a:blip r:embed="rId3"/>
            <a:stretch>
              <a:fillRect/>
            </a:stretch>
          </a:blipFill>
        </p:spPr>
      </p:sp>
      <p:sp>
        <p:nvSpPr>
          <p:cNvPr id="4" name="Freeform 4"/>
          <p:cNvSpPr/>
          <p:nvPr/>
        </p:nvSpPr>
        <p:spPr>
          <a:xfrm>
            <a:off x="10164463" y="1330997"/>
            <a:ext cx="7498487" cy="4974958"/>
          </a:xfrm>
          <a:custGeom>
            <a:avLst/>
            <a:gdLst/>
            <a:ahLst/>
            <a:cxnLst/>
            <a:rect l="l" t="t" r="r" b="b"/>
            <a:pathLst>
              <a:path w="7498487" h="4974958">
                <a:moveTo>
                  <a:pt x="0" y="0"/>
                </a:moveTo>
                <a:lnTo>
                  <a:pt x="7498488" y="0"/>
                </a:lnTo>
                <a:lnTo>
                  <a:pt x="7498488" y="4974958"/>
                </a:lnTo>
                <a:lnTo>
                  <a:pt x="0" y="4974958"/>
                </a:lnTo>
                <a:lnTo>
                  <a:pt x="0" y="0"/>
                </a:lnTo>
                <a:close/>
              </a:path>
            </a:pathLst>
          </a:custGeom>
          <a:blipFill>
            <a:blip r:embed="rId4"/>
            <a:stretch>
              <a:fillRect/>
            </a:stretch>
          </a:blipFill>
        </p:spPr>
      </p:sp>
      <p:sp>
        <p:nvSpPr>
          <p:cNvPr id="5" name="TextBox 5"/>
          <p:cNvSpPr txBox="1"/>
          <p:nvPr/>
        </p:nvSpPr>
        <p:spPr>
          <a:xfrm>
            <a:off x="659395" y="2049131"/>
            <a:ext cx="6936879" cy="5462797"/>
          </a:xfrm>
          <a:prstGeom prst="rect">
            <a:avLst/>
          </a:prstGeom>
        </p:spPr>
        <p:txBody>
          <a:bodyPr lIns="0" tIns="0" rIns="0" bIns="0" rtlCol="0" anchor="t">
            <a:spAutoFit/>
          </a:bodyPr>
          <a:lstStyle/>
          <a:p>
            <a:pPr algn="ctr">
              <a:lnSpc>
                <a:spcPts val="7217"/>
              </a:lnSpc>
              <a:spcBef>
                <a:spcPct val="0"/>
              </a:spcBef>
            </a:pPr>
            <a:r>
              <a:rPr lang="en-US" sz="5155" spc="15" dirty="0" err="1">
                <a:solidFill>
                  <a:srgbClr val="FFFFFF"/>
                </a:solidFill>
                <a:latin typeface="Roboto Condensed Bold"/>
              </a:rPr>
              <a:t>Bà</a:t>
            </a:r>
            <a:r>
              <a:rPr lang="en-US" sz="5155" spc="15" dirty="0">
                <a:solidFill>
                  <a:srgbClr val="FFFFFF"/>
                </a:solidFill>
                <a:latin typeface="Roboto Condensed Bold"/>
              </a:rPr>
              <a:t> </a:t>
            </a:r>
            <a:r>
              <a:rPr lang="en-US" sz="5155" spc="15" dirty="0" err="1">
                <a:solidFill>
                  <a:srgbClr val="FFFFFF"/>
                </a:solidFill>
                <a:latin typeface="Roboto Condensed Bold"/>
              </a:rPr>
              <a:t>là</a:t>
            </a:r>
            <a:r>
              <a:rPr lang="en-US" sz="5155" spc="15" dirty="0">
                <a:solidFill>
                  <a:srgbClr val="FFFFFF"/>
                </a:solidFill>
                <a:latin typeface="Roboto Condensed Bold"/>
              </a:rPr>
              <a:t> </a:t>
            </a:r>
            <a:r>
              <a:rPr lang="en-US" sz="5155" spc="15" dirty="0" err="1">
                <a:solidFill>
                  <a:srgbClr val="FFFFFF"/>
                </a:solidFill>
                <a:latin typeface="Roboto Condensed Bold"/>
              </a:rPr>
              <a:t>người</a:t>
            </a:r>
            <a:r>
              <a:rPr lang="en-US" sz="5155" spc="15" dirty="0">
                <a:solidFill>
                  <a:srgbClr val="FFFFFF"/>
                </a:solidFill>
                <a:latin typeface="Roboto Condensed Bold"/>
              </a:rPr>
              <a:t> </a:t>
            </a:r>
            <a:r>
              <a:rPr lang="en-US" sz="5155" spc="15" dirty="0" err="1">
                <a:solidFill>
                  <a:srgbClr val="FFFFFF"/>
                </a:solidFill>
                <a:latin typeface="Roboto Condensed Bold"/>
              </a:rPr>
              <a:t>thông</a:t>
            </a:r>
            <a:r>
              <a:rPr lang="en-US" sz="5155" spc="15" dirty="0">
                <a:solidFill>
                  <a:srgbClr val="FFFFFF"/>
                </a:solidFill>
                <a:latin typeface="Roboto Condensed Bold"/>
              </a:rPr>
              <a:t> </a:t>
            </a:r>
            <a:r>
              <a:rPr lang="en-US" sz="5155" spc="15" dirty="0" err="1">
                <a:solidFill>
                  <a:srgbClr val="FFFFFF"/>
                </a:solidFill>
                <a:latin typeface="Roboto Condensed Bold"/>
              </a:rPr>
              <a:t>minh</a:t>
            </a:r>
            <a:r>
              <a:rPr lang="en-US" sz="5155" spc="15" dirty="0">
                <a:solidFill>
                  <a:srgbClr val="FFFFFF"/>
                </a:solidFill>
                <a:latin typeface="Roboto Condensed Bold"/>
              </a:rPr>
              <a:t>, </a:t>
            </a:r>
            <a:r>
              <a:rPr lang="en-US" sz="5155" spc="15" dirty="0" err="1">
                <a:solidFill>
                  <a:srgbClr val="FFFFFF"/>
                </a:solidFill>
                <a:latin typeface="Roboto Condensed Bold"/>
              </a:rPr>
              <a:t>thích</a:t>
            </a:r>
            <a:r>
              <a:rPr lang="en-US" sz="5155" spc="15" dirty="0">
                <a:solidFill>
                  <a:srgbClr val="FFFFFF"/>
                </a:solidFill>
                <a:latin typeface="Roboto Condensed Bold"/>
              </a:rPr>
              <a:t> </a:t>
            </a:r>
            <a:r>
              <a:rPr lang="en-US" sz="5155" spc="15" dirty="0" err="1">
                <a:solidFill>
                  <a:srgbClr val="FFFFFF"/>
                </a:solidFill>
                <a:latin typeface="Roboto Condensed Bold"/>
              </a:rPr>
              <a:t>kết</a:t>
            </a:r>
            <a:r>
              <a:rPr lang="en-US" sz="5155" spc="15" dirty="0">
                <a:solidFill>
                  <a:srgbClr val="FFFFFF"/>
                </a:solidFill>
                <a:latin typeface="Roboto Condensed Bold"/>
              </a:rPr>
              <a:t> </a:t>
            </a:r>
            <a:r>
              <a:rPr lang="en-US" sz="5155" spc="15" dirty="0" err="1">
                <a:solidFill>
                  <a:srgbClr val="FFFFFF"/>
                </a:solidFill>
                <a:latin typeface="Roboto Condensed Bold"/>
              </a:rPr>
              <a:t>giao</a:t>
            </a:r>
            <a:r>
              <a:rPr lang="en-US" sz="5155" spc="15" dirty="0">
                <a:solidFill>
                  <a:srgbClr val="FFFFFF"/>
                </a:solidFill>
                <a:latin typeface="Roboto Condensed Bold"/>
              </a:rPr>
              <a:t> </a:t>
            </a:r>
            <a:r>
              <a:rPr lang="en-US" sz="5155" spc="15" dirty="0" err="1">
                <a:solidFill>
                  <a:srgbClr val="FFFFFF"/>
                </a:solidFill>
                <a:latin typeface="Roboto Condensed Bold"/>
              </a:rPr>
              <a:t>bạn</a:t>
            </a:r>
            <a:r>
              <a:rPr lang="en-US" sz="5155" spc="15" dirty="0">
                <a:solidFill>
                  <a:srgbClr val="FFFFFF"/>
                </a:solidFill>
                <a:latin typeface="Roboto Condensed Bold"/>
              </a:rPr>
              <a:t> </a:t>
            </a:r>
            <a:r>
              <a:rPr lang="en-US" sz="5155" spc="15" dirty="0" err="1">
                <a:solidFill>
                  <a:srgbClr val="FFFFFF"/>
                </a:solidFill>
                <a:latin typeface="Roboto Condensed Bold"/>
              </a:rPr>
              <a:t>bè</a:t>
            </a:r>
            <a:r>
              <a:rPr lang="en-US" sz="5155" spc="15" dirty="0">
                <a:solidFill>
                  <a:srgbClr val="FFFFFF"/>
                </a:solidFill>
                <a:latin typeface="Roboto Condensed Bold"/>
              </a:rPr>
              <a:t>, </a:t>
            </a:r>
            <a:r>
              <a:rPr lang="en-US" sz="5155" spc="15" dirty="0" err="1">
                <a:solidFill>
                  <a:srgbClr val="FFFFFF"/>
                </a:solidFill>
                <a:latin typeface="Roboto Condensed Bold"/>
              </a:rPr>
              <a:t>nhưng</a:t>
            </a:r>
            <a:r>
              <a:rPr lang="en-US" sz="5155" spc="15" dirty="0">
                <a:solidFill>
                  <a:srgbClr val="FFFFFF"/>
                </a:solidFill>
                <a:latin typeface="Roboto Condensed Bold"/>
              </a:rPr>
              <a:t> </a:t>
            </a:r>
            <a:r>
              <a:rPr lang="en-US" sz="5155" spc="15" dirty="0" err="1">
                <a:solidFill>
                  <a:srgbClr val="FFFFFF"/>
                </a:solidFill>
                <a:latin typeface="Roboto Condensed Bold"/>
              </a:rPr>
              <a:t>đường</a:t>
            </a:r>
            <a:r>
              <a:rPr lang="en-US" sz="5155" spc="15" dirty="0">
                <a:solidFill>
                  <a:srgbClr val="FFFFFF"/>
                </a:solidFill>
                <a:latin typeface="Roboto Condensed Bold"/>
              </a:rPr>
              <a:t> </a:t>
            </a:r>
            <a:r>
              <a:rPr lang="en-US" sz="5155" spc="15" dirty="0" err="1">
                <a:solidFill>
                  <a:srgbClr val="FFFFFF"/>
                </a:solidFill>
                <a:latin typeface="Roboto Condensed Bold"/>
              </a:rPr>
              <a:t>tình</a:t>
            </a:r>
            <a:r>
              <a:rPr lang="en-US" sz="5155" spc="15" dirty="0">
                <a:solidFill>
                  <a:srgbClr val="FFFFFF"/>
                </a:solidFill>
                <a:latin typeface="Roboto Condensed Bold"/>
              </a:rPr>
              <a:t> </a:t>
            </a:r>
            <a:r>
              <a:rPr lang="en-US" sz="5155" spc="15" dirty="0" err="1">
                <a:solidFill>
                  <a:srgbClr val="FFFFFF"/>
                </a:solidFill>
                <a:latin typeface="Roboto Condensed Bold"/>
              </a:rPr>
              <a:t>duyên</a:t>
            </a:r>
            <a:r>
              <a:rPr lang="en-US" sz="5155" spc="15" dirty="0">
                <a:solidFill>
                  <a:srgbClr val="FFFFFF"/>
                </a:solidFill>
                <a:latin typeface="Roboto Condensed Bold"/>
              </a:rPr>
              <a:t> </a:t>
            </a:r>
            <a:r>
              <a:rPr lang="en-US" sz="5155" spc="15" dirty="0" err="1">
                <a:solidFill>
                  <a:srgbClr val="FFFFFF"/>
                </a:solidFill>
                <a:latin typeface="Roboto Condensed Bold"/>
              </a:rPr>
              <a:t>lại</a:t>
            </a:r>
            <a:r>
              <a:rPr lang="en-US" sz="5155" spc="15" dirty="0">
                <a:solidFill>
                  <a:srgbClr val="FFFFFF"/>
                </a:solidFill>
                <a:latin typeface="Roboto Condensed Bold"/>
              </a:rPr>
              <a:t> </a:t>
            </a:r>
            <a:r>
              <a:rPr lang="en-US" sz="5155" spc="15" dirty="0" err="1">
                <a:solidFill>
                  <a:srgbClr val="FFFFFF"/>
                </a:solidFill>
                <a:latin typeface="Roboto Condensed Bold"/>
              </a:rPr>
              <a:t>ngang</a:t>
            </a:r>
            <a:r>
              <a:rPr lang="en-US" sz="5155" spc="15" dirty="0">
                <a:solidFill>
                  <a:srgbClr val="FFFFFF"/>
                </a:solidFill>
                <a:latin typeface="Roboto Condensed Bold"/>
              </a:rPr>
              <a:t> </a:t>
            </a:r>
            <a:r>
              <a:rPr lang="en-US" sz="5155" spc="15" dirty="0" err="1">
                <a:solidFill>
                  <a:srgbClr val="FFFFFF"/>
                </a:solidFill>
                <a:latin typeface="Roboto Condensed Bold"/>
              </a:rPr>
              <a:t>trái</a:t>
            </a:r>
            <a:r>
              <a:rPr lang="en-US" sz="5155" spc="15" dirty="0">
                <a:solidFill>
                  <a:srgbClr val="FFFFFF"/>
                </a:solidFill>
                <a:latin typeface="Roboto Condensed Bold"/>
              </a:rPr>
              <a:t>. </a:t>
            </a:r>
            <a:r>
              <a:rPr lang="en-US" sz="5155" spc="15" dirty="0" err="1">
                <a:solidFill>
                  <a:srgbClr val="FFFFFF"/>
                </a:solidFill>
                <a:latin typeface="Roboto Condensed Bold"/>
              </a:rPr>
              <a:t>Bà</a:t>
            </a:r>
            <a:r>
              <a:rPr lang="en-US" sz="5155" spc="15" dirty="0">
                <a:solidFill>
                  <a:srgbClr val="FFFFFF"/>
                </a:solidFill>
                <a:latin typeface="Roboto Condensed Bold"/>
              </a:rPr>
              <a:t> </a:t>
            </a:r>
            <a:r>
              <a:rPr lang="en-US" sz="5155" spc="15" dirty="0" err="1">
                <a:solidFill>
                  <a:srgbClr val="FFFFFF"/>
                </a:solidFill>
                <a:latin typeface="Roboto Condensed Bold"/>
              </a:rPr>
              <a:t>được</a:t>
            </a:r>
            <a:r>
              <a:rPr lang="en-US" sz="5155" spc="15" dirty="0">
                <a:solidFill>
                  <a:srgbClr val="FFFFFF"/>
                </a:solidFill>
                <a:latin typeface="Roboto Condensed Bold"/>
              </a:rPr>
              <a:t> </a:t>
            </a:r>
            <a:r>
              <a:rPr lang="en-US" sz="5155" spc="15" dirty="0" err="1">
                <a:solidFill>
                  <a:srgbClr val="FFFFFF"/>
                </a:solidFill>
                <a:latin typeface="Roboto Condensed Bold"/>
              </a:rPr>
              <a:t>mệnh</a:t>
            </a:r>
            <a:r>
              <a:rPr lang="en-US" sz="5155" spc="15" dirty="0">
                <a:solidFill>
                  <a:srgbClr val="FFFFFF"/>
                </a:solidFill>
                <a:latin typeface="Roboto Condensed Bold"/>
              </a:rPr>
              <a:t> </a:t>
            </a:r>
            <a:r>
              <a:rPr lang="en-US" sz="5155" spc="15" dirty="0" err="1">
                <a:solidFill>
                  <a:srgbClr val="FFFFFF"/>
                </a:solidFill>
                <a:latin typeface="Roboto Condensed Bold"/>
              </a:rPr>
              <a:t>danh</a:t>
            </a:r>
            <a:r>
              <a:rPr lang="en-US" sz="5155" spc="15" dirty="0">
                <a:solidFill>
                  <a:srgbClr val="FFFFFF"/>
                </a:solidFill>
                <a:latin typeface="Roboto Condensed Bold"/>
              </a:rPr>
              <a:t> </a:t>
            </a:r>
            <a:r>
              <a:rPr lang="en-US" sz="5155" spc="15" dirty="0" err="1">
                <a:solidFill>
                  <a:srgbClr val="FFFFFF"/>
                </a:solidFill>
                <a:latin typeface="Roboto Condensed Bold"/>
              </a:rPr>
              <a:t>là</a:t>
            </a:r>
            <a:r>
              <a:rPr lang="en-US" sz="5155" spc="15" dirty="0">
                <a:solidFill>
                  <a:srgbClr val="FFFFFF"/>
                </a:solidFill>
                <a:latin typeface="Roboto Condensed Bold"/>
              </a:rPr>
              <a:t> “</a:t>
            </a:r>
            <a:r>
              <a:rPr lang="en-US" sz="5155" spc="15" dirty="0" err="1">
                <a:solidFill>
                  <a:srgbClr val="FFFFFF"/>
                </a:solidFill>
                <a:latin typeface="Roboto Condensed Bold"/>
              </a:rPr>
              <a:t>bà</a:t>
            </a:r>
            <a:r>
              <a:rPr lang="en-US" sz="5155" spc="15" dirty="0">
                <a:solidFill>
                  <a:srgbClr val="FFFFFF"/>
                </a:solidFill>
                <a:latin typeface="Roboto Condensed Bold"/>
              </a:rPr>
              <a:t> </a:t>
            </a:r>
            <a:r>
              <a:rPr lang="en-US" sz="5155" spc="15" dirty="0" err="1">
                <a:solidFill>
                  <a:srgbClr val="FFFFFF"/>
                </a:solidFill>
                <a:latin typeface="Roboto Condensed Bold"/>
              </a:rPr>
              <a:t>chúa</a:t>
            </a:r>
            <a:r>
              <a:rPr lang="en-US" sz="5155" spc="15" dirty="0">
                <a:solidFill>
                  <a:srgbClr val="FFFFFF"/>
                </a:solidFill>
                <a:latin typeface="Roboto Condensed Bold"/>
              </a:rPr>
              <a:t> </a:t>
            </a:r>
            <a:r>
              <a:rPr lang="en-US" sz="5155" spc="15" dirty="0" err="1">
                <a:solidFill>
                  <a:srgbClr val="FFFFFF"/>
                </a:solidFill>
                <a:latin typeface="Roboto Condensed Bold"/>
              </a:rPr>
              <a:t>thơ</a:t>
            </a:r>
            <a:r>
              <a:rPr lang="en-US" sz="5155" spc="15" dirty="0">
                <a:solidFill>
                  <a:srgbClr val="FFFFFF"/>
                </a:solidFill>
                <a:latin typeface="Roboto Condensed Bold"/>
              </a:rPr>
              <a:t> </a:t>
            </a:r>
            <a:r>
              <a:rPr lang="en-US" sz="5155" spc="15" dirty="0" err="1">
                <a:solidFill>
                  <a:srgbClr val="FFFFFF"/>
                </a:solidFill>
                <a:latin typeface="Roboto Condensed Bold"/>
              </a:rPr>
              <a:t>Nôm</a:t>
            </a:r>
            <a:r>
              <a:rPr lang="en-US" sz="5155" spc="15" dirty="0">
                <a:solidFill>
                  <a:srgbClr val="FFFFFF"/>
                </a:solidFill>
                <a:latin typeface="Roboto Condensed Bold"/>
              </a:rPr>
              <a:t>”.</a:t>
            </a:r>
          </a:p>
        </p:txBody>
      </p:sp>
      <p:sp>
        <p:nvSpPr>
          <p:cNvPr id="6" name="TextBox 6"/>
          <p:cNvSpPr txBox="1"/>
          <p:nvPr/>
        </p:nvSpPr>
        <p:spPr>
          <a:xfrm>
            <a:off x="9539415" y="6468524"/>
            <a:ext cx="8748585" cy="1483493"/>
          </a:xfrm>
          <a:prstGeom prst="rect">
            <a:avLst/>
          </a:prstGeom>
        </p:spPr>
        <p:txBody>
          <a:bodyPr lIns="0" tIns="0" rIns="0" bIns="0" rtlCol="0" anchor="t">
            <a:spAutoFit/>
          </a:bodyPr>
          <a:lstStyle/>
          <a:p>
            <a:pPr algn="ctr">
              <a:lnSpc>
                <a:spcPts val="11577"/>
              </a:lnSpc>
              <a:spcBef>
                <a:spcPct val="0"/>
              </a:spcBef>
            </a:pPr>
            <a:r>
              <a:rPr lang="en-US" sz="8269" spc="24">
                <a:solidFill>
                  <a:srgbClr val="543110"/>
                </a:solidFill>
                <a:latin typeface="#9Slide05 SVNLifehack Script"/>
              </a:rPr>
              <a:t>Hồ Xuân Hương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a:off x="-4869818" y="8310659"/>
            <a:ext cx="7220121" cy="1895282"/>
          </a:xfrm>
          <a:custGeom>
            <a:avLst/>
            <a:gdLst/>
            <a:ahLst/>
            <a:cxnLst/>
            <a:rect l="l" t="t" r="r" b="b"/>
            <a:pathLst>
              <a:path w="7220121" h="1895282">
                <a:moveTo>
                  <a:pt x="0" y="0"/>
                </a:moveTo>
                <a:lnTo>
                  <a:pt x="7220122" y="0"/>
                </a:lnTo>
                <a:lnTo>
                  <a:pt x="7220122" y="1895282"/>
                </a:lnTo>
                <a:lnTo>
                  <a:pt x="0" y="1895282"/>
                </a:lnTo>
                <a:lnTo>
                  <a:pt x="0" y="0"/>
                </a:lnTo>
                <a:close/>
              </a:path>
            </a:pathLst>
          </a:custGeom>
          <a:blipFill>
            <a:blip r:embed="rId3"/>
            <a:stretch>
              <a:fillRect/>
            </a:stretch>
          </a:blipFill>
        </p:spPr>
      </p:sp>
      <p:sp>
        <p:nvSpPr>
          <p:cNvPr id="4" name="Freeform 4"/>
          <p:cNvSpPr/>
          <p:nvPr/>
        </p:nvSpPr>
        <p:spPr>
          <a:xfrm rot="5400000">
            <a:off x="2854794" y="4775820"/>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4">
              <a:alphaModFix amt="63000"/>
            </a:blip>
            <a:stretch>
              <a:fillRect/>
            </a:stretch>
          </a:blipFill>
        </p:spPr>
      </p:sp>
      <p:sp>
        <p:nvSpPr>
          <p:cNvPr id="5" name="TextBox 5"/>
          <p:cNvSpPr txBox="1"/>
          <p:nvPr/>
        </p:nvSpPr>
        <p:spPr>
          <a:xfrm>
            <a:off x="507061" y="1260581"/>
            <a:ext cx="17309759" cy="9356090"/>
          </a:xfrm>
          <a:prstGeom prst="rect">
            <a:avLst/>
          </a:prstGeom>
        </p:spPr>
        <p:txBody>
          <a:bodyPr lIns="0" tIns="0" rIns="0" bIns="0" rtlCol="0" anchor="t">
            <a:spAutoFit/>
          </a:bodyPr>
          <a:lstStyle/>
          <a:p>
            <a:pPr marL="949964" lvl="1" indent="-474982" algn="just">
              <a:lnSpc>
                <a:spcPts val="6160"/>
              </a:lnSpc>
              <a:buFont typeface="Arial"/>
              <a:buChar char="•"/>
            </a:pPr>
            <a:r>
              <a:rPr lang="en-US" sz="4400">
                <a:solidFill>
                  <a:srgbClr val="543110"/>
                </a:solidFill>
                <a:latin typeface="Roboto Condensed Bold"/>
              </a:rPr>
              <a:t>Cách thức: </a:t>
            </a:r>
            <a:r>
              <a:rPr lang="en-US" sz="4400">
                <a:solidFill>
                  <a:srgbClr val="543110"/>
                </a:solidFill>
                <a:latin typeface="Roboto Condensed"/>
              </a:rPr>
              <a:t>Lớp chia thành 4 - 5 nhóm nhỏ</a:t>
            </a:r>
          </a:p>
          <a:p>
            <a:pPr marL="949964" lvl="1" indent="-474982" algn="just">
              <a:lnSpc>
                <a:spcPts val="6160"/>
              </a:lnSpc>
              <a:buFont typeface="Arial"/>
              <a:buChar char="•"/>
            </a:pPr>
            <a:r>
              <a:rPr lang="en-US" sz="4400">
                <a:solidFill>
                  <a:srgbClr val="543110"/>
                </a:solidFill>
                <a:latin typeface="Roboto Condensed Bold"/>
              </a:rPr>
              <a:t>Yêu cầu: </a:t>
            </a:r>
            <a:r>
              <a:rPr lang="en-US" sz="4400">
                <a:solidFill>
                  <a:srgbClr val="543110"/>
                </a:solidFill>
                <a:latin typeface="Roboto Condensed"/>
              </a:rPr>
              <a:t>Mỗi nhóm cần thực hiện giải mã lần lượt từng manh mối trong thời gian 3 phút, trình bày phần giải mã manh mối trong thời gian 2 phút, nhận xét tối đa trong 1 phút.</a:t>
            </a:r>
          </a:p>
          <a:p>
            <a:pPr marL="949964" lvl="1" indent="-474982" algn="just">
              <a:lnSpc>
                <a:spcPts val="6160"/>
              </a:lnSpc>
              <a:buFont typeface="Arial"/>
              <a:buChar char="•"/>
            </a:pPr>
            <a:r>
              <a:rPr lang="en-US" sz="4400">
                <a:solidFill>
                  <a:srgbClr val="543110"/>
                </a:solidFill>
                <a:latin typeface="Roboto Condensed Bold"/>
              </a:rPr>
              <a:t>Lưu ý:</a:t>
            </a:r>
            <a:r>
              <a:rPr lang="en-US" sz="4400">
                <a:solidFill>
                  <a:srgbClr val="543110"/>
                </a:solidFill>
                <a:latin typeface="Roboto Condensed"/>
              </a:rPr>
              <a:t> </a:t>
            </a:r>
          </a:p>
          <a:p>
            <a:pPr algn="just">
              <a:lnSpc>
                <a:spcPts val="6160"/>
              </a:lnSpc>
            </a:pPr>
            <a:r>
              <a:rPr lang="en-US" sz="4400">
                <a:solidFill>
                  <a:srgbClr val="543110"/>
                </a:solidFill>
                <a:latin typeface="Roboto Condensed"/>
              </a:rPr>
              <a:t>- Nhóm thực hiện xong manh mối 1 mới được chuyển sang manh mối 2 và tiếp tục manh mối 3,4,5</a:t>
            </a:r>
          </a:p>
          <a:p>
            <a:pPr algn="just">
              <a:lnSpc>
                <a:spcPts val="6160"/>
              </a:lnSpc>
            </a:pPr>
            <a:r>
              <a:rPr lang="en-US" sz="4400">
                <a:solidFill>
                  <a:srgbClr val="543110"/>
                </a:solidFill>
                <a:latin typeface="Roboto Condensed"/>
              </a:rPr>
              <a:t>- Mặt sau của mỗi manh mối được giải mã là 1/ 5 tấm hình. Sau khi các nhóm giải mã xong sẽ ghép các phần bức hình thành 1 bức hình hoàn chỉnh. Nhóm nào hoàn thành xong đầu tiên cộng 5 điểm, thứ 2 cộng 4 điểm, thứ 3 cộng 3 điểm tích cực. </a:t>
            </a:r>
          </a:p>
          <a:p>
            <a:pPr algn="just">
              <a:lnSpc>
                <a:spcPts val="6160"/>
              </a:lnSpc>
            </a:pPr>
            <a:endParaRPr lang="en-US" sz="4400">
              <a:solidFill>
                <a:srgbClr val="543110"/>
              </a:solidFill>
              <a:latin typeface="Roboto Condensed"/>
            </a:endParaRPr>
          </a:p>
        </p:txBody>
      </p:sp>
      <p:sp>
        <p:nvSpPr>
          <p:cNvPr id="6" name="Freeform 6"/>
          <p:cNvSpPr/>
          <p:nvPr/>
        </p:nvSpPr>
        <p:spPr>
          <a:xfrm>
            <a:off x="12168166" y="-125947"/>
            <a:ext cx="7220121" cy="1895282"/>
          </a:xfrm>
          <a:custGeom>
            <a:avLst/>
            <a:gdLst/>
            <a:ahLst/>
            <a:cxnLst/>
            <a:rect l="l" t="t" r="r" b="b"/>
            <a:pathLst>
              <a:path w="7220121" h="1895282">
                <a:moveTo>
                  <a:pt x="0" y="0"/>
                </a:moveTo>
                <a:lnTo>
                  <a:pt x="7220121" y="0"/>
                </a:lnTo>
                <a:lnTo>
                  <a:pt x="7220121" y="1895282"/>
                </a:lnTo>
                <a:lnTo>
                  <a:pt x="0" y="1895282"/>
                </a:lnTo>
                <a:lnTo>
                  <a:pt x="0" y="0"/>
                </a:lnTo>
                <a:close/>
              </a:path>
            </a:pathLst>
          </a:custGeom>
          <a:blipFill>
            <a:blip r:embed="rId3"/>
            <a:stretch>
              <a:fillRect/>
            </a:stretch>
          </a:blipFill>
        </p:spPr>
      </p:sp>
      <p:sp>
        <p:nvSpPr>
          <p:cNvPr id="7" name="TextBox 7"/>
          <p:cNvSpPr txBox="1"/>
          <p:nvPr/>
        </p:nvSpPr>
        <p:spPr>
          <a:xfrm>
            <a:off x="471180" y="259043"/>
            <a:ext cx="14749527" cy="1135597"/>
          </a:xfrm>
          <a:prstGeom prst="rect">
            <a:avLst/>
          </a:prstGeom>
        </p:spPr>
        <p:txBody>
          <a:bodyPr lIns="0" tIns="0" rIns="0" bIns="0" rtlCol="0" anchor="t">
            <a:spAutoFit/>
          </a:bodyPr>
          <a:lstStyle/>
          <a:p>
            <a:pPr algn="r">
              <a:lnSpc>
                <a:spcPts val="8109"/>
              </a:lnSpc>
            </a:pPr>
            <a:r>
              <a:rPr lang="en-US" sz="7578" dirty="0" err="1">
                <a:solidFill>
                  <a:srgbClr val="543110"/>
                </a:solidFill>
                <a:latin typeface="#9Slide05 SVNLifehack Script"/>
              </a:rPr>
              <a:t>Nhiệm</a:t>
            </a:r>
            <a:r>
              <a:rPr lang="en-US" sz="7578" dirty="0">
                <a:solidFill>
                  <a:srgbClr val="543110"/>
                </a:solidFill>
                <a:latin typeface="#9Slide05 SVNLifehack Script"/>
              </a:rPr>
              <a:t> </a:t>
            </a:r>
            <a:r>
              <a:rPr lang="en-US" sz="7578" dirty="0" err="1">
                <a:solidFill>
                  <a:srgbClr val="543110"/>
                </a:solidFill>
                <a:latin typeface="#9Slide05 SVNLifehack Script"/>
              </a:rPr>
              <a:t>vụ</a:t>
            </a:r>
            <a:r>
              <a:rPr lang="en-US" sz="7578" dirty="0">
                <a:solidFill>
                  <a:srgbClr val="543110"/>
                </a:solidFill>
                <a:latin typeface="#9Slide05 SVNLifehack Script"/>
              </a:rPr>
              <a:t> 3. </a:t>
            </a:r>
            <a:r>
              <a:rPr lang="en-US" sz="7578" dirty="0" err="1">
                <a:solidFill>
                  <a:srgbClr val="543110"/>
                </a:solidFill>
                <a:latin typeface="#9Slide05 SVNLifehack Script"/>
              </a:rPr>
              <a:t>Hoạt</a:t>
            </a:r>
            <a:r>
              <a:rPr lang="en-US" sz="7578" dirty="0">
                <a:solidFill>
                  <a:srgbClr val="543110"/>
                </a:solidFill>
                <a:latin typeface="#9Slide05 SVNLifehack Script"/>
              </a:rPr>
              <a:t> </a:t>
            </a:r>
            <a:r>
              <a:rPr lang="en-US" sz="7578" dirty="0" err="1">
                <a:solidFill>
                  <a:srgbClr val="543110"/>
                </a:solidFill>
                <a:latin typeface="#9Slide05 SVNLifehack Script"/>
              </a:rPr>
              <a:t>động</a:t>
            </a:r>
            <a:r>
              <a:rPr lang="en-US" sz="7578" dirty="0">
                <a:solidFill>
                  <a:srgbClr val="543110"/>
                </a:solidFill>
                <a:latin typeface="#9Slide05 SVNLifehack Script"/>
              </a:rPr>
              <a:t> </a:t>
            </a:r>
            <a:r>
              <a:rPr lang="en-US" sz="7578" dirty="0" err="1">
                <a:solidFill>
                  <a:srgbClr val="543110"/>
                </a:solidFill>
                <a:latin typeface="#9Slide05 SVNLifehack Script"/>
              </a:rPr>
              <a:t>nhóm</a:t>
            </a:r>
            <a:endParaRPr lang="en-US" sz="7578" dirty="0">
              <a:solidFill>
                <a:srgbClr val="543110"/>
              </a:solidFill>
              <a:latin typeface="#9Slide05 SVNLifehack Script"/>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BE7E0"/>
        </a:solidFill>
        <a:effectLst/>
      </p:bgPr>
    </p:bg>
    <p:spTree>
      <p:nvGrpSpPr>
        <p:cNvPr id="1" name=""/>
        <p:cNvGrpSpPr/>
        <p:nvPr/>
      </p:nvGrpSpPr>
      <p:grpSpPr>
        <a:xfrm>
          <a:off x="0" y="0"/>
          <a:ext cx="0" cy="0"/>
          <a:chOff x="0" y="0"/>
          <a:chExt cx="0" cy="0"/>
        </a:xfrm>
      </p:grpSpPr>
      <p:sp>
        <p:nvSpPr>
          <p:cNvPr id="2" name="Freeform 2"/>
          <p:cNvSpPr/>
          <p:nvPr/>
        </p:nvSpPr>
        <p:spPr>
          <a:xfrm>
            <a:off x="2865569" y="1028700"/>
            <a:ext cx="12889187" cy="8598929"/>
          </a:xfrm>
          <a:custGeom>
            <a:avLst/>
            <a:gdLst/>
            <a:ahLst/>
            <a:cxnLst/>
            <a:rect l="l" t="t" r="r" b="b"/>
            <a:pathLst>
              <a:path w="12889187" h="8598929">
                <a:moveTo>
                  <a:pt x="0" y="0"/>
                </a:moveTo>
                <a:lnTo>
                  <a:pt x="12889187" y="0"/>
                </a:lnTo>
                <a:lnTo>
                  <a:pt x="12889187" y="8598929"/>
                </a:lnTo>
                <a:lnTo>
                  <a:pt x="0" y="8598929"/>
                </a:lnTo>
                <a:lnTo>
                  <a:pt x="0" y="0"/>
                </a:lnTo>
                <a:close/>
              </a:path>
            </a:pathLst>
          </a:custGeom>
          <a:blipFill>
            <a:blip r:embed="rId2"/>
            <a:stretch>
              <a:fillRect/>
            </a:stretch>
          </a:blipFill>
        </p:spPr>
      </p:sp>
      <p:grpSp>
        <p:nvGrpSpPr>
          <p:cNvPr id="3" name="Group 3"/>
          <p:cNvGrpSpPr/>
          <p:nvPr/>
        </p:nvGrpSpPr>
        <p:grpSpPr>
          <a:xfrm>
            <a:off x="2865569" y="1028700"/>
            <a:ext cx="6444594" cy="3701685"/>
            <a:chOff x="0" y="0"/>
            <a:chExt cx="1697342" cy="974929"/>
          </a:xfrm>
        </p:grpSpPr>
        <p:sp>
          <p:nvSpPr>
            <p:cNvPr id="4" name="Freeform 4"/>
            <p:cNvSpPr/>
            <p:nvPr/>
          </p:nvSpPr>
          <p:spPr>
            <a:xfrm>
              <a:off x="0" y="0"/>
              <a:ext cx="1697342" cy="974929"/>
            </a:xfrm>
            <a:custGeom>
              <a:avLst/>
              <a:gdLst/>
              <a:ahLst/>
              <a:cxnLst/>
              <a:rect l="l" t="t" r="r" b="b"/>
              <a:pathLst>
                <a:path w="1697342" h="974929">
                  <a:moveTo>
                    <a:pt x="0" y="0"/>
                  </a:moveTo>
                  <a:lnTo>
                    <a:pt x="1697342" y="0"/>
                  </a:lnTo>
                  <a:lnTo>
                    <a:pt x="1697342" y="974929"/>
                  </a:lnTo>
                  <a:lnTo>
                    <a:pt x="0" y="974929"/>
                  </a:lnTo>
                  <a:close/>
                </a:path>
              </a:pathLst>
            </a:custGeom>
            <a:solidFill>
              <a:srgbClr val="CB9461"/>
            </a:solidFill>
          </p:spPr>
        </p:sp>
        <p:sp>
          <p:nvSpPr>
            <p:cNvPr id="5" name="TextBox 5"/>
            <p:cNvSpPr txBox="1"/>
            <p:nvPr/>
          </p:nvSpPr>
          <p:spPr>
            <a:xfrm>
              <a:off x="0" y="38100"/>
              <a:ext cx="1697342" cy="936829"/>
            </a:xfrm>
            <a:prstGeom prst="rect">
              <a:avLst/>
            </a:prstGeom>
          </p:spPr>
          <p:txBody>
            <a:bodyPr lIns="50800" tIns="50800" rIns="50800" bIns="50800" rtlCol="0" anchor="ctr"/>
            <a:lstStyle/>
            <a:p>
              <a:pPr algn="ctr">
                <a:lnSpc>
                  <a:spcPts val="2258"/>
                </a:lnSpc>
              </a:pPr>
              <a:endParaRPr/>
            </a:p>
          </p:txBody>
        </p:sp>
      </p:grpSp>
      <p:grpSp>
        <p:nvGrpSpPr>
          <p:cNvPr id="6" name="Group 6"/>
          <p:cNvGrpSpPr/>
          <p:nvPr/>
        </p:nvGrpSpPr>
        <p:grpSpPr>
          <a:xfrm>
            <a:off x="9310163" y="1028700"/>
            <a:ext cx="6444594" cy="3701685"/>
            <a:chOff x="0" y="0"/>
            <a:chExt cx="1697342" cy="974929"/>
          </a:xfrm>
        </p:grpSpPr>
        <p:sp>
          <p:nvSpPr>
            <p:cNvPr id="7" name="Freeform 7"/>
            <p:cNvSpPr/>
            <p:nvPr/>
          </p:nvSpPr>
          <p:spPr>
            <a:xfrm>
              <a:off x="0" y="0"/>
              <a:ext cx="1697342" cy="974929"/>
            </a:xfrm>
            <a:custGeom>
              <a:avLst/>
              <a:gdLst/>
              <a:ahLst/>
              <a:cxnLst/>
              <a:rect l="l" t="t" r="r" b="b"/>
              <a:pathLst>
                <a:path w="1697342" h="974929">
                  <a:moveTo>
                    <a:pt x="0" y="0"/>
                  </a:moveTo>
                  <a:lnTo>
                    <a:pt x="1697342" y="0"/>
                  </a:lnTo>
                  <a:lnTo>
                    <a:pt x="1697342" y="974929"/>
                  </a:lnTo>
                  <a:lnTo>
                    <a:pt x="0" y="974929"/>
                  </a:lnTo>
                  <a:close/>
                </a:path>
              </a:pathLst>
            </a:custGeom>
            <a:solidFill>
              <a:srgbClr val="A25A17"/>
            </a:solidFill>
          </p:spPr>
        </p:sp>
        <p:sp>
          <p:nvSpPr>
            <p:cNvPr id="8" name="TextBox 8"/>
            <p:cNvSpPr txBox="1"/>
            <p:nvPr/>
          </p:nvSpPr>
          <p:spPr>
            <a:xfrm>
              <a:off x="0" y="38100"/>
              <a:ext cx="1697342" cy="936829"/>
            </a:xfrm>
            <a:prstGeom prst="rect">
              <a:avLst/>
            </a:prstGeom>
          </p:spPr>
          <p:txBody>
            <a:bodyPr lIns="50800" tIns="50800" rIns="50800" bIns="50800" rtlCol="0" anchor="ctr"/>
            <a:lstStyle/>
            <a:p>
              <a:pPr algn="ctr">
                <a:lnSpc>
                  <a:spcPts val="2258"/>
                </a:lnSpc>
              </a:pPr>
              <a:endParaRPr/>
            </a:p>
          </p:txBody>
        </p:sp>
      </p:grpSp>
      <p:grpSp>
        <p:nvGrpSpPr>
          <p:cNvPr id="9" name="Group 9"/>
          <p:cNvGrpSpPr/>
          <p:nvPr/>
        </p:nvGrpSpPr>
        <p:grpSpPr>
          <a:xfrm>
            <a:off x="2865569" y="4730385"/>
            <a:ext cx="4059202" cy="4897244"/>
            <a:chOff x="0" y="0"/>
            <a:chExt cx="1069090" cy="1289809"/>
          </a:xfrm>
        </p:grpSpPr>
        <p:sp>
          <p:nvSpPr>
            <p:cNvPr id="10" name="Freeform 10"/>
            <p:cNvSpPr/>
            <p:nvPr/>
          </p:nvSpPr>
          <p:spPr>
            <a:xfrm>
              <a:off x="0" y="0"/>
              <a:ext cx="1069090" cy="1289809"/>
            </a:xfrm>
            <a:custGeom>
              <a:avLst/>
              <a:gdLst/>
              <a:ahLst/>
              <a:cxnLst/>
              <a:rect l="l" t="t" r="r" b="b"/>
              <a:pathLst>
                <a:path w="1069090" h="1289809">
                  <a:moveTo>
                    <a:pt x="0" y="0"/>
                  </a:moveTo>
                  <a:lnTo>
                    <a:pt x="1069090" y="0"/>
                  </a:lnTo>
                  <a:lnTo>
                    <a:pt x="1069090" y="1289809"/>
                  </a:lnTo>
                  <a:lnTo>
                    <a:pt x="0" y="1289809"/>
                  </a:lnTo>
                  <a:close/>
                </a:path>
              </a:pathLst>
            </a:custGeom>
            <a:solidFill>
              <a:srgbClr val="C67328"/>
            </a:solidFill>
          </p:spPr>
        </p:sp>
        <p:sp>
          <p:nvSpPr>
            <p:cNvPr id="11" name="TextBox 11"/>
            <p:cNvSpPr txBox="1"/>
            <p:nvPr/>
          </p:nvSpPr>
          <p:spPr>
            <a:xfrm>
              <a:off x="0" y="38100"/>
              <a:ext cx="1069090" cy="1251709"/>
            </a:xfrm>
            <a:prstGeom prst="rect">
              <a:avLst/>
            </a:prstGeom>
          </p:spPr>
          <p:txBody>
            <a:bodyPr lIns="50800" tIns="50800" rIns="50800" bIns="50800" rtlCol="0" anchor="ctr"/>
            <a:lstStyle/>
            <a:p>
              <a:pPr algn="ctr">
                <a:lnSpc>
                  <a:spcPts val="2258"/>
                </a:lnSpc>
              </a:pPr>
              <a:endParaRPr/>
            </a:p>
          </p:txBody>
        </p:sp>
      </p:grpSp>
      <p:grpSp>
        <p:nvGrpSpPr>
          <p:cNvPr id="12" name="Group 12"/>
          <p:cNvGrpSpPr/>
          <p:nvPr/>
        </p:nvGrpSpPr>
        <p:grpSpPr>
          <a:xfrm>
            <a:off x="6918496" y="4730385"/>
            <a:ext cx="4770783" cy="4897244"/>
            <a:chOff x="0" y="0"/>
            <a:chExt cx="1256502" cy="1289809"/>
          </a:xfrm>
        </p:grpSpPr>
        <p:sp>
          <p:nvSpPr>
            <p:cNvPr id="13" name="Freeform 13"/>
            <p:cNvSpPr/>
            <p:nvPr/>
          </p:nvSpPr>
          <p:spPr>
            <a:xfrm>
              <a:off x="0" y="0"/>
              <a:ext cx="1256502" cy="1289809"/>
            </a:xfrm>
            <a:custGeom>
              <a:avLst/>
              <a:gdLst/>
              <a:ahLst/>
              <a:cxnLst/>
              <a:rect l="l" t="t" r="r" b="b"/>
              <a:pathLst>
                <a:path w="1256502" h="1289809">
                  <a:moveTo>
                    <a:pt x="0" y="0"/>
                  </a:moveTo>
                  <a:lnTo>
                    <a:pt x="1256502" y="0"/>
                  </a:lnTo>
                  <a:lnTo>
                    <a:pt x="1256502" y="1289809"/>
                  </a:lnTo>
                  <a:lnTo>
                    <a:pt x="0" y="1289809"/>
                  </a:lnTo>
                  <a:close/>
                </a:path>
              </a:pathLst>
            </a:custGeom>
            <a:solidFill>
              <a:srgbClr val="9FA693"/>
            </a:solidFill>
          </p:spPr>
        </p:sp>
        <p:sp>
          <p:nvSpPr>
            <p:cNvPr id="14" name="TextBox 14"/>
            <p:cNvSpPr txBox="1"/>
            <p:nvPr/>
          </p:nvSpPr>
          <p:spPr>
            <a:xfrm>
              <a:off x="0" y="38100"/>
              <a:ext cx="1256502" cy="1251709"/>
            </a:xfrm>
            <a:prstGeom prst="rect">
              <a:avLst/>
            </a:prstGeom>
          </p:spPr>
          <p:txBody>
            <a:bodyPr lIns="50800" tIns="50800" rIns="50800" bIns="50800" rtlCol="0" anchor="ctr"/>
            <a:lstStyle/>
            <a:p>
              <a:pPr algn="ctr">
                <a:lnSpc>
                  <a:spcPts val="2258"/>
                </a:lnSpc>
              </a:pPr>
              <a:endParaRPr/>
            </a:p>
          </p:txBody>
        </p:sp>
      </p:grpSp>
      <p:grpSp>
        <p:nvGrpSpPr>
          <p:cNvPr id="15" name="Group 15"/>
          <p:cNvGrpSpPr/>
          <p:nvPr/>
        </p:nvGrpSpPr>
        <p:grpSpPr>
          <a:xfrm>
            <a:off x="11695554" y="4730385"/>
            <a:ext cx="4059202" cy="4897244"/>
            <a:chOff x="0" y="0"/>
            <a:chExt cx="1069090" cy="1289809"/>
          </a:xfrm>
        </p:grpSpPr>
        <p:sp>
          <p:nvSpPr>
            <p:cNvPr id="16" name="Freeform 16"/>
            <p:cNvSpPr/>
            <p:nvPr/>
          </p:nvSpPr>
          <p:spPr>
            <a:xfrm>
              <a:off x="0" y="0"/>
              <a:ext cx="1069090" cy="1289809"/>
            </a:xfrm>
            <a:custGeom>
              <a:avLst/>
              <a:gdLst/>
              <a:ahLst/>
              <a:cxnLst/>
              <a:rect l="l" t="t" r="r" b="b"/>
              <a:pathLst>
                <a:path w="1069090" h="1289809">
                  <a:moveTo>
                    <a:pt x="0" y="0"/>
                  </a:moveTo>
                  <a:lnTo>
                    <a:pt x="1069090" y="0"/>
                  </a:lnTo>
                  <a:lnTo>
                    <a:pt x="1069090" y="1289809"/>
                  </a:lnTo>
                  <a:lnTo>
                    <a:pt x="0" y="1289809"/>
                  </a:lnTo>
                  <a:close/>
                </a:path>
              </a:pathLst>
            </a:custGeom>
            <a:solidFill>
              <a:srgbClr val="998068"/>
            </a:solidFill>
          </p:spPr>
        </p:sp>
        <p:sp>
          <p:nvSpPr>
            <p:cNvPr id="17" name="TextBox 17"/>
            <p:cNvSpPr txBox="1"/>
            <p:nvPr/>
          </p:nvSpPr>
          <p:spPr>
            <a:xfrm>
              <a:off x="0" y="38100"/>
              <a:ext cx="1069090" cy="1251709"/>
            </a:xfrm>
            <a:prstGeom prst="rect">
              <a:avLst/>
            </a:prstGeom>
          </p:spPr>
          <p:txBody>
            <a:bodyPr lIns="50800" tIns="50800" rIns="50800" bIns="50800" rtlCol="0" anchor="ctr"/>
            <a:lstStyle/>
            <a:p>
              <a:pPr algn="ctr">
                <a:lnSpc>
                  <a:spcPts val="2258"/>
                </a:lnSpc>
              </a:pPr>
              <a:endParaRPr/>
            </a:p>
          </p:txBody>
        </p:sp>
      </p:grpSp>
      <p:sp>
        <p:nvSpPr>
          <p:cNvPr id="18" name="Freeform 18"/>
          <p:cNvSpPr/>
          <p:nvPr/>
        </p:nvSpPr>
        <p:spPr>
          <a:xfrm>
            <a:off x="-2933338" y="114300"/>
            <a:ext cx="7315200" cy="1828800"/>
          </a:xfrm>
          <a:custGeom>
            <a:avLst/>
            <a:gdLst/>
            <a:ahLst/>
            <a:cxnLst/>
            <a:rect l="l" t="t" r="r" b="b"/>
            <a:pathLst>
              <a:path w="7315200" h="1828800">
                <a:moveTo>
                  <a:pt x="0" y="0"/>
                </a:moveTo>
                <a:lnTo>
                  <a:pt x="7315200" y="0"/>
                </a:lnTo>
                <a:lnTo>
                  <a:pt x="7315200" y="1828800"/>
                </a:lnTo>
                <a:lnTo>
                  <a:pt x="0" y="182880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9" name="Freeform 19"/>
          <p:cNvSpPr/>
          <p:nvPr/>
        </p:nvSpPr>
        <p:spPr>
          <a:xfrm>
            <a:off x="14031079" y="8868156"/>
            <a:ext cx="7315200" cy="2837688"/>
          </a:xfrm>
          <a:custGeom>
            <a:avLst/>
            <a:gdLst/>
            <a:ahLst/>
            <a:cxnLst/>
            <a:rect l="l" t="t" r="r" b="b"/>
            <a:pathLst>
              <a:path w="7315200" h="2837688">
                <a:moveTo>
                  <a:pt x="0" y="0"/>
                </a:moveTo>
                <a:lnTo>
                  <a:pt x="7315200" y="0"/>
                </a:lnTo>
                <a:lnTo>
                  <a:pt x="7315200" y="2837688"/>
                </a:lnTo>
                <a:lnTo>
                  <a:pt x="0" y="283768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20" name="Freeform 20"/>
          <p:cNvSpPr/>
          <p:nvPr/>
        </p:nvSpPr>
        <p:spPr>
          <a:xfrm flipH="1">
            <a:off x="14292322" y="8868156"/>
            <a:ext cx="7315200" cy="1664208"/>
          </a:xfrm>
          <a:custGeom>
            <a:avLst/>
            <a:gdLst/>
            <a:ahLst/>
            <a:cxnLst/>
            <a:rect l="l" t="t" r="r" b="b"/>
            <a:pathLst>
              <a:path w="7315200" h="1664208">
                <a:moveTo>
                  <a:pt x="7315200" y="0"/>
                </a:moveTo>
                <a:lnTo>
                  <a:pt x="0" y="0"/>
                </a:lnTo>
                <a:lnTo>
                  <a:pt x="0" y="1664208"/>
                </a:lnTo>
                <a:lnTo>
                  <a:pt x="7315200" y="1664208"/>
                </a:lnTo>
                <a:lnTo>
                  <a:pt x="731520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21" name="Freeform 21"/>
          <p:cNvSpPr/>
          <p:nvPr/>
        </p:nvSpPr>
        <p:spPr>
          <a:xfrm>
            <a:off x="-1227334" y="-818497"/>
            <a:ext cx="7315200" cy="3127248"/>
          </a:xfrm>
          <a:custGeom>
            <a:avLst/>
            <a:gdLst/>
            <a:ahLst/>
            <a:cxnLst/>
            <a:rect l="l" t="t" r="r" b="b"/>
            <a:pathLst>
              <a:path w="7315200" h="3127248">
                <a:moveTo>
                  <a:pt x="0" y="0"/>
                </a:moveTo>
                <a:lnTo>
                  <a:pt x="7315200" y="0"/>
                </a:lnTo>
                <a:lnTo>
                  <a:pt x="7315200" y="3127248"/>
                </a:lnTo>
                <a:lnTo>
                  <a:pt x="0" y="312724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2" name="Freeform 22"/>
          <p:cNvSpPr/>
          <p:nvPr/>
        </p:nvSpPr>
        <p:spPr>
          <a:xfrm>
            <a:off x="24311" y="745127"/>
            <a:ext cx="2405955" cy="2643906"/>
          </a:xfrm>
          <a:custGeom>
            <a:avLst/>
            <a:gdLst/>
            <a:ahLst/>
            <a:cxnLst/>
            <a:rect l="l" t="t" r="r" b="b"/>
            <a:pathLst>
              <a:path w="2405955" h="2643906">
                <a:moveTo>
                  <a:pt x="0" y="0"/>
                </a:moveTo>
                <a:lnTo>
                  <a:pt x="2405955" y="0"/>
                </a:lnTo>
                <a:lnTo>
                  <a:pt x="2405955" y="2643906"/>
                </a:lnTo>
                <a:lnTo>
                  <a:pt x="0" y="2643906"/>
                </a:lnTo>
                <a:lnTo>
                  <a:pt x="0" y="0"/>
                </a:lnTo>
                <a:close/>
              </a:path>
            </a:pathLst>
          </a:custGeom>
          <a:blipFill>
            <a:blip r:embed="rId11"/>
            <a:stretch>
              <a:fillRect/>
            </a:stretch>
          </a:blipFill>
        </p:spPr>
      </p:sp>
      <p:sp>
        <p:nvSpPr>
          <p:cNvPr id="23" name="TextBox 23">
            <a:hlinkClick r:id="rId12" action="ppaction://hlinksldjump"/>
          </p:cNvPr>
          <p:cNvSpPr txBox="1"/>
          <p:nvPr/>
        </p:nvSpPr>
        <p:spPr>
          <a:xfrm>
            <a:off x="4381862" y="2118251"/>
            <a:ext cx="2889353" cy="1157214"/>
          </a:xfrm>
          <a:prstGeom prst="rect">
            <a:avLst/>
          </a:prstGeom>
        </p:spPr>
        <p:txBody>
          <a:bodyPr lIns="0" tIns="0" rIns="0" bIns="0" rtlCol="0" anchor="t">
            <a:spAutoFit/>
          </a:bodyPr>
          <a:lstStyle/>
          <a:p>
            <a:pPr algn="ctr">
              <a:lnSpc>
                <a:spcPts val="8887"/>
              </a:lnSpc>
            </a:pPr>
            <a:r>
              <a:rPr lang="en-US" sz="6348" dirty="0" err="1">
                <a:solidFill>
                  <a:srgbClr val="F3F1EC"/>
                </a:solidFill>
                <a:latin typeface="#9Slide05 IcielSanelma"/>
              </a:rPr>
              <a:t>Manh</a:t>
            </a:r>
            <a:r>
              <a:rPr lang="en-US" sz="6348" dirty="0">
                <a:solidFill>
                  <a:srgbClr val="F3F1EC"/>
                </a:solidFill>
                <a:latin typeface="#9Slide05 IcielSanelma"/>
              </a:rPr>
              <a:t> </a:t>
            </a:r>
            <a:r>
              <a:rPr lang="en-US" sz="6348" dirty="0" err="1">
                <a:solidFill>
                  <a:srgbClr val="F3F1EC"/>
                </a:solidFill>
                <a:latin typeface="#9Slide05 IcielSanelma"/>
              </a:rPr>
              <a:t>mối</a:t>
            </a:r>
            <a:r>
              <a:rPr lang="en-US" sz="6348" dirty="0">
                <a:solidFill>
                  <a:srgbClr val="F3F1EC"/>
                </a:solidFill>
                <a:latin typeface="#9Slide05 IcielSanelma"/>
              </a:rPr>
              <a:t> 1</a:t>
            </a:r>
          </a:p>
        </p:txBody>
      </p:sp>
      <p:sp>
        <p:nvSpPr>
          <p:cNvPr id="24" name="TextBox 24">
            <a:hlinkClick r:id="rId13" action="ppaction://hlinksldjump"/>
          </p:cNvPr>
          <p:cNvSpPr txBox="1"/>
          <p:nvPr/>
        </p:nvSpPr>
        <p:spPr>
          <a:xfrm>
            <a:off x="11033840" y="2205685"/>
            <a:ext cx="2997239" cy="1157214"/>
          </a:xfrm>
          <a:prstGeom prst="rect">
            <a:avLst/>
          </a:prstGeom>
        </p:spPr>
        <p:txBody>
          <a:bodyPr lIns="0" tIns="0" rIns="0" bIns="0" rtlCol="0" anchor="t">
            <a:spAutoFit/>
          </a:bodyPr>
          <a:lstStyle/>
          <a:p>
            <a:pPr algn="ctr">
              <a:lnSpc>
                <a:spcPts val="8887"/>
              </a:lnSpc>
            </a:pPr>
            <a:r>
              <a:rPr lang="en-US" sz="6348" dirty="0" err="1">
                <a:solidFill>
                  <a:srgbClr val="FFFFFF"/>
                </a:solidFill>
                <a:latin typeface="#9Slide05 IcielSanelma"/>
              </a:rPr>
              <a:t>Manh</a:t>
            </a:r>
            <a:r>
              <a:rPr lang="en-US" sz="6348" dirty="0">
                <a:solidFill>
                  <a:srgbClr val="FFFFFF"/>
                </a:solidFill>
                <a:latin typeface="#9Slide05 IcielSanelma"/>
              </a:rPr>
              <a:t> </a:t>
            </a:r>
            <a:r>
              <a:rPr lang="en-US" sz="6348" dirty="0" err="1">
                <a:solidFill>
                  <a:srgbClr val="FFFFFF"/>
                </a:solidFill>
                <a:latin typeface="#9Slide05 IcielSanelma"/>
              </a:rPr>
              <a:t>mối</a:t>
            </a:r>
            <a:r>
              <a:rPr lang="en-US" sz="6348" dirty="0">
                <a:solidFill>
                  <a:srgbClr val="FFFFFF"/>
                </a:solidFill>
                <a:latin typeface="#9Slide05 IcielSanelma"/>
              </a:rPr>
              <a:t> 2</a:t>
            </a:r>
          </a:p>
        </p:txBody>
      </p:sp>
      <p:sp>
        <p:nvSpPr>
          <p:cNvPr id="25" name="TextBox 25">
            <a:hlinkClick r:id="rId14" action="ppaction://hlinksldjump"/>
          </p:cNvPr>
          <p:cNvSpPr txBox="1"/>
          <p:nvPr/>
        </p:nvSpPr>
        <p:spPr>
          <a:xfrm>
            <a:off x="3406968" y="6505150"/>
            <a:ext cx="2976405" cy="1157214"/>
          </a:xfrm>
          <a:prstGeom prst="rect">
            <a:avLst/>
          </a:prstGeom>
        </p:spPr>
        <p:txBody>
          <a:bodyPr lIns="0" tIns="0" rIns="0" bIns="0" rtlCol="0" anchor="t">
            <a:spAutoFit/>
          </a:bodyPr>
          <a:lstStyle/>
          <a:p>
            <a:pPr algn="ctr">
              <a:lnSpc>
                <a:spcPts val="8887"/>
              </a:lnSpc>
            </a:pPr>
            <a:r>
              <a:rPr lang="en-US" sz="6348" dirty="0" err="1">
                <a:solidFill>
                  <a:srgbClr val="FFFFFF"/>
                </a:solidFill>
                <a:latin typeface="#9Slide05 IcielSanelma"/>
              </a:rPr>
              <a:t>Manh</a:t>
            </a:r>
            <a:r>
              <a:rPr lang="en-US" sz="6348" dirty="0">
                <a:solidFill>
                  <a:srgbClr val="FFFFFF"/>
                </a:solidFill>
                <a:latin typeface="#9Slide05 IcielSanelma"/>
              </a:rPr>
              <a:t> </a:t>
            </a:r>
            <a:r>
              <a:rPr lang="en-US" sz="6348" dirty="0" err="1">
                <a:solidFill>
                  <a:srgbClr val="FFFFFF"/>
                </a:solidFill>
                <a:latin typeface="#9Slide05 IcielSanelma"/>
              </a:rPr>
              <a:t>mối</a:t>
            </a:r>
            <a:r>
              <a:rPr lang="en-US" sz="6348" dirty="0">
                <a:solidFill>
                  <a:srgbClr val="FFFFFF"/>
                </a:solidFill>
                <a:latin typeface="#9Slide05 IcielSanelma"/>
              </a:rPr>
              <a:t> 3</a:t>
            </a:r>
          </a:p>
        </p:txBody>
      </p:sp>
      <p:sp>
        <p:nvSpPr>
          <p:cNvPr id="26" name="TextBox 26">
            <a:hlinkClick r:id="rId15" action="ppaction://hlinksldjump"/>
          </p:cNvPr>
          <p:cNvSpPr txBox="1"/>
          <p:nvPr/>
        </p:nvSpPr>
        <p:spPr>
          <a:xfrm>
            <a:off x="7805487" y="6505150"/>
            <a:ext cx="3009352" cy="1157214"/>
          </a:xfrm>
          <a:prstGeom prst="rect">
            <a:avLst/>
          </a:prstGeom>
        </p:spPr>
        <p:txBody>
          <a:bodyPr lIns="0" tIns="0" rIns="0" bIns="0" rtlCol="0" anchor="t">
            <a:spAutoFit/>
          </a:bodyPr>
          <a:lstStyle/>
          <a:p>
            <a:pPr algn="ctr">
              <a:lnSpc>
                <a:spcPts val="8887"/>
              </a:lnSpc>
            </a:pPr>
            <a:r>
              <a:rPr lang="en-US" sz="6348" dirty="0" err="1">
                <a:solidFill>
                  <a:srgbClr val="FFFFFF"/>
                </a:solidFill>
                <a:latin typeface="#9Slide05 IcielSanelma"/>
              </a:rPr>
              <a:t>Manh</a:t>
            </a:r>
            <a:r>
              <a:rPr lang="en-US" sz="6348" dirty="0">
                <a:solidFill>
                  <a:srgbClr val="FFFFFF"/>
                </a:solidFill>
                <a:latin typeface="#9Slide05 IcielSanelma"/>
              </a:rPr>
              <a:t> </a:t>
            </a:r>
            <a:r>
              <a:rPr lang="en-US" sz="6348" dirty="0" err="1">
                <a:solidFill>
                  <a:srgbClr val="FFFFFF"/>
                </a:solidFill>
                <a:latin typeface="#9Slide05 IcielSanelma"/>
              </a:rPr>
              <a:t>mối</a:t>
            </a:r>
            <a:r>
              <a:rPr lang="en-US" sz="6348" dirty="0">
                <a:solidFill>
                  <a:srgbClr val="FFFFFF"/>
                </a:solidFill>
                <a:latin typeface="#9Slide05 IcielSanelma"/>
              </a:rPr>
              <a:t> 4</a:t>
            </a:r>
          </a:p>
        </p:txBody>
      </p:sp>
      <p:sp>
        <p:nvSpPr>
          <p:cNvPr id="27" name="TextBox 27">
            <a:hlinkClick r:id="rId16" action="ppaction://hlinksldjump"/>
          </p:cNvPr>
          <p:cNvSpPr txBox="1"/>
          <p:nvPr/>
        </p:nvSpPr>
        <p:spPr>
          <a:xfrm>
            <a:off x="12238164" y="6505150"/>
            <a:ext cx="2973982" cy="1157214"/>
          </a:xfrm>
          <a:prstGeom prst="rect">
            <a:avLst/>
          </a:prstGeom>
        </p:spPr>
        <p:txBody>
          <a:bodyPr lIns="0" tIns="0" rIns="0" bIns="0" rtlCol="0" anchor="t">
            <a:spAutoFit/>
          </a:bodyPr>
          <a:lstStyle/>
          <a:p>
            <a:pPr algn="ctr">
              <a:lnSpc>
                <a:spcPts val="8887"/>
              </a:lnSpc>
            </a:pPr>
            <a:r>
              <a:rPr lang="en-US" sz="6348" dirty="0" err="1">
                <a:solidFill>
                  <a:srgbClr val="EAE9E4"/>
                </a:solidFill>
                <a:latin typeface="#9Slide05 IcielSanelma"/>
              </a:rPr>
              <a:t>Manh</a:t>
            </a:r>
            <a:r>
              <a:rPr lang="en-US" sz="6348" dirty="0">
                <a:solidFill>
                  <a:srgbClr val="EAE9E4"/>
                </a:solidFill>
                <a:latin typeface="#9Slide05 IcielSanelma"/>
              </a:rPr>
              <a:t> </a:t>
            </a:r>
            <a:r>
              <a:rPr lang="en-US" sz="6348" dirty="0" err="1">
                <a:solidFill>
                  <a:srgbClr val="EAE9E4"/>
                </a:solidFill>
                <a:latin typeface="#9Slide05 IcielSanelma"/>
              </a:rPr>
              <a:t>mối</a:t>
            </a:r>
            <a:r>
              <a:rPr lang="en-US" sz="6348" dirty="0">
                <a:solidFill>
                  <a:srgbClr val="EAE9E4"/>
                </a:solidFill>
                <a:latin typeface="#9Slide05 IcielSanelma"/>
              </a:rPr>
              <a:t> 5</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23"/>
                                        </p:tgtEl>
                                      </p:cBhvr>
                                    </p:animEffect>
                                    <p:set>
                                      <p:cBhvr>
                                        <p:cTn id="7" dur="1" fill="hold">
                                          <p:stCondLst>
                                            <p:cond delay="499"/>
                                          </p:stCondLst>
                                        </p:cTn>
                                        <p:tgtEl>
                                          <p:spTgt spid="23"/>
                                        </p:tgtEl>
                                        <p:attrNameLst>
                                          <p:attrName>style.visibility</p:attrName>
                                        </p:attrNameLst>
                                      </p:cBhvr>
                                      <p:to>
                                        <p:strVal val="hidden"/>
                                      </p:to>
                                    </p:set>
                                  </p:childTnLst>
                                </p:cTn>
                              </p:par>
                              <p:par>
                                <p:cTn id="8" presetID="22" presetClass="exit" presetSubtype="4" fill="hold" nodeType="withEffect">
                                  <p:stCondLst>
                                    <p:cond delay="0"/>
                                  </p:stCondLst>
                                  <p:childTnLst>
                                    <p:animEffect transition="out" filter="wipe(down)">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24"/>
                                        </p:tgtEl>
                                      </p:cBhvr>
                                    </p:animEffect>
                                    <p:set>
                                      <p:cBhvr>
                                        <p:cTn id="15" dur="1" fill="hold">
                                          <p:stCondLst>
                                            <p:cond delay="499"/>
                                          </p:stCondLst>
                                        </p:cTn>
                                        <p:tgtEl>
                                          <p:spTgt spid="24"/>
                                        </p:tgtEl>
                                        <p:attrNameLst>
                                          <p:attrName>style.visibility</p:attrName>
                                        </p:attrNameLst>
                                      </p:cBhvr>
                                      <p:to>
                                        <p:strVal val="hidden"/>
                                      </p:to>
                                    </p:set>
                                  </p:childTnLst>
                                </p:cTn>
                              </p:par>
                              <p:par>
                                <p:cTn id="16" presetID="22" presetClass="exit" presetSubtype="4" fill="hold" nodeType="withEffect">
                                  <p:stCondLst>
                                    <p:cond delay="0"/>
                                  </p:stCondLst>
                                  <p:childTnLst>
                                    <p:animEffect transition="out" filter="wipe(down)">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25"/>
                                        </p:tgtEl>
                                      </p:cBhvr>
                                    </p:animEffect>
                                    <p:set>
                                      <p:cBhvr>
                                        <p:cTn id="23" dur="1" fill="hold">
                                          <p:stCondLst>
                                            <p:cond delay="499"/>
                                          </p:stCondLst>
                                        </p:cTn>
                                        <p:tgtEl>
                                          <p:spTgt spid="25"/>
                                        </p:tgtEl>
                                        <p:attrNameLst>
                                          <p:attrName>style.visibility</p:attrName>
                                        </p:attrNameLst>
                                      </p:cBhvr>
                                      <p:to>
                                        <p:strVal val="hidden"/>
                                      </p:to>
                                    </p:set>
                                  </p:childTnLst>
                                </p:cTn>
                              </p:par>
                              <p:par>
                                <p:cTn id="24" presetID="22" presetClass="exit" presetSubtype="4" fill="hold" nodeType="withEffect">
                                  <p:stCondLst>
                                    <p:cond delay="0"/>
                                  </p:stCondLst>
                                  <p:childTnLst>
                                    <p:animEffect transition="out" filter="wipe(down)">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2" presetClass="exit" presetSubtype="4" fill="hold" grpId="0" nodeType="clickEffect">
                                  <p:stCondLst>
                                    <p:cond delay="0"/>
                                  </p:stCondLst>
                                  <p:childTnLst>
                                    <p:animEffect transition="out" filter="wipe(down)">
                                      <p:cBhvr>
                                        <p:cTn id="30" dur="500"/>
                                        <p:tgtEl>
                                          <p:spTgt spid="26"/>
                                        </p:tgtEl>
                                      </p:cBhvr>
                                    </p:animEffect>
                                    <p:set>
                                      <p:cBhvr>
                                        <p:cTn id="31" dur="1" fill="hold">
                                          <p:stCondLst>
                                            <p:cond delay="499"/>
                                          </p:stCondLst>
                                        </p:cTn>
                                        <p:tgtEl>
                                          <p:spTgt spid="26"/>
                                        </p:tgtEl>
                                        <p:attrNameLst>
                                          <p:attrName>style.visibility</p:attrName>
                                        </p:attrNameLst>
                                      </p:cBhvr>
                                      <p:to>
                                        <p:strVal val="hidden"/>
                                      </p:to>
                                    </p:set>
                                  </p:childTnLst>
                                </p:cTn>
                              </p:par>
                              <p:par>
                                <p:cTn id="32" presetID="22" presetClass="exit" presetSubtype="4" fill="hold" nodeType="withEffect">
                                  <p:stCondLst>
                                    <p:cond delay="0"/>
                                  </p:stCondLst>
                                  <p:childTnLst>
                                    <p:animEffect transition="out" filter="wipe(down)">
                                      <p:cBhvr>
                                        <p:cTn id="33" dur="500"/>
                                        <p:tgtEl>
                                          <p:spTgt spid="12"/>
                                        </p:tgtEl>
                                      </p:cBhvr>
                                    </p:animEffect>
                                    <p:set>
                                      <p:cBhvr>
                                        <p:cTn id="34" dur="1" fill="hold">
                                          <p:stCondLst>
                                            <p:cond delay="499"/>
                                          </p:stCondLst>
                                        </p:cTn>
                                        <p:tgtEl>
                                          <p:spTgt spid="1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2" presetClass="exit" presetSubtype="4" fill="hold" grpId="0" nodeType="clickEffect">
                                  <p:stCondLst>
                                    <p:cond delay="0"/>
                                  </p:stCondLst>
                                  <p:childTnLst>
                                    <p:animEffect transition="out" filter="wipe(down)">
                                      <p:cBhvr>
                                        <p:cTn id="38" dur="500"/>
                                        <p:tgtEl>
                                          <p:spTgt spid="27"/>
                                        </p:tgtEl>
                                      </p:cBhvr>
                                    </p:animEffect>
                                    <p:set>
                                      <p:cBhvr>
                                        <p:cTn id="39" dur="1" fill="hold">
                                          <p:stCondLst>
                                            <p:cond delay="499"/>
                                          </p:stCondLst>
                                        </p:cTn>
                                        <p:tgtEl>
                                          <p:spTgt spid="27"/>
                                        </p:tgtEl>
                                        <p:attrNameLst>
                                          <p:attrName>style.visibility</p:attrName>
                                        </p:attrNameLst>
                                      </p:cBhvr>
                                      <p:to>
                                        <p:strVal val="hidden"/>
                                      </p:to>
                                    </p:set>
                                  </p:childTnLst>
                                </p:cTn>
                              </p:par>
                              <p:par>
                                <p:cTn id="40" presetID="22" presetClass="exit" presetSubtype="4" fill="hold" nodeType="with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3"/>
            <a:stretch>
              <a:fillRect l="-6544" t="-10663" r="-18425" b="-3175"/>
            </a:stretch>
          </a:blipFill>
        </p:spPr>
      </p:sp>
      <p:sp>
        <p:nvSpPr>
          <p:cNvPr id="3" name="Freeform 3"/>
          <p:cNvSpPr/>
          <p:nvPr/>
        </p:nvSpPr>
        <p:spPr>
          <a:xfrm>
            <a:off x="10042383" y="9268956"/>
            <a:ext cx="6693477" cy="931509"/>
          </a:xfrm>
          <a:custGeom>
            <a:avLst/>
            <a:gdLst/>
            <a:ahLst/>
            <a:cxnLst/>
            <a:rect l="l" t="t" r="r" b="b"/>
            <a:pathLst>
              <a:path w="6693477" h="931509">
                <a:moveTo>
                  <a:pt x="0" y="0"/>
                </a:moveTo>
                <a:lnTo>
                  <a:pt x="6693477" y="0"/>
                </a:lnTo>
                <a:lnTo>
                  <a:pt x="6693477" y="931509"/>
                </a:lnTo>
                <a:lnTo>
                  <a:pt x="0" y="931509"/>
                </a:lnTo>
                <a:lnTo>
                  <a:pt x="0" y="0"/>
                </a:lnTo>
                <a:close/>
              </a:path>
            </a:pathLst>
          </a:custGeom>
          <a:blipFill>
            <a:blip r:embed="rId4"/>
            <a:stretch>
              <a:fillRect/>
            </a:stretch>
          </a:blipFill>
        </p:spPr>
      </p:sp>
      <p:grpSp>
        <p:nvGrpSpPr>
          <p:cNvPr id="4" name="Group 4"/>
          <p:cNvGrpSpPr/>
          <p:nvPr/>
        </p:nvGrpSpPr>
        <p:grpSpPr>
          <a:xfrm>
            <a:off x="1752600" y="1141040"/>
            <a:ext cx="15112849" cy="8300254"/>
            <a:chOff x="0" y="0"/>
            <a:chExt cx="4056477" cy="2227892"/>
          </a:xfrm>
        </p:grpSpPr>
        <p:sp>
          <p:nvSpPr>
            <p:cNvPr id="5" name="Freeform 5"/>
            <p:cNvSpPr/>
            <p:nvPr/>
          </p:nvSpPr>
          <p:spPr>
            <a:xfrm>
              <a:off x="0" y="0"/>
              <a:ext cx="4056477" cy="2227892"/>
            </a:xfrm>
            <a:custGeom>
              <a:avLst/>
              <a:gdLst/>
              <a:ahLst/>
              <a:cxnLst/>
              <a:rect l="l" t="t" r="r" b="b"/>
              <a:pathLst>
                <a:path w="4056477" h="2227892">
                  <a:moveTo>
                    <a:pt x="0" y="0"/>
                  </a:moveTo>
                  <a:lnTo>
                    <a:pt x="4056477" y="0"/>
                  </a:lnTo>
                  <a:lnTo>
                    <a:pt x="4056477" y="2227892"/>
                  </a:lnTo>
                  <a:lnTo>
                    <a:pt x="0" y="2227892"/>
                  </a:lnTo>
                  <a:close/>
                </a:path>
              </a:pathLst>
            </a:custGeom>
            <a:solidFill>
              <a:srgbClr val="EBE7E0"/>
            </a:solidFill>
          </p:spPr>
        </p:sp>
        <p:sp>
          <p:nvSpPr>
            <p:cNvPr id="6" name="TextBox 6"/>
            <p:cNvSpPr txBox="1"/>
            <p:nvPr/>
          </p:nvSpPr>
          <p:spPr>
            <a:xfrm>
              <a:off x="0" y="38100"/>
              <a:ext cx="4056477" cy="2189792"/>
            </a:xfrm>
            <a:prstGeom prst="rect">
              <a:avLst/>
            </a:prstGeom>
          </p:spPr>
          <p:txBody>
            <a:bodyPr lIns="49847" tIns="49847" rIns="49847" bIns="49847" rtlCol="0" anchor="ctr"/>
            <a:lstStyle/>
            <a:p>
              <a:pPr algn="ctr">
                <a:lnSpc>
                  <a:spcPts val="2258"/>
                </a:lnSpc>
              </a:pPr>
              <a:endParaRPr/>
            </a:p>
          </p:txBody>
        </p:sp>
      </p:grpSp>
      <p:grpSp>
        <p:nvGrpSpPr>
          <p:cNvPr id="7" name="Group 7"/>
          <p:cNvGrpSpPr/>
          <p:nvPr/>
        </p:nvGrpSpPr>
        <p:grpSpPr>
          <a:xfrm>
            <a:off x="-4473870" y="1863074"/>
            <a:ext cx="11727750" cy="2036799"/>
            <a:chOff x="0" y="0"/>
            <a:chExt cx="2340023" cy="406400"/>
          </a:xfrm>
        </p:grpSpPr>
        <p:sp>
          <p:nvSpPr>
            <p:cNvPr id="8" name="Freeform 8"/>
            <p:cNvSpPr/>
            <p:nvPr/>
          </p:nvSpPr>
          <p:spPr>
            <a:xfrm>
              <a:off x="0" y="0"/>
              <a:ext cx="2340023" cy="406400"/>
            </a:xfrm>
            <a:custGeom>
              <a:avLst/>
              <a:gdLst/>
              <a:ahLst/>
              <a:cxnLst/>
              <a:rect l="l" t="t" r="r" b="b"/>
              <a:pathLst>
                <a:path w="2340023" h="406400">
                  <a:moveTo>
                    <a:pt x="2136823" y="0"/>
                  </a:moveTo>
                  <a:cubicBezTo>
                    <a:pt x="2249048" y="0"/>
                    <a:pt x="2340023" y="90976"/>
                    <a:pt x="2340023" y="203200"/>
                  </a:cubicBezTo>
                  <a:cubicBezTo>
                    <a:pt x="2340023" y="315424"/>
                    <a:pt x="2249048" y="406400"/>
                    <a:pt x="2136823" y="406400"/>
                  </a:cubicBezTo>
                  <a:lnTo>
                    <a:pt x="203200" y="406400"/>
                  </a:lnTo>
                  <a:cubicBezTo>
                    <a:pt x="90976" y="406400"/>
                    <a:pt x="0" y="315424"/>
                    <a:pt x="0" y="203200"/>
                  </a:cubicBezTo>
                  <a:cubicBezTo>
                    <a:pt x="0" y="90976"/>
                    <a:pt x="90976" y="0"/>
                    <a:pt x="203200" y="0"/>
                  </a:cubicBezTo>
                  <a:close/>
                </a:path>
              </a:pathLst>
            </a:custGeom>
            <a:solidFill>
              <a:srgbClr val="F3F1EC"/>
            </a:solidFill>
            <a:ln w="57150" cap="sq">
              <a:solidFill>
                <a:srgbClr val="4B412E"/>
              </a:solidFill>
              <a:prstDash val="solid"/>
              <a:miter/>
            </a:ln>
          </p:spPr>
        </p:sp>
        <p:sp>
          <p:nvSpPr>
            <p:cNvPr id="9" name="TextBox 9"/>
            <p:cNvSpPr txBox="1"/>
            <p:nvPr/>
          </p:nvSpPr>
          <p:spPr>
            <a:xfrm>
              <a:off x="0" y="38100"/>
              <a:ext cx="2340023" cy="368300"/>
            </a:xfrm>
            <a:prstGeom prst="rect">
              <a:avLst/>
            </a:prstGeom>
          </p:spPr>
          <p:txBody>
            <a:bodyPr lIns="50800" tIns="50800" rIns="50800" bIns="50800" rtlCol="0" anchor="ctr"/>
            <a:lstStyle/>
            <a:p>
              <a:pPr algn="ctr">
                <a:lnSpc>
                  <a:spcPts val="2258"/>
                </a:lnSpc>
              </a:pPr>
              <a:endParaRPr/>
            </a:p>
          </p:txBody>
        </p:sp>
      </p:grpSp>
      <p:sp>
        <p:nvSpPr>
          <p:cNvPr id="10" name="Freeform 10">
            <a:hlinkClick r:id="rId5" action="ppaction://hlinksldjump"/>
          </p:cNvPr>
          <p:cNvSpPr/>
          <p:nvPr/>
        </p:nvSpPr>
        <p:spPr>
          <a:xfrm>
            <a:off x="8693572" y="607803"/>
            <a:ext cx="900856" cy="933624"/>
          </a:xfrm>
          <a:custGeom>
            <a:avLst/>
            <a:gdLst/>
            <a:ahLst/>
            <a:cxnLst/>
            <a:rect l="l" t="t" r="r" b="b"/>
            <a:pathLst>
              <a:path w="500983" h="499948">
                <a:moveTo>
                  <a:pt x="0" y="0"/>
                </a:moveTo>
                <a:lnTo>
                  <a:pt x="500983" y="0"/>
                </a:lnTo>
                <a:lnTo>
                  <a:pt x="500983" y="499948"/>
                </a:lnTo>
                <a:lnTo>
                  <a:pt x="0" y="499948"/>
                </a:lnTo>
                <a:lnTo>
                  <a:pt x="0" y="0"/>
                </a:lnTo>
                <a:close/>
              </a:path>
            </a:pathLst>
          </a:custGeom>
          <a:blipFill>
            <a:blip r:embed="rId6"/>
            <a:stretch>
              <a:fillRect/>
            </a:stretch>
          </a:blipFill>
        </p:spPr>
      </p:sp>
      <p:sp>
        <p:nvSpPr>
          <p:cNvPr id="11" name="Freeform 11"/>
          <p:cNvSpPr/>
          <p:nvPr/>
        </p:nvSpPr>
        <p:spPr>
          <a:xfrm>
            <a:off x="0" y="4101505"/>
            <a:ext cx="6730520" cy="4674576"/>
          </a:xfrm>
          <a:custGeom>
            <a:avLst/>
            <a:gdLst/>
            <a:ahLst/>
            <a:cxnLst/>
            <a:rect l="l" t="t" r="r" b="b"/>
            <a:pathLst>
              <a:path w="6730520" h="4674576">
                <a:moveTo>
                  <a:pt x="0" y="0"/>
                </a:moveTo>
                <a:lnTo>
                  <a:pt x="6730520" y="0"/>
                </a:lnTo>
                <a:lnTo>
                  <a:pt x="6730520" y="4674576"/>
                </a:lnTo>
                <a:lnTo>
                  <a:pt x="0" y="4674576"/>
                </a:lnTo>
                <a:lnTo>
                  <a:pt x="0" y="0"/>
                </a:lnTo>
                <a:close/>
              </a:path>
            </a:pathLst>
          </a:custGeom>
          <a:blipFill>
            <a:blip r:embed="rId7"/>
            <a:stretch>
              <a:fillRect r="-91503" b="-83951"/>
            </a:stretch>
          </a:blipFill>
        </p:spPr>
      </p:sp>
      <p:sp>
        <p:nvSpPr>
          <p:cNvPr id="12" name="TextBox 12"/>
          <p:cNvSpPr txBox="1"/>
          <p:nvPr/>
        </p:nvSpPr>
        <p:spPr>
          <a:xfrm>
            <a:off x="-1051852" y="2012684"/>
            <a:ext cx="7263584" cy="1766154"/>
          </a:xfrm>
          <a:prstGeom prst="rect">
            <a:avLst/>
          </a:prstGeom>
        </p:spPr>
        <p:txBody>
          <a:bodyPr lIns="0" tIns="0" rIns="0" bIns="0" rtlCol="0" anchor="t">
            <a:spAutoFit/>
          </a:bodyPr>
          <a:lstStyle/>
          <a:p>
            <a:pPr algn="r">
              <a:lnSpc>
                <a:spcPts val="12607"/>
              </a:lnSpc>
            </a:pPr>
            <a:r>
              <a:rPr lang="en-US" sz="11782" dirty="0" err="1">
                <a:solidFill>
                  <a:srgbClr val="543110"/>
                </a:solidFill>
                <a:latin typeface="#9Slide05 IcielSanelma"/>
              </a:rPr>
              <a:t>Manh</a:t>
            </a:r>
            <a:r>
              <a:rPr lang="en-US" sz="11782" dirty="0">
                <a:solidFill>
                  <a:srgbClr val="543110"/>
                </a:solidFill>
                <a:latin typeface="#9Slide05 IcielSanelma"/>
              </a:rPr>
              <a:t> </a:t>
            </a:r>
            <a:r>
              <a:rPr lang="en-US" sz="11782" dirty="0" err="1">
                <a:solidFill>
                  <a:srgbClr val="543110"/>
                </a:solidFill>
                <a:latin typeface="#9Slide05 IcielSanelma"/>
              </a:rPr>
              <a:t>mối</a:t>
            </a:r>
            <a:r>
              <a:rPr lang="en-US" sz="11782" dirty="0">
                <a:solidFill>
                  <a:srgbClr val="543110"/>
                </a:solidFill>
                <a:latin typeface="#9Slide05 IcielSanelma"/>
              </a:rPr>
              <a:t> 1</a:t>
            </a:r>
          </a:p>
        </p:txBody>
      </p:sp>
      <p:sp>
        <p:nvSpPr>
          <p:cNvPr id="13" name="TextBox 13"/>
          <p:cNvSpPr txBox="1"/>
          <p:nvPr/>
        </p:nvSpPr>
        <p:spPr>
          <a:xfrm>
            <a:off x="6950979" y="3194045"/>
            <a:ext cx="9784881" cy="5283201"/>
          </a:xfrm>
          <a:prstGeom prst="rect">
            <a:avLst/>
          </a:prstGeom>
        </p:spPr>
        <p:txBody>
          <a:bodyPr lIns="0" tIns="0" rIns="0" bIns="0" rtlCol="0" anchor="t">
            <a:spAutoFit/>
          </a:bodyPr>
          <a:lstStyle/>
          <a:p>
            <a:pPr marL="1079491" lvl="1" indent="-539745" algn="l">
              <a:lnSpc>
                <a:spcPts val="6999"/>
              </a:lnSpc>
              <a:buFont typeface="Arial"/>
              <a:buChar char="•"/>
            </a:pPr>
            <a:r>
              <a:rPr lang="en-US" sz="4999" dirty="0" err="1">
                <a:solidFill>
                  <a:srgbClr val="543110"/>
                </a:solidFill>
                <a:latin typeface="Roboto Condensed"/>
              </a:rPr>
              <a:t>Hãy</a:t>
            </a:r>
            <a:r>
              <a:rPr lang="en-US" sz="4999" dirty="0">
                <a:solidFill>
                  <a:srgbClr val="543110"/>
                </a:solidFill>
                <a:latin typeface="Roboto Condensed"/>
              </a:rPr>
              <a:t> </a:t>
            </a:r>
            <a:r>
              <a:rPr lang="en-US" sz="4999" dirty="0" err="1">
                <a:solidFill>
                  <a:srgbClr val="543110"/>
                </a:solidFill>
                <a:latin typeface="Roboto Condensed"/>
              </a:rPr>
              <a:t>xác</a:t>
            </a:r>
            <a:r>
              <a:rPr lang="en-US" sz="4999" dirty="0">
                <a:solidFill>
                  <a:srgbClr val="543110"/>
                </a:solidFill>
                <a:latin typeface="Roboto Condensed"/>
              </a:rPr>
              <a:t> </a:t>
            </a:r>
            <a:r>
              <a:rPr lang="en-US" sz="4999" dirty="0" err="1">
                <a:solidFill>
                  <a:srgbClr val="543110"/>
                </a:solidFill>
                <a:latin typeface="Roboto Condensed"/>
              </a:rPr>
              <a:t>định</a:t>
            </a:r>
            <a:r>
              <a:rPr lang="en-US" sz="4999" dirty="0">
                <a:solidFill>
                  <a:srgbClr val="543110"/>
                </a:solidFill>
                <a:latin typeface="Roboto Condensed"/>
              </a:rPr>
              <a:t> </a:t>
            </a:r>
            <a:r>
              <a:rPr lang="en-US" sz="4999" dirty="0" err="1">
                <a:solidFill>
                  <a:srgbClr val="543110"/>
                </a:solidFill>
                <a:latin typeface="Roboto Condensed"/>
              </a:rPr>
              <a:t>bố</a:t>
            </a:r>
            <a:r>
              <a:rPr lang="en-US" sz="4999" dirty="0">
                <a:solidFill>
                  <a:srgbClr val="543110"/>
                </a:solidFill>
                <a:latin typeface="Roboto Condensed"/>
              </a:rPr>
              <a:t> </a:t>
            </a:r>
            <a:r>
              <a:rPr lang="en-US" sz="4999" dirty="0" err="1">
                <a:solidFill>
                  <a:srgbClr val="543110"/>
                </a:solidFill>
                <a:latin typeface="Roboto Condensed"/>
              </a:rPr>
              <a:t>cục</a:t>
            </a:r>
            <a:r>
              <a:rPr lang="en-US" sz="4999" dirty="0">
                <a:solidFill>
                  <a:srgbClr val="543110"/>
                </a:solidFill>
                <a:latin typeface="Roboto Condensed"/>
              </a:rPr>
              <a:t> </a:t>
            </a:r>
            <a:r>
              <a:rPr lang="en-US" sz="4999" dirty="0" err="1">
                <a:solidFill>
                  <a:srgbClr val="543110"/>
                </a:solidFill>
                <a:latin typeface="Roboto Condensed"/>
              </a:rPr>
              <a:t>của</a:t>
            </a:r>
            <a:r>
              <a:rPr lang="en-US" sz="4999" dirty="0">
                <a:solidFill>
                  <a:srgbClr val="543110"/>
                </a:solidFill>
                <a:latin typeface="Roboto Condensed"/>
              </a:rPr>
              <a:t> </a:t>
            </a:r>
            <a:r>
              <a:rPr lang="en-US" sz="4999" dirty="0" err="1">
                <a:solidFill>
                  <a:srgbClr val="543110"/>
                </a:solidFill>
                <a:latin typeface="Roboto Condensed"/>
              </a:rPr>
              <a:t>bài</a:t>
            </a:r>
            <a:r>
              <a:rPr lang="en-US" sz="4999" dirty="0">
                <a:solidFill>
                  <a:srgbClr val="543110"/>
                </a:solidFill>
                <a:latin typeface="Roboto Condensed"/>
              </a:rPr>
              <a:t> </a:t>
            </a:r>
            <a:r>
              <a:rPr lang="en-US" sz="4999" dirty="0" err="1">
                <a:solidFill>
                  <a:srgbClr val="543110"/>
                </a:solidFill>
                <a:latin typeface="Roboto Condensed"/>
              </a:rPr>
              <a:t>thơ</a:t>
            </a:r>
            <a:r>
              <a:rPr lang="en-US" sz="4999" dirty="0">
                <a:solidFill>
                  <a:srgbClr val="543110"/>
                </a:solidFill>
                <a:latin typeface="Roboto Condensed"/>
              </a:rPr>
              <a:t>.</a:t>
            </a:r>
          </a:p>
          <a:p>
            <a:pPr marL="1079491" lvl="1" indent="-539745" algn="l">
              <a:lnSpc>
                <a:spcPts val="6999"/>
              </a:lnSpc>
              <a:buFont typeface="Arial"/>
              <a:buChar char="•"/>
            </a:pPr>
            <a:r>
              <a:rPr lang="en-US" sz="4999" dirty="0" err="1">
                <a:solidFill>
                  <a:srgbClr val="543110"/>
                </a:solidFill>
                <a:latin typeface="Roboto Condensed"/>
              </a:rPr>
              <a:t>Tác</a:t>
            </a:r>
            <a:r>
              <a:rPr lang="en-US" sz="4999" dirty="0">
                <a:solidFill>
                  <a:srgbClr val="543110"/>
                </a:solidFill>
                <a:latin typeface="Roboto Condensed"/>
              </a:rPr>
              <a:t> </a:t>
            </a:r>
            <a:r>
              <a:rPr lang="en-US" sz="4999" dirty="0" err="1">
                <a:solidFill>
                  <a:srgbClr val="543110"/>
                </a:solidFill>
                <a:latin typeface="Roboto Condensed"/>
              </a:rPr>
              <a:t>phẩm</a:t>
            </a:r>
            <a:r>
              <a:rPr lang="en-US" sz="4999" dirty="0">
                <a:solidFill>
                  <a:srgbClr val="543110"/>
                </a:solidFill>
                <a:latin typeface="Roboto Condensed"/>
              </a:rPr>
              <a:t> </a:t>
            </a:r>
            <a:r>
              <a:rPr lang="en-US" sz="4999" dirty="0" err="1">
                <a:solidFill>
                  <a:srgbClr val="543110"/>
                </a:solidFill>
                <a:latin typeface="Roboto Condensed"/>
              </a:rPr>
              <a:t>là</a:t>
            </a:r>
            <a:r>
              <a:rPr lang="en-US" sz="4999" dirty="0">
                <a:solidFill>
                  <a:srgbClr val="543110"/>
                </a:solidFill>
                <a:latin typeface="Roboto Condensed"/>
              </a:rPr>
              <a:t> </a:t>
            </a:r>
            <a:r>
              <a:rPr lang="en-US" sz="4999" dirty="0" err="1">
                <a:solidFill>
                  <a:srgbClr val="543110"/>
                </a:solidFill>
                <a:latin typeface="Roboto Condensed"/>
              </a:rPr>
              <a:t>lời</a:t>
            </a:r>
            <a:r>
              <a:rPr lang="en-US" sz="4999" dirty="0">
                <a:solidFill>
                  <a:srgbClr val="543110"/>
                </a:solidFill>
                <a:latin typeface="Roboto Condensed"/>
              </a:rPr>
              <a:t> </a:t>
            </a:r>
            <a:r>
              <a:rPr lang="en-US" sz="4999" dirty="0" err="1">
                <a:solidFill>
                  <a:srgbClr val="543110"/>
                </a:solidFill>
                <a:latin typeface="Roboto Condensed"/>
              </a:rPr>
              <a:t>tâm</a:t>
            </a:r>
            <a:r>
              <a:rPr lang="en-US" sz="4999" dirty="0">
                <a:solidFill>
                  <a:srgbClr val="543110"/>
                </a:solidFill>
                <a:latin typeface="Roboto Condensed"/>
              </a:rPr>
              <a:t> </a:t>
            </a:r>
            <a:r>
              <a:rPr lang="en-US" sz="4999" dirty="0" err="1">
                <a:solidFill>
                  <a:srgbClr val="543110"/>
                </a:solidFill>
                <a:latin typeface="Roboto Condensed"/>
              </a:rPr>
              <a:t>sự</a:t>
            </a:r>
            <a:r>
              <a:rPr lang="en-US" sz="4999" dirty="0">
                <a:solidFill>
                  <a:srgbClr val="543110"/>
                </a:solidFill>
                <a:latin typeface="Roboto Condensed"/>
              </a:rPr>
              <a:t> </a:t>
            </a:r>
            <a:r>
              <a:rPr lang="en-US" sz="4999" dirty="0" err="1">
                <a:solidFill>
                  <a:srgbClr val="543110"/>
                </a:solidFill>
                <a:latin typeface="Roboto Condensed"/>
              </a:rPr>
              <a:t>của</a:t>
            </a:r>
            <a:r>
              <a:rPr lang="en-US" sz="4999" dirty="0">
                <a:solidFill>
                  <a:srgbClr val="543110"/>
                </a:solidFill>
                <a:latin typeface="Roboto Condensed"/>
              </a:rPr>
              <a:t> ai, </a:t>
            </a:r>
            <a:r>
              <a:rPr lang="en-US" sz="4999" dirty="0" err="1">
                <a:solidFill>
                  <a:srgbClr val="543110"/>
                </a:solidFill>
                <a:latin typeface="Roboto Condensed"/>
              </a:rPr>
              <a:t>về</a:t>
            </a:r>
            <a:r>
              <a:rPr lang="en-US" sz="4999" dirty="0">
                <a:solidFill>
                  <a:srgbClr val="543110"/>
                </a:solidFill>
                <a:latin typeface="Roboto Condensed"/>
              </a:rPr>
              <a:t> </a:t>
            </a:r>
            <a:r>
              <a:rPr lang="en-US" sz="4999" dirty="0" err="1">
                <a:solidFill>
                  <a:srgbClr val="543110"/>
                </a:solidFill>
                <a:latin typeface="Roboto Condensed"/>
              </a:rPr>
              <a:t>điều</a:t>
            </a:r>
            <a:r>
              <a:rPr lang="en-US" sz="4999" dirty="0">
                <a:solidFill>
                  <a:srgbClr val="543110"/>
                </a:solidFill>
                <a:latin typeface="Roboto Condensed"/>
              </a:rPr>
              <a:t> </a:t>
            </a:r>
            <a:r>
              <a:rPr lang="en-US" sz="4999" dirty="0" err="1">
                <a:solidFill>
                  <a:srgbClr val="543110"/>
                </a:solidFill>
                <a:latin typeface="Roboto Condensed"/>
              </a:rPr>
              <a:t>gì</a:t>
            </a:r>
            <a:r>
              <a:rPr lang="en-US" sz="4999" dirty="0">
                <a:solidFill>
                  <a:srgbClr val="543110"/>
                </a:solidFill>
                <a:latin typeface="Roboto Condensed"/>
              </a:rPr>
              <a:t>? </a:t>
            </a:r>
          </a:p>
          <a:p>
            <a:pPr marL="1079491" lvl="1" indent="-539745" algn="l">
              <a:lnSpc>
                <a:spcPts val="6999"/>
              </a:lnSpc>
              <a:buFont typeface="Arial"/>
              <a:buChar char="•"/>
            </a:pPr>
            <a:r>
              <a:rPr lang="en-US" sz="4999" dirty="0" err="1">
                <a:solidFill>
                  <a:srgbClr val="543110"/>
                </a:solidFill>
                <a:latin typeface="Roboto Condensed"/>
              </a:rPr>
              <a:t>Điều</a:t>
            </a:r>
            <a:r>
              <a:rPr lang="en-US" sz="4999" dirty="0">
                <a:solidFill>
                  <a:srgbClr val="543110"/>
                </a:solidFill>
                <a:latin typeface="Roboto Condensed"/>
              </a:rPr>
              <a:t> </a:t>
            </a:r>
            <a:r>
              <a:rPr lang="en-US" sz="4999" dirty="0" err="1">
                <a:solidFill>
                  <a:srgbClr val="543110"/>
                </a:solidFill>
                <a:latin typeface="Roboto Condensed"/>
              </a:rPr>
              <a:t>ấy</a:t>
            </a:r>
            <a:r>
              <a:rPr lang="en-US" sz="4999" dirty="0">
                <a:solidFill>
                  <a:srgbClr val="543110"/>
                </a:solidFill>
                <a:latin typeface="Roboto Condensed"/>
              </a:rPr>
              <a:t> </a:t>
            </a:r>
            <a:r>
              <a:rPr lang="en-US" sz="4999" dirty="0" err="1">
                <a:solidFill>
                  <a:srgbClr val="543110"/>
                </a:solidFill>
                <a:latin typeface="Roboto Condensed"/>
              </a:rPr>
              <a:t>có</a:t>
            </a:r>
            <a:r>
              <a:rPr lang="en-US" sz="4999" dirty="0">
                <a:solidFill>
                  <a:srgbClr val="543110"/>
                </a:solidFill>
                <a:latin typeface="Roboto Condensed"/>
              </a:rPr>
              <a:t> </a:t>
            </a:r>
            <a:r>
              <a:rPr lang="en-US" sz="4999" dirty="0" err="1">
                <a:solidFill>
                  <a:srgbClr val="543110"/>
                </a:solidFill>
                <a:latin typeface="Roboto Condensed"/>
              </a:rPr>
              <a:t>liên</a:t>
            </a:r>
            <a:r>
              <a:rPr lang="en-US" sz="4999" dirty="0">
                <a:solidFill>
                  <a:srgbClr val="543110"/>
                </a:solidFill>
                <a:latin typeface="Roboto Condensed"/>
              </a:rPr>
              <a:t> </a:t>
            </a:r>
            <a:r>
              <a:rPr lang="en-US" sz="4999" dirty="0" err="1">
                <a:solidFill>
                  <a:srgbClr val="543110"/>
                </a:solidFill>
                <a:latin typeface="Roboto Condensed"/>
              </a:rPr>
              <a:t>quan</a:t>
            </a:r>
            <a:r>
              <a:rPr lang="en-US" sz="4999" dirty="0">
                <a:solidFill>
                  <a:srgbClr val="543110"/>
                </a:solidFill>
                <a:latin typeface="Roboto Condensed"/>
              </a:rPr>
              <a:t> </a:t>
            </a:r>
            <a:r>
              <a:rPr lang="en-US" sz="4999" dirty="0" err="1">
                <a:solidFill>
                  <a:srgbClr val="543110"/>
                </a:solidFill>
                <a:latin typeface="Roboto Condensed"/>
              </a:rPr>
              <a:t>như</a:t>
            </a:r>
            <a:r>
              <a:rPr lang="en-US" sz="4999" dirty="0">
                <a:solidFill>
                  <a:srgbClr val="543110"/>
                </a:solidFill>
                <a:latin typeface="Roboto Condensed"/>
              </a:rPr>
              <a:t> </a:t>
            </a:r>
            <a:r>
              <a:rPr lang="en-US" sz="4999" dirty="0" err="1">
                <a:solidFill>
                  <a:srgbClr val="543110"/>
                </a:solidFill>
                <a:latin typeface="Roboto Condensed"/>
              </a:rPr>
              <a:t>thế</a:t>
            </a:r>
            <a:r>
              <a:rPr lang="en-US" sz="4999" dirty="0">
                <a:solidFill>
                  <a:srgbClr val="543110"/>
                </a:solidFill>
                <a:latin typeface="Roboto Condensed"/>
              </a:rPr>
              <a:t> </a:t>
            </a:r>
            <a:r>
              <a:rPr lang="en-US" sz="4999" dirty="0" err="1">
                <a:solidFill>
                  <a:srgbClr val="543110"/>
                </a:solidFill>
                <a:latin typeface="Roboto Condensed"/>
              </a:rPr>
              <a:t>nào</a:t>
            </a:r>
            <a:r>
              <a:rPr lang="en-US" sz="4999" dirty="0">
                <a:solidFill>
                  <a:srgbClr val="543110"/>
                </a:solidFill>
                <a:latin typeface="Roboto Condensed"/>
              </a:rPr>
              <a:t> </a:t>
            </a:r>
            <a:r>
              <a:rPr lang="en-US" sz="4999" dirty="0" err="1">
                <a:solidFill>
                  <a:srgbClr val="543110"/>
                </a:solidFill>
                <a:latin typeface="Roboto Condensed"/>
              </a:rPr>
              <a:t>đến</a:t>
            </a:r>
            <a:r>
              <a:rPr lang="en-US" sz="4999" dirty="0">
                <a:solidFill>
                  <a:srgbClr val="543110"/>
                </a:solidFill>
                <a:latin typeface="Roboto Condensed"/>
              </a:rPr>
              <a:t> </a:t>
            </a:r>
            <a:r>
              <a:rPr lang="en-US" sz="4999" dirty="0" err="1">
                <a:solidFill>
                  <a:srgbClr val="543110"/>
                </a:solidFill>
                <a:latin typeface="Roboto Condensed"/>
              </a:rPr>
              <a:t>nhan</a:t>
            </a:r>
            <a:r>
              <a:rPr lang="en-US" sz="4999" dirty="0">
                <a:solidFill>
                  <a:srgbClr val="543110"/>
                </a:solidFill>
                <a:latin typeface="Roboto Condensed"/>
              </a:rPr>
              <a:t> </a:t>
            </a:r>
            <a:r>
              <a:rPr lang="en-US" sz="4999" dirty="0" err="1">
                <a:solidFill>
                  <a:srgbClr val="543110"/>
                </a:solidFill>
                <a:latin typeface="Roboto Condensed"/>
              </a:rPr>
              <a:t>đề</a:t>
            </a:r>
            <a:r>
              <a:rPr lang="en-US" sz="4999" dirty="0">
                <a:solidFill>
                  <a:srgbClr val="543110"/>
                </a:solidFill>
                <a:latin typeface="Roboto Condensed"/>
              </a:rPr>
              <a:t> </a:t>
            </a:r>
            <a:r>
              <a:rPr lang="en-US" sz="4999" dirty="0" err="1">
                <a:solidFill>
                  <a:srgbClr val="543110"/>
                </a:solidFill>
                <a:latin typeface="Roboto Condensed Italics"/>
              </a:rPr>
              <a:t>Tự</a:t>
            </a:r>
            <a:r>
              <a:rPr lang="en-US" sz="4999" dirty="0">
                <a:solidFill>
                  <a:srgbClr val="543110"/>
                </a:solidFill>
                <a:latin typeface="Roboto Condensed Italics"/>
              </a:rPr>
              <a:t> </a:t>
            </a:r>
            <a:r>
              <a:rPr lang="en-US" sz="4999" dirty="0" err="1">
                <a:solidFill>
                  <a:srgbClr val="543110"/>
                </a:solidFill>
                <a:latin typeface="Roboto Condensed Italics"/>
              </a:rPr>
              <a:t>tình</a:t>
            </a:r>
            <a:r>
              <a:rPr lang="en-US" sz="4999" dirty="0">
                <a:solidFill>
                  <a:srgbClr val="543110"/>
                </a:solidFill>
                <a:latin typeface="Roboto Condensed"/>
              </a:rPr>
              <a:t>?</a:t>
            </a:r>
          </a:p>
          <a:p>
            <a:pPr algn="ctr">
              <a:lnSpc>
                <a:spcPts val="6999"/>
              </a:lnSpc>
            </a:pPr>
            <a:endParaRPr lang="en-US" sz="4999" dirty="0">
              <a:solidFill>
                <a:srgbClr val="543110"/>
              </a:solidFill>
              <a:latin typeface="Roboto Condensed"/>
            </a:endParaRPr>
          </a:p>
        </p:txBody>
      </p:sp>
      <p:sp>
        <p:nvSpPr>
          <p:cNvPr id="15" name="Star: 7 Points 14">
            <a:extLst>
              <a:ext uri="{FF2B5EF4-FFF2-40B4-BE49-F238E27FC236}">
                <a16:creationId xmlns:a16="http://schemas.microsoft.com/office/drawing/2014/main" xmlns="" id="{2681C190-5374-4E80-A34F-08EB00758B8E}"/>
              </a:ext>
            </a:extLst>
          </p:cNvPr>
          <p:cNvSpPr/>
          <p:nvPr/>
        </p:nvSpPr>
        <p:spPr>
          <a:xfrm>
            <a:off x="15773399" y="8471129"/>
            <a:ext cx="1580535" cy="1337087"/>
          </a:xfrm>
          <a:prstGeom prst="star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6544" t="-10663" r="-18425" b="-3175"/>
            </a:stretch>
          </a:blipFill>
        </p:spPr>
      </p:sp>
      <p:sp>
        <p:nvSpPr>
          <p:cNvPr id="3" name="Freeform 3"/>
          <p:cNvSpPr/>
          <p:nvPr/>
        </p:nvSpPr>
        <p:spPr>
          <a:xfrm>
            <a:off x="10042383" y="9268956"/>
            <a:ext cx="6693477" cy="931509"/>
          </a:xfrm>
          <a:custGeom>
            <a:avLst/>
            <a:gdLst/>
            <a:ahLst/>
            <a:cxnLst/>
            <a:rect l="l" t="t" r="r" b="b"/>
            <a:pathLst>
              <a:path w="6693477" h="931509">
                <a:moveTo>
                  <a:pt x="0" y="0"/>
                </a:moveTo>
                <a:lnTo>
                  <a:pt x="6693477" y="0"/>
                </a:lnTo>
                <a:lnTo>
                  <a:pt x="6693477" y="931509"/>
                </a:lnTo>
                <a:lnTo>
                  <a:pt x="0" y="931509"/>
                </a:lnTo>
                <a:lnTo>
                  <a:pt x="0" y="0"/>
                </a:lnTo>
                <a:close/>
              </a:path>
            </a:pathLst>
          </a:custGeom>
          <a:blipFill>
            <a:blip r:embed="rId3"/>
            <a:stretch>
              <a:fillRect/>
            </a:stretch>
          </a:blipFill>
        </p:spPr>
      </p:sp>
      <p:grpSp>
        <p:nvGrpSpPr>
          <p:cNvPr id="4" name="Group 4"/>
          <p:cNvGrpSpPr/>
          <p:nvPr/>
        </p:nvGrpSpPr>
        <p:grpSpPr>
          <a:xfrm>
            <a:off x="1873502" y="1074615"/>
            <a:ext cx="15112849" cy="8300254"/>
            <a:chOff x="0" y="0"/>
            <a:chExt cx="4056477" cy="2227892"/>
          </a:xfrm>
        </p:grpSpPr>
        <p:sp>
          <p:nvSpPr>
            <p:cNvPr id="5" name="Freeform 5"/>
            <p:cNvSpPr/>
            <p:nvPr/>
          </p:nvSpPr>
          <p:spPr>
            <a:xfrm>
              <a:off x="0" y="0"/>
              <a:ext cx="4056477" cy="2227892"/>
            </a:xfrm>
            <a:custGeom>
              <a:avLst/>
              <a:gdLst/>
              <a:ahLst/>
              <a:cxnLst/>
              <a:rect l="l" t="t" r="r" b="b"/>
              <a:pathLst>
                <a:path w="4056477" h="2227892">
                  <a:moveTo>
                    <a:pt x="0" y="0"/>
                  </a:moveTo>
                  <a:lnTo>
                    <a:pt x="4056477" y="0"/>
                  </a:lnTo>
                  <a:lnTo>
                    <a:pt x="4056477" y="2227892"/>
                  </a:lnTo>
                  <a:lnTo>
                    <a:pt x="0" y="2227892"/>
                  </a:lnTo>
                  <a:close/>
                </a:path>
              </a:pathLst>
            </a:custGeom>
            <a:solidFill>
              <a:srgbClr val="EBE7E0"/>
            </a:solidFill>
          </p:spPr>
        </p:sp>
        <p:sp>
          <p:nvSpPr>
            <p:cNvPr id="6" name="TextBox 6"/>
            <p:cNvSpPr txBox="1"/>
            <p:nvPr/>
          </p:nvSpPr>
          <p:spPr>
            <a:xfrm>
              <a:off x="0" y="38100"/>
              <a:ext cx="4056477" cy="2189792"/>
            </a:xfrm>
            <a:prstGeom prst="rect">
              <a:avLst/>
            </a:prstGeom>
          </p:spPr>
          <p:txBody>
            <a:bodyPr lIns="49847" tIns="49847" rIns="49847" bIns="49847" rtlCol="0" anchor="ctr"/>
            <a:lstStyle/>
            <a:p>
              <a:pPr algn="ctr">
                <a:lnSpc>
                  <a:spcPts val="2258"/>
                </a:lnSpc>
              </a:pPr>
              <a:endParaRPr/>
            </a:p>
          </p:txBody>
        </p:sp>
      </p:grpSp>
      <p:grpSp>
        <p:nvGrpSpPr>
          <p:cNvPr id="7" name="Group 7"/>
          <p:cNvGrpSpPr/>
          <p:nvPr/>
        </p:nvGrpSpPr>
        <p:grpSpPr>
          <a:xfrm>
            <a:off x="-4473870" y="1863074"/>
            <a:ext cx="11727750" cy="2036799"/>
            <a:chOff x="0" y="0"/>
            <a:chExt cx="2340023" cy="406400"/>
          </a:xfrm>
        </p:grpSpPr>
        <p:sp>
          <p:nvSpPr>
            <p:cNvPr id="8" name="Freeform 8"/>
            <p:cNvSpPr/>
            <p:nvPr/>
          </p:nvSpPr>
          <p:spPr>
            <a:xfrm>
              <a:off x="0" y="0"/>
              <a:ext cx="2340023" cy="406400"/>
            </a:xfrm>
            <a:custGeom>
              <a:avLst/>
              <a:gdLst/>
              <a:ahLst/>
              <a:cxnLst/>
              <a:rect l="l" t="t" r="r" b="b"/>
              <a:pathLst>
                <a:path w="2340023" h="406400">
                  <a:moveTo>
                    <a:pt x="2136823" y="0"/>
                  </a:moveTo>
                  <a:cubicBezTo>
                    <a:pt x="2249048" y="0"/>
                    <a:pt x="2340023" y="90976"/>
                    <a:pt x="2340023" y="203200"/>
                  </a:cubicBezTo>
                  <a:cubicBezTo>
                    <a:pt x="2340023" y="315424"/>
                    <a:pt x="2249048" y="406400"/>
                    <a:pt x="2136823" y="406400"/>
                  </a:cubicBezTo>
                  <a:lnTo>
                    <a:pt x="203200" y="406400"/>
                  </a:lnTo>
                  <a:cubicBezTo>
                    <a:pt x="90976" y="406400"/>
                    <a:pt x="0" y="315424"/>
                    <a:pt x="0" y="203200"/>
                  </a:cubicBezTo>
                  <a:cubicBezTo>
                    <a:pt x="0" y="90976"/>
                    <a:pt x="90976" y="0"/>
                    <a:pt x="203200" y="0"/>
                  </a:cubicBezTo>
                  <a:close/>
                </a:path>
              </a:pathLst>
            </a:custGeom>
            <a:solidFill>
              <a:srgbClr val="F3F1EC"/>
            </a:solidFill>
            <a:ln w="57150" cap="sq">
              <a:solidFill>
                <a:srgbClr val="4B412E"/>
              </a:solidFill>
              <a:prstDash val="solid"/>
              <a:miter/>
            </a:ln>
          </p:spPr>
        </p:sp>
        <p:sp>
          <p:nvSpPr>
            <p:cNvPr id="9" name="TextBox 9"/>
            <p:cNvSpPr txBox="1"/>
            <p:nvPr/>
          </p:nvSpPr>
          <p:spPr>
            <a:xfrm>
              <a:off x="0" y="38100"/>
              <a:ext cx="2340023" cy="368300"/>
            </a:xfrm>
            <a:prstGeom prst="rect">
              <a:avLst/>
            </a:prstGeom>
          </p:spPr>
          <p:txBody>
            <a:bodyPr lIns="50800" tIns="50800" rIns="50800" bIns="50800" rtlCol="0" anchor="ctr"/>
            <a:lstStyle/>
            <a:p>
              <a:pPr algn="ctr">
                <a:lnSpc>
                  <a:spcPts val="2258"/>
                </a:lnSpc>
              </a:pPr>
              <a:endParaRPr/>
            </a:p>
          </p:txBody>
        </p:sp>
      </p:grpSp>
      <p:sp>
        <p:nvSpPr>
          <p:cNvPr id="10" name="Freeform 10">
            <a:hlinkClick r:id="rId4" action="ppaction://hlinksldjump"/>
          </p:cNvPr>
          <p:cNvSpPr/>
          <p:nvPr/>
        </p:nvSpPr>
        <p:spPr>
          <a:xfrm>
            <a:off x="8686800" y="536829"/>
            <a:ext cx="1205656" cy="934783"/>
          </a:xfrm>
          <a:custGeom>
            <a:avLst/>
            <a:gdLst/>
            <a:ahLst/>
            <a:cxnLst/>
            <a:rect l="l" t="t" r="r" b="b"/>
            <a:pathLst>
              <a:path w="500983" h="499948">
                <a:moveTo>
                  <a:pt x="0" y="0"/>
                </a:moveTo>
                <a:lnTo>
                  <a:pt x="500983" y="0"/>
                </a:lnTo>
                <a:lnTo>
                  <a:pt x="500983" y="499948"/>
                </a:lnTo>
                <a:lnTo>
                  <a:pt x="0" y="499948"/>
                </a:lnTo>
                <a:lnTo>
                  <a:pt x="0" y="0"/>
                </a:lnTo>
                <a:close/>
              </a:path>
            </a:pathLst>
          </a:custGeom>
          <a:blipFill>
            <a:blip r:embed="rId5"/>
            <a:stretch>
              <a:fillRect/>
            </a:stretch>
          </a:blipFill>
        </p:spPr>
      </p:sp>
      <p:sp>
        <p:nvSpPr>
          <p:cNvPr id="11" name="Freeform 11"/>
          <p:cNvSpPr/>
          <p:nvPr/>
        </p:nvSpPr>
        <p:spPr>
          <a:xfrm>
            <a:off x="0" y="4101505"/>
            <a:ext cx="6730520" cy="4674576"/>
          </a:xfrm>
          <a:custGeom>
            <a:avLst/>
            <a:gdLst/>
            <a:ahLst/>
            <a:cxnLst/>
            <a:rect l="l" t="t" r="r" b="b"/>
            <a:pathLst>
              <a:path w="6730520" h="4674576">
                <a:moveTo>
                  <a:pt x="0" y="0"/>
                </a:moveTo>
                <a:lnTo>
                  <a:pt x="6730520" y="0"/>
                </a:lnTo>
                <a:lnTo>
                  <a:pt x="6730520" y="4674576"/>
                </a:lnTo>
                <a:lnTo>
                  <a:pt x="0" y="4674576"/>
                </a:lnTo>
                <a:lnTo>
                  <a:pt x="0" y="0"/>
                </a:lnTo>
                <a:close/>
              </a:path>
            </a:pathLst>
          </a:custGeom>
          <a:blipFill>
            <a:blip r:embed="rId6"/>
            <a:stretch>
              <a:fillRect l="-91503" t="-1108" b="-82842"/>
            </a:stretch>
          </a:blipFill>
        </p:spPr>
      </p:sp>
      <p:sp>
        <p:nvSpPr>
          <p:cNvPr id="12" name="TextBox 12"/>
          <p:cNvSpPr txBox="1"/>
          <p:nvPr/>
        </p:nvSpPr>
        <p:spPr>
          <a:xfrm>
            <a:off x="-1051852" y="2012684"/>
            <a:ext cx="7263584" cy="1766154"/>
          </a:xfrm>
          <a:prstGeom prst="rect">
            <a:avLst/>
          </a:prstGeom>
        </p:spPr>
        <p:txBody>
          <a:bodyPr lIns="0" tIns="0" rIns="0" bIns="0" rtlCol="0" anchor="t">
            <a:spAutoFit/>
          </a:bodyPr>
          <a:lstStyle/>
          <a:p>
            <a:pPr algn="r">
              <a:lnSpc>
                <a:spcPts val="12607"/>
              </a:lnSpc>
            </a:pPr>
            <a:r>
              <a:rPr lang="en-US" sz="11782">
                <a:solidFill>
                  <a:srgbClr val="543110"/>
                </a:solidFill>
                <a:latin typeface="#9Slide05 IcielSanelma"/>
              </a:rPr>
              <a:t>Manh mối 2</a:t>
            </a:r>
          </a:p>
        </p:txBody>
      </p:sp>
      <p:sp>
        <p:nvSpPr>
          <p:cNvPr id="13" name="TextBox 13"/>
          <p:cNvSpPr txBox="1"/>
          <p:nvPr/>
        </p:nvSpPr>
        <p:spPr>
          <a:xfrm>
            <a:off x="6950979" y="3194045"/>
            <a:ext cx="9784881" cy="5283201"/>
          </a:xfrm>
          <a:prstGeom prst="rect">
            <a:avLst/>
          </a:prstGeom>
        </p:spPr>
        <p:txBody>
          <a:bodyPr lIns="0" tIns="0" rIns="0" bIns="0" rtlCol="0" anchor="t">
            <a:spAutoFit/>
          </a:bodyPr>
          <a:lstStyle/>
          <a:p>
            <a:pPr marL="1079491" lvl="1" indent="-539745" algn="just">
              <a:lnSpc>
                <a:spcPts val="6999"/>
              </a:lnSpc>
              <a:buFont typeface="Arial"/>
              <a:buChar char="•"/>
            </a:pPr>
            <a:r>
              <a:rPr lang="en-US" sz="4999">
                <a:solidFill>
                  <a:srgbClr val="543110"/>
                </a:solidFill>
                <a:latin typeface="Roboto Condensed"/>
              </a:rPr>
              <a:t>Hai câu đề miêu tả thời gian, không gian và hình ảnh nào?</a:t>
            </a:r>
          </a:p>
          <a:p>
            <a:pPr marL="1079491" lvl="1" indent="-539745" algn="just">
              <a:lnSpc>
                <a:spcPts val="6999"/>
              </a:lnSpc>
              <a:buFont typeface="Arial"/>
              <a:buChar char="•"/>
            </a:pPr>
            <a:r>
              <a:rPr lang="en-US" sz="4999">
                <a:solidFill>
                  <a:srgbClr val="543110"/>
                </a:solidFill>
                <a:latin typeface="Roboto Condensed"/>
              </a:rPr>
              <a:t>Những hình ảnh ấy cho thấy hoàn cảnh tâm trạng của chủ thể trữ tình như thế nào?</a:t>
            </a:r>
          </a:p>
          <a:p>
            <a:pPr algn="just">
              <a:lnSpc>
                <a:spcPts val="6999"/>
              </a:lnSpc>
            </a:pPr>
            <a:endParaRPr lang="en-US" sz="4999">
              <a:solidFill>
                <a:srgbClr val="543110"/>
              </a:solidFill>
              <a:latin typeface="Roboto Condensed"/>
            </a:endParaRPr>
          </a:p>
        </p:txBody>
      </p:sp>
      <p:sp>
        <p:nvSpPr>
          <p:cNvPr id="14" name="Star: 7 Points 13">
            <a:hlinkClick r:id="rId7" action="ppaction://hlinksldjump"/>
            <a:extLst>
              <a:ext uri="{FF2B5EF4-FFF2-40B4-BE49-F238E27FC236}">
                <a16:creationId xmlns:a16="http://schemas.microsoft.com/office/drawing/2014/main" xmlns="" id="{604EAD65-75DC-403C-B24B-6091EF8A605E}"/>
              </a:ext>
            </a:extLst>
          </p:cNvPr>
          <p:cNvSpPr/>
          <p:nvPr/>
        </p:nvSpPr>
        <p:spPr>
          <a:xfrm>
            <a:off x="15773399" y="8471129"/>
            <a:ext cx="1580535" cy="1337087"/>
          </a:xfrm>
          <a:prstGeom prst="star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6544" t="-10663" r="-18425" b="-3175"/>
            </a:stretch>
          </a:blipFill>
        </p:spPr>
      </p:sp>
      <p:sp>
        <p:nvSpPr>
          <p:cNvPr id="3" name="Freeform 3"/>
          <p:cNvSpPr/>
          <p:nvPr/>
        </p:nvSpPr>
        <p:spPr>
          <a:xfrm>
            <a:off x="10042383" y="9268956"/>
            <a:ext cx="6693477" cy="931509"/>
          </a:xfrm>
          <a:custGeom>
            <a:avLst/>
            <a:gdLst/>
            <a:ahLst/>
            <a:cxnLst/>
            <a:rect l="l" t="t" r="r" b="b"/>
            <a:pathLst>
              <a:path w="6693477" h="931509">
                <a:moveTo>
                  <a:pt x="0" y="0"/>
                </a:moveTo>
                <a:lnTo>
                  <a:pt x="6693477" y="0"/>
                </a:lnTo>
                <a:lnTo>
                  <a:pt x="6693477" y="931509"/>
                </a:lnTo>
                <a:lnTo>
                  <a:pt x="0" y="931509"/>
                </a:lnTo>
                <a:lnTo>
                  <a:pt x="0" y="0"/>
                </a:lnTo>
                <a:close/>
              </a:path>
            </a:pathLst>
          </a:custGeom>
          <a:blipFill>
            <a:blip r:embed="rId3"/>
            <a:stretch>
              <a:fillRect/>
            </a:stretch>
          </a:blipFill>
        </p:spPr>
      </p:sp>
      <p:grpSp>
        <p:nvGrpSpPr>
          <p:cNvPr id="4" name="Group 4"/>
          <p:cNvGrpSpPr/>
          <p:nvPr/>
        </p:nvGrpSpPr>
        <p:grpSpPr>
          <a:xfrm>
            <a:off x="1873502" y="1074615"/>
            <a:ext cx="15112849" cy="8300254"/>
            <a:chOff x="0" y="0"/>
            <a:chExt cx="4056477" cy="2227892"/>
          </a:xfrm>
        </p:grpSpPr>
        <p:sp>
          <p:nvSpPr>
            <p:cNvPr id="5" name="Freeform 5"/>
            <p:cNvSpPr/>
            <p:nvPr/>
          </p:nvSpPr>
          <p:spPr>
            <a:xfrm>
              <a:off x="0" y="0"/>
              <a:ext cx="4056477" cy="2227892"/>
            </a:xfrm>
            <a:custGeom>
              <a:avLst/>
              <a:gdLst/>
              <a:ahLst/>
              <a:cxnLst/>
              <a:rect l="l" t="t" r="r" b="b"/>
              <a:pathLst>
                <a:path w="4056477" h="2227892">
                  <a:moveTo>
                    <a:pt x="0" y="0"/>
                  </a:moveTo>
                  <a:lnTo>
                    <a:pt x="4056477" y="0"/>
                  </a:lnTo>
                  <a:lnTo>
                    <a:pt x="4056477" y="2227892"/>
                  </a:lnTo>
                  <a:lnTo>
                    <a:pt x="0" y="2227892"/>
                  </a:lnTo>
                  <a:close/>
                </a:path>
              </a:pathLst>
            </a:custGeom>
            <a:solidFill>
              <a:srgbClr val="EBE7E0"/>
            </a:solidFill>
          </p:spPr>
        </p:sp>
        <p:sp>
          <p:nvSpPr>
            <p:cNvPr id="6" name="TextBox 6"/>
            <p:cNvSpPr txBox="1"/>
            <p:nvPr/>
          </p:nvSpPr>
          <p:spPr>
            <a:xfrm>
              <a:off x="0" y="38100"/>
              <a:ext cx="4056477" cy="2189792"/>
            </a:xfrm>
            <a:prstGeom prst="rect">
              <a:avLst/>
            </a:prstGeom>
          </p:spPr>
          <p:txBody>
            <a:bodyPr lIns="49847" tIns="49847" rIns="49847" bIns="49847" rtlCol="0" anchor="ctr"/>
            <a:lstStyle/>
            <a:p>
              <a:pPr algn="ctr">
                <a:lnSpc>
                  <a:spcPts val="2258"/>
                </a:lnSpc>
              </a:pPr>
              <a:endParaRPr/>
            </a:p>
          </p:txBody>
        </p:sp>
      </p:grpSp>
      <p:grpSp>
        <p:nvGrpSpPr>
          <p:cNvPr id="7" name="Group 7"/>
          <p:cNvGrpSpPr/>
          <p:nvPr/>
        </p:nvGrpSpPr>
        <p:grpSpPr>
          <a:xfrm>
            <a:off x="-4473870" y="1863074"/>
            <a:ext cx="11727750" cy="2036799"/>
            <a:chOff x="0" y="0"/>
            <a:chExt cx="2340023" cy="406400"/>
          </a:xfrm>
        </p:grpSpPr>
        <p:sp>
          <p:nvSpPr>
            <p:cNvPr id="8" name="Freeform 8"/>
            <p:cNvSpPr/>
            <p:nvPr/>
          </p:nvSpPr>
          <p:spPr>
            <a:xfrm>
              <a:off x="0" y="0"/>
              <a:ext cx="2340023" cy="406400"/>
            </a:xfrm>
            <a:custGeom>
              <a:avLst/>
              <a:gdLst/>
              <a:ahLst/>
              <a:cxnLst/>
              <a:rect l="l" t="t" r="r" b="b"/>
              <a:pathLst>
                <a:path w="2340023" h="406400">
                  <a:moveTo>
                    <a:pt x="2136823" y="0"/>
                  </a:moveTo>
                  <a:cubicBezTo>
                    <a:pt x="2249048" y="0"/>
                    <a:pt x="2340023" y="90976"/>
                    <a:pt x="2340023" y="203200"/>
                  </a:cubicBezTo>
                  <a:cubicBezTo>
                    <a:pt x="2340023" y="315424"/>
                    <a:pt x="2249048" y="406400"/>
                    <a:pt x="2136823" y="406400"/>
                  </a:cubicBezTo>
                  <a:lnTo>
                    <a:pt x="203200" y="406400"/>
                  </a:lnTo>
                  <a:cubicBezTo>
                    <a:pt x="90976" y="406400"/>
                    <a:pt x="0" y="315424"/>
                    <a:pt x="0" y="203200"/>
                  </a:cubicBezTo>
                  <a:cubicBezTo>
                    <a:pt x="0" y="90976"/>
                    <a:pt x="90976" y="0"/>
                    <a:pt x="203200" y="0"/>
                  </a:cubicBezTo>
                  <a:close/>
                </a:path>
              </a:pathLst>
            </a:custGeom>
            <a:solidFill>
              <a:srgbClr val="F3F1EC"/>
            </a:solidFill>
            <a:ln w="57150" cap="sq">
              <a:solidFill>
                <a:srgbClr val="4B412E"/>
              </a:solidFill>
              <a:prstDash val="solid"/>
              <a:miter/>
            </a:ln>
          </p:spPr>
        </p:sp>
        <p:sp>
          <p:nvSpPr>
            <p:cNvPr id="9" name="TextBox 9"/>
            <p:cNvSpPr txBox="1"/>
            <p:nvPr/>
          </p:nvSpPr>
          <p:spPr>
            <a:xfrm>
              <a:off x="0" y="38100"/>
              <a:ext cx="2340023" cy="368300"/>
            </a:xfrm>
            <a:prstGeom prst="rect">
              <a:avLst/>
            </a:prstGeom>
          </p:spPr>
          <p:txBody>
            <a:bodyPr lIns="50800" tIns="50800" rIns="50800" bIns="50800" rtlCol="0" anchor="ctr"/>
            <a:lstStyle/>
            <a:p>
              <a:pPr algn="ctr">
                <a:lnSpc>
                  <a:spcPts val="2258"/>
                </a:lnSpc>
              </a:pPr>
              <a:endParaRPr/>
            </a:p>
          </p:txBody>
        </p:sp>
      </p:grpSp>
      <p:sp>
        <p:nvSpPr>
          <p:cNvPr id="10" name="Freeform 10">
            <a:hlinkClick r:id="rId4" action="ppaction://hlinksldjump"/>
          </p:cNvPr>
          <p:cNvSpPr/>
          <p:nvPr/>
        </p:nvSpPr>
        <p:spPr>
          <a:xfrm>
            <a:off x="8594583" y="503115"/>
            <a:ext cx="1447800" cy="1143000"/>
          </a:xfrm>
          <a:custGeom>
            <a:avLst/>
            <a:gdLst/>
            <a:ahLst/>
            <a:cxnLst/>
            <a:rect l="l" t="t" r="r" b="b"/>
            <a:pathLst>
              <a:path w="500983" h="499948">
                <a:moveTo>
                  <a:pt x="0" y="0"/>
                </a:moveTo>
                <a:lnTo>
                  <a:pt x="500983" y="0"/>
                </a:lnTo>
                <a:lnTo>
                  <a:pt x="500983" y="499948"/>
                </a:lnTo>
                <a:lnTo>
                  <a:pt x="0" y="499948"/>
                </a:lnTo>
                <a:lnTo>
                  <a:pt x="0" y="0"/>
                </a:lnTo>
                <a:close/>
              </a:path>
            </a:pathLst>
          </a:custGeom>
          <a:blipFill>
            <a:blip r:embed="rId5"/>
            <a:stretch>
              <a:fillRect/>
            </a:stretch>
          </a:blipFill>
        </p:spPr>
      </p:sp>
      <p:sp>
        <p:nvSpPr>
          <p:cNvPr id="11" name="Freeform 11"/>
          <p:cNvSpPr/>
          <p:nvPr/>
        </p:nvSpPr>
        <p:spPr>
          <a:xfrm>
            <a:off x="512987" y="4121563"/>
            <a:ext cx="5060673" cy="5613147"/>
          </a:xfrm>
          <a:custGeom>
            <a:avLst/>
            <a:gdLst/>
            <a:ahLst/>
            <a:cxnLst/>
            <a:rect l="l" t="t" r="r" b="b"/>
            <a:pathLst>
              <a:path w="5060673" h="5613147">
                <a:moveTo>
                  <a:pt x="0" y="0"/>
                </a:moveTo>
                <a:lnTo>
                  <a:pt x="5060673" y="0"/>
                </a:lnTo>
                <a:lnTo>
                  <a:pt x="5060673" y="5613147"/>
                </a:lnTo>
                <a:lnTo>
                  <a:pt x="0" y="5613147"/>
                </a:lnTo>
                <a:lnTo>
                  <a:pt x="0" y="0"/>
                </a:lnTo>
                <a:close/>
              </a:path>
            </a:pathLst>
          </a:custGeom>
          <a:blipFill>
            <a:blip r:embed="rId6"/>
            <a:stretch>
              <a:fillRect t="-84743" r="-207148"/>
            </a:stretch>
          </a:blipFill>
        </p:spPr>
      </p:sp>
      <p:sp>
        <p:nvSpPr>
          <p:cNvPr id="12" name="TextBox 12"/>
          <p:cNvSpPr txBox="1"/>
          <p:nvPr/>
        </p:nvSpPr>
        <p:spPr>
          <a:xfrm>
            <a:off x="-1051852" y="2012684"/>
            <a:ext cx="7263584" cy="1766154"/>
          </a:xfrm>
          <a:prstGeom prst="rect">
            <a:avLst/>
          </a:prstGeom>
        </p:spPr>
        <p:txBody>
          <a:bodyPr lIns="0" tIns="0" rIns="0" bIns="0" rtlCol="0" anchor="t">
            <a:spAutoFit/>
          </a:bodyPr>
          <a:lstStyle/>
          <a:p>
            <a:pPr algn="r">
              <a:lnSpc>
                <a:spcPts val="12607"/>
              </a:lnSpc>
            </a:pPr>
            <a:r>
              <a:rPr lang="en-US" sz="11782">
                <a:solidFill>
                  <a:srgbClr val="543110"/>
                </a:solidFill>
                <a:latin typeface="#9Slide05 IcielSanelma"/>
              </a:rPr>
              <a:t>Manh mối 3</a:t>
            </a:r>
          </a:p>
        </p:txBody>
      </p:sp>
      <p:sp>
        <p:nvSpPr>
          <p:cNvPr id="13" name="TextBox 13"/>
          <p:cNvSpPr txBox="1"/>
          <p:nvPr/>
        </p:nvSpPr>
        <p:spPr>
          <a:xfrm>
            <a:off x="6211732" y="4026313"/>
            <a:ext cx="9784881" cy="4397376"/>
          </a:xfrm>
          <a:prstGeom prst="rect">
            <a:avLst/>
          </a:prstGeom>
        </p:spPr>
        <p:txBody>
          <a:bodyPr lIns="0" tIns="0" rIns="0" bIns="0" rtlCol="0" anchor="t">
            <a:spAutoFit/>
          </a:bodyPr>
          <a:lstStyle/>
          <a:p>
            <a:pPr marL="1079491" lvl="1" indent="-539745" algn="just">
              <a:lnSpc>
                <a:spcPts val="6999"/>
              </a:lnSpc>
              <a:buFont typeface="Arial"/>
              <a:buChar char="•"/>
            </a:pPr>
            <a:r>
              <a:rPr lang="en-US" sz="4999">
                <a:solidFill>
                  <a:srgbClr val="543110"/>
                </a:solidFill>
                <a:latin typeface="Roboto Condensed"/>
              </a:rPr>
              <a:t>Hai câu thực và hai câu luận thể hiện trạng thái cảm xúc nào? </a:t>
            </a:r>
          </a:p>
          <a:p>
            <a:pPr marL="1079491" lvl="1" indent="-539745" algn="just">
              <a:lnSpc>
                <a:spcPts val="6999"/>
              </a:lnSpc>
              <a:buFont typeface="Arial"/>
              <a:buChar char="•"/>
            </a:pPr>
            <a:r>
              <a:rPr lang="en-US" sz="4999">
                <a:solidFill>
                  <a:srgbClr val="543110"/>
                </a:solidFill>
                <a:latin typeface="Roboto Condensed"/>
              </a:rPr>
              <a:t>Dựa vào từ ngữ, hình ảnh nào em xác định được như vậy?</a:t>
            </a:r>
          </a:p>
          <a:p>
            <a:pPr algn="just">
              <a:lnSpc>
                <a:spcPts val="6999"/>
              </a:lnSpc>
            </a:pPr>
            <a:endParaRPr lang="en-US" sz="4999">
              <a:solidFill>
                <a:srgbClr val="543110"/>
              </a:solidFill>
              <a:latin typeface="Roboto Condense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6544" t="-10663" r="-18425" b="-3175"/>
            </a:stretch>
          </a:blipFill>
        </p:spPr>
      </p:sp>
      <p:sp>
        <p:nvSpPr>
          <p:cNvPr id="3" name="Freeform 3"/>
          <p:cNvSpPr/>
          <p:nvPr/>
        </p:nvSpPr>
        <p:spPr>
          <a:xfrm>
            <a:off x="10042383" y="9268956"/>
            <a:ext cx="6693477" cy="931509"/>
          </a:xfrm>
          <a:custGeom>
            <a:avLst/>
            <a:gdLst/>
            <a:ahLst/>
            <a:cxnLst/>
            <a:rect l="l" t="t" r="r" b="b"/>
            <a:pathLst>
              <a:path w="6693477" h="931509">
                <a:moveTo>
                  <a:pt x="0" y="0"/>
                </a:moveTo>
                <a:lnTo>
                  <a:pt x="6693477" y="0"/>
                </a:lnTo>
                <a:lnTo>
                  <a:pt x="6693477" y="931509"/>
                </a:lnTo>
                <a:lnTo>
                  <a:pt x="0" y="931509"/>
                </a:lnTo>
                <a:lnTo>
                  <a:pt x="0" y="0"/>
                </a:lnTo>
                <a:close/>
              </a:path>
            </a:pathLst>
          </a:custGeom>
          <a:blipFill>
            <a:blip r:embed="rId3"/>
            <a:stretch>
              <a:fillRect/>
            </a:stretch>
          </a:blipFill>
        </p:spPr>
      </p:sp>
      <p:grpSp>
        <p:nvGrpSpPr>
          <p:cNvPr id="4" name="Group 4"/>
          <p:cNvGrpSpPr/>
          <p:nvPr/>
        </p:nvGrpSpPr>
        <p:grpSpPr>
          <a:xfrm>
            <a:off x="1873502" y="1074615"/>
            <a:ext cx="15112849" cy="8300254"/>
            <a:chOff x="0" y="0"/>
            <a:chExt cx="4056477" cy="2227892"/>
          </a:xfrm>
        </p:grpSpPr>
        <p:sp>
          <p:nvSpPr>
            <p:cNvPr id="5" name="Freeform 5"/>
            <p:cNvSpPr/>
            <p:nvPr/>
          </p:nvSpPr>
          <p:spPr>
            <a:xfrm>
              <a:off x="0" y="0"/>
              <a:ext cx="4056477" cy="2227892"/>
            </a:xfrm>
            <a:custGeom>
              <a:avLst/>
              <a:gdLst/>
              <a:ahLst/>
              <a:cxnLst/>
              <a:rect l="l" t="t" r="r" b="b"/>
              <a:pathLst>
                <a:path w="4056477" h="2227892">
                  <a:moveTo>
                    <a:pt x="0" y="0"/>
                  </a:moveTo>
                  <a:lnTo>
                    <a:pt x="4056477" y="0"/>
                  </a:lnTo>
                  <a:lnTo>
                    <a:pt x="4056477" y="2227892"/>
                  </a:lnTo>
                  <a:lnTo>
                    <a:pt x="0" y="2227892"/>
                  </a:lnTo>
                  <a:close/>
                </a:path>
              </a:pathLst>
            </a:custGeom>
            <a:solidFill>
              <a:srgbClr val="EBE7E0"/>
            </a:solidFill>
          </p:spPr>
        </p:sp>
        <p:sp>
          <p:nvSpPr>
            <p:cNvPr id="6" name="TextBox 6"/>
            <p:cNvSpPr txBox="1"/>
            <p:nvPr/>
          </p:nvSpPr>
          <p:spPr>
            <a:xfrm>
              <a:off x="0" y="38100"/>
              <a:ext cx="4056477" cy="2189792"/>
            </a:xfrm>
            <a:prstGeom prst="rect">
              <a:avLst/>
            </a:prstGeom>
          </p:spPr>
          <p:txBody>
            <a:bodyPr lIns="49847" tIns="49847" rIns="49847" bIns="49847" rtlCol="0" anchor="ctr"/>
            <a:lstStyle/>
            <a:p>
              <a:pPr algn="ctr">
                <a:lnSpc>
                  <a:spcPts val="2258"/>
                </a:lnSpc>
              </a:pPr>
              <a:endParaRPr/>
            </a:p>
          </p:txBody>
        </p:sp>
      </p:grpSp>
      <p:grpSp>
        <p:nvGrpSpPr>
          <p:cNvPr id="7" name="Group 7"/>
          <p:cNvGrpSpPr/>
          <p:nvPr/>
        </p:nvGrpSpPr>
        <p:grpSpPr>
          <a:xfrm>
            <a:off x="-4473870" y="1863074"/>
            <a:ext cx="11727750" cy="2036799"/>
            <a:chOff x="0" y="0"/>
            <a:chExt cx="2340023" cy="406400"/>
          </a:xfrm>
        </p:grpSpPr>
        <p:sp>
          <p:nvSpPr>
            <p:cNvPr id="8" name="Freeform 8"/>
            <p:cNvSpPr/>
            <p:nvPr/>
          </p:nvSpPr>
          <p:spPr>
            <a:xfrm>
              <a:off x="0" y="0"/>
              <a:ext cx="2340023" cy="406400"/>
            </a:xfrm>
            <a:custGeom>
              <a:avLst/>
              <a:gdLst/>
              <a:ahLst/>
              <a:cxnLst/>
              <a:rect l="l" t="t" r="r" b="b"/>
              <a:pathLst>
                <a:path w="2340023" h="406400">
                  <a:moveTo>
                    <a:pt x="2136823" y="0"/>
                  </a:moveTo>
                  <a:cubicBezTo>
                    <a:pt x="2249048" y="0"/>
                    <a:pt x="2340023" y="90976"/>
                    <a:pt x="2340023" y="203200"/>
                  </a:cubicBezTo>
                  <a:cubicBezTo>
                    <a:pt x="2340023" y="315424"/>
                    <a:pt x="2249048" y="406400"/>
                    <a:pt x="2136823" y="406400"/>
                  </a:cubicBezTo>
                  <a:lnTo>
                    <a:pt x="203200" y="406400"/>
                  </a:lnTo>
                  <a:cubicBezTo>
                    <a:pt x="90976" y="406400"/>
                    <a:pt x="0" y="315424"/>
                    <a:pt x="0" y="203200"/>
                  </a:cubicBezTo>
                  <a:cubicBezTo>
                    <a:pt x="0" y="90976"/>
                    <a:pt x="90976" y="0"/>
                    <a:pt x="203200" y="0"/>
                  </a:cubicBezTo>
                  <a:close/>
                </a:path>
              </a:pathLst>
            </a:custGeom>
            <a:solidFill>
              <a:srgbClr val="F3F1EC"/>
            </a:solidFill>
            <a:ln w="57150" cap="sq">
              <a:solidFill>
                <a:srgbClr val="4B412E"/>
              </a:solidFill>
              <a:prstDash val="solid"/>
              <a:miter/>
            </a:ln>
          </p:spPr>
        </p:sp>
        <p:sp>
          <p:nvSpPr>
            <p:cNvPr id="9" name="TextBox 9"/>
            <p:cNvSpPr txBox="1"/>
            <p:nvPr/>
          </p:nvSpPr>
          <p:spPr>
            <a:xfrm>
              <a:off x="0" y="38100"/>
              <a:ext cx="2340023" cy="368300"/>
            </a:xfrm>
            <a:prstGeom prst="rect">
              <a:avLst/>
            </a:prstGeom>
          </p:spPr>
          <p:txBody>
            <a:bodyPr lIns="50800" tIns="50800" rIns="50800" bIns="50800" rtlCol="0" anchor="ctr"/>
            <a:lstStyle/>
            <a:p>
              <a:pPr algn="ctr">
                <a:lnSpc>
                  <a:spcPts val="2258"/>
                </a:lnSpc>
              </a:pPr>
              <a:endParaRPr/>
            </a:p>
          </p:txBody>
        </p:sp>
      </p:grpSp>
      <p:sp>
        <p:nvSpPr>
          <p:cNvPr id="10" name="Freeform 10">
            <a:hlinkClick r:id="rId4" action="ppaction://hlinksldjump"/>
          </p:cNvPr>
          <p:cNvSpPr/>
          <p:nvPr/>
        </p:nvSpPr>
        <p:spPr>
          <a:xfrm>
            <a:off x="8763000" y="714774"/>
            <a:ext cx="900856" cy="829289"/>
          </a:xfrm>
          <a:custGeom>
            <a:avLst/>
            <a:gdLst/>
            <a:ahLst/>
            <a:cxnLst/>
            <a:rect l="l" t="t" r="r" b="b"/>
            <a:pathLst>
              <a:path w="500983" h="499948">
                <a:moveTo>
                  <a:pt x="0" y="0"/>
                </a:moveTo>
                <a:lnTo>
                  <a:pt x="500983" y="0"/>
                </a:lnTo>
                <a:lnTo>
                  <a:pt x="500983" y="499948"/>
                </a:lnTo>
                <a:lnTo>
                  <a:pt x="0" y="499948"/>
                </a:lnTo>
                <a:lnTo>
                  <a:pt x="0" y="0"/>
                </a:lnTo>
                <a:close/>
              </a:path>
            </a:pathLst>
          </a:custGeom>
          <a:blipFill>
            <a:blip r:embed="rId5"/>
            <a:stretch>
              <a:fillRect/>
            </a:stretch>
          </a:blipFill>
        </p:spPr>
      </p:sp>
      <p:sp>
        <p:nvSpPr>
          <p:cNvPr id="11" name="Freeform 11"/>
          <p:cNvSpPr/>
          <p:nvPr/>
        </p:nvSpPr>
        <p:spPr>
          <a:xfrm>
            <a:off x="512987" y="4121563"/>
            <a:ext cx="5060673" cy="5613147"/>
          </a:xfrm>
          <a:custGeom>
            <a:avLst/>
            <a:gdLst/>
            <a:ahLst/>
            <a:cxnLst/>
            <a:rect l="l" t="t" r="r" b="b"/>
            <a:pathLst>
              <a:path w="5060673" h="5613147">
                <a:moveTo>
                  <a:pt x="0" y="0"/>
                </a:moveTo>
                <a:lnTo>
                  <a:pt x="5060673" y="0"/>
                </a:lnTo>
                <a:lnTo>
                  <a:pt x="5060673" y="5613147"/>
                </a:lnTo>
                <a:lnTo>
                  <a:pt x="0" y="5613147"/>
                </a:lnTo>
                <a:lnTo>
                  <a:pt x="0" y="0"/>
                </a:lnTo>
                <a:close/>
              </a:path>
            </a:pathLst>
          </a:custGeom>
          <a:blipFill>
            <a:blip r:embed="rId6"/>
            <a:stretch>
              <a:fillRect l="-101348" t="-82897" r="-105800" b="-1845"/>
            </a:stretch>
          </a:blipFill>
        </p:spPr>
      </p:sp>
      <p:sp>
        <p:nvSpPr>
          <p:cNvPr id="12" name="TextBox 12"/>
          <p:cNvSpPr txBox="1"/>
          <p:nvPr/>
        </p:nvSpPr>
        <p:spPr>
          <a:xfrm>
            <a:off x="-1051852" y="2012684"/>
            <a:ext cx="7263584" cy="1766154"/>
          </a:xfrm>
          <a:prstGeom prst="rect">
            <a:avLst/>
          </a:prstGeom>
        </p:spPr>
        <p:txBody>
          <a:bodyPr lIns="0" tIns="0" rIns="0" bIns="0" rtlCol="0" anchor="t">
            <a:spAutoFit/>
          </a:bodyPr>
          <a:lstStyle/>
          <a:p>
            <a:pPr algn="r">
              <a:lnSpc>
                <a:spcPts val="12607"/>
              </a:lnSpc>
            </a:pPr>
            <a:r>
              <a:rPr lang="en-US" sz="11782">
                <a:solidFill>
                  <a:srgbClr val="543110"/>
                </a:solidFill>
                <a:latin typeface="#9Slide05 IcielSanelma"/>
              </a:rPr>
              <a:t>Manh mối 4</a:t>
            </a:r>
          </a:p>
        </p:txBody>
      </p:sp>
      <p:sp>
        <p:nvSpPr>
          <p:cNvPr id="13" name="TextBox 13"/>
          <p:cNvSpPr txBox="1"/>
          <p:nvPr/>
        </p:nvSpPr>
        <p:spPr>
          <a:xfrm>
            <a:off x="6583381" y="4347548"/>
            <a:ext cx="9784881" cy="3511551"/>
          </a:xfrm>
          <a:prstGeom prst="rect">
            <a:avLst/>
          </a:prstGeom>
        </p:spPr>
        <p:txBody>
          <a:bodyPr lIns="0" tIns="0" rIns="0" bIns="0" rtlCol="0" anchor="t">
            <a:spAutoFit/>
          </a:bodyPr>
          <a:lstStyle/>
          <a:p>
            <a:pPr marL="1079491" lvl="1" indent="-539745" algn="l">
              <a:lnSpc>
                <a:spcPts val="6999"/>
              </a:lnSpc>
              <a:buFont typeface="Arial"/>
              <a:buChar char="•"/>
            </a:pPr>
            <a:r>
              <a:rPr lang="en-US" sz="4999">
                <a:solidFill>
                  <a:srgbClr val="543110"/>
                </a:solidFill>
                <a:latin typeface="Roboto Condensed"/>
              </a:rPr>
              <a:t>Chỉ ra sự chuyển mạch cảm xúc của bài thơ trong hai câu thơ kết.</a:t>
            </a:r>
          </a:p>
          <a:p>
            <a:pPr marL="1079491" lvl="1" indent="-539745" algn="l">
              <a:lnSpc>
                <a:spcPts val="6999"/>
              </a:lnSpc>
              <a:buFont typeface="Arial"/>
              <a:buChar char="•"/>
            </a:pPr>
            <a:r>
              <a:rPr lang="en-US" sz="4999">
                <a:solidFill>
                  <a:srgbClr val="543110"/>
                </a:solidFill>
                <a:latin typeface="Roboto Condensed"/>
              </a:rPr>
              <a:t>Do đâu em khẳng định như vậy?</a:t>
            </a:r>
          </a:p>
          <a:p>
            <a:pPr algn="ctr">
              <a:lnSpc>
                <a:spcPts val="6999"/>
              </a:lnSpc>
            </a:pPr>
            <a:endParaRPr lang="en-US" sz="4999">
              <a:solidFill>
                <a:srgbClr val="543110"/>
              </a:solidFill>
              <a:latin typeface="Roboto Condense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6544" t="-10663" r="-18425" b="-3175"/>
            </a:stretch>
          </a:blipFill>
        </p:spPr>
      </p:sp>
      <p:sp>
        <p:nvSpPr>
          <p:cNvPr id="3" name="Freeform 3"/>
          <p:cNvSpPr/>
          <p:nvPr/>
        </p:nvSpPr>
        <p:spPr>
          <a:xfrm>
            <a:off x="10042383" y="9268956"/>
            <a:ext cx="6693477" cy="931509"/>
          </a:xfrm>
          <a:custGeom>
            <a:avLst/>
            <a:gdLst/>
            <a:ahLst/>
            <a:cxnLst/>
            <a:rect l="l" t="t" r="r" b="b"/>
            <a:pathLst>
              <a:path w="6693477" h="931509">
                <a:moveTo>
                  <a:pt x="0" y="0"/>
                </a:moveTo>
                <a:lnTo>
                  <a:pt x="6693477" y="0"/>
                </a:lnTo>
                <a:lnTo>
                  <a:pt x="6693477" y="931509"/>
                </a:lnTo>
                <a:lnTo>
                  <a:pt x="0" y="931509"/>
                </a:lnTo>
                <a:lnTo>
                  <a:pt x="0" y="0"/>
                </a:lnTo>
                <a:close/>
              </a:path>
            </a:pathLst>
          </a:custGeom>
          <a:blipFill>
            <a:blip r:embed="rId3"/>
            <a:stretch>
              <a:fillRect/>
            </a:stretch>
          </a:blipFill>
        </p:spPr>
      </p:sp>
      <p:grpSp>
        <p:nvGrpSpPr>
          <p:cNvPr id="4" name="Group 4"/>
          <p:cNvGrpSpPr/>
          <p:nvPr/>
        </p:nvGrpSpPr>
        <p:grpSpPr>
          <a:xfrm>
            <a:off x="1873502" y="1074615"/>
            <a:ext cx="15112849" cy="8300254"/>
            <a:chOff x="0" y="0"/>
            <a:chExt cx="4056477" cy="2227892"/>
          </a:xfrm>
        </p:grpSpPr>
        <p:sp>
          <p:nvSpPr>
            <p:cNvPr id="5" name="Freeform 5"/>
            <p:cNvSpPr/>
            <p:nvPr/>
          </p:nvSpPr>
          <p:spPr>
            <a:xfrm>
              <a:off x="0" y="0"/>
              <a:ext cx="4056477" cy="2227892"/>
            </a:xfrm>
            <a:custGeom>
              <a:avLst/>
              <a:gdLst/>
              <a:ahLst/>
              <a:cxnLst/>
              <a:rect l="l" t="t" r="r" b="b"/>
              <a:pathLst>
                <a:path w="4056477" h="2227892">
                  <a:moveTo>
                    <a:pt x="0" y="0"/>
                  </a:moveTo>
                  <a:lnTo>
                    <a:pt x="4056477" y="0"/>
                  </a:lnTo>
                  <a:lnTo>
                    <a:pt x="4056477" y="2227892"/>
                  </a:lnTo>
                  <a:lnTo>
                    <a:pt x="0" y="2227892"/>
                  </a:lnTo>
                  <a:close/>
                </a:path>
              </a:pathLst>
            </a:custGeom>
            <a:solidFill>
              <a:srgbClr val="EBE7E0"/>
            </a:solidFill>
          </p:spPr>
        </p:sp>
        <p:sp>
          <p:nvSpPr>
            <p:cNvPr id="6" name="TextBox 6"/>
            <p:cNvSpPr txBox="1"/>
            <p:nvPr/>
          </p:nvSpPr>
          <p:spPr>
            <a:xfrm>
              <a:off x="0" y="38100"/>
              <a:ext cx="4056477" cy="2189792"/>
            </a:xfrm>
            <a:prstGeom prst="rect">
              <a:avLst/>
            </a:prstGeom>
          </p:spPr>
          <p:txBody>
            <a:bodyPr lIns="49847" tIns="49847" rIns="49847" bIns="49847" rtlCol="0" anchor="ctr"/>
            <a:lstStyle/>
            <a:p>
              <a:pPr algn="ctr">
                <a:lnSpc>
                  <a:spcPts val="2258"/>
                </a:lnSpc>
              </a:pPr>
              <a:endParaRPr/>
            </a:p>
          </p:txBody>
        </p:sp>
      </p:grpSp>
      <p:grpSp>
        <p:nvGrpSpPr>
          <p:cNvPr id="7" name="Group 7"/>
          <p:cNvGrpSpPr/>
          <p:nvPr/>
        </p:nvGrpSpPr>
        <p:grpSpPr>
          <a:xfrm>
            <a:off x="-4473870" y="1863074"/>
            <a:ext cx="11727750" cy="2036799"/>
            <a:chOff x="0" y="0"/>
            <a:chExt cx="2340023" cy="406400"/>
          </a:xfrm>
        </p:grpSpPr>
        <p:sp>
          <p:nvSpPr>
            <p:cNvPr id="8" name="Freeform 8"/>
            <p:cNvSpPr/>
            <p:nvPr/>
          </p:nvSpPr>
          <p:spPr>
            <a:xfrm>
              <a:off x="0" y="0"/>
              <a:ext cx="2340023" cy="406400"/>
            </a:xfrm>
            <a:custGeom>
              <a:avLst/>
              <a:gdLst/>
              <a:ahLst/>
              <a:cxnLst/>
              <a:rect l="l" t="t" r="r" b="b"/>
              <a:pathLst>
                <a:path w="2340023" h="406400">
                  <a:moveTo>
                    <a:pt x="2136823" y="0"/>
                  </a:moveTo>
                  <a:cubicBezTo>
                    <a:pt x="2249048" y="0"/>
                    <a:pt x="2340023" y="90976"/>
                    <a:pt x="2340023" y="203200"/>
                  </a:cubicBezTo>
                  <a:cubicBezTo>
                    <a:pt x="2340023" y="315424"/>
                    <a:pt x="2249048" y="406400"/>
                    <a:pt x="2136823" y="406400"/>
                  </a:cubicBezTo>
                  <a:lnTo>
                    <a:pt x="203200" y="406400"/>
                  </a:lnTo>
                  <a:cubicBezTo>
                    <a:pt x="90976" y="406400"/>
                    <a:pt x="0" y="315424"/>
                    <a:pt x="0" y="203200"/>
                  </a:cubicBezTo>
                  <a:cubicBezTo>
                    <a:pt x="0" y="90976"/>
                    <a:pt x="90976" y="0"/>
                    <a:pt x="203200" y="0"/>
                  </a:cubicBezTo>
                  <a:close/>
                </a:path>
              </a:pathLst>
            </a:custGeom>
            <a:solidFill>
              <a:srgbClr val="F3F1EC"/>
            </a:solidFill>
            <a:ln w="57150" cap="sq">
              <a:solidFill>
                <a:srgbClr val="4B412E"/>
              </a:solidFill>
              <a:prstDash val="solid"/>
              <a:miter/>
            </a:ln>
          </p:spPr>
        </p:sp>
        <p:sp>
          <p:nvSpPr>
            <p:cNvPr id="9" name="TextBox 9"/>
            <p:cNvSpPr txBox="1"/>
            <p:nvPr/>
          </p:nvSpPr>
          <p:spPr>
            <a:xfrm>
              <a:off x="0" y="38100"/>
              <a:ext cx="2340023" cy="368300"/>
            </a:xfrm>
            <a:prstGeom prst="rect">
              <a:avLst/>
            </a:prstGeom>
          </p:spPr>
          <p:txBody>
            <a:bodyPr lIns="50800" tIns="50800" rIns="50800" bIns="50800" rtlCol="0" anchor="ctr"/>
            <a:lstStyle/>
            <a:p>
              <a:pPr algn="ctr">
                <a:lnSpc>
                  <a:spcPts val="2258"/>
                </a:lnSpc>
              </a:pPr>
              <a:endParaRPr/>
            </a:p>
          </p:txBody>
        </p:sp>
      </p:grpSp>
      <p:sp>
        <p:nvSpPr>
          <p:cNvPr id="10" name="Freeform 10">
            <a:hlinkClick r:id="rId4" action="ppaction://hlinksldjump"/>
          </p:cNvPr>
          <p:cNvSpPr/>
          <p:nvPr/>
        </p:nvSpPr>
        <p:spPr>
          <a:xfrm>
            <a:off x="8229600" y="361583"/>
            <a:ext cx="1066800" cy="949186"/>
          </a:xfrm>
          <a:custGeom>
            <a:avLst/>
            <a:gdLst/>
            <a:ahLst/>
            <a:cxnLst/>
            <a:rect l="l" t="t" r="r" b="b"/>
            <a:pathLst>
              <a:path w="500983" h="499948">
                <a:moveTo>
                  <a:pt x="0" y="0"/>
                </a:moveTo>
                <a:lnTo>
                  <a:pt x="500983" y="0"/>
                </a:lnTo>
                <a:lnTo>
                  <a:pt x="500983" y="499948"/>
                </a:lnTo>
                <a:lnTo>
                  <a:pt x="0" y="499948"/>
                </a:lnTo>
                <a:lnTo>
                  <a:pt x="0" y="0"/>
                </a:lnTo>
                <a:close/>
              </a:path>
            </a:pathLst>
          </a:custGeom>
          <a:blipFill>
            <a:blip r:embed="rId5"/>
            <a:stretch>
              <a:fillRect/>
            </a:stretch>
          </a:blipFill>
        </p:spPr>
      </p:sp>
      <p:sp>
        <p:nvSpPr>
          <p:cNvPr id="11" name="Freeform 11"/>
          <p:cNvSpPr/>
          <p:nvPr/>
        </p:nvSpPr>
        <p:spPr>
          <a:xfrm>
            <a:off x="512987" y="4121563"/>
            <a:ext cx="5060673" cy="5613147"/>
          </a:xfrm>
          <a:custGeom>
            <a:avLst/>
            <a:gdLst/>
            <a:ahLst/>
            <a:cxnLst/>
            <a:rect l="l" t="t" r="r" b="b"/>
            <a:pathLst>
              <a:path w="5060673" h="5613147">
                <a:moveTo>
                  <a:pt x="0" y="0"/>
                </a:moveTo>
                <a:lnTo>
                  <a:pt x="5060673" y="0"/>
                </a:lnTo>
                <a:lnTo>
                  <a:pt x="5060673" y="5613147"/>
                </a:lnTo>
                <a:lnTo>
                  <a:pt x="0" y="5613147"/>
                </a:lnTo>
                <a:lnTo>
                  <a:pt x="0" y="0"/>
                </a:lnTo>
                <a:close/>
              </a:path>
            </a:pathLst>
          </a:custGeom>
          <a:blipFill>
            <a:blip r:embed="rId6"/>
            <a:stretch>
              <a:fillRect l="-206125" t="-82897" r="-1023" b="-1845"/>
            </a:stretch>
          </a:blipFill>
        </p:spPr>
      </p:sp>
      <p:sp>
        <p:nvSpPr>
          <p:cNvPr id="12" name="TextBox 12"/>
          <p:cNvSpPr txBox="1"/>
          <p:nvPr/>
        </p:nvSpPr>
        <p:spPr>
          <a:xfrm>
            <a:off x="-1051852" y="2012684"/>
            <a:ext cx="7263584" cy="1766154"/>
          </a:xfrm>
          <a:prstGeom prst="rect">
            <a:avLst/>
          </a:prstGeom>
        </p:spPr>
        <p:txBody>
          <a:bodyPr lIns="0" tIns="0" rIns="0" bIns="0" rtlCol="0" anchor="t">
            <a:spAutoFit/>
          </a:bodyPr>
          <a:lstStyle/>
          <a:p>
            <a:pPr algn="r">
              <a:lnSpc>
                <a:spcPts val="12607"/>
              </a:lnSpc>
            </a:pPr>
            <a:r>
              <a:rPr lang="en-US" sz="11782">
                <a:solidFill>
                  <a:srgbClr val="543110"/>
                </a:solidFill>
                <a:latin typeface="#9Slide05 IcielSanelma"/>
              </a:rPr>
              <a:t>Manh mối 5</a:t>
            </a:r>
          </a:p>
        </p:txBody>
      </p:sp>
      <p:sp>
        <p:nvSpPr>
          <p:cNvPr id="13" name="TextBox 13"/>
          <p:cNvSpPr txBox="1"/>
          <p:nvPr/>
        </p:nvSpPr>
        <p:spPr>
          <a:xfrm>
            <a:off x="6737581" y="1229339"/>
            <a:ext cx="9784881" cy="8677276"/>
          </a:xfrm>
          <a:prstGeom prst="rect">
            <a:avLst/>
          </a:prstGeom>
        </p:spPr>
        <p:txBody>
          <a:bodyPr lIns="0" tIns="0" rIns="0" bIns="0" rtlCol="0" anchor="t">
            <a:spAutoFit/>
          </a:bodyPr>
          <a:lstStyle/>
          <a:p>
            <a:pPr marL="971544" lvl="1" indent="-485772" algn="just">
              <a:lnSpc>
                <a:spcPts val="6299"/>
              </a:lnSpc>
              <a:buFont typeface="Arial"/>
              <a:buChar char="•"/>
            </a:pPr>
            <a:r>
              <a:rPr lang="en-US" sz="4499">
                <a:solidFill>
                  <a:srgbClr val="543110"/>
                </a:solidFill>
                <a:latin typeface="Roboto Condensed"/>
              </a:rPr>
              <a:t>Hai câu kết trong bài thơ thất ngôn bát cú Đường luật thường để lại dư âm. Hãy cho biết câu kết trong bài “Tự tình” gợi cho em những suy nghĩ, cảm xúc gì? Ngoài câu kết này, hãy chọn ra 1 hình ảnh/ chi tiết em tâm đắc nhất trong bài thơ để bình luận, phân tích cái hay, cái đẹp của hình ảnh thơ đó. </a:t>
            </a:r>
          </a:p>
          <a:p>
            <a:pPr marL="971544" lvl="1" indent="-485772" algn="just">
              <a:lnSpc>
                <a:spcPts val="6299"/>
              </a:lnSpc>
              <a:buFont typeface="Arial"/>
              <a:buChar char="•"/>
            </a:pPr>
            <a:r>
              <a:rPr lang="en-US" sz="4499">
                <a:solidFill>
                  <a:srgbClr val="543110"/>
                </a:solidFill>
                <a:latin typeface="Roboto Condensed"/>
              </a:rPr>
              <a:t>Em rút ra được nhận thức gì cho bản thân sau khi học bài thơ này?</a:t>
            </a:r>
          </a:p>
          <a:p>
            <a:pPr algn="just">
              <a:lnSpc>
                <a:spcPts val="6299"/>
              </a:lnSpc>
            </a:pPr>
            <a:endParaRPr lang="en-US" sz="4499">
              <a:solidFill>
                <a:srgbClr val="543110"/>
              </a:solidFill>
              <a:latin typeface="Roboto Condense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a:off x="11407425" y="-2380822"/>
            <a:ext cx="8229600" cy="8229600"/>
          </a:xfrm>
          <a:custGeom>
            <a:avLst/>
            <a:gdLst/>
            <a:ahLst/>
            <a:cxnLst/>
            <a:rect l="l" t="t" r="r" b="b"/>
            <a:pathLst>
              <a:path w="8229600" h="8229600">
                <a:moveTo>
                  <a:pt x="0" y="0"/>
                </a:moveTo>
                <a:lnTo>
                  <a:pt x="8229600" y="0"/>
                </a:lnTo>
                <a:lnTo>
                  <a:pt x="8229600" y="8229600"/>
                </a:lnTo>
                <a:lnTo>
                  <a:pt x="0" y="8229600"/>
                </a:lnTo>
                <a:lnTo>
                  <a:pt x="0" y="0"/>
                </a:lnTo>
                <a:close/>
              </a:path>
            </a:pathLst>
          </a:custGeom>
          <a:blipFill>
            <a:blip r:embed="rId3">
              <a:alphaModFix amt="80000"/>
            </a:blip>
            <a:stretch>
              <a:fillRect/>
            </a:stretch>
          </a:blipFill>
        </p:spPr>
      </p:sp>
      <p:sp>
        <p:nvSpPr>
          <p:cNvPr id="4" name="Freeform 4"/>
          <p:cNvSpPr/>
          <p:nvPr/>
        </p:nvSpPr>
        <p:spPr>
          <a:xfrm>
            <a:off x="-1138564" y="7956799"/>
            <a:ext cx="19426564" cy="4788615"/>
          </a:xfrm>
          <a:custGeom>
            <a:avLst/>
            <a:gdLst/>
            <a:ahLst/>
            <a:cxnLst/>
            <a:rect l="l" t="t" r="r" b="b"/>
            <a:pathLst>
              <a:path w="19426564" h="4788615">
                <a:moveTo>
                  <a:pt x="0" y="0"/>
                </a:moveTo>
                <a:lnTo>
                  <a:pt x="19426564" y="0"/>
                </a:lnTo>
                <a:lnTo>
                  <a:pt x="19426564" y="4788615"/>
                </a:lnTo>
                <a:lnTo>
                  <a:pt x="0" y="4788615"/>
                </a:lnTo>
                <a:lnTo>
                  <a:pt x="0" y="0"/>
                </a:lnTo>
                <a:close/>
              </a:path>
            </a:pathLst>
          </a:custGeom>
          <a:blipFill>
            <a:blip r:embed="rId4">
              <a:alphaModFix amt="61000"/>
            </a:blip>
            <a:stretch>
              <a:fillRect t="-430" b="-108749"/>
            </a:stretch>
          </a:blipFill>
        </p:spPr>
      </p:sp>
      <p:sp>
        <p:nvSpPr>
          <p:cNvPr id="5" name="Freeform 5">
            <a:hlinkClick r:id="rId5" action="ppaction://hlinksldjump"/>
          </p:cNvPr>
          <p:cNvSpPr/>
          <p:nvPr/>
        </p:nvSpPr>
        <p:spPr>
          <a:xfrm rot="-1560958">
            <a:off x="13744821" y="23603"/>
            <a:ext cx="9086359" cy="7336692"/>
          </a:xfrm>
          <a:custGeom>
            <a:avLst/>
            <a:gdLst/>
            <a:ahLst/>
            <a:cxnLst/>
            <a:rect l="l" t="t" r="r" b="b"/>
            <a:pathLst>
              <a:path w="9086359" h="7336692">
                <a:moveTo>
                  <a:pt x="0" y="0"/>
                </a:moveTo>
                <a:lnTo>
                  <a:pt x="9086358" y="0"/>
                </a:lnTo>
                <a:lnTo>
                  <a:pt x="9086358" y="7336692"/>
                </a:lnTo>
                <a:lnTo>
                  <a:pt x="0" y="7336692"/>
                </a:lnTo>
                <a:lnTo>
                  <a:pt x="0" y="0"/>
                </a:lnTo>
                <a:close/>
              </a:path>
            </a:pathLst>
          </a:custGeom>
          <a:blipFill>
            <a:blip r:embed="rId6">
              <a:alphaModFix amt="80000"/>
            </a:blip>
            <a:stretch>
              <a:fillRect l="-543" r="-543"/>
            </a:stretch>
          </a:blipFill>
        </p:spPr>
      </p:sp>
      <p:sp>
        <p:nvSpPr>
          <p:cNvPr id="6" name="TextBox 6"/>
          <p:cNvSpPr txBox="1"/>
          <p:nvPr/>
        </p:nvSpPr>
        <p:spPr>
          <a:xfrm>
            <a:off x="-3303351" y="38210"/>
            <a:ext cx="15670187" cy="1220472"/>
          </a:xfrm>
          <a:prstGeom prst="rect">
            <a:avLst/>
          </a:prstGeom>
        </p:spPr>
        <p:txBody>
          <a:bodyPr lIns="0" tIns="0" rIns="0" bIns="0" rtlCol="0" anchor="t">
            <a:spAutoFit/>
          </a:bodyPr>
          <a:lstStyle/>
          <a:p>
            <a:pPr algn="ctr">
              <a:lnSpc>
                <a:spcPts val="9379"/>
              </a:lnSpc>
            </a:pPr>
            <a:r>
              <a:rPr lang="en-US" sz="6699">
                <a:solidFill>
                  <a:srgbClr val="964900"/>
                </a:solidFill>
                <a:latin typeface="#9Slide05 IcielSanelma"/>
              </a:rPr>
              <a:t>3.2. Đọc hiểu bài thơ Tự tình</a:t>
            </a:r>
          </a:p>
        </p:txBody>
      </p:sp>
      <p:sp>
        <p:nvSpPr>
          <p:cNvPr id="7" name="TextBox 7"/>
          <p:cNvSpPr txBox="1"/>
          <p:nvPr/>
        </p:nvSpPr>
        <p:spPr>
          <a:xfrm>
            <a:off x="1401868" y="1066275"/>
            <a:ext cx="11338136" cy="1144907"/>
          </a:xfrm>
          <a:prstGeom prst="rect">
            <a:avLst/>
          </a:prstGeom>
        </p:spPr>
        <p:txBody>
          <a:bodyPr lIns="0" tIns="0" rIns="0" bIns="0" rtlCol="0" anchor="t">
            <a:spAutoFit/>
          </a:bodyPr>
          <a:lstStyle/>
          <a:p>
            <a:pPr algn="l">
              <a:lnSpc>
                <a:spcPts val="8819"/>
              </a:lnSpc>
            </a:pPr>
            <a:r>
              <a:rPr lang="en-US" sz="6299">
                <a:solidFill>
                  <a:srgbClr val="543110"/>
                </a:solidFill>
                <a:latin typeface="#9Slide05 IcielSanelma"/>
              </a:rPr>
              <a:t>b. Hai câu đề</a:t>
            </a:r>
          </a:p>
        </p:txBody>
      </p:sp>
      <p:sp>
        <p:nvSpPr>
          <p:cNvPr id="8" name="TextBox 8"/>
          <p:cNvSpPr txBox="1"/>
          <p:nvPr/>
        </p:nvSpPr>
        <p:spPr>
          <a:xfrm>
            <a:off x="4653585" y="1963532"/>
            <a:ext cx="11338136" cy="2316482"/>
          </a:xfrm>
          <a:prstGeom prst="rect">
            <a:avLst/>
          </a:prstGeom>
        </p:spPr>
        <p:txBody>
          <a:bodyPr lIns="0" tIns="0" rIns="0" bIns="0" rtlCol="0" anchor="t">
            <a:spAutoFit/>
          </a:bodyPr>
          <a:lstStyle/>
          <a:p>
            <a:pPr algn="l">
              <a:lnSpc>
                <a:spcPts val="8819"/>
              </a:lnSpc>
            </a:pPr>
            <a:r>
              <a:rPr lang="en-US" sz="6299" dirty="0" err="1">
                <a:solidFill>
                  <a:srgbClr val="A25A17"/>
                </a:solidFill>
                <a:latin typeface="#9Slide05 Braxton Regular"/>
              </a:rPr>
              <a:t>Tiếng</a:t>
            </a:r>
            <a:r>
              <a:rPr lang="en-US" sz="6299" dirty="0">
                <a:solidFill>
                  <a:srgbClr val="A25A17"/>
                </a:solidFill>
                <a:latin typeface="#9Slide05 Braxton Regular"/>
              </a:rPr>
              <a:t> </a:t>
            </a:r>
            <a:r>
              <a:rPr lang="en-US" sz="6299" dirty="0" err="1">
                <a:solidFill>
                  <a:srgbClr val="A25A17"/>
                </a:solidFill>
                <a:latin typeface="#9Slide05 Braxton Regular"/>
              </a:rPr>
              <a:t>gà</a:t>
            </a:r>
            <a:r>
              <a:rPr lang="en-US" sz="6299" dirty="0">
                <a:solidFill>
                  <a:srgbClr val="A25A17"/>
                </a:solidFill>
                <a:latin typeface="#9Slide05 Braxton Regular"/>
              </a:rPr>
              <a:t> </a:t>
            </a:r>
            <a:r>
              <a:rPr lang="en-US" sz="6299" dirty="0" err="1">
                <a:solidFill>
                  <a:srgbClr val="A25A17"/>
                </a:solidFill>
                <a:latin typeface="#9Slide05 Braxton Regular"/>
              </a:rPr>
              <a:t>văng</a:t>
            </a:r>
            <a:r>
              <a:rPr lang="en-US" sz="6299" dirty="0">
                <a:solidFill>
                  <a:srgbClr val="A25A17"/>
                </a:solidFill>
                <a:latin typeface="#9Slide05 Braxton Regular"/>
              </a:rPr>
              <a:t> </a:t>
            </a:r>
            <a:r>
              <a:rPr lang="en-US" sz="6299" dirty="0" err="1">
                <a:solidFill>
                  <a:srgbClr val="A25A17"/>
                </a:solidFill>
                <a:latin typeface="#9Slide05 Braxton Regular"/>
              </a:rPr>
              <a:t>vẳng</a:t>
            </a:r>
            <a:r>
              <a:rPr lang="en-US" sz="6299" dirty="0">
                <a:solidFill>
                  <a:srgbClr val="A25A17"/>
                </a:solidFill>
                <a:latin typeface="#9Slide05 Braxton Regular"/>
              </a:rPr>
              <a:t> </a:t>
            </a:r>
            <a:r>
              <a:rPr lang="en-US" sz="6299" dirty="0" err="1">
                <a:solidFill>
                  <a:srgbClr val="A25A17"/>
                </a:solidFill>
                <a:latin typeface="#9Slide05 Braxton Regular"/>
              </a:rPr>
              <a:t>gáy</a:t>
            </a:r>
            <a:r>
              <a:rPr lang="en-US" sz="6299" dirty="0">
                <a:solidFill>
                  <a:srgbClr val="A25A17"/>
                </a:solidFill>
                <a:latin typeface="#9Slide05 Braxton Regular"/>
              </a:rPr>
              <a:t> </a:t>
            </a:r>
            <a:r>
              <a:rPr lang="en-US" sz="6299" dirty="0" err="1">
                <a:solidFill>
                  <a:srgbClr val="A25A17"/>
                </a:solidFill>
                <a:latin typeface="#9Slide05 Braxton Regular"/>
              </a:rPr>
              <a:t>trên</a:t>
            </a:r>
            <a:r>
              <a:rPr lang="en-US" sz="6299" dirty="0">
                <a:solidFill>
                  <a:srgbClr val="A25A17"/>
                </a:solidFill>
                <a:latin typeface="#9Slide05 Braxton Regular"/>
              </a:rPr>
              <a:t> </a:t>
            </a:r>
            <a:r>
              <a:rPr lang="en-US" sz="6299" dirty="0" err="1">
                <a:solidFill>
                  <a:srgbClr val="A25A17"/>
                </a:solidFill>
                <a:latin typeface="#9Slide05 Braxton Regular"/>
              </a:rPr>
              <a:t>bom</a:t>
            </a:r>
            <a:r>
              <a:rPr lang="en-US" sz="6299" dirty="0">
                <a:solidFill>
                  <a:srgbClr val="A25A17"/>
                </a:solidFill>
                <a:latin typeface="#9Slide05 Braxton Regular"/>
              </a:rPr>
              <a:t>,</a:t>
            </a:r>
          </a:p>
          <a:p>
            <a:pPr algn="l">
              <a:lnSpc>
                <a:spcPts val="8819"/>
              </a:lnSpc>
            </a:pPr>
            <a:r>
              <a:rPr lang="en-US" sz="6299" dirty="0" err="1">
                <a:solidFill>
                  <a:srgbClr val="A25A17"/>
                </a:solidFill>
                <a:latin typeface="#9Slide05 Braxton Regular"/>
              </a:rPr>
              <a:t>Oán</a:t>
            </a:r>
            <a:r>
              <a:rPr lang="en-US" sz="6299" dirty="0">
                <a:solidFill>
                  <a:srgbClr val="A25A17"/>
                </a:solidFill>
                <a:latin typeface="#9Slide05 Braxton Regular"/>
              </a:rPr>
              <a:t> </a:t>
            </a:r>
            <a:r>
              <a:rPr lang="en-US" sz="6299" dirty="0" err="1">
                <a:solidFill>
                  <a:srgbClr val="A25A17"/>
                </a:solidFill>
                <a:latin typeface="#9Slide05 Braxton Regular"/>
              </a:rPr>
              <a:t>hận</a:t>
            </a:r>
            <a:r>
              <a:rPr lang="en-US" sz="6299" dirty="0">
                <a:solidFill>
                  <a:srgbClr val="A25A17"/>
                </a:solidFill>
                <a:latin typeface="#9Slide05 Braxton Regular"/>
              </a:rPr>
              <a:t> </a:t>
            </a:r>
            <a:r>
              <a:rPr lang="en-US" sz="6299" dirty="0" err="1">
                <a:solidFill>
                  <a:srgbClr val="A25A17"/>
                </a:solidFill>
                <a:latin typeface="#9Slide05 Braxton Regular"/>
              </a:rPr>
              <a:t>trông</a:t>
            </a:r>
            <a:r>
              <a:rPr lang="en-US" sz="6299" dirty="0">
                <a:solidFill>
                  <a:srgbClr val="A25A17"/>
                </a:solidFill>
                <a:latin typeface="#9Slide05 Braxton Regular"/>
              </a:rPr>
              <a:t> ra </a:t>
            </a:r>
            <a:r>
              <a:rPr lang="en-US" sz="6299" dirty="0" err="1">
                <a:solidFill>
                  <a:srgbClr val="A25A17"/>
                </a:solidFill>
                <a:latin typeface="#9Slide05 Braxton Regular"/>
              </a:rPr>
              <a:t>khắp</a:t>
            </a:r>
            <a:r>
              <a:rPr lang="en-US" sz="6299" dirty="0">
                <a:solidFill>
                  <a:srgbClr val="A25A17"/>
                </a:solidFill>
                <a:latin typeface="#9Slide05 Braxton Regular"/>
              </a:rPr>
              <a:t> </a:t>
            </a:r>
            <a:r>
              <a:rPr lang="en-US" sz="6299" dirty="0" err="1">
                <a:solidFill>
                  <a:srgbClr val="A25A17"/>
                </a:solidFill>
                <a:latin typeface="#9Slide05 Braxton Regular"/>
              </a:rPr>
              <a:t>mọi</a:t>
            </a:r>
            <a:r>
              <a:rPr lang="en-US" sz="6299" dirty="0">
                <a:solidFill>
                  <a:srgbClr val="A25A17"/>
                </a:solidFill>
                <a:latin typeface="#9Slide05 Braxton Regular"/>
              </a:rPr>
              <a:t> </a:t>
            </a:r>
            <a:r>
              <a:rPr lang="en-US" sz="6299" dirty="0" err="1">
                <a:solidFill>
                  <a:srgbClr val="A25A17"/>
                </a:solidFill>
                <a:latin typeface="#9Slide05 Braxton Regular"/>
              </a:rPr>
              <a:t>chòm</a:t>
            </a:r>
            <a:r>
              <a:rPr lang="en-US" sz="6299" dirty="0">
                <a:solidFill>
                  <a:srgbClr val="A25A17"/>
                </a:solidFill>
                <a:latin typeface="#9Slide05 Braxton Regular"/>
              </a:rPr>
              <a:t>.</a:t>
            </a:r>
          </a:p>
        </p:txBody>
      </p:sp>
      <p:sp>
        <p:nvSpPr>
          <p:cNvPr id="9" name="TextBox 9"/>
          <p:cNvSpPr txBox="1"/>
          <p:nvPr/>
        </p:nvSpPr>
        <p:spPr>
          <a:xfrm>
            <a:off x="1028700" y="4368914"/>
            <a:ext cx="11338136" cy="863600"/>
          </a:xfrm>
          <a:prstGeom prst="rect">
            <a:avLst/>
          </a:prstGeom>
        </p:spPr>
        <p:txBody>
          <a:bodyPr lIns="0" tIns="0" rIns="0" bIns="0" rtlCol="0" anchor="t">
            <a:spAutoFit/>
          </a:bodyPr>
          <a:lstStyle/>
          <a:p>
            <a:pPr marL="1079501" lvl="1" indent="-539750" algn="just">
              <a:lnSpc>
                <a:spcPts val="7000"/>
              </a:lnSpc>
              <a:buFont typeface="Arial"/>
              <a:buChar char="•"/>
            </a:pPr>
            <a:r>
              <a:rPr lang="en-US" sz="5000" dirty="0" err="1">
                <a:solidFill>
                  <a:srgbClr val="543110"/>
                </a:solidFill>
                <a:latin typeface="Roboto Condensed"/>
              </a:rPr>
              <a:t>Thời</a:t>
            </a:r>
            <a:r>
              <a:rPr lang="en-US" sz="5000" dirty="0">
                <a:solidFill>
                  <a:srgbClr val="543110"/>
                </a:solidFill>
                <a:latin typeface="Roboto Condensed"/>
              </a:rPr>
              <a:t> </a:t>
            </a:r>
            <a:r>
              <a:rPr lang="en-US" sz="5000" dirty="0" err="1">
                <a:solidFill>
                  <a:srgbClr val="543110"/>
                </a:solidFill>
                <a:latin typeface="Roboto Condensed"/>
              </a:rPr>
              <a:t>điểm</a:t>
            </a:r>
            <a:r>
              <a:rPr lang="en-US" sz="5000" dirty="0">
                <a:solidFill>
                  <a:srgbClr val="543110"/>
                </a:solidFill>
                <a:latin typeface="Roboto Condensed"/>
              </a:rPr>
              <a:t>: </a:t>
            </a:r>
            <a:r>
              <a:rPr lang="en-US" sz="5000" dirty="0" err="1">
                <a:solidFill>
                  <a:srgbClr val="964900"/>
                </a:solidFill>
                <a:latin typeface="Roboto Condensed"/>
              </a:rPr>
              <a:t>cảnh</a:t>
            </a:r>
            <a:r>
              <a:rPr lang="en-US" sz="5000" dirty="0">
                <a:solidFill>
                  <a:srgbClr val="964900"/>
                </a:solidFill>
                <a:latin typeface="Roboto Condensed"/>
              </a:rPr>
              <a:t> </a:t>
            </a:r>
            <a:r>
              <a:rPr lang="en-US" sz="5000" dirty="0" err="1">
                <a:solidFill>
                  <a:srgbClr val="964900"/>
                </a:solidFill>
                <a:latin typeface="Roboto Condensed"/>
              </a:rPr>
              <a:t>khuya</a:t>
            </a:r>
            <a:endParaRPr lang="en-US" sz="5000" dirty="0">
              <a:solidFill>
                <a:srgbClr val="964900"/>
              </a:solidFill>
              <a:latin typeface="Roboto Condensed"/>
            </a:endParaRPr>
          </a:p>
        </p:txBody>
      </p:sp>
      <p:sp>
        <p:nvSpPr>
          <p:cNvPr id="10" name="TextBox 10"/>
          <p:cNvSpPr txBox="1"/>
          <p:nvPr/>
        </p:nvSpPr>
        <p:spPr>
          <a:xfrm>
            <a:off x="1028700" y="5254874"/>
            <a:ext cx="14321285" cy="1749425"/>
          </a:xfrm>
          <a:prstGeom prst="rect">
            <a:avLst/>
          </a:prstGeom>
        </p:spPr>
        <p:txBody>
          <a:bodyPr lIns="0" tIns="0" rIns="0" bIns="0" rtlCol="0" anchor="t">
            <a:spAutoFit/>
          </a:bodyPr>
          <a:lstStyle/>
          <a:p>
            <a:pPr marL="1079501" lvl="1" indent="-539750" algn="just">
              <a:lnSpc>
                <a:spcPts val="7000"/>
              </a:lnSpc>
              <a:buFont typeface="Arial"/>
              <a:buChar char="•"/>
            </a:pPr>
            <a:r>
              <a:rPr lang="en-US" sz="5000" dirty="0" err="1">
                <a:solidFill>
                  <a:srgbClr val="543110"/>
                </a:solidFill>
                <a:latin typeface="Roboto Condensed"/>
              </a:rPr>
              <a:t>Không</a:t>
            </a:r>
            <a:r>
              <a:rPr lang="en-US" sz="5000" dirty="0">
                <a:solidFill>
                  <a:srgbClr val="543110"/>
                </a:solidFill>
                <a:latin typeface="Roboto Condensed"/>
              </a:rPr>
              <a:t> </a:t>
            </a:r>
            <a:r>
              <a:rPr lang="en-US" sz="5000" dirty="0" err="1">
                <a:solidFill>
                  <a:srgbClr val="543110"/>
                </a:solidFill>
                <a:latin typeface="Roboto Condensed"/>
              </a:rPr>
              <a:t>gian</a:t>
            </a:r>
            <a:r>
              <a:rPr lang="en-US" sz="5000" dirty="0">
                <a:solidFill>
                  <a:srgbClr val="543110"/>
                </a:solidFill>
                <a:latin typeface="Roboto Condensed"/>
              </a:rPr>
              <a:t>: </a:t>
            </a:r>
            <a:r>
              <a:rPr lang="en-US" sz="5000" dirty="0" err="1">
                <a:solidFill>
                  <a:srgbClr val="964900"/>
                </a:solidFill>
                <a:latin typeface="Roboto Condensed"/>
              </a:rPr>
              <a:t>đêm</a:t>
            </a:r>
            <a:r>
              <a:rPr lang="en-US" sz="5000" dirty="0">
                <a:solidFill>
                  <a:srgbClr val="964900"/>
                </a:solidFill>
                <a:latin typeface="Roboto Condensed"/>
              </a:rPr>
              <a:t> </a:t>
            </a:r>
            <a:r>
              <a:rPr lang="en-US" sz="5000" dirty="0" err="1">
                <a:solidFill>
                  <a:srgbClr val="964900"/>
                </a:solidFill>
                <a:latin typeface="Roboto Condensed"/>
              </a:rPr>
              <a:t>khuya</a:t>
            </a:r>
            <a:r>
              <a:rPr lang="en-US" sz="5000" dirty="0">
                <a:solidFill>
                  <a:srgbClr val="964900"/>
                </a:solidFill>
                <a:latin typeface="Roboto Condensed"/>
              </a:rPr>
              <a:t> </a:t>
            </a:r>
            <a:r>
              <a:rPr lang="en-US" sz="5000" dirty="0" err="1">
                <a:solidFill>
                  <a:srgbClr val="964900"/>
                </a:solidFill>
                <a:latin typeface="Roboto Condensed"/>
              </a:rPr>
              <a:t>tĩnh</a:t>
            </a:r>
            <a:r>
              <a:rPr lang="en-US" sz="5000" dirty="0">
                <a:solidFill>
                  <a:srgbClr val="964900"/>
                </a:solidFill>
                <a:latin typeface="Roboto Condensed"/>
              </a:rPr>
              <a:t> </a:t>
            </a:r>
            <a:r>
              <a:rPr lang="en-US" sz="5000" dirty="0" err="1">
                <a:solidFill>
                  <a:srgbClr val="964900"/>
                </a:solidFill>
                <a:latin typeface="Roboto Condensed"/>
              </a:rPr>
              <a:t>lặng</a:t>
            </a:r>
            <a:r>
              <a:rPr lang="en-US" sz="5000" dirty="0">
                <a:solidFill>
                  <a:srgbClr val="964900"/>
                </a:solidFill>
                <a:latin typeface="Roboto Condensed"/>
              </a:rPr>
              <a:t> </a:t>
            </a:r>
            <a:r>
              <a:rPr lang="en-US" sz="5000" dirty="0" err="1">
                <a:solidFill>
                  <a:srgbClr val="543110"/>
                </a:solidFill>
                <a:latin typeface="Roboto Condensed"/>
              </a:rPr>
              <a:t>với</a:t>
            </a:r>
            <a:r>
              <a:rPr lang="en-US" sz="5000" dirty="0">
                <a:solidFill>
                  <a:srgbClr val="543110"/>
                </a:solidFill>
                <a:latin typeface="Roboto Condensed"/>
              </a:rPr>
              <a:t> </a:t>
            </a:r>
            <a:r>
              <a:rPr lang="en-US" sz="5000" dirty="0" err="1">
                <a:solidFill>
                  <a:srgbClr val="964900"/>
                </a:solidFill>
                <a:latin typeface="Roboto Condensed"/>
              </a:rPr>
              <a:t>tiếng</a:t>
            </a:r>
            <a:r>
              <a:rPr lang="en-US" sz="5000" dirty="0">
                <a:solidFill>
                  <a:srgbClr val="964900"/>
                </a:solidFill>
                <a:latin typeface="Roboto Condensed"/>
              </a:rPr>
              <a:t> </a:t>
            </a:r>
            <a:r>
              <a:rPr lang="en-US" sz="5000" dirty="0" err="1">
                <a:solidFill>
                  <a:srgbClr val="964900"/>
                </a:solidFill>
                <a:latin typeface="Roboto Condensed"/>
              </a:rPr>
              <a:t>gà</a:t>
            </a:r>
            <a:r>
              <a:rPr lang="en-US" sz="5000" dirty="0">
                <a:solidFill>
                  <a:srgbClr val="964900"/>
                </a:solidFill>
                <a:latin typeface="Roboto Condensed"/>
              </a:rPr>
              <a:t> </a:t>
            </a:r>
            <a:r>
              <a:rPr lang="en-US" sz="5000" dirty="0" err="1">
                <a:solidFill>
                  <a:srgbClr val="964900"/>
                </a:solidFill>
                <a:latin typeface="Roboto Condensed"/>
              </a:rPr>
              <a:t>gáy</a:t>
            </a:r>
            <a:r>
              <a:rPr lang="en-US" sz="5000" dirty="0">
                <a:solidFill>
                  <a:srgbClr val="964900"/>
                </a:solidFill>
                <a:latin typeface="Roboto Condensed"/>
              </a:rPr>
              <a:t> </a:t>
            </a:r>
            <a:r>
              <a:rPr lang="en-US" sz="5000" dirty="0" err="1">
                <a:solidFill>
                  <a:srgbClr val="543110"/>
                </a:solidFill>
                <a:latin typeface="Roboto Condensed"/>
              </a:rPr>
              <a:t>văng</a:t>
            </a:r>
            <a:r>
              <a:rPr lang="en-US" sz="5000" dirty="0">
                <a:solidFill>
                  <a:srgbClr val="543110"/>
                </a:solidFill>
                <a:latin typeface="Roboto Condensed"/>
              </a:rPr>
              <a:t> </a:t>
            </a:r>
            <a:r>
              <a:rPr lang="en-US" sz="5000" dirty="0" err="1">
                <a:solidFill>
                  <a:srgbClr val="543110"/>
                </a:solidFill>
                <a:latin typeface="Roboto Condensed"/>
              </a:rPr>
              <a:t>vẳng</a:t>
            </a:r>
            <a:r>
              <a:rPr lang="en-US" sz="5000" dirty="0">
                <a:solidFill>
                  <a:srgbClr val="543110"/>
                </a:solidFill>
                <a:latin typeface="Roboto Condensed"/>
              </a:rPr>
              <a:t> </a:t>
            </a:r>
            <a:r>
              <a:rPr lang="en-US" sz="5000" dirty="0" err="1">
                <a:solidFill>
                  <a:srgbClr val="543110"/>
                </a:solidFill>
                <a:latin typeface="Roboto Condensed"/>
              </a:rPr>
              <a:t>từ</a:t>
            </a:r>
            <a:r>
              <a:rPr lang="en-US" sz="5000" dirty="0">
                <a:solidFill>
                  <a:srgbClr val="543110"/>
                </a:solidFill>
                <a:latin typeface="Roboto Condensed"/>
              </a:rPr>
              <a:t> </a:t>
            </a:r>
            <a:r>
              <a:rPr lang="en-US" sz="5000" dirty="0" err="1">
                <a:solidFill>
                  <a:srgbClr val="543110"/>
                </a:solidFill>
                <a:latin typeface="Roboto Condensed"/>
              </a:rPr>
              <a:t>trên</a:t>
            </a:r>
            <a:r>
              <a:rPr lang="en-US" sz="5000" dirty="0">
                <a:solidFill>
                  <a:srgbClr val="543110"/>
                </a:solidFill>
                <a:latin typeface="Roboto Condensed"/>
              </a:rPr>
              <a:t> </a:t>
            </a:r>
            <a:r>
              <a:rPr lang="en-US" sz="5000" dirty="0" err="1">
                <a:solidFill>
                  <a:srgbClr val="543110"/>
                </a:solidFill>
                <a:latin typeface="Roboto Condensed"/>
              </a:rPr>
              <a:t>bom</a:t>
            </a:r>
            <a:r>
              <a:rPr lang="en-US" sz="5000" dirty="0">
                <a:solidFill>
                  <a:srgbClr val="543110"/>
                </a:solidFill>
                <a:latin typeface="Roboto Condensed"/>
              </a:rPr>
              <a:t> </a:t>
            </a:r>
            <a:r>
              <a:rPr lang="en-US" sz="5000" dirty="0" err="1">
                <a:solidFill>
                  <a:srgbClr val="543110"/>
                </a:solidFill>
                <a:latin typeface="Roboto Condensed"/>
              </a:rPr>
              <a:t>thuyền</a:t>
            </a:r>
            <a:r>
              <a:rPr lang="en-US" sz="5000" dirty="0">
                <a:solidFill>
                  <a:srgbClr val="543110"/>
                </a:solidFill>
                <a:latin typeface="Roboto Condensed"/>
              </a:rPr>
              <a:t> vang </a:t>
            </a:r>
            <a:r>
              <a:rPr lang="en-US" sz="5000" dirty="0" err="1">
                <a:solidFill>
                  <a:srgbClr val="543110"/>
                </a:solidFill>
                <a:latin typeface="Roboto Condensed"/>
              </a:rPr>
              <a:t>khắp</a:t>
            </a:r>
            <a:r>
              <a:rPr lang="en-US" sz="5000" dirty="0">
                <a:solidFill>
                  <a:srgbClr val="543110"/>
                </a:solidFill>
                <a:latin typeface="Roboto Condensed"/>
              </a:rPr>
              <a:t> </a:t>
            </a:r>
            <a:r>
              <a:rPr lang="en-US" sz="5000" dirty="0" err="1">
                <a:solidFill>
                  <a:srgbClr val="543110"/>
                </a:solidFill>
                <a:latin typeface="Roboto Condensed"/>
              </a:rPr>
              <a:t>xóm</a:t>
            </a:r>
            <a:r>
              <a:rPr lang="en-US" sz="5000" dirty="0">
                <a:solidFill>
                  <a:srgbClr val="543110"/>
                </a:solidFill>
                <a:latin typeface="Roboto Condensed"/>
              </a:rPr>
              <a:t>. </a:t>
            </a:r>
          </a:p>
        </p:txBody>
      </p:sp>
      <p:sp>
        <p:nvSpPr>
          <p:cNvPr id="11" name="TextBox 11"/>
          <p:cNvSpPr txBox="1"/>
          <p:nvPr/>
        </p:nvSpPr>
        <p:spPr>
          <a:xfrm>
            <a:off x="1028700" y="6899524"/>
            <a:ext cx="15696127" cy="1749425"/>
          </a:xfrm>
          <a:prstGeom prst="rect">
            <a:avLst/>
          </a:prstGeom>
        </p:spPr>
        <p:txBody>
          <a:bodyPr lIns="0" tIns="0" rIns="0" bIns="0" rtlCol="0" anchor="t">
            <a:spAutoFit/>
          </a:bodyPr>
          <a:lstStyle/>
          <a:p>
            <a:pPr algn="just">
              <a:lnSpc>
                <a:spcPts val="7000"/>
              </a:lnSpc>
            </a:pPr>
            <a:r>
              <a:rPr lang="en-US" sz="5000" dirty="0">
                <a:solidFill>
                  <a:srgbClr val="543110"/>
                </a:solidFill>
                <a:latin typeface="Roboto Condensed"/>
              </a:rPr>
              <a:t>---&gt; </a:t>
            </a:r>
            <a:r>
              <a:rPr lang="en-US" sz="5000" dirty="0" err="1">
                <a:solidFill>
                  <a:srgbClr val="543110"/>
                </a:solidFill>
                <a:latin typeface="Roboto Condensed"/>
              </a:rPr>
              <a:t>Đêm</a:t>
            </a:r>
            <a:r>
              <a:rPr lang="en-US" sz="5000" dirty="0">
                <a:solidFill>
                  <a:srgbClr val="543110"/>
                </a:solidFill>
                <a:latin typeface="Roboto Condensed"/>
              </a:rPr>
              <a:t> </a:t>
            </a:r>
            <a:r>
              <a:rPr lang="en-US" sz="5000" dirty="0" err="1">
                <a:solidFill>
                  <a:srgbClr val="543110"/>
                </a:solidFill>
                <a:latin typeface="Roboto Condensed"/>
              </a:rPr>
              <a:t>càng</a:t>
            </a:r>
            <a:r>
              <a:rPr lang="en-US" sz="5000" dirty="0">
                <a:solidFill>
                  <a:srgbClr val="543110"/>
                </a:solidFill>
                <a:latin typeface="Roboto Condensed"/>
              </a:rPr>
              <a:t> </a:t>
            </a:r>
            <a:r>
              <a:rPr lang="en-US" sz="5000" dirty="0" err="1">
                <a:solidFill>
                  <a:srgbClr val="543110"/>
                </a:solidFill>
                <a:latin typeface="Roboto Condensed"/>
              </a:rPr>
              <a:t>khuya</a:t>
            </a:r>
            <a:r>
              <a:rPr lang="en-US" sz="5000" dirty="0">
                <a:solidFill>
                  <a:srgbClr val="543110"/>
                </a:solidFill>
                <a:latin typeface="Roboto Condensed"/>
              </a:rPr>
              <a:t> </a:t>
            </a:r>
            <a:r>
              <a:rPr lang="en-US" sz="5000" dirty="0" err="1">
                <a:solidFill>
                  <a:srgbClr val="543110"/>
                </a:solidFill>
                <a:latin typeface="Roboto Condensed"/>
              </a:rPr>
              <a:t>tiếng</a:t>
            </a:r>
            <a:r>
              <a:rPr lang="en-US" sz="5000" dirty="0">
                <a:solidFill>
                  <a:srgbClr val="543110"/>
                </a:solidFill>
                <a:latin typeface="Roboto Condensed"/>
              </a:rPr>
              <a:t> </a:t>
            </a:r>
            <a:r>
              <a:rPr lang="en-US" sz="5000" dirty="0" err="1">
                <a:solidFill>
                  <a:srgbClr val="543110"/>
                </a:solidFill>
                <a:latin typeface="Roboto Condensed"/>
              </a:rPr>
              <a:t>gà</a:t>
            </a:r>
            <a:r>
              <a:rPr lang="en-US" sz="5000" dirty="0">
                <a:solidFill>
                  <a:srgbClr val="543110"/>
                </a:solidFill>
                <a:latin typeface="Roboto Condensed"/>
              </a:rPr>
              <a:t> </a:t>
            </a:r>
            <a:r>
              <a:rPr lang="en-US" sz="5000" dirty="0" err="1">
                <a:solidFill>
                  <a:srgbClr val="543110"/>
                </a:solidFill>
                <a:latin typeface="Roboto Condensed"/>
              </a:rPr>
              <a:t>càng</a:t>
            </a:r>
            <a:r>
              <a:rPr lang="en-US" sz="5000" dirty="0">
                <a:solidFill>
                  <a:srgbClr val="543110"/>
                </a:solidFill>
                <a:latin typeface="Roboto Condensed"/>
              </a:rPr>
              <a:t> vang </a:t>
            </a:r>
            <a:r>
              <a:rPr lang="en-US" sz="5000" dirty="0" err="1">
                <a:solidFill>
                  <a:srgbClr val="543110"/>
                </a:solidFill>
                <a:latin typeface="Roboto Condensed"/>
              </a:rPr>
              <a:t>nghe</a:t>
            </a:r>
            <a:r>
              <a:rPr lang="en-US" sz="5000" dirty="0">
                <a:solidFill>
                  <a:srgbClr val="543110"/>
                </a:solidFill>
                <a:latin typeface="Roboto Condensed"/>
              </a:rPr>
              <a:t> </a:t>
            </a:r>
            <a:r>
              <a:rPr lang="en-US" sz="5000" dirty="0" err="1">
                <a:solidFill>
                  <a:srgbClr val="543110"/>
                </a:solidFill>
                <a:latin typeface="Roboto Condensed"/>
              </a:rPr>
              <a:t>càng</a:t>
            </a:r>
            <a:r>
              <a:rPr lang="en-US" sz="5000" dirty="0">
                <a:solidFill>
                  <a:srgbClr val="543110"/>
                </a:solidFill>
                <a:latin typeface="Roboto Condensed"/>
              </a:rPr>
              <a:t> </a:t>
            </a:r>
            <a:r>
              <a:rPr lang="en-US" sz="5000" dirty="0" err="1">
                <a:solidFill>
                  <a:srgbClr val="543110"/>
                </a:solidFill>
                <a:latin typeface="Roboto Condensed"/>
              </a:rPr>
              <a:t>nhức</a:t>
            </a:r>
            <a:r>
              <a:rPr lang="en-US" sz="5000" dirty="0">
                <a:solidFill>
                  <a:srgbClr val="543110"/>
                </a:solidFill>
                <a:latin typeface="Roboto Condensed"/>
              </a:rPr>
              <a:t> </a:t>
            </a:r>
            <a:r>
              <a:rPr lang="en-US" sz="5000" dirty="0" err="1">
                <a:solidFill>
                  <a:srgbClr val="543110"/>
                </a:solidFill>
                <a:latin typeface="Roboto Condensed"/>
              </a:rPr>
              <a:t>nhối</a:t>
            </a:r>
            <a:r>
              <a:rPr lang="en-US" sz="5000" dirty="0">
                <a:solidFill>
                  <a:srgbClr val="543110"/>
                </a:solidFill>
                <a:latin typeface="Roboto Condensed"/>
              </a:rPr>
              <a:t> </a:t>
            </a:r>
          </a:p>
          <a:p>
            <a:pPr algn="just">
              <a:lnSpc>
                <a:spcPts val="7000"/>
              </a:lnSpc>
            </a:pPr>
            <a:r>
              <a:rPr lang="en-US" sz="5000" dirty="0">
                <a:solidFill>
                  <a:srgbClr val="543110"/>
                </a:solidFill>
                <a:latin typeface="Roboto Condensed"/>
              </a:rPr>
              <a:t>---&gt; </a:t>
            </a:r>
            <a:r>
              <a:rPr lang="en-US" sz="5000" dirty="0" err="1">
                <a:solidFill>
                  <a:srgbClr val="543110"/>
                </a:solidFill>
                <a:latin typeface="Roboto Condensed"/>
              </a:rPr>
              <a:t>Lấy</a:t>
            </a:r>
            <a:r>
              <a:rPr lang="en-US" sz="5000" dirty="0">
                <a:solidFill>
                  <a:srgbClr val="543110"/>
                </a:solidFill>
                <a:latin typeface="Roboto Condensed"/>
              </a:rPr>
              <a:t> </a:t>
            </a:r>
            <a:r>
              <a:rPr lang="en-US" sz="5000" dirty="0" err="1">
                <a:solidFill>
                  <a:srgbClr val="543110"/>
                </a:solidFill>
                <a:latin typeface="Roboto Condensed"/>
              </a:rPr>
              <a:t>động</a:t>
            </a:r>
            <a:r>
              <a:rPr lang="en-US" sz="5000" dirty="0">
                <a:solidFill>
                  <a:srgbClr val="543110"/>
                </a:solidFill>
                <a:latin typeface="Roboto Condensed"/>
              </a:rPr>
              <a:t> </a:t>
            </a:r>
            <a:r>
              <a:rPr lang="en-US" sz="5000" dirty="0" err="1">
                <a:solidFill>
                  <a:srgbClr val="543110"/>
                </a:solidFill>
                <a:latin typeface="Roboto Condensed"/>
              </a:rPr>
              <a:t>tả</a:t>
            </a:r>
            <a:r>
              <a:rPr lang="en-US" sz="5000" dirty="0">
                <a:solidFill>
                  <a:srgbClr val="543110"/>
                </a:solidFill>
                <a:latin typeface="Roboto Condensed"/>
              </a:rPr>
              <a:t> </a:t>
            </a:r>
            <a:r>
              <a:rPr lang="en-US" sz="5000" dirty="0" err="1">
                <a:solidFill>
                  <a:srgbClr val="543110"/>
                </a:solidFill>
                <a:latin typeface="Roboto Condensed"/>
              </a:rPr>
              <a:t>tĩnh</a:t>
            </a:r>
            <a:endParaRPr lang="en-US" sz="5000" dirty="0">
              <a:solidFill>
                <a:srgbClr val="543110"/>
              </a:solidFill>
              <a:latin typeface="Roboto Condense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TextBox 3"/>
          <p:cNvSpPr txBox="1"/>
          <p:nvPr/>
        </p:nvSpPr>
        <p:spPr>
          <a:xfrm>
            <a:off x="1401868" y="4564345"/>
            <a:ext cx="15857432" cy="1749425"/>
          </a:xfrm>
          <a:prstGeom prst="rect">
            <a:avLst/>
          </a:prstGeom>
        </p:spPr>
        <p:txBody>
          <a:bodyPr lIns="0" tIns="0" rIns="0" bIns="0" rtlCol="0" anchor="t">
            <a:spAutoFit/>
          </a:bodyPr>
          <a:lstStyle/>
          <a:p>
            <a:pPr marL="1079501" lvl="1" indent="-539750" algn="just">
              <a:lnSpc>
                <a:spcPts val="7000"/>
              </a:lnSpc>
              <a:buFont typeface="Arial"/>
              <a:buChar char="•"/>
            </a:pPr>
            <a:r>
              <a:rPr lang="en-US" sz="5000" dirty="0" err="1">
                <a:solidFill>
                  <a:srgbClr val="543110"/>
                </a:solidFill>
                <a:latin typeface="Roboto Condensed"/>
              </a:rPr>
              <a:t>Tâm</a:t>
            </a:r>
            <a:r>
              <a:rPr lang="en-US" sz="5000" dirty="0">
                <a:solidFill>
                  <a:srgbClr val="543110"/>
                </a:solidFill>
                <a:latin typeface="Roboto Condensed"/>
              </a:rPr>
              <a:t> </a:t>
            </a:r>
            <a:r>
              <a:rPr lang="en-US" sz="5000" dirty="0" err="1">
                <a:solidFill>
                  <a:srgbClr val="543110"/>
                </a:solidFill>
                <a:latin typeface="Roboto Condensed"/>
              </a:rPr>
              <a:t>trạng</a:t>
            </a:r>
            <a:r>
              <a:rPr lang="en-US" sz="5000" dirty="0">
                <a:solidFill>
                  <a:srgbClr val="543110"/>
                </a:solidFill>
                <a:latin typeface="Roboto Condensed"/>
              </a:rPr>
              <a:t>: </a:t>
            </a:r>
            <a:r>
              <a:rPr lang="en-US" sz="5000" dirty="0" err="1">
                <a:solidFill>
                  <a:srgbClr val="543110"/>
                </a:solidFill>
                <a:latin typeface="Roboto Condensed"/>
              </a:rPr>
              <a:t>oán</a:t>
            </a:r>
            <a:r>
              <a:rPr lang="en-US" sz="5000" dirty="0">
                <a:solidFill>
                  <a:srgbClr val="543110"/>
                </a:solidFill>
                <a:latin typeface="Roboto Condensed"/>
              </a:rPr>
              <a:t> </a:t>
            </a:r>
            <a:r>
              <a:rPr lang="en-US" sz="5000" dirty="0" err="1">
                <a:solidFill>
                  <a:srgbClr val="543110"/>
                </a:solidFill>
                <a:latin typeface="Roboto Condensed"/>
              </a:rPr>
              <a:t>hận</a:t>
            </a:r>
            <a:r>
              <a:rPr lang="en-US" sz="5000" dirty="0">
                <a:solidFill>
                  <a:srgbClr val="543110"/>
                </a:solidFill>
                <a:latin typeface="Roboto Condensed"/>
              </a:rPr>
              <a:t> </a:t>
            </a:r>
            <a:r>
              <a:rPr lang="en-US" sz="5000" dirty="0" err="1">
                <a:solidFill>
                  <a:srgbClr val="543110"/>
                </a:solidFill>
                <a:latin typeface="Roboto Condensed"/>
              </a:rPr>
              <a:t>nàng</a:t>
            </a:r>
            <a:r>
              <a:rPr lang="en-US" sz="5000" dirty="0">
                <a:solidFill>
                  <a:srgbClr val="543110"/>
                </a:solidFill>
                <a:latin typeface="Roboto Condensed"/>
              </a:rPr>
              <a:t> </a:t>
            </a:r>
            <a:r>
              <a:rPr lang="en-US" sz="5000" dirty="0" err="1">
                <a:solidFill>
                  <a:srgbClr val="543110"/>
                </a:solidFill>
                <a:latin typeface="Roboto Condensed"/>
              </a:rPr>
              <a:t>không</a:t>
            </a:r>
            <a:r>
              <a:rPr lang="en-US" sz="5000" dirty="0">
                <a:solidFill>
                  <a:srgbClr val="543110"/>
                </a:solidFill>
                <a:latin typeface="Roboto Condensed"/>
              </a:rPr>
              <a:t> </a:t>
            </a:r>
            <a:r>
              <a:rPr lang="en-US" sz="5000" dirty="0" err="1">
                <a:solidFill>
                  <a:srgbClr val="543110"/>
                </a:solidFill>
                <a:latin typeface="Roboto Condensed"/>
              </a:rPr>
              <a:t>thể</a:t>
            </a:r>
            <a:r>
              <a:rPr lang="en-US" sz="5000" dirty="0">
                <a:solidFill>
                  <a:srgbClr val="543110"/>
                </a:solidFill>
                <a:latin typeface="Roboto Condensed"/>
              </a:rPr>
              <a:t> </a:t>
            </a:r>
            <a:r>
              <a:rPr lang="en-US" sz="5000" dirty="0" err="1">
                <a:solidFill>
                  <a:srgbClr val="543110"/>
                </a:solidFill>
                <a:latin typeface="Roboto Condensed"/>
              </a:rPr>
              <a:t>ngủ</a:t>
            </a:r>
            <a:r>
              <a:rPr lang="en-US" sz="5000" dirty="0">
                <a:solidFill>
                  <a:srgbClr val="543110"/>
                </a:solidFill>
                <a:latin typeface="Roboto Condensed"/>
              </a:rPr>
              <a:t> </a:t>
            </a:r>
            <a:r>
              <a:rPr lang="en-US" sz="5000" dirty="0" err="1">
                <a:solidFill>
                  <a:srgbClr val="543110"/>
                </a:solidFill>
                <a:latin typeface="Roboto Condensed"/>
              </a:rPr>
              <a:t>được</a:t>
            </a:r>
            <a:r>
              <a:rPr lang="en-US" sz="5000" dirty="0">
                <a:solidFill>
                  <a:srgbClr val="543110"/>
                </a:solidFill>
                <a:latin typeface="Roboto Condensed"/>
              </a:rPr>
              <a:t> </a:t>
            </a:r>
            <a:r>
              <a:rPr lang="en-US" sz="5000" dirty="0" err="1">
                <a:solidFill>
                  <a:srgbClr val="543110"/>
                </a:solidFill>
                <a:latin typeface="Roboto Condensed"/>
              </a:rPr>
              <a:t>và</a:t>
            </a:r>
            <a:r>
              <a:rPr lang="en-US" sz="5000" dirty="0">
                <a:solidFill>
                  <a:srgbClr val="543110"/>
                </a:solidFill>
                <a:latin typeface="Roboto Condensed"/>
              </a:rPr>
              <a:t> </a:t>
            </a:r>
            <a:r>
              <a:rPr lang="en-US" sz="5000" dirty="0" err="1">
                <a:solidFill>
                  <a:srgbClr val="543110"/>
                </a:solidFill>
                <a:latin typeface="Roboto Condensed"/>
              </a:rPr>
              <a:t>thao</a:t>
            </a:r>
            <a:r>
              <a:rPr lang="en-US" sz="5000" dirty="0">
                <a:solidFill>
                  <a:srgbClr val="543110"/>
                </a:solidFill>
                <a:latin typeface="Roboto Condensed"/>
              </a:rPr>
              <a:t> </a:t>
            </a:r>
            <a:r>
              <a:rPr lang="en-US" sz="5000" dirty="0" err="1">
                <a:solidFill>
                  <a:srgbClr val="543110"/>
                </a:solidFill>
                <a:latin typeface="Roboto Condensed"/>
              </a:rPr>
              <a:t>thức</a:t>
            </a:r>
            <a:r>
              <a:rPr lang="en-US" sz="5000" dirty="0">
                <a:solidFill>
                  <a:srgbClr val="543110"/>
                </a:solidFill>
                <a:latin typeface="Roboto Condensed"/>
              </a:rPr>
              <a:t> </a:t>
            </a:r>
            <a:r>
              <a:rPr lang="en-US" sz="5000" dirty="0" err="1">
                <a:solidFill>
                  <a:srgbClr val="543110"/>
                </a:solidFill>
                <a:latin typeface="Roboto Condensed"/>
              </a:rPr>
              <a:t>suốt</a:t>
            </a:r>
            <a:r>
              <a:rPr lang="en-US" sz="5000" dirty="0">
                <a:solidFill>
                  <a:srgbClr val="543110"/>
                </a:solidFill>
                <a:latin typeface="Roboto Condensed"/>
              </a:rPr>
              <a:t> </a:t>
            </a:r>
            <a:r>
              <a:rPr lang="en-US" sz="5000" dirty="0" err="1">
                <a:solidFill>
                  <a:srgbClr val="543110"/>
                </a:solidFill>
                <a:latin typeface="Roboto Condensed"/>
              </a:rPr>
              <a:t>canh</a:t>
            </a:r>
            <a:r>
              <a:rPr lang="en-US" sz="5000" dirty="0">
                <a:solidFill>
                  <a:srgbClr val="543110"/>
                </a:solidFill>
                <a:latin typeface="Roboto Condensed"/>
              </a:rPr>
              <a:t> </a:t>
            </a:r>
            <a:r>
              <a:rPr lang="en-US" sz="5000" dirty="0" err="1">
                <a:solidFill>
                  <a:srgbClr val="543110"/>
                </a:solidFill>
                <a:latin typeface="Roboto Condensed"/>
              </a:rPr>
              <a:t>trường</a:t>
            </a:r>
            <a:r>
              <a:rPr lang="en-US" sz="5000" dirty="0">
                <a:solidFill>
                  <a:srgbClr val="543110"/>
                </a:solidFill>
                <a:latin typeface="Roboto Condensed"/>
              </a:rPr>
              <a:t>.</a:t>
            </a:r>
          </a:p>
        </p:txBody>
      </p:sp>
      <p:sp>
        <p:nvSpPr>
          <p:cNvPr id="4" name="TextBox 4"/>
          <p:cNvSpPr txBox="1"/>
          <p:nvPr/>
        </p:nvSpPr>
        <p:spPr>
          <a:xfrm>
            <a:off x="1295936" y="6599520"/>
            <a:ext cx="15963364" cy="1749425"/>
          </a:xfrm>
          <a:prstGeom prst="rect">
            <a:avLst/>
          </a:prstGeom>
        </p:spPr>
        <p:txBody>
          <a:bodyPr lIns="0" tIns="0" rIns="0" bIns="0" rtlCol="0" anchor="t">
            <a:spAutoFit/>
          </a:bodyPr>
          <a:lstStyle/>
          <a:p>
            <a:pPr algn="just">
              <a:lnSpc>
                <a:spcPts val="7000"/>
              </a:lnSpc>
            </a:pPr>
            <a:r>
              <a:rPr lang="en-US" sz="5000" dirty="0">
                <a:solidFill>
                  <a:srgbClr val="543110"/>
                </a:solidFill>
                <a:latin typeface="Roboto Condensed"/>
              </a:rPr>
              <a:t>---&gt; </a:t>
            </a:r>
            <a:r>
              <a:rPr lang="en-US" sz="5000" dirty="0" err="1">
                <a:solidFill>
                  <a:srgbClr val="543110"/>
                </a:solidFill>
                <a:latin typeface="Roboto Condensed"/>
              </a:rPr>
              <a:t>Trong</a:t>
            </a:r>
            <a:r>
              <a:rPr lang="en-US" sz="5000" dirty="0">
                <a:solidFill>
                  <a:srgbClr val="543110"/>
                </a:solidFill>
                <a:latin typeface="Roboto Condensed"/>
              </a:rPr>
              <a:t> </a:t>
            </a:r>
            <a:r>
              <a:rPr lang="en-US" sz="5000" dirty="0" err="1">
                <a:solidFill>
                  <a:srgbClr val="543110"/>
                </a:solidFill>
                <a:latin typeface="Roboto Condensed"/>
              </a:rPr>
              <a:t>lòng</a:t>
            </a:r>
            <a:r>
              <a:rPr lang="en-US" sz="5000" dirty="0">
                <a:solidFill>
                  <a:srgbClr val="543110"/>
                </a:solidFill>
                <a:latin typeface="Roboto Condensed"/>
              </a:rPr>
              <a:t> </a:t>
            </a:r>
            <a:r>
              <a:rPr lang="en-US" sz="5000" dirty="0" err="1">
                <a:solidFill>
                  <a:srgbClr val="543110"/>
                </a:solidFill>
                <a:latin typeface="Roboto Condensed"/>
              </a:rPr>
              <a:t>ôm</a:t>
            </a:r>
            <a:r>
              <a:rPr lang="en-US" sz="5000" dirty="0">
                <a:solidFill>
                  <a:srgbClr val="543110"/>
                </a:solidFill>
                <a:latin typeface="Roboto Condensed"/>
              </a:rPr>
              <a:t> </a:t>
            </a:r>
            <a:r>
              <a:rPr lang="en-US" sz="5000" dirty="0" err="1">
                <a:solidFill>
                  <a:srgbClr val="543110"/>
                </a:solidFill>
                <a:latin typeface="Roboto Condensed"/>
              </a:rPr>
              <a:t>nỗi</a:t>
            </a:r>
            <a:r>
              <a:rPr lang="en-US" sz="5000" dirty="0">
                <a:solidFill>
                  <a:srgbClr val="543110"/>
                </a:solidFill>
                <a:latin typeface="Roboto Condensed"/>
              </a:rPr>
              <a:t> </a:t>
            </a:r>
            <a:r>
              <a:rPr lang="en-US" sz="5000" dirty="0" err="1">
                <a:solidFill>
                  <a:srgbClr val="543110"/>
                </a:solidFill>
                <a:latin typeface="Roboto Condensed"/>
              </a:rPr>
              <a:t>oán</a:t>
            </a:r>
            <a:r>
              <a:rPr lang="en-US" sz="5000" dirty="0">
                <a:solidFill>
                  <a:srgbClr val="543110"/>
                </a:solidFill>
                <a:latin typeface="Roboto Condensed"/>
              </a:rPr>
              <a:t> </a:t>
            </a:r>
            <a:r>
              <a:rPr lang="en-US" sz="5000" dirty="0" err="1">
                <a:solidFill>
                  <a:srgbClr val="543110"/>
                </a:solidFill>
                <a:latin typeface="Roboto Condensed"/>
              </a:rPr>
              <a:t>hận</a:t>
            </a:r>
            <a:r>
              <a:rPr lang="en-US" sz="5000" dirty="0">
                <a:solidFill>
                  <a:srgbClr val="543110"/>
                </a:solidFill>
                <a:latin typeface="Roboto Condensed"/>
              </a:rPr>
              <a:t> </a:t>
            </a:r>
            <a:r>
              <a:rPr lang="en-US" sz="5000" dirty="0" err="1">
                <a:solidFill>
                  <a:srgbClr val="543110"/>
                </a:solidFill>
                <a:latin typeface="Roboto Condensed"/>
              </a:rPr>
              <a:t>nỗi</a:t>
            </a:r>
            <a:r>
              <a:rPr lang="en-US" sz="5000" dirty="0">
                <a:solidFill>
                  <a:srgbClr val="543110"/>
                </a:solidFill>
                <a:latin typeface="Roboto Condensed"/>
              </a:rPr>
              <a:t> </a:t>
            </a:r>
            <a:r>
              <a:rPr lang="en-US" sz="5000" dirty="0" err="1">
                <a:solidFill>
                  <a:srgbClr val="543110"/>
                </a:solidFill>
                <a:latin typeface="Roboto Condensed"/>
              </a:rPr>
              <a:t>thương</a:t>
            </a:r>
            <a:r>
              <a:rPr lang="en-US" sz="5000" dirty="0">
                <a:solidFill>
                  <a:srgbClr val="543110"/>
                </a:solidFill>
                <a:latin typeface="Roboto Condensed"/>
              </a:rPr>
              <a:t> </a:t>
            </a:r>
            <a:r>
              <a:rPr lang="en-US" sz="5000" dirty="0" err="1">
                <a:solidFill>
                  <a:srgbClr val="543110"/>
                </a:solidFill>
                <a:latin typeface="Roboto Condensed"/>
              </a:rPr>
              <a:t>xót</a:t>
            </a:r>
            <a:r>
              <a:rPr lang="en-US" sz="5000" dirty="0">
                <a:solidFill>
                  <a:srgbClr val="543110"/>
                </a:solidFill>
                <a:latin typeface="Roboto Condensed"/>
              </a:rPr>
              <a:t> </a:t>
            </a:r>
            <a:r>
              <a:rPr lang="en-US" sz="5000" dirty="0" err="1">
                <a:solidFill>
                  <a:srgbClr val="543110"/>
                </a:solidFill>
                <a:latin typeface="Roboto Condensed"/>
              </a:rPr>
              <a:t>cho</a:t>
            </a:r>
            <a:r>
              <a:rPr lang="en-US" sz="5000" dirty="0">
                <a:solidFill>
                  <a:srgbClr val="543110"/>
                </a:solidFill>
                <a:latin typeface="Roboto Condensed"/>
              </a:rPr>
              <a:t> </a:t>
            </a:r>
            <a:r>
              <a:rPr lang="en-US" sz="5000" dirty="0" err="1">
                <a:solidFill>
                  <a:srgbClr val="543110"/>
                </a:solidFill>
                <a:latin typeface="Roboto Condensed"/>
              </a:rPr>
              <a:t>cuộc</a:t>
            </a:r>
            <a:r>
              <a:rPr lang="en-US" sz="5000" dirty="0">
                <a:solidFill>
                  <a:srgbClr val="543110"/>
                </a:solidFill>
                <a:latin typeface="Roboto Condensed"/>
              </a:rPr>
              <a:t> </a:t>
            </a:r>
            <a:r>
              <a:rPr lang="en-US" sz="5000" dirty="0" err="1">
                <a:solidFill>
                  <a:srgbClr val="543110"/>
                </a:solidFill>
                <a:latin typeface="Roboto Condensed"/>
              </a:rPr>
              <a:t>đời</a:t>
            </a:r>
            <a:r>
              <a:rPr lang="en-US" sz="5000" dirty="0">
                <a:solidFill>
                  <a:srgbClr val="543110"/>
                </a:solidFill>
                <a:latin typeface="Roboto Condensed"/>
              </a:rPr>
              <a:t> </a:t>
            </a:r>
            <a:r>
              <a:rPr lang="en-US" sz="5000" dirty="0" err="1">
                <a:solidFill>
                  <a:srgbClr val="543110"/>
                </a:solidFill>
                <a:latin typeface="Roboto Condensed"/>
              </a:rPr>
              <a:t>làm</a:t>
            </a:r>
            <a:r>
              <a:rPr lang="en-US" sz="5000" dirty="0">
                <a:solidFill>
                  <a:srgbClr val="543110"/>
                </a:solidFill>
                <a:latin typeface="Roboto Condensed"/>
              </a:rPr>
              <a:t> </a:t>
            </a:r>
            <a:r>
              <a:rPr lang="en-US" sz="5000" dirty="0" err="1">
                <a:solidFill>
                  <a:srgbClr val="543110"/>
                </a:solidFill>
                <a:latin typeface="Roboto Condensed"/>
              </a:rPr>
              <a:t>lẽ</a:t>
            </a:r>
            <a:r>
              <a:rPr lang="en-US" sz="5000" dirty="0">
                <a:solidFill>
                  <a:srgbClr val="543110"/>
                </a:solidFill>
                <a:latin typeface="Roboto Condensed"/>
              </a:rPr>
              <a:t> </a:t>
            </a:r>
            <a:r>
              <a:rPr lang="en-US" sz="5000" dirty="0" err="1">
                <a:solidFill>
                  <a:srgbClr val="543110"/>
                </a:solidFill>
                <a:latin typeface="Roboto Condensed"/>
              </a:rPr>
              <a:t>của</a:t>
            </a:r>
            <a:r>
              <a:rPr lang="en-US" sz="5000" dirty="0">
                <a:solidFill>
                  <a:srgbClr val="543110"/>
                </a:solidFill>
                <a:latin typeface="Roboto Condensed"/>
              </a:rPr>
              <a:t> </a:t>
            </a:r>
            <a:r>
              <a:rPr lang="en-US" sz="5000" dirty="0" err="1">
                <a:solidFill>
                  <a:srgbClr val="543110"/>
                </a:solidFill>
                <a:latin typeface="Roboto Condensed"/>
              </a:rPr>
              <a:t>mình</a:t>
            </a:r>
            <a:r>
              <a:rPr lang="en-US" sz="5000" dirty="0">
                <a:solidFill>
                  <a:srgbClr val="543110"/>
                </a:solidFill>
                <a:latin typeface="Roboto Condensed"/>
              </a:rPr>
              <a:t>, </a:t>
            </a:r>
            <a:r>
              <a:rPr lang="en-US" sz="5000" dirty="0" err="1">
                <a:solidFill>
                  <a:srgbClr val="543110"/>
                </a:solidFill>
                <a:latin typeface="Roboto Condensed"/>
              </a:rPr>
              <a:t>cô</a:t>
            </a:r>
            <a:r>
              <a:rPr lang="en-US" sz="5000" dirty="0">
                <a:solidFill>
                  <a:srgbClr val="543110"/>
                </a:solidFill>
                <a:latin typeface="Roboto Condensed"/>
              </a:rPr>
              <a:t> </a:t>
            </a:r>
            <a:r>
              <a:rPr lang="en-US" sz="5000" dirty="0" err="1">
                <a:solidFill>
                  <a:srgbClr val="543110"/>
                </a:solidFill>
                <a:latin typeface="Roboto Condensed"/>
              </a:rPr>
              <a:t>đơn</a:t>
            </a:r>
            <a:r>
              <a:rPr lang="en-US" sz="5000" dirty="0">
                <a:solidFill>
                  <a:srgbClr val="543110"/>
                </a:solidFill>
                <a:latin typeface="Roboto Condensed"/>
              </a:rPr>
              <a:t> </a:t>
            </a:r>
            <a:r>
              <a:rPr lang="en-US" sz="5000" dirty="0" err="1">
                <a:solidFill>
                  <a:srgbClr val="543110"/>
                </a:solidFill>
                <a:latin typeface="Roboto Condensed"/>
              </a:rPr>
              <a:t>và</a:t>
            </a:r>
            <a:r>
              <a:rPr lang="en-US" sz="5000" dirty="0">
                <a:solidFill>
                  <a:srgbClr val="543110"/>
                </a:solidFill>
                <a:latin typeface="Roboto Condensed"/>
              </a:rPr>
              <a:t> u </a:t>
            </a:r>
            <a:r>
              <a:rPr lang="en-US" sz="5000" dirty="0" err="1">
                <a:solidFill>
                  <a:srgbClr val="543110"/>
                </a:solidFill>
                <a:latin typeface="Roboto Condensed"/>
              </a:rPr>
              <a:t>buồn</a:t>
            </a:r>
            <a:r>
              <a:rPr lang="en-US" sz="5000" dirty="0">
                <a:solidFill>
                  <a:srgbClr val="543110"/>
                </a:solidFill>
                <a:latin typeface="Roboto Condensed"/>
              </a:rPr>
              <a:t>.</a:t>
            </a:r>
          </a:p>
        </p:txBody>
      </p:sp>
      <p:sp>
        <p:nvSpPr>
          <p:cNvPr id="5" name="Freeform 5"/>
          <p:cNvSpPr/>
          <p:nvPr/>
        </p:nvSpPr>
        <p:spPr>
          <a:xfrm>
            <a:off x="-945418" y="7695979"/>
            <a:ext cx="19426564" cy="4788615"/>
          </a:xfrm>
          <a:custGeom>
            <a:avLst/>
            <a:gdLst/>
            <a:ahLst/>
            <a:cxnLst/>
            <a:rect l="l" t="t" r="r" b="b"/>
            <a:pathLst>
              <a:path w="19426564" h="4788615">
                <a:moveTo>
                  <a:pt x="0" y="0"/>
                </a:moveTo>
                <a:lnTo>
                  <a:pt x="19426564" y="0"/>
                </a:lnTo>
                <a:lnTo>
                  <a:pt x="19426564" y="4788615"/>
                </a:lnTo>
                <a:lnTo>
                  <a:pt x="0" y="4788615"/>
                </a:lnTo>
                <a:lnTo>
                  <a:pt x="0" y="0"/>
                </a:lnTo>
                <a:close/>
              </a:path>
            </a:pathLst>
          </a:custGeom>
          <a:blipFill>
            <a:blip r:embed="rId3">
              <a:alphaModFix amt="61000"/>
            </a:blip>
            <a:stretch>
              <a:fillRect t="-430" b="-108749"/>
            </a:stretch>
          </a:blipFill>
        </p:spPr>
      </p:sp>
      <p:sp>
        <p:nvSpPr>
          <p:cNvPr id="6" name="Freeform 6"/>
          <p:cNvSpPr/>
          <p:nvPr/>
        </p:nvSpPr>
        <p:spPr>
          <a:xfrm>
            <a:off x="-1142314" y="3030728"/>
            <a:ext cx="4342028" cy="1638392"/>
          </a:xfrm>
          <a:custGeom>
            <a:avLst/>
            <a:gdLst/>
            <a:ahLst/>
            <a:cxnLst/>
            <a:rect l="l" t="t" r="r" b="b"/>
            <a:pathLst>
              <a:path w="4342028" h="1638392">
                <a:moveTo>
                  <a:pt x="0" y="0"/>
                </a:moveTo>
                <a:lnTo>
                  <a:pt x="4342028" y="0"/>
                </a:lnTo>
                <a:lnTo>
                  <a:pt x="4342028" y="1638392"/>
                </a:lnTo>
                <a:lnTo>
                  <a:pt x="0" y="1638392"/>
                </a:lnTo>
                <a:lnTo>
                  <a:pt x="0" y="0"/>
                </a:lnTo>
                <a:close/>
              </a:path>
            </a:pathLst>
          </a:custGeom>
          <a:blipFill>
            <a:blip r:embed="rId4">
              <a:alphaModFix amt="70000"/>
            </a:blip>
            <a:stretch>
              <a:fillRect/>
            </a:stretch>
          </a:blipFill>
        </p:spPr>
      </p:sp>
      <p:sp>
        <p:nvSpPr>
          <p:cNvPr id="7" name="TextBox 7"/>
          <p:cNvSpPr txBox="1"/>
          <p:nvPr/>
        </p:nvSpPr>
        <p:spPr>
          <a:xfrm>
            <a:off x="-2930183" y="-29998"/>
            <a:ext cx="15670187" cy="1411605"/>
          </a:xfrm>
          <a:prstGeom prst="rect">
            <a:avLst/>
          </a:prstGeom>
        </p:spPr>
        <p:txBody>
          <a:bodyPr lIns="0" tIns="0" rIns="0" bIns="0" rtlCol="0" anchor="t">
            <a:spAutoFit/>
          </a:bodyPr>
          <a:lstStyle/>
          <a:p>
            <a:pPr algn="ctr">
              <a:lnSpc>
                <a:spcPts val="10919"/>
              </a:lnSpc>
            </a:pPr>
            <a:r>
              <a:rPr lang="en-US" sz="7800">
                <a:solidFill>
                  <a:srgbClr val="964900"/>
                </a:solidFill>
                <a:latin typeface="#9Slide05 IcielSanelma"/>
              </a:rPr>
              <a:t>3.2. Đọc hiểu bài thơ Tự tình</a:t>
            </a:r>
          </a:p>
        </p:txBody>
      </p:sp>
      <p:sp>
        <p:nvSpPr>
          <p:cNvPr id="8" name="TextBox 8"/>
          <p:cNvSpPr txBox="1"/>
          <p:nvPr/>
        </p:nvSpPr>
        <p:spPr>
          <a:xfrm>
            <a:off x="1401868" y="1028175"/>
            <a:ext cx="11338136" cy="1411605"/>
          </a:xfrm>
          <a:prstGeom prst="rect">
            <a:avLst/>
          </a:prstGeom>
        </p:spPr>
        <p:txBody>
          <a:bodyPr lIns="0" tIns="0" rIns="0" bIns="0" rtlCol="0" anchor="t">
            <a:spAutoFit/>
          </a:bodyPr>
          <a:lstStyle/>
          <a:p>
            <a:pPr algn="l">
              <a:lnSpc>
                <a:spcPts val="10919"/>
              </a:lnSpc>
            </a:pPr>
            <a:r>
              <a:rPr lang="en-US" sz="7800">
                <a:solidFill>
                  <a:srgbClr val="543110"/>
                </a:solidFill>
                <a:latin typeface="#9Slide05 IcielSanelma"/>
              </a:rPr>
              <a:t>b. Hai câu đề</a:t>
            </a:r>
          </a:p>
        </p:txBody>
      </p:sp>
      <p:sp>
        <p:nvSpPr>
          <p:cNvPr id="9" name="TextBox 9"/>
          <p:cNvSpPr txBox="1"/>
          <p:nvPr/>
        </p:nvSpPr>
        <p:spPr>
          <a:xfrm>
            <a:off x="4333136" y="2401353"/>
            <a:ext cx="11338136" cy="2134744"/>
          </a:xfrm>
          <a:prstGeom prst="rect">
            <a:avLst/>
          </a:prstGeom>
        </p:spPr>
        <p:txBody>
          <a:bodyPr lIns="0" tIns="0" rIns="0" bIns="0" rtlCol="0" anchor="t">
            <a:spAutoFit/>
          </a:bodyPr>
          <a:lstStyle/>
          <a:p>
            <a:pPr algn="l">
              <a:lnSpc>
                <a:spcPts val="8000"/>
              </a:lnSpc>
            </a:pPr>
            <a:r>
              <a:rPr lang="en-US" sz="6299">
                <a:solidFill>
                  <a:srgbClr val="964900"/>
                </a:solidFill>
                <a:latin typeface="#9Slide05 Braxton Regular"/>
              </a:rPr>
              <a:t>Tiếng gà văng vẳng gáy trên bom,</a:t>
            </a:r>
          </a:p>
          <a:p>
            <a:pPr algn="l">
              <a:lnSpc>
                <a:spcPts val="8000"/>
              </a:lnSpc>
            </a:pPr>
            <a:r>
              <a:rPr lang="en-US" sz="6299">
                <a:solidFill>
                  <a:srgbClr val="964900"/>
                </a:solidFill>
                <a:latin typeface="#9Slide05 Braxton Regular"/>
              </a:rPr>
              <a:t>Oán hận trông ra khắp mọi chòm.</a:t>
            </a:r>
          </a:p>
        </p:txBody>
      </p:sp>
      <p:sp>
        <p:nvSpPr>
          <p:cNvPr id="10" name="Freeform 10"/>
          <p:cNvSpPr/>
          <p:nvPr/>
        </p:nvSpPr>
        <p:spPr>
          <a:xfrm>
            <a:off x="12336919" y="357479"/>
            <a:ext cx="7315200" cy="2048256"/>
          </a:xfrm>
          <a:custGeom>
            <a:avLst/>
            <a:gdLst/>
            <a:ahLst/>
            <a:cxnLst/>
            <a:rect l="l" t="t" r="r" b="b"/>
            <a:pathLst>
              <a:path w="7315200" h="2048256">
                <a:moveTo>
                  <a:pt x="0" y="0"/>
                </a:moveTo>
                <a:lnTo>
                  <a:pt x="7315200" y="0"/>
                </a:lnTo>
                <a:lnTo>
                  <a:pt x="7315200" y="2048256"/>
                </a:lnTo>
                <a:lnTo>
                  <a:pt x="0" y="2048256"/>
                </a:lnTo>
                <a:lnTo>
                  <a:pt x="0" y="0"/>
                </a:lnTo>
                <a:close/>
              </a:path>
            </a:pathLst>
          </a:custGeom>
          <a:blipFill>
            <a:blip r:embed="rId5"/>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TextBox 3"/>
          <p:cNvSpPr txBox="1"/>
          <p:nvPr/>
        </p:nvSpPr>
        <p:spPr>
          <a:xfrm>
            <a:off x="3820377" y="5737225"/>
            <a:ext cx="13629210" cy="3521075"/>
          </a:xfrm>
          <a:prstGeom prst="rect">
            <a:avLst/>
          </a:prstGeom>
        </p:spPr>
        <p:txBody>
          <a:bodyPr lIns="0" tIns="0" rIns="0" bIns="0" rtlCol="0" anchor="t">
            <a:spAutoFit/>
          </a:bodyPr>
          <a:lstStyle/>
          <a:p>
            <a:pPr marL="1079501" lvl="1" indent="-539750" algn="just">
              <a:lnSpc>
                <a:spcPts val="7000"/>
              </a:lnSpc>
              <a:buFont typeface="Arial"/>
              <a:buChar char="•"/>
            </a:pPr>
            <a:r>
              <a:rPr lang="en-US" sz="5000" dirty="0" err="1">
                <a:solidFill>
                  <a:srgbClr val="543110"/>
                </a:solidFill>
                <a:latin typeface="Roboto Condensed"/>
              </a:rPr>
              <a:t>Mõ</a:t>
            </a:r>
            <a:r>
              <a:rPr lang="en-US" sz="5000" dirty="0">
                <a:solidFill>
                  <a:srgbClr val="543110"/>
                </a:solidFill>
                <a:latin typeface="Roboto Condensed"/>
              </a:rPr>
              <a:t> </a:t>
            </a:r>
            <a:r>
              <a:rPr lang="en-US" sz="5000" dirty="0" err="1">
                <a:solidFill>
                  <a:srgbClr val="543110"/>
                </a:solidFill>
                <a:latin typeface="Roboto Condensed"/>
              </a:rPr>
              <a:t>không</a:t>
            </a:r>
            <a:r>
              <a:rPr lang="en-US" sz="5000" dirty="0">
                <a:solidFill>
                  <a:srgbClr val="543110"/>
                </a:solidFill>
                <a:latin typeface="Roboto Condensed"/>
              </a:rPr>
              <a:t> </a:t>
            </a:r>
            <a:r>
              <a:rPr lang="en-US" sz="5000" dirty="0" err="1">
                <a:solidFill>
                  <a:srgbClr val="543110"/>
                </a:solidFill>
                <a:latin typeface="Roboto Condensed"/>
              </a:rPr>
              <a:t>khua</a:t>
            </a:r>
            <a:r>
              <a:rPr lang="en-US" sz="5000" dirty="0">
                <a:solidFill>
                  <a:srgbClr val="543110"/>
                </a:solidFill>
                <a:latin typeface="Roboto Condensed"/>
              </a:rPr>
              <a:t> </a:t>
            </a:r>
            <a:r>
              <a:rPr lang="en-US" sz="5000" dirty="0" err="1">
                <a:solidFill>
                  <a:srgbClr val="543110"/>
                </a:solidFill>
                <a:latin typeface="Roboto Condensed"/>
              </a:rPr>
              <a:t>mà</a:t>
            </a:r>
            <a:r>
              <a:rPr lang="en-US" sz="5000" dirty="0">
                <a:solidFill>
                  <a:srgbClr val="543110"/>
                </a:solidFill>
                <a:latin typeface="Roboto Condensed"/>
              </a:rPr>
              <a:t> </a:t>
            </a:r>
            <a:r>
              <a:rPr lang="en-US" sz="5000" dirty="0" err="1">
                <a:solidFill>
                  <a:srgbClr val="543110"/>
                </a:solidFill>
                <a:latin typeface="Roboto Condensed"/>
              </a:rPr>
              <a:t>cũng</a:t>
            </a:r>
            <a:r>
              <a:rPr lang="en-US" sz="5000" dirty="0">
                <a:solidFill>
                  <a:srgbClr val="543110"/>
                </a:solidFill>
                <a:latin typeface="Roboto Condensed"/>
              </a:rPr>
              <a:t> </a:t>
            </a:r>
            <a:r>
              <a:rPr lang="en-US" sz="5000" dirty="0" err="1">
                <a:solidFill>
                  <a:srgbClr val="543110"/>
                </a:solidFill>
                <a:latin typeface="Roboto Condensed"/>
              </a:rPr>
              <a:t>có</a:t>
            </a:r>
            <a:r>
              <a:rPr lang="en-US" sz="5000" dirty="0">
                <a:solidFill>
                  <a:srgbClr val="543110"/>
                </a:solidFill>
                <a:latin typeface="Roboto Condensed"/>
              </a:rPr>
              <a:t> </a:t>
            </a:r>
            <a:r>
              <a:rPr lang="en-US" sz="5000" dirty="0" err="1">
                <a:solidFill>
                  <a:srgbClr val="543110"/>
                </a:solidFill>
                <a:latin typeface="Roboto Condensed"/>
              </a:rPr>
              <a:t>tiếng</a:t>
            </a:r>
            <a:r>
              <a:rPr lang="en-US" sz="5000" dirty="0">
                <a:solidFill>
                  <a:srgbClr val="543110"/>
                </a:solidFill>
                <a:latin typeface="Roboto Condensed"/>
              </a:rPr>
              <a:t> </a:t>
            </a:r>
            <a:r>
              <a:rPr lang="en-US" sz="5000" dirty="0" err="1">
                <a:solidFill>
                  <a:srgbClr val="543110"/>
                </a:solidFill>
                <a:latin typeface="Roboto Condensed"/>
              </a:rPr>
              <a:t>kêu</a:t>
            </a:r>
            <a:r>
              <a:rPr lang="en-US" sz="5000" dirty="0">
                <a:solidFill>
                  <a:srgbClr val="543110"/>
                </a:solidFill>
                <a:latin typeface="Roboto Condensed"/>
              </a:rPr>
              <a:t>, </a:t>
            </a:r>
            <a:r>
              <a:rPr lang="en-US" sz="5000" dirty="0" err="1">
                <a:solidFill>
                  <a:srgbClr val="543110"/>
                </a:solidFill>
                <a:latin typeface="Roboto Condensed"/>
              </a:rPr>
              <a:t>chuông</a:t>
            </a:r>
            <a:r>
              <a:rPr lang="en-US" sz="5000" dirty="0">
                <a:solidFill>
                  <a:srgbClr val="543110"/>
                </a:solidFill>
                <a:latin typeface="Roboto Condensed"/>
              </a:rPr>
              <a:t> </a:t>
            </a:r>
            <a:r>
              <a:rPr lang="en-US" sz="5000" dirty="0" err="1">
                <a:solidFill>
                  <a:srgbClr val="543110"/>
                </a:solidFill>
                <a:latin typeface="Roboto Condensed"/>
              </a:rPr>
              <a:t>không</a:t>
            </a:r>
            <a:r>
              <a:rPr lang="en-US" sz="5000" dirty="0">
                <a:solidFill>
                  <a:srgbClr val="543110"/>
                </a:solidFill>
                <a:latin typeface="Roboto Condensed"/>
              </a:rPr>
              <a:t> </a:t>
            </a:r>
            <a:r>
              <a:rPr lang="en-US" sz="5000" dirty="0" err="1">
                <a:solidFill>
                  <a:srgbClr val="543110"/>
                </a:solidFill>
                <a:latin typeface="Roboto Condensed"/>
              </a:rPr>
              <a:t>đánh</a:t>
            </a:r>
            <a:r>
              <a:rPr lang="en-US" sz="5000" dirty="0">
                <a:solidFill>
                  <a:srgbClr val="543110"/>
                </a:solidFill>
                <a:latin typeface="Roboto Condensed"/>
              </a:rPr>
              <a:t> </a:t>
            </a:r>
            <a:r>
              <a:rPr lang="en-US" sz="5000" dirty="0" err="1">
                <a:solidFill>
                  <a:srgbClr val="543110"/>
                </a:solidFill>
                <a:latin typeface="Roboto Condensed"/>
              </a:rPr>
              <a:t>mà</a:t>
            </a:r>
            <a:r>
              <a:rPr lang="en-US" sz="5000" dirty="0">
                <a:solidFill>
                  <a:srgbClr val="543110"/>
                </a:solidFill>
                <a:latin typeface="Roboto Condensed"/>
              </a:rPr>
              <a:t> </a:t>
            </a:r>
            <a:r>
              <a:rPr lang="en-US" sz="5000" dirty="0" err="1">
                <a:solidFill>
                  <a:srgbClr val="543110"/>
                </a:solidFill>
                <a:latin typeface="Roboto Condensed"/>
              </a:rPr>
              <a:t>cũng</a:t>
            </a:r>
            <a:r>
              <a:rPr lang="en-US" sz="5000" dirty="0">
                <a:solidFill>
                  <a:srgbClr val="543110"/>
                </a:solidFill>
                <a:latin typeface="Roboto Condensed"/>
              </a:rPr>
              <a:t> </a:t>
            </a:r>
            <a:r>
              <a:rPr lang="en-US" sz="5000" dirty="0" err="1">
                <a:solidFill>
                  <a:srgbClr val="543110"/>
                </a:solidFill>
                <a:latin typeface="Roboto Condensed"/>
              </a:rPr>
              <a:t>vẫn</a:t>
            </a:r>
            <a:r>
              <a:rPr lang="en-US" sz="5000" dirty="0">
                <a:solidFill>
                  <a:srgbClr val="543110"/>
                </a:solidFill>
                <a:latin typeface="Roboto Condensed"/>
              </a:rPr>
              <a:t> </a:t>
            </a:r>
            <a:r>
              <a:rPr lang="en-US" sz="5000" dirty="0" err="1">
                <a:solidFill>
                  <a:srgbClr val="543110"/>
                </a:solidFill>
                <a:latin typeface="Roboto Condensed"/>
              </a:rPr>
              <a:t>om.</a:t>
            </a:r>
            <a:r>
              <a:rPr lang="en-US" sz="5000" dirty="0">
                <a:solidFill>
                  <a:srgbClr val="543110"/>
                </a:solidFill>
                <a:latin typeface="Roboto Condensed"/>
              </a:rPr>
              <a:t> </a:t>
            </a:r>
            <a:r>
              <a:rPr lang="en-US" sz="5000" dirty="0" err="1">
                <a:solidFill>
                  <a:srgbClr val="543110"/>
                </a:solidFill>
                <a:latin typeface="Roboto Condensed"/>
              </a:rPr>
              <a:t>Như</a:t>
            </a:r>
            <a:r>
              <a:rPr lang="en-US" sz="5000" dirty="0">
                <a:solidFill>
                  <a:srgbClr val="543110"/>
                </a:solidFill>
                <a:latin typeface="Roboto Condensed"/>
              </a:rPr>
              <a:t> </a:t>
            </a:r>
            <a:r>
              <a:rPr lang="en-US" sz="5000" dirty="0" err="1">
                <a:solidFill>
                  <a:srgbClr val="543110"/>
                </a:solidFill>
                <a:latin typeface="Roboto Condensed"/>
              </a:rPr>
              <a:t>cuộc</a:t>
            </a:r>
            <a:r>
              <a:rPr lang="en-US" sz="5000" dirty="0">
                <a:solidFill>
                  <a:srgbClr val="543110"/>
                </a:solidFill>
                <a:latin typeface="Roboto Condensed"/>
              </a:rPr>
              <a:t> </a:t>
            </a:r>
            <a:r>
              <a:rPr lang="en-US" sz="5000" dirty="0" err="1">
                <a:solidFill>
                  <a:srgbClr val="543110"/>
                </a:solidFill>
                <a:latin typeface="Roboto Condensed"/>
              </a:rPr>
              <a:t>đời</a:t>
            </a:r>
            <a:r>
              <a:rPr lang="en-US" sz="5000" dirty="0">
                <a:solidFill>
                  <a:srgbClr val="543110"/>
                </a:solidFill>
                <a:latin typeface="Roboto Condensed"/>
              </a:rPr>
              <a:t> </a:t>
            </a:r>
            <a:r>
              <a:rPr lang="en-US" sz="5000" dirty="0" err="1">
                <a:solidFill>
                  <a:srgbClr val="543110"/>
                </a:solidFill>
                <a:latin typeface="Roboto Condensed"/>
              </a:rPr>
              <a:t>nàng</a:t>
            </a:r>
            <a:r>
              <a:rPr lang="en-US" sz="5000" dirty="0">
                <a:solidFill>
                  <a:srgbClr val="543110"/>
                </a:solidFill>
                <a:latin typeface="Roboto Condensed"/>
              </a:rPr>
              <a:t>, </a:t>
            </a:r>
            <a:r>
              <a:rPr lang="en-US" sz="5000" dirty="0" err="1">
                <a:solidFill>
                  <a:srgbClr val="543110"/>
                </a:solidFill>
                <a:latin typeface="Roboto Condensed"/>
              </a:rPr>
              <a:t>cô</a:t>
            </a:r>
            <a:r>
              <a:rPr lang="en-US" sz="5000" dirty="0">
                <a:solidFill>
                  <a:srgbClr val="543110"/>
                </a:solidFill>
                <a:latin typeface="Roboto Condensed"/>
              </a:rPr>
              <a:t> </a:t>
            </a:r>
            <a:r>
              <a:rPr lang="en-US" sz="5000" dirty="0" err="1">
                <a:solidFill>
                  <a:srgbClr val="543110"/>
                </a:solidFill>
                <a:latin typeface="Roboto Condensed"/>
              </a:rPr>
              <a:t>đơn</a:t>
            </a:r>
            <a:r>
              <a:rPr lang="en-US" sz="5000" dirty="0">
                <a:solidFill>
                  <a:srgbClr val="543110"/>
                </a:solidFill>
                <a:latin typeface="Roboto Condensed"/>
              </a:rPr>
              <a:t> </a:t>
            </a:r>
            <a:r>
              <a:rPr lang="en-US" sz="5000" dirty="0" err="1">
                <a:solidFill>
                  <a:srgbClr val="543110"/>
                </a:solidFill>
                <a:latin typeface="Roboto Condensed"/>
              </a:rPr>
              <a:t>lẻ</a:t>
            </a:r>
            <a:r>
              <a:rPr lang="en-US" sz="5000" dirty="0">
                <a:solidFill>
                  <a:srgbClr val="543110"/>
                </a:solidFill>
                <a:latin typeface="Roboto Condensed"/>
              </a:rPr>
              <a:t> </a:t>
            </a:r>
            <a:r>
              <a:rPr lang="en-US" sz="5000" dirty="0" err="1">
                <a:solidFill>
                  <a:srgbClr val="543110"/>
                </a:solidFill>
                <a:latin typeface="Roboto Condensed"/>
              </a:rPr>
              <a:t>loi</a:t>
            </a:r>
            <a:r>
              <a:rPr lang="en-US" sz="5000" dirty="0">
                <a:solidFill>
                  <a:srgbClr val="543110"/>
                </a:solidFill>
                <a:latin typeface="Roboto Condensed"/>
              </a:rPr>
              <a:t> </a:t>
            </a:r>
            <a:r>
              <a:rPr lang="en-US" sz="5000" dirty="0" err="1">
                <a:solidFill>
                  <a:srgbClr val="543110"/>
                </a:solidFill>
                <a:latin typeface="Roboto Condensed"/>
              </a:rPr>
              <a:t>với</a:t>
            </a:r>
            <a:r>
              <a:rPr lang="en-US" sz="5000" dirty="0">
                <a:solidFill>
                  <a:srgbClr val="543110"/>
                </a:solidFill>
                <a:latin typeface="Roboto Condensed"/>
              </a:rPr>
              <a:t> </a:t>
            </a:r>
            <a:r>
              <a:rPr lang="en-US" sz="5000" dirty="0" err="1">
                <a:solidFill>
                  <a:srgbClr val="543110"/>
                </a:solidFill>
                <a:latin typeface="Roboto Condensed"/>
              </a:rPr>
              <a:t>thân</a:t>
            </a:r>
            <a:r>
              <a:rPr lang="en-US" sz="5000" dirty="0">
                <a:solidFill>
                  <a:srgbClr val="543110"/>
                </a:solidFill>
                <a:latin typeface="Roboto Condensed"/>
              </a:rPr>
              <a:t> </a:t>
            </a:r>
            <a:r>
              <a:rPr lang="en-US" sz="5000" dirty="0" err="1">
                <a:solidFill>
                  <a:srgbClr val="543110"/>
                </a:solidFill>
                <a:latin typeface="Roboto Condensed"/>
              </a:rPr>
              <a:t>phận</a:t>
            </a:r>
            <a:r>
              <a:rPr lang="en-US" sz="5000" dirty="0">
                <a:solidFill>
                  <a:srgbClr val="543110"/>
                </a:solidFill>
                <a:latin typeface="Roboto Condensed"/>
              </a:rPr>
              <a:t> </a:t>
            </a:r>
            <a:r>
              <a:rPr lang="en-US" sz="5000" dirty="0" err="1">
                <a:solidFill>
                  <a:srgbClr val="543110"/>
                </a:solidFill>
                <a:latin typeface="Roboto Condensed"/>
              </a:rPr>
              <a:t>làm</a:t>
            </a:r>
            <a:r>
              <a:rPr lang="en-US" sz="5000" dirty="0">
                <a:solidFill>
                  <a:srgbClr val="543110"/>
                </a:solidFill>
                <a:latin typeface="Roboto Condensed"/>
              </a:rPr>
              <a:t> </a:t>
            </a:r>
            <a:r>
              <a:rPr lang="en-US" sz="5000" dirty="0" err="1">
                <a:solidFill>
                  <a:srgbClr val="543110"/>
                </a:solidFill>
                <a:latin typeface="Roboto Condensed"/>
              </a:rPr>
              <a:t>lẽ</a:t>
            </a:r>
            <a:r>
              <a:rPr lang="en-US" sz="5000" dirty="0">
                <a:solidFill>
                  <a:srgbClr val="543110"/>
                </a:solidFill>
                <a:latin typeface="Roboto Condensed"/>
              </a:rPr>
              <a:t>, </a:t>
            </a:r>
            <a:r>
              <a:rPr lang="en-US" sz="5000" dirty="0" err="1">
                <a:solidFill>
                  <a:srgbClr val="543110"/>
                </a:solidFill>
                <a:latin typeface="Roboto Condensed"/>
              </a:rPr>
              <a:t>tưởng</a:t>
            </a:r>
            <a:r>
              <a:rPr lang="en-US" sz="5000" dirty="0">
                <a:solidFill>
                  <a:srgbClr val="543110"/>
                </a:solidFill>
                <a:latin typeface="Roboto Condensed"/>
              </a:rPr>
              <a:t> </a:t>
            </a:r>
            <a:r>
              <a:rPr lang="en-US" sz="5000" dirty="0" err="1">
                <a:solidFill>
                  <a:srgbClr val="543110"/>
                </a:solidFill>
                <a:latin typeface="Roboto Condensed"/>
              </a:rPr>
              <a:t>được</a:t>
            </a:r>
            <a:r>
              <a:rPr lang="en-US" sz="5000" dirty="0">
                <a:solidFill>
                  <a:srgbClr val="543110"/>
                </a:solidFill>
                <a:latin typeface="Roboto Condensed"/>
              </a:rPr>
              <a:t> </a:t>
            </a:r>
            <a:r>
              <a:rPr lang="en-US" sz="5000" dirty="0" err="1">
                <a:solidFill>
                  <a:srgbClr val="543110"/>
                </a:solidFill>
                <a:latin typeface="Roboto Condensed"/>
              </a:rPr>
              <a:t>hạnh</a:t>
            </a:r>
            <a:r>
              <a:rPr lang="en-US" sz="5000" dirty="0">
                <a:solidFill>
                  <a:srgbClr val="543110"/>
                </a:solidFill>
                <a:latin typeface="Roboto Condensed"/>
              </a:rPr>
              <a:t> </a:t>
            </a:r>
            <a:r>
              <a:rPr lang="en-US" sz="5000" dirty="0" err="1">
                <a:solidFill>
                  <a:srgbClr val="543110"/>
                </a:solidFill>
                <a:latin typeface="Roboto Condensed"/>
              </a:rPr>
              <a:t>phúc</a:t>
            </a:r>
            <a:r>
              <a:rPr lang="en-US" sz="5000" dirty="0">
                <a:solidFill>
                  <a:srgbClr val="543110"/>
                </a:solidFill>
                <a:latin typeface="Roboto Condensed"/>
              </a:rPr>
              <a:t> ai </a:t>
            </a:r>
            <a:r>
              <a:rPr lang="en-US" sz="5000" dirty="0" err="1">
                <a:solidFill>
                  <a:srgbClr val="543110"/>
                </a:solidFill>
                <a:latin typeface="Roboto Condensed"/>
              </a:rPr>
              <a:t>ngờ</a:t>
            </a:r>
            <a:r>
              <a:rPr lang="en-US" sz="5000" dirty="0">
                <a:solidFill>
                  <a:srgbClr val="543110"/>
                </a:solidFill>
                <a:latin typeface="Roboto Condensed"/>
              </a:rPr>
              <a:t> </a:t>
            </a:r>
            <a:r>
              <a:rPr lang="en-US" sz="5000" dirty="0" err="1">
                <a:solidFill>
                  <a:srgbClr val="543110"/>
                </a:solidFill>
                <a:latin typeface="Roboto Condensed"/>
              </a:rPr>
              <a:t>lại</a:t>
            </a:r>
            <a:r>
              <a:rPr lang="en-US" sz="5000" dirty="0">
                <a:solidFill>
                  <a:srgbClr val="543110"/>
                </a:solidFill>
                <a:latin typeface="Roboto Condensed"/>
              </a:rPr>
              <a:t> </a:t>
            </a:r>
            <a:r>
              <a:rPr lang="en-US" sz="5000" dirty="0" err="1">
                <a:solidFill>
                  <a:srgbClr val="543110"/>
                </a:solidFill>
                <a:latin typeface="Roboto Condensed"/>
              </a:rPr>
              <a:t>cô</a:t>
            </a:r>
            <a:r>
              <a:rPr lang="en-US" sz="5000" dirty="0">
                <a:solidFill>
                  <a:srgbClr val="543110"/>
                </a:solidFill>
                <a:latin typeface="Roboto Condensed"/>
              </a:rPr>
              <a:t> </a:t>
            </a:r>
            <a:r>
              <a:rPr lang="en-US" sz="5000" dirty="0" err="1">
                <a:solidFill>
                  <a:srgbClr val="543110"/>
                </a:solidFill>
                <a:latin typeface="Roboto Condensed"/>
              </a:rPr>
              <a:t>đơn</a:t>
            </a:r>
            <a:r>
              <a:rPr lang="en-US" sz="5000" dirty="0">
                <a:solidFill>
                  <a:srgbClr val="543110"/>
                </a:solidFill>
                <a:latin typeface="Roboto Condensed"/>
              </a:rPr>
              <a:t>, u </a:t>
            </a:r>
            <a:r>
              <a:rPr lang="en-US" sz="5000" dirty="0" err="1">
                <a:solidFill>
                  <a:srgbClr val="543110"/>
                </a:solidFill>
                <a:latin typeface="Roboto Condensed"/>
              </a:rPr>
              <a:t>buồn</a:t>
            </a:r>
            <a:r>
              <a:rPr lang="en-US" sz="5000" dirty="0">
                <a:solidFill>
                  <a:srgbClr val="543110"/>
                </a:solidFill>
                <a:latin typeface="Roboto Condensed"/>
              </a:rPr>
              <a:t>. </a:t>
            </a:r>
          </a:p>
        </p:txBody>
      </p:sp>
      <p:sp>
        <p:nvSpPr>
          <p:cNvPr id="4" name="Freeform 4"/>
          <p:cNvSpPr/>
          <p:nvPr/>
        </p:nvSpPr>
        <p:spPr>
          <a:xfrm>
            <a:off x="-1218884" y="7194487"/>
            <a:ext cx="19877070" cy="4788615"/>
          </a:xfrm>
          <a:custGeom>
            <a:avLst/>
            <a:gdLst/>
            <a:ahLst/>
            <a:cxnLst/>
            <a:rect l="l" t="t" r="r" b="b"/>
            <a:pathLst>
              <a:path w="19877070" h="4788615">
                <a:moveTo>
                  <a:pt x="0" y="0"/>
                </a:moveTo>
                <a:lnTo>
                  <a:pt x="19877070" y="0"/>
                </a:lnTo>
                <a:lnTo>
                  <a:pt x="19877070" y="4788615"/>
                </a:lnTo>
                <a:lnTo>
                  <a:pt x="0" y="4788615"/>
                </a:lnTo>
                <a:lnTo>
                  <a:pt x="0" y="0"/>
                </a:lnTo>
                <a:close/>
              </a:path>
            </a:pathLst>
          </a:custGeom>
          <a:blipFill>
            <a:blip r:embed="rId3">
              <a:alphaModFix amt="31999"/>
            </a:blip>
            <a:stretch>
              <a:fillRect t="-1600" b="-112430"/>
            </a:stretch>
          </a:blipFill>
        </p:spPr>
      </p:sp>
      <p:sp>
        <p:nvSpPr>
          <p:cNvPr id="5" name="Freeform 5"/>
          <p:cNvSpPr/>
          <p:nvPr/>
        </p:nvSpPr>
        <p:spPr>
          <a:xfrm>
            <a:off x="12740004" y="4572"/>
            <a:ext cx="7315200" cy="2048256"/>
          </a:xfrm>
          <a:custGeom>
            <a:avLst/>
            <a:gdLst/>
            <a:ahLst/>
            <a:cxnLst/>
            <a:rect l="l" t="t" r="r" b="b"/>
            <a:pathLst>
              <a:path w="7315200" h="2048256">
                <a:moveTo>
                  <a:pt x="0" y="0"/>
                </a:moveTo>
                <a:lnTo>
                  <a:pt x="7315200" y="0"/>
                </a:lnTo>
                <a:lnTo>
                  <a:pt x="7315200" y="2048256"/>
                </a:lnTo>
                <a:lnTo>
                  <a:pt x="0" y="2048256"/>
                </a:lnTo>
                <a:lnTo>
                  <a:pt x="0" y="0"/>
                </a:lnTo>
                <a:close/>
              </a:path>
            </a:pathLst>
          </a:custGeom>
          <a:blipFill>
            <a:blip r:embed="rId4"/>
            <a:stretch>
              <a:fillRect/>
            </a:stretch>
          </a:blipFill>
        </p:spPr>
      </p:sp>
      <p:sp>
        <p:nvSpPr>
          <p:cNvPr id="6" name="Freeform 6"/>
          <p:cNvSpPr/>
          <p:nvPr/>
        </p:nvSpPr>
        <p:spPr>
          <a:xfrm>
            <a:off x="-1218884" y="968349"/>
            <a:ext cx="6151626" cy="8229600"/>
          </a:xfrm>
          <a:custGeom>
            <a:avLst/>
            <a:gdLst/>
            <a:ahLst/>
            <a:cxnLst/>
            <a:rect l="l" t="t" r="r" b="b"/>
            <a:pathLst>
              <a:path w="6151626" h="8229600">
                <a:moveTo>
                  <a:pt x="0" y="0"/>
                </a:moveTo>
                <a:lnTo>
                  <a:pt x="6151626" y="0"/>
                </a:lnTo>
                <a:lnTo>
                  <a:pt x="6151626" y="8229600"/>
                </a:lnTo>
                <a:lnTo>
                  <a:pt x="0" y="8229600"/>
                </a:lnTo>
                <a:lnTo>
                  <a:pt x="0" y="0"/>
                </a:lnTo>
                <a:close/>
              </a:path>
            </a:pathLst>
          </a:custGeom>
          <a:blipFill>
            <a:blip r:embed="rId5"/>
            <a:stretch>
              <a:fillRect/>
            </a:stretch>
          </a:blipFill>
        </p:spPr>
      </p:sp>
      <p:sp>
        <p:nvSpPr>
          <p:cNvPr id="7" name="TextBox 7"/>
          <p:cNvSpPr txBox="1"/>
          <p:nvPr/>
        </p:nvSpPr>
        <p:spPr>
          <a:xfrm>
            <a:off x="-2161176" y="-252603"/>
            <a:ext cx="15670187" cy="1595756"/>
          </a:xfrm>
          <a:prstGeom prst="rect">
            <a:avLst/>
          </a:prstGeom>
        </p:spPr>
        <p:txBody>
          <a:bodyPr lIns="0" tIns="0" rIns="0" bIns="0" rtlCol="0" anchor="t">
            <a:spAutoFit/>
          </a:bodyPr>
          <a:lstStyle/>
          <a:p>
            <a:pPr algn="ctr">
              <a:lnSpc>
                <a:spcPts val="12319"/>
              </a:lnSpc>
            </a:pPr>
            <a:r>
              <a:rPr lang="en-US" sz="8799">
                <a:solidFill>
                  <a:srgbClr val="964900"/>
                </a:solidFill>
                <a:latin typeface="#9Slide05 IcielSanelma"/>
              </a:rPr>
              <a:t>3.2. Đọc hiểu bài thơ Tự tình</a:t>
            </a:r>
          </a:p>
        </p:txBody>
      </p:sp>
      <p:sp>
        <p:nvSpPr>
          <p:cNvPr id="8" name="TextBox 8"/>
          <p:cNvSpPr txBox="1"/>
          <p:nvPr/>
        </p:nvSpPr>
        <p:spPr>
          <a:xfrm>
            <a:off x="1401868" y="1037700"/>
            <a:ext cx="11338136" cy="1329055"/>
          </a:xfrm>
          <a:prstGeom prst="rect">
            <a:avLst/>
          </a:prstGeom>
        </p:spPr>
        <p:txBody>
          <a:bodyPr lIns="0" tIns="0" rIns="0" bIns="0" rtlCol="0" anchor="t">
            <a:spAutoFit/>
          </a:bodyPr>
          <a:lstStyle/>
          <a:p>
            <a:pPr algn="l">
              <a:lnSpc>
                <a:spcPts val="10219"/>
              </a:lnSpc>
            </a:pPr>
            <a:r>
              <a:rPr lang="en-US" sz="7299">
                <a:solidFill>
                  <a:srgbClr val="543110"/>
                </a:solidFill>
                <a:latin typeface="#9Slide05 IcielSanelma"/>
              </a:rPr>
              <a:t>c. Hai câu thực</a:t>
            </a:r>
          </a:p>
        </p:txBody>
      </p:sp>
      <p:sp>
        <p:nvSpPr>
          <p:cNvPr id="9" name="TextBox 9"/>
          <p:cNvSpPr txBox="1"/>
          <p:nvPr/>
        </p:nvSpPr>
        <p:spPr>
          <a:xfrm>
            <a:off x="5673918" y="1997038"/>
            <a:ext cx="11338136" cy="3430907"/>
          </a:xfrm>
          <a:prstGeom prst="rect">
            <a:avLst/>
          </a:prstGeom>
        </p:spPr>
        <p:txBody>
          <a:bodyPr lIns="0" tIns="0" rIns="0" bIns="0" rtlCol="0" anchor="t">
            <a:spAutoFit/>
          </a:bodyPr>
          <a:lstStyle/>
          <a:p>
            <a:pPr algn="l">
              <a:lnSpc>
                <a:spcPts val="8819"/>
              </a:lnSpc>
            </a:pPr>
            <a:r>
              <a:rPr lang="en-US" sz="6299">
                <a:solidFill>
                  <a:srgbClr val="964900"/>
                </a:solidFill>
                <a:latin typeface="#9Slide05 Braxton Regular"/>
              </a:rPr>
              <a:t>Mõ thảm không khua mà cũng cốc,</a:t>
            </a:r>
          </a:p>
          <a:p>
            <a:pPr algn="l">
              <a:lnSpc>
                <a:spcPts val="8819"/>
              </a:lnSpc>
            </a:pPr>
            <a:r>
              <a:rPr lang="en-US" sz="6299">
                <a:solidFill>
                  <a:srgbClr val="964900"/>
                </a:solidFill>
                <a:latin typeface="#9Slide05 Braxton Regular"/>
              </a:rPr>
              <a:t>Chuông sầu chẳng đánh cớ sao om</a:t>
            </a:r>
          </a:p>
          <a:p>
            <a:pPr algn="l">
              <a:lnSpc>
                <a:spcPts val="8819"/>
              </a:lnSpc>
            </a:pPr>
            <a:endParaRPr lang="en-US" sz="6299">
              <a:solidFill>
                <a:srgbClr val="964900"/>
              </a:solidFill>
              <a:latin typeface="#9Slide05 Braxton Regular"/>
            </a:endParaRPr>
          </a:p>
        </p:txBody>
      </p:sp>
      <p:sp>
        <p:nvSpPr>
          <p:cNvPr id="10" name="TextBox 10"/>
          <p:cNvSpPr txBox="1"/>
          <p:nvPr/>
        </p:nvSpPr>
        <p:spPr>
          <a:xfrm>
            <a:off x="4018596" y="4598962"/>
            <a:ext cx="14269404" cy="863600"/>
          </a:xfrm>
          <a:prstGeom prst="rect">
            <a:avLst/>
          </a:prstGeom>
        </p:spPr>
        <p:txBody>
          <a:bodyPr lIns="0" tIns="0" rIns="0" bIns="0" rtlCol="0" anchor="t">
            <a:spAutoFit/>
          </a:bodyPr>
          <a:lstStyle/>
          <a:p>
            <a:pPr marL="1079501" lvl="1" indent="-539750" algn="l">
              <a:lnSpc>
                <a:spcPts val="7000"/>
              </a:lnSpc>
              <a:buFont typeface="Arial"/>
              <a:buChar char="•"/>
            </a:pPr>
            <a:r>
              <a:rPr lang="en-US" sz="5000" dirty="0" err="1">
                <a:solidFill>
                  <a:srgbClr val="543110"/>
                </a:solidFill>
                <a:latin typeface="Roboto Condensed"/>
              </a:rPr>
              <a:t>Hình</a:t>
            </a:r>
            <a:r>
              <a:rPr lang="en-US" sz="5000" dirty="0">
                <a:solidFill>
                  <a:srgbClr val="543110"/>
                </a:solidFill>
                <a:latin typeface="Roboto Condensed"/>
              </a:rPr>
              <a:t> </a:t>
            </a:r>
            <a:r>
              <a:rPr lang="en-US" sz="5000" dirty="0" err="1">
                <a:solidFill>
                  <a:srgbClr val="543110"/>
                </a:solidFill>
                <a:latin typeface="Roboto Condensed"/>
              </a:rPr>
              <a:t>ảnh</a:t>
            </a:r>
            <a:r>
              <a:rPr lang="en-US" sz="5000" dirty="0">
                <a:solidFill>
                  <a:srgbClr val="543110"/>
                </a:solidFill>
                <a:latin typeface="Roboto Condensed"/>
              </a:rPr>
              <a:t>: </a:t>
            </a:r>
            <a:r>
              <a:rPr lang="en-US" sz="5000" dirty="0" err="1">
                <a:solidFill>
                  <a:srgbClr val="964900"/>
                </a:solidFill>
                <a:latin typeface="Roboto Condensed"/>
              </a:rPr>
              <a:t>Mõ</a:t>
            </a:r>
            <a:r>
              <a:rPr lang="en-US" sz="5000" dirty="0">
                <a:solidFill>
                  <a:srgbClr val="964900"/>
                </a:solidFill>
                <a:latin typeface="Roboto Condensed"/>
              </a:rPr>
              <a:t> </a:t>
            </a:r>
            <a:r>
              <a:rPr lang="en-US" sz="5000" dirty="0" err="1">
                <a:solidFill>
                  <a:srgbClr val="964900"/>
                </a:solidFill>
                <a:latin typeface="Roboto Condensed"/>
              </a:rPr>
              <a:t>cốc</a:t>
            </a:r>
            <a:r>
              <a:rPr lang="en-US" sz="5000" dirty="0">
                <a:solidFill>
                  <a:srgbClr val="964900"/>
                </a:solidFill>
                <a:latin typeface="Roboto Condensed"/>
              </a:rPr>
              <a:t> – </a:t>
            </a:r>
            <a:r>
              <a:rPr lang="en-US" sz="5000" dirty="0" err="1">
                <a:solidFill>
                  <a:srgbClr val="964900"/>
                </a:solidFill>
                <a:latin typeface="Roboto Condensed"/>
              </a:rPr>
              <a:t>chuông</a:t>
            </a:r>
            <a:r>
              <a:rPr lang="en-US" sz="5000" dirty="0">
                <a:solidFill>
                  <a:srgbClr val="964900"/>
                </a:solidFill>
                <a:latin typeface="Roboto Condensed"/>
              </a:rPr>
              <a:t> om (</a:t>
            </a:r>
            <a:r>
              <a:rPr lang="en-US" sz="5000" dirty="0" err="1">
                <a:solidFill>
                  <a:srgbClr val="964900"/>
                </a:solidFill>
                <a:latin typeface="Roboto Condensed"/>
              </a:rPr>
              <a:t>đối</a:t>
            </a:r>
            <a:r>
              <a:rPr lang="en-US" sz="5000" dirty="0">
                <a:solidFill>
                  <a:srgbClr val="964900"/>
                </a:solidFill>
                <a:latin typeface="Roboto Condensed"/>
              </a:rPr>
              <a:t> </a:t>
            </a:r>
            <a:r>
              <a:rPr lang="en-US" sz="5000" dirty="0" err="1">
                <a:solidFill>
                  <a:srgbClr val="964900"/>
                </a:solidFill>
                <a:latin typeface="Roboto Condensed"/>
              </a:rPr>
              <a:t>xứng</a:t>
            </a:r>
            <a:r>
              <a:rPr lang="en-US" sz="5000" dirty="0">
                <a:solidFill>
                  <a:srgbClr val="964900"/>
                </a:solidFill>
                <a:latin typeface="Roboto Condensed"/>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flipV="1">
            <a:off x="-1893216" y="-2317189"/>
            <a:ext cx="12578412" cy="20369897"/>
          </a:xfrm>
          <a:custGeom>
            <a:avLst/>
            <a:gdLst/>
            <a:ahLst/>
            <a:cxnLst/>
            <a:rect l="l" t="t" r="r" b="b"/>
            <a:pathLst>
              <a:path w="12578412" h="20369897">
                <a:moveTo>
                  <a:pt x="0" y="20369897"/>
                </a:moveTo>
                <a:lnTo>
                  <a:pt x="12578412" y="20369897"/>
                </a:lnTo>
                <a:lnTo>
                  <a:pt x="12578412" y="0"/>
                </a:lnTo>
                <a:lnTo>
                  <a:pt x="0" y="0"/>
                </a:lnTo>
                <a:lnTo>
                  <a:pt x="0" y="20369897"/>
                </a:lnTo>
                <a:close/>
              </a:path>
            </a:pathLst>
          </a:custGeom>
          <a:blipFill>
            <a:blip r:embed="rId3"/>
            <a:stretch>
              <a:fillRect/>
            </a:stretch>
          </a:blipFill>
        </p:spPr>
      </p:sp>
      <p:sp>
        <p:nvSpPr>
          <p:cNvPr id="4" name="Freeform 4"/>
          <p:cNvSpPr/>
          <p:nvPr/>
        </p:nvSpPr>
        <p:spPr>
          <a:xfrm>
            <a:off x="10140447" y="1852145"/>
            <a:ext cx="7862016" cy="5161140"/>
          </a:xfrm>
          <a:custGeom>
            <a:avLst/>
            <a:gdLst/>
            <a:ahLst/>
            <a:cxnLst/>
            <a:rect l="l" t="t" r="r" b="b"/>
            <a:pathLst>
              <a:path w="7862016" h="5161140">
                <a:moveTo>
                  <a:pt x="0" y="0"/>
                </a:moveTo>
                <a:lnTo>
                  <a:pt x="7862016" y="0"/>
                </a:lnTo>
                <a:lnTo>
                  <a:pt x="7862016" y="5161140"/>
                </a:lnTo>
                <a:lnTo>
                  <a:pt x="0" y="5161140"/>
                </a:lnTo>
                <a:lnTo>
                  <a:pt x="0" y="0"/>
                </a:lnTo>
                <a:close/>
              </a:path>
            </a:pathLst>
          </a:custGeom>
          <a:blipFill>
            <a:blip r:embed="rId4"/>
            <a:stretch>
              <a:fillRect l="-6836" t="-8525" r="-2840" b="-8035"/>
            </a:stretch>
          </a:blipFill>
        </p:spPr>
      </p:sp>
      <p:sp>
        <p:nvSpPr>
          <p:cNvPr id="5" name="TextBox 5"/>
          <p:cNvSpPr txBox="1"/>
          <p:nvPr/>
        </p:nvSpPr>
        <p:spPr>
          <a:xfrm>
            <a:off x="711276" y="1737845"/>
            <a:ext cx="6936879" cy="6376037"/>
          </a:xfrm>
          <a:prstGeom prst="rect">
            <a:avLst/>
          </a:prstGeom>
        </p:spPr>
        <p:txBody>
          <a:bodyPr lIns="0" tIns="0" rIns="0" bIns="0" rtlCol="0" anchor="t">
            <a:spAutoFit/>
          </a:bodyPr>
          <a:lstStyle/>
          <a:p>
            <a:pPr algn="ctr">
              <a:lnSpc>
                <a:spcPts val="7217"/>
              </a:lnSpc>
              <a:spcBef>
                <a:spcPct val="0"/>
              </a:spcBef>
            </a:pPr>
            <a:r>
              <a:rPr lang="en-US" sz="5155" spc="15" dirty="0" err="1">
                <a:solidFill>
                  <a:srgbClr val="FFFFFF"/>
                </a:solidFill>
                <a:latin typeface="Roboto Condensed Bold"/>
              </a:rPr>
              <a:t>Bà</a:t>
            </a:r>
            <a:r>
              <a:rPr lang="en-US" sz="5155" spc="15" dirty="0">
                <a:solidFill>
                  <a:srgbClr val="FFFFFF"/>
                </a:solidFill>
                <a:latin typeface="Roboto Condensed Bold"/>
              </a:rPr>
              <a:t> </a:t>
            </a:r>
            <a:r>
              <a:rPr lang="en-US" sz="5155" spc="15" dirty="0" err="1">
                <a:solidFill>
                  <a:srgbClr val="FFFFFF"/>
                </a:solidFill>
                <a:latin typeface="Roboto Condensed Bold"/>
              </a:rPr>
              <a:t>tên</a:t>
            </a:r>
            <a:r>
              <a:rPr lang="en-US" sz="5155" spc="15" dirty="0">
                <a:solidFill>
                  <a:srgbClr val="FFFFFF"/>
                </a:solidFill>
                <a:latin typeface="Roboto Condensed Bold"/>
              </a:rPr>
              <a:t> </a:t>
            </a:r>
            <a:r>
              <a:rPr lang="en-US" sz="5155" spc="15" dirty="0" err="1">
                <a:solidFill>
                  <a:srgbClr val="FFFFFF"/>
                </a:solidFill>
                <a:latin typeface="Roboto Condensed Bold"/>
              </a:rPr>
              <a:t>thật</a:t>
            </a:r>
            <a:r>
              <a:rPr lang="en-US" sz="5155" spc="15" dirty="0">
                <a:solidFill>
                  <a:srgbClr val="FFFFFF"/>
                </a:solidFill>
                <a:latin typeface="Roboto Condensed Bold"/>
              </a:rPr>
              <a:t> </a:t>
            </a:r>
            <a:r>
              <a:rPr lang="en-US" sz="5155" spc="15" dirty="0" err="1">
                <a:solidFill>
                  <a:srgbClr val="FFFFFF"/>
                </a:solidFill>
                <a:latin typeface="Roboto Condensed Bold"/>
              </a:rPr>
              <a:t>là</a:t>
            </a:r>
            <a:r>
              <a:rPr lang="en-US" sz="5155" spc="15" dirty="0">
                <a:solidFill>
                  <a:srgbClr val="FFFFFF"/>
                </a:solidFill>
                <a:latin typeface="Roboto Condensed Bold"/>
              </a:rPr>
              <a:t> </a:t>
            </a:r>
            <a:r>
              <a:rPr lang="en-US" sz="5155" spc="15" dirty="0" err="1">
                <a:solidFill>
                  <a:srgbClr val="FFFFFF"/>
                </a:solidFill>
                <a:latin typeface="Roboto Condensed Bold"/>
              </a:rPr>
              <a:t>Nguyễn</a:t>
            </a:r>
            <a:r>
              <a:rPr lang="en-US" sz="5155" spc="15" dirty="0">
                <a:solidFill>
                  <a:srgbClr val="FFFFFF"/>
                </a:solidFill>
                <a:latin typeface="Roboto Condensed Bold"/>
              </a:rPr>
              <a:t> </a:t>
            </a:r>
            <a:r>
              <a:rPr lang="en-US" sz="5155" spc="15" dirty="0" err="1">
                <a:solidFill>
                  <a:srgbClr val="FFFFFF"/>
                </a:solidFill>
                <a:latin typeface="Roboto Condensed Bold"/>
              </a:rPr>
              <a:t>Thị</a:t>
            </a:r>
            <a:r>
              <a:rPr lang="en-US" sz="5155" spc="15" dirty="0">
                <a:solidFill>
                  <a:srgbClr val="FFFFFF"/>
                </a:solidFill>
                <a:latin typeface="Roboto Condensed Bold"/>
              </a:rPr>
              <a:t> </a:t>
            </a:r>
            <a:r>
              <a:rPr lang="en-US" sz="5155" spc="15" dirty="0" err="1">
                <a:solidFill>
                  <a:srgbClr val="FFFFFF"/>
                </a:solidFill>
                <a:latin typeface="Roboto Condensed Bold"/>
              </a:rPr>
              <a:t>Hinh</a:t>
            </a:r>
            <a:r>
              <a:rPr lang="en-US" sz="5155" spc="15" dirty="0">
                <a:solidFill>
                  <a:srgbClr val="FFFFFF"/>
                </a:solidFill>
                <a:latin typeface="Roboto Condensed Bold"/>
              </a:rPr>
              <a:t>, </a:t>
            </a:r>
            <a:r>
              <a:rPr lang="en-US" sz="5155" spc="15" dirty="0" err="1">
                <a:solidFill>
                  <a:srgbClr val="FFFFFF"/>
                </a:solidFill>
                <a:latin typeface="Roboto Condensed Bold"/>
              </a:rPr>
              <a:t>vợ</a:t>
            </a:r>
            <a:r>
              <a:rPr lang="en-US" sz="5155" spc="15" dirty="0">
                <a:solidFill>
                  <a:srgbClr val="FFFFFF"/>
                </a:solidFill>
                <a:latin typeface="Roboto Condensed Bold"/>
              </a:rPr>
              <a:t> </a:t>
            </a:r>
            <a:r>
              <a:rPr lang="en-US" sz="5155" spc="15" dirty="0" err="1">
                <a:solidFill>
                  <a:srgbClr val="FFFFFF"/>
                </a:solidFill>
                <a:latin typeface="Roboto Condensed Bold"/>
              </a:rPr>
              <a:t>của</a:t>
            </a:r>
            <a:r>
              <a:rPr lang="en-US" sz="5155" spc="15" dirty="0">
                <a:solidFill>
                  <a:srgbClr val="FFFFFF"/>
                </a:solidFill>
                <a:latin typeface="Roboto Condensed Bold"/>
              </a:rPr>
              <a:t> </a:t>
            </a:r>
            <a:r>
              <a:rPr lang="en-US" sz="5155" spc="15" dirty="0" err="1">
                <a:solidFill>
                  <a:srgbClr val="FFFFFF"/>
                </a:solidFill>
                <a:latin typeface="Roboto Condensed Bold"/>
              </a:rPr>
              <a:t>quan</a:t>
            </a:r>
            <a:r>
              <a:rPr lang="en-US" sz="5155" spc="15" dirty="0">
                <a:solidFill>
                  <a:srgbClr val="FFFFFF"/>
                </a:solidFill>
                <a:latin typeface="Roboto Condensed Bold"/>
              </a:rPr>
              <a:t> tri </a:t>
            </a:r>
            <a:r>
              <a:rPr lang="en-US" sz="5155" spc="15" dirty="0" err="1">
                <a:solidFill>
                  <a:srgbClr val="FFFFFF"/>
                </a:solidFill>
                <a:latin typeface="Roboto Condensed Bold"/>
              </a:rPr>
              <a:t>huyện</a:t>
            </a:r>
            <a:r>
              <a:rPr lang="en-US" sz="5155" spc="15" dirty="0">
                <a:solidFill>
                  <a:srgbClr val="FFFFFF"/>
                </a:solidFill>
                <a:latin typeface="Roboto Condensed Bold"/>
              </a:rPr>
              <a:t> Thanh Quan. </a:t>
            </a:r>
            <a:r>
              <a:rPr lang="en-US" sz="5155" spc="15" dirty="0" err="1">
                <a:solidFill>
                  <a:srgbClr val="FFFFFF"/>
                </a:solidFill>
                <a:latin typeface="Roboto Condensed Bold"/>
              </a:rPr>
              <a:t>Thơ</a:t>
            </a:r>
            <a:r>
              <a:rPr lang="en-US" sz="5155" spc="15" dirty="0">
                <a:solidFill>
                  <a:srgbClr val="FFFFFF"/>
                </a:solidFill>
                <a:latin typeface="Roboto Condensed Bold"/>
              </a:rPr>
              <a:t> </a:t>
            </a:r>
            <a:r>
              <a:rPr lang="en-US" sz="5155" spc="15" dirty="0" err="1">
                <a:solidFill>
                  <a:srgbClr val="FFFFFF"/>
                </a:solidFill>
                <a:latin typeface="Roboto Condensed Bold"/>
              </a:rPr>
              <a:t>của</a:t>
            </a:r>
            <a:r>
              <a:rPr lang="en-US" sz="5155" spc="15" dirty="0">
                <a:solidFill>
                  <a:srgbClr val="FFFFFF"/>
                </a:solidFill>
                <a:latin typeface="Roboto Condensed Bold"/>
              </a:rPr>
              <a:t> </a:t>
            </a:r>
            <a:r>
              <a:rPr lang="en-US" sz="5155" spc="15" dirty="0" err="1">
                <a:solidFill>
                  <a:srgbClr val="FFFFFF"/>
                </a:solidFill>
                <a:latin typeface="Roboto Condensed Bold"/>
              </a:rPr>
              <a:t>bà</a:t>
            </a:r>
            <a:r>
              <a:rPr lang="en-US" sz="5155" spc="15" dirty="0">
                <a:solidFill>
                  <a:srgbClr val="FFFFFF"/>
                </a:solidFill>
                <a:latin typeface="Roboto Condensed Bold"/>
              </a:rPr>
              <a:t> </a:t>
            </a:r>
            <a:r>
              <a:rPr lang="en-US" sz="5155" spc="15" dirty="0" err="1">
                <a:solidFill>
                  <a:srgbClr val="FFFFFF"/>
                </a:solidFill>
                <a:latin typeface="Roboto Condensed Bold"/>
              </a:rPr>
              <a:t>hiện</a:t>
            </a:r>
            <a:r>
              <a:rPr lang="en-US" sz="5155" spc="15" dirty="0">
                <a:solidFill>
                  <a:srgbClr val="FFFFFF"/>
                </a:solidFill>
                <a:latin typeface="Roboto Condensed Bold"/>
              </a:rPr>
              <a:t> </a:t>
            </a:r>
            <a:r>
              <a:rPr lang="en-US" sz="5155" spc="15" dirty="0" err="1">
                <a:solidFill>
                  <a:srgbClr val="FFFFFF"/>
                </a:solidFill>
                <a:latin typeface="Roboto Condensed Bold"/>
              </a:rPr>
              <a:t>chỉ</a:t>
            </a:r>
            <a:r>
              <a:rPr lang="en-US" sz="5155" spc="15" dirty="0">
                <a:solidFill>
                  <a:srgbClr val="FFFFFF"/>
                </a:solidFill>
                <a:latin typeface="Roboto Condensed Bold"/>
              </a:rPr>
              <a:t> </a:t>
            </a:r>
            <a:r>
              <a:rPr lang="en-US" sz="5155" spc="15" dirty="0" err="1">
                <a:solidFill>
                  <a:srgbClr val="FFFFFF"/>
                </a:solidFill>
                <a:latin typeface="Roboto Condensed Bold"/>
              </a:rPr>
              <a:t>còn</a:t>
            </a:r>
            <a:r>
              <a:rPr lang="en-US" sz="5155" spc="15" dirty="0">
                <a:solidFill>
                  <a:srgbClr val="FFFFFF"/>
                </a:solidFill>
                <a:latin typeface="Roboto Condensed Bold"/>
              </a:rPr>
              <a:t> 7 </a:t>
            </a:r>
            <a:r>
              <a:rPr lang="en-US" sz="5155" spc="15" dirty="0" err="1">
                <a:solidFill>
                  <a:srgbClr val="FFFFFF"/>
                </a:solidFill>
                <a:latin typeface="Roboto Condensed Bold"/>
              </a:rPr>
              <a:t>bài</a:t>
            </a:r>
            <a:r>
              <a:rPr lang="en-US" sz="5155" spc="15" dirty="0">
                <a:solidFill>
                  <a:srgbClr val="FFFFFF"/>
                </a:solidFill>
                <a:latin typeface="Roboto Condensed Bold"/>
              </a:rPr>
              <a:t> </a:t>
            </a:r>
            <a:r>
              <a:rPr lang="en-US" sz="5155" spc="15" dirty="0" err="1">
                <a:solidFill>
                  <a:srgbClr val="FFFFFF"/>
                </a:solidFill>
                <a:latin typeface="Roboto Condensed Bold"/>
              </a:rPr>
              <a:t>nhưng</a:t>
            </a:r>
            <a:r>
              <a:rPr lang="en-US" sz="5155" spc="15" dirty="0">
                <a:solidFill>
                  <a:srgbClr val="FFFFFF"/>
                </a:solidFill>
                <a:latin typeface="Roboto Condensed Bold"/>
              </a:rPr>
              <a:t> </a:t>
            </a:r>
            <a:r>
              <a:rPr lang="en-US" sz="5155" spc="15" dirty="0" err="1">
                <a:solidFill>
                  <a:srgbClr val="FFFFFF"/>
                </a:solidFill>
                <a:latin typeface="Roboto Condensed Bold"/>
              </a:rPr>
              <a:t>đều</a:t>
            </a:r>
            <a:r>
              <a:rPr lang="en-US" sz="5155" spc="15" dirty="0">
                <a:solidFill>
                  <a:srgbClr val="FFFFFF"/>
                </a:solidFill>
                <a:latin typeface="Roboto Condensed Bold"/>
              </a:rPr>
              <a:t> </a:t>
            </a:r>
            <a:r>
              <a:rPr lang="en-US" sz="5155" spc="15" dirty="0" err="1">
                <a:solidFill>
                  <a:srgbClr val="FFFFFF"/>
                </a:solidFill>
                <a:latin typeface="Roboto Condensed Bold"/>
              </a:rPr>
              <a:t>trang</a:t>
            </a:r>
            <a:r>
              <a:rPr lang="en-US" sz="5155" spc="15" dirty="0">
                <a:solidFill>
                  <a:srgbClr val="FFFFFF"/>
                </a:solidFill>
                <a:latin typeface="Roboto Condensed Bold"/>
              </a:rPr>
              <a:t> </a:t>
            </a:r>
            <a:r>
              <a:rPr lang="en-US" sz="5155" spc="15" dirty="0" err="1">
                <a:solidFill>
                  <a:srgbClr val="FFFFFF"/>
                </a:solidFill>
                <a:latin typeface="Roboto Condensed Bold"/>
              </a:rPr>
              <a:t>nhã</a:t>
            </a:r>
            <a:r>
              <a:rPr lang="en-US" sz="5155" spc="15" dirty="0">
                <a:solidFill>
                  <a:srgbClr val="FFFFFF"/>
                </a:solidFill>
                <a:latin typeface="Roboto Condensed Bold"/>
              </a:rPr>
              <a:t>, </a:t>
            </a:r>
            <a:r>
              <a:rPr lang="en-US" sz="5155" spc="15" dirty="0" err="1">
                <a:solidFill>
                  <a:srgbClr val="FFFFFF"/>
                </a:solidFill>
                <a:latin typeface="Roboto Condensed Bold"/>
              </a:rPr>
              <a:t>điêu</a:t>
            </a:r>
            <a:r>
              <a:rPr lang="en-US" sz="5155" spc="15" dirty="0">
                <a:solidFill>
                  <a:srgbClr val="FFFFFF"/>
                </a:solidFill>
                <a:latin typeface="Roboto Condensed Bold"/>
              </a:rPr>
              <a:t> </a:t>
            </a:r>
            <a:r>
              <a:rPr lang="en-US" sz="5155" spc="15" dirty="0" err="1">
                <a:solidFill>
                  <a:srgbClr val="FFFFFF"/>
                </a:solidFill>
                <a:latin typeface="Roboto Condensed Bold"/>
              </a:rPr>
              <a:t>luyện</a:t>
            </a:r>
            <a:r>
              <a:rPr lang="en-US" sz="5155" spc="15" dirty="0">
                <a:solidFill>
                  <a:srgbClr val="FFFFFF"/>
                </a:solidFill>
                <a:latin typeface="Roboto Condensed Bold"/>
              </a:rPr>
              <a:t>, </a:t>
            </a:r>
            <a:r>
              <a:rPr lang="en-US" sz="5155" spc="15" dirty="0" err="1">
                <a:solidFill>
                  <a:srgbClr val="FFFFFF"/>
                </a:solidFill>
                <a:latin typeface="Roboto Condensed Bold"/>
              </a:rPr>
              <a:t>lời</a:t>
            </a:r>
            <a:r>
              <a:rPr lang="en-US" sz="5155" spc="15" dirty="0">
                <a:solidFill>
                  <a:srgbClr val="FFFFFF"/>
                </a:solidFill>
                <a:latin typeface="Roboto Condensed Bold"/>
              </a:rPr>
              <a:t> </a:t>
            </a:r>
            <a:r>
              <a:rPr lang="en-US" sz="5155" spc="15" dirty="0" err="1">
                <a:solidFill>
                  <a:srgbClr val="FFFFFF"/>
                </a:solidFill>
                <a:latin typeface="Roboto Condensed Bold"/>
              </a:rPr>
              <a:t>thơ</a:t>
            </a:r>
            <a:r>
              <a:rPr lang="en-US" sz="5155" spc="15" dirty="0">
                <a:solidFill>
                  <a:srgbClr val="FFFFFF"/>
                </a:solidFill>
                <a:latin typeface="Roboto Condensed Bold"/>
              </a:rPr>
              <a:t> </a:t>
            </a:r>
            <a:r>
              <a:rPr lang="en-US" sz="5155" spc="15" dirty="0" err="1">
                <a:solidFill>
                  <a:srgbClr val="FFFFFF"/>
                </a:solidFill>
                <a:latin typeface="Roboto Condensed Bold"/>
              </a:rPr>
              <a:t>đẹp</a:t>
            </a:r>
            <a:r>
              <a:rPr lang="en-US" sz="5155" spc="15" dirty="0">
                <a:solidFill>
                  <a:srgbClr val="FFFFFF"/>
                </a:solidFill>
                <a:latin typeface="Roboto Condensed Bold"/>
              </a:rPr>
              <a:t> </a:t>
            </a:r>
            <a:r>
              <a:rPr lang="en-US" sz="5155" spc="15" dirty="0" err="1">
                <a:solidFill>
                  <a:srgbClr val="FFFFFF"/>
                </a:solidFill>
                <a:latin typeface="Roboto Condensed Bold"/>
              </a:rPr>
              <a:t>như</a:t>
            </a:r>
            <a:r>
              <a:rPr lang="en-US" sz="5155" spc="15" dirty="0">
                <a:solidFill>
                  <a:srgbClr val="FFFFFF"/>
                </a:solidFill>
                <a:latin typeface="Roboto Condensed Bold"/>
              </a:rPr>
              <a:t> </a:t>
            </a:r>
            <a:r>
              <a:rPr lang="en-US" sz="5155" spc="15" dirty="0" err="1">
                <a:solidFill>
                  <a:srgbClr val="FFFFFF"/>
                </a:solidFill>
                <a:latin typeface="Roboto Condensed Bold"/>
              </a:rPr>
              <a:t>bức</a:t>
            </a:r>
            <a:r>
              <a:rPr lang="en-US" sz="5155" spc="15" dirty="0">
                <a:solidFill>
                  <a:srgbClr val="FFFFFF"/>
                </a:solidFill>
                <a:latin typeface="Roboto Condensed Bold"/>
              </a:rPr>
              <a:t> </a:t>
            </a:r>
            <a:r>
              <a:rPr lang="en-US" sz="5155" spc="15" dirty="0" err="1">
                <a:solidFill>
                  <a:srgbClr val="FFFFFF"/>
                </a:solidFill>
                <a:latin typeface="Roboto Condensed Bold"/>
              </a:rPr>
              <a:t>tranh</a:t>
            </a:r>
            <a:r>
              <a:rPr lang="en-US" sz="5155" spc="15" dirty="0">
                <a:solidFill>
                  <a:srgbClr val="FFFFFF"/>
                </a:solidFill>
                <a:latin typeface="Roboto Condensed Bold"/>
              </a:rPr>
              <a:t> </a:t>
            </a:r>
            <a:r>
              <a:rPr lang="en-US" sz="5155" spc="15" dirty="0" err="1">
                <a:solidFill>
                  <a:srgbClr val="FFFFFF"/>
                </a:solidFill>
                <a:latin typeface="Roboto Condensed Bold"/>
              </a:rPr>
              <a:t>cổ</a:t>
            </a:r>
            <a:r>
              <a:rPr lang="en-US" sz="5155" spc="15" dirty="0">
                <a:solidFill>
                  <a:srgbClr val="FFFFFF"/>
                </a:solidFill>
                <a:latin typeface="Roboto Condensed Bold"/>
              </a:rPr>
              <a:t>.</a:t>
            </a:r>
          </a:p>
        </p:txBody>
      </p:sp>
      <p:sp>
        <p:nvSpPr>
          <p:cNvPr id="6" name="TextBox 6"/>
          <p:cNvSpPr txBox="1"/>
          <p:nvPr/>
        </p:nvSpPr>
        <p:spPr>
          <a:xfrm>
            <a:off x="9317909" y="7280755"/>
            <a:ext cx="9507091" cy="1012084"/>
          </a:xfrm>
          <a:prstGeom prst="rect">
            <a:avLst/>
          </a:prstGeom>
        </p:spPr>
        <p:txBody>
          <a:bodyPr lIns="0" tIns="0" rIns="0" bIns="0" rtlCol="0" anchor="t">
            <a:spAutoFit/>
          </a:bodyPr>
          <a:lstStyle/>
          <a:p>
            <a:pPr algn="ctr">
              <a:lnSpc>
                <a:spcPts val="7843"/>
              </a:lnSpc>
              <a:spcBef>
                <a:spcPct val="0"/>
              </a:spcBef>
            </a:pPr>
            <a:r>
              <a:rPr lang="en-US" sz="5602" spc="16">
                <a:solidFill>
                  <a:srgbClr val="543110"/>
                </a:solidFill>
                <a:latin typeface="#9Slide05 SVNLifehack Script"/>
              </a:rPr>
              <a:t>Bà Huyện Thanh Quan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TextBox 3"/>
          <p:cNvSpPr txBox="1"/>
          <p:nvPr/>
        </p:nvSpPr>
        <p:spPr>
          <a:xfrm>
            <a:off x="-3332155" y="29318"/>
            <a:ext cx="15670187" cy="1227457"/>
          </a:xfrm>
          <a:prstGeom prst="rect">
            <a:avLst/>
          </a:prstGeom>
        </p:spPr>
        <p:txBody>
          <a:bodyPr lIns="0" tIns="0" rIns="0" bIns="0" rtlCol="0" anchor="t">
            <a:spAutoFit/>
          </a:bodyPr>
          <a:lstStyle/>
          <a:p>
            <a:pPr algn="ctr">
              <a:lnSpc>
                <a:spcPts val="9519"/>
              </a:lnSpc>
            </a:pPr>
            <a:r>
              <a:rPr lang="en-US" sz="6799">
                <a:solidFill>
                  <a:srgbClr val="964900"/>
                </a:solidFill>
                <a:latin typeface="#9Slide05 IcielSanelma"/>
              </a:rPr>
              <a:t>3.2. Đọc hiểu bài thơ Tự tình</a:t>
            </a:r>
          </a:p>
        </p:txBody>
      </p:sp>
      <p:sp>
        <p:nvSpPr>
          <p:cNvPr id="4" name="Freeform 4"/>
          <p:cNvSpPr/>
          <p:nvPr/>
        </p:nvSpPr>
        <p:spPr>
          <a:xfrm>
            <a:off x="-1438449" y="7306422"/>
            <a:ext cx="20263614" cy="4788615"/>
          </a:xfrm>
          <a:custGeom>
            <a:avLst/>
            <a:gdLst/>
            <a:ahLst/>
            <a:cxnLst/>
            <a:rect l="l" t="t" r="r" b="b"/>
            <a:pathLst>
              <a:path w="20263614" h="4788615">
                <a:moveTo>
                  <a:pt x="0" y="0"/>
                </a:moveTo>
                <a:lnTo>
                  <a:pt x="20263614" y="0"/>
                </a:lnTo>
                <a:lnTo>
                  <a:pt x="20263614" y="4788615"/>
                </a:lnTo>
                <a:lnTo>
                  <a:pt x="0" y="4788615"/>
                </a:lnTo>
                <a:lnTo>
                  <a:pt x="0" y="0"/>
                </a:lnTo>
                <a:close/>
              </a:path>
            </a:pathLst>
          </a:custGeom>
          <a:blipFill>
            <a:blip r:embed="rId3">
              <a:alphaModFix amt="17000"/>
            </a:blip>
            <a:stretch>
              <a:fillRect t="-2603" b="-115589"/>
            </a:stretch>
          </a:blipFill>
        </p:spPr>
      </p:sp>
      <p:sp>
        <p:nvSpPr>
          <p:cNvPr id="5" name="Freeform 5"/>
          <p:cNvSpPr/>
          <p:nvPr/>
        </p:nvSpPr>
        <p:spPr>
          <a:xfrm>
            <a:off x="13784324" y="1256775"/>
            <a:ext cx="7315200" cy="2048256"/>
          </a:xfrm>
          <a:custGeom>
            <a:avLst/>
            <a:gdLst/>
            <a:ahLst/>
            <a:cxnLst/>
            <a:rect l="l" t="t" r="r" b="b"/>
            <a:pathLst>
              <a:path w="7315200" h="2048256">
                <a:moveTo>
                  <a:pt x="0" y="0"/>
                </a:moveTo>
                <a:lnTo>
                  <a:pt x="7315200" y="0"/>
                </a:lnTo>
                <a:lnTo>
                  <a:pt x="7315200" y="2048256"/>
                </a:lnTo>
                <a:lnTo>
                  <a:pt x="0" y="2048256"/>
                </a:lnTo>
                <a:lnTo>
                  <a:pt x="0" y="0"/>
                </a:lnTo>
                <a:close/>
              </a:path>
            </a:pathLst>
          </a:custGeom>
          <a:blipFill>
            <a:blip r:embed="rId4"/>
            <a:stretch>
              <a:fillRect/>
            </a:stretch>
          </a:blipFill>
        </p:spPr>
      </p:sp>
      <p:sp>
        <p:nvSpPr>
          <p:cNvPr id="6" name="Freeform 6"/>
          <p:cNvSpPr/>
          <p:nvPr/>
        </p:nvSpPr>
        <p:spPr>
          <a:xfrm>
            <a:off x="14196450" y="1742233"/>
            <a:ext cx="10230719" cy="8772842"/>
          </a:xfrm>
          <a:custGeom>
            <a:avLst/>
            <a:gdLst/>
            <a:ahLst/>
            <a:cxnLst/>
            <a:rect l="l" t="t" r="r" b="b"/>
            <a:pathLst>
              <a:path w="10230719" h="8772842">
                <a:moveTo>
                  <a:pt x="0" y="0"/>
                </a:moveTo>
                <a:lnTo>
                  <a:pt x="10230719" y="0"/>
                </a:lnTo>
                <a:lnTo>
                  <a:pt x="10230719" y="8772842"/>
                </a:lnTo>
                <a:lnTo>
                  <a:pt x="0" y="8772842"/>
                </a:lnTo>
                <a:lnTo>
                  <a:pt x="0" y="0"/>
                </a:lnTo>
                <a:close/>
              </a:path>
            </a:pathLst>
          </a:custGeom>
          <a:blipFill>
            <a:blip r:embed="rId5">
              <a:alphaModFix amt="78000"/>
              <a:extLst>
                <a:ext uri="{96DAC541-7B7A-43D3-8B79-37D633B846F1}">
                  <asvg:svgBlip xmlns:asvg="http://schemas.microsoft.com/office/drawing/2016/SVG/main" xmlns="" r:embed="rId6"/>
                </a:ext>
              </a:extLst>
            </a:blip>
            <a:stretch>
              <a:fillRect/>
            </a:stretch>
          </a:blipFill>
        </p:spPr>
      </p:sp>
      <p:sp>
        <p:nvSpPr>
          <p:cNvPr id="7" name="TextBox 7"/>
          <p:cNvSpPr txBox="1"/>
          <p:nvPr/>
        </p:nvSpPr>
        <p:spPr>
          <a:xfrm>
            <a:off x="1401868" y="1066275"/>
            <a:ext cx="11338136" cy="1161417"/>
          </a:xfrm>
          <a:prstGeom prst="rect">
            <a:avLst/>
          </a:prstGeom>
        </p:spPr>
        <p:txBody>
          <a:bodyPr lIns="0" tIns="0" rIns="0" bIns="0" rtlCol="0" anchor="t">
            <a:spAutoFit/>
          </a:bodyPr>
          <a:lstStyle/>
          <a:p>
            <a:pPr algn="l">
              <a:lnSpc>
                <a:spcPts val="8959"/>
              </a:lnSpc>
            </a:pPr>
            <a:r>
              <a:rPr lang="en-US" sz="6399">
                <a:solidFill>
                  <a:srgbClr val="543110"/>
                </a:solidFill>
                <a:latin typeface="#9Slide05 IcielSanelma"/>
              </a:rPr>
              <a:t>c. Hai câu thực</a:t>
            </a:r>
          </a:p>
        </p:txBody>
      </p:sp>
      <p:sp>
        <p:nvSpPr>
          <p:cNvPr id="8" name="Freeform 8"/>
          <p:cNvSpPr/>
          <p:nvPr/>
        </p:nvSpPr>
        <p:spPr>
          <a:xfrm>
            <a:off x="12730839" y="103842"/>
            <a:ext cx="4342028" cy="1638392"/>
          </a:xfrm>
          <a:custGeom>
            <a:avLst/>
            <a:gdLst/>
            <a:ahLst/>
            <a:cxnLst/>
            <a:rect l="l" t="t" r="r" b="b"/>
            <a:pathLst>
              <a:path w="4342028" h="1638392">
                <a:moveTo>
                  <a:pt x="0" y="0"/>
                </a:moveTo>
                <a:lnTo>
                  <a:pt x="4342027" y="0"/>
                </a:lnTo>
                <a:lnTo>
                  <a:pt x="4342027" y="1638391"/>
                </a:lnTo>
                <a:lnTo>
                  <a:pt x="0" y="1638391"/>
                </a:lnTo>
                <a:lnTo>
                  <a:pt x="0" y="0"/>
                </a:lnTo>
                <a:close/>
              </a:path>
            </a:pathLst>
          </a:custGeom>
          <a:blipFill>
            <a:blip r:embed="rId7">
              <a:alphaModFix amt="78000"/>
            </a:blip>
            <a:stretch>
              <a:fillRect/>
            </a:stretch>
          </a:blipFill>
        </p:spPr>
      </p:sp>
      <p:sp>
        <p:nvSpPr>
          <p:cNvPr id="9" name="Freeform 9"/>
          <p:cNvSpPr/>
          <p:nvPr/>
        </p:nvSpPr>
        <p:spPr>
          <a:xfrm>
            <a:off x="15685236" y="-315437"/>
            <a:ext cx="1756689" cy="1819546"/>
          </a:xfrm>
          <a:custGeom>
            <a:avLst/>
            <a:gdLst/>
            <a:ahLst/>
            <a:cxnLst/>
            <a:rect l="l" t="t" r="r" b="b"/>
            <a:pathLst>
              <a:path w="1756689" h="1819546">
                <a:moveTo>
                  <a:pt x="0" y="0"/>
                </a:moveTo>
                <a:lnTo>
                  <a:pt x="1756688" y="0"/>
                </a:lnTo>
                <a:lnTo>
                  <a:pt x="1756688" y="1819545"/>
                </a:lnTo>
                <a:lnTo>
                  <a:pt x="0" y="1819545"/>
                </a:lnTo>
                <a:lnTo>
                  <a:pt x="0" y="0"/>
                </a:lnTo>
                <a:close/>
              </a:path>
            </a:pathLst>
          </a:custGeom>
          <a:blipFill>
            <a:blip r:embed="rId8"/>
            <a:stretch>
              <a:fillRect/>
            </a:stretch>
          </a:blipFill>
        </p:spPr>
      </p:sp>
      <p:sp>
        <p:nvSpPr>
          <p:cNvPr id="10" name="TextBox 10"/>
          <p:cNvSpPr txBox="1"/>
          <p:nvPr/>
        </p:nvSpPr>
        <p:spPr>
          <a:xfrm>
            <a:off x="840786" y="6334898"/>
            <a:ext cx="12460301" cy="2867659"/>
          </a:xfrm>
          <a:prstGeom prst="rect">
            <a:avLst/>
          </a:prstGeom>
        </p:spPr>
        <p:txBody>
          <a:bodyPr lIns="0" tIns="0" rIns="0" bIns="0" rtlCol="0" anchor="t">
            <a:spAutoFit/>
          </a:bodyPr>
          <a:lstStyle/>
          <a:p>
            <a:pPr marL="885195" lvl="1" indent="-442598" algn="just">
              <a:lnSpc>
                <a:spcPts val="5740"/>
              </a:lnSpc>
              <a:buFont typeface="Arial"/>
              <a:buChar char="•"/>
            </a:pPr>
            <a:r>
              <a:rPr lang="en-US" sz="4100" dirty="0" err="1">
                <a:solidFill>
                  <a:srgbClr val="543110"/>
                </a:solidFill>
                <a:latin typeface="Roboto Condensed"/>
              </a:rPr>
              <a:t>Tâm</a:t>
            </a:r>
            <a:r>
              <a:rPr lang="en-US" sz="4100" dirty="0">
                <a:solidFill>
                  <a:srgbClr val="543110"/>
                </a:solidFill>
                <a:latin typeface="Roboto Condensed"/>
              </a:rPr>
              <a:t> </a:t>
            </a:r>
            <a:r>
              <a:rPr lang="en-US" sz="4100" dirty="0" err="1">
                <a:solidFill>
                  <a:srgbClr val="543110"/>
                </a:solidFill>
                <a:latin typeface="Roboto Condensed"/>
              </a:rPr>
              <a:t>trạng</a:t>
            </a:r>
            <a:r>
              <a:rPr lang="en-US" sz="4100" dirty="0">
                <a:solidFill>
                  <a:srgbClr val="543110"/>
                </a:solidFill>
                <a:latin typeface="Roboto Condensed"/>
              </a:rPr>
              <a:t>: </a:t>
            </a:r>
            <a:r>
              <a:rPr lang="en-US" sz="4100" dirty="0" err="1">
                <a:solidFill>
                  <a:srgbClr val="964900"/>
                </a:solidFill>
                <a:latin typeface="Roboto Condensed Italics"/>
              </a:rPr>
              <a:t>thảm</a:t>
            </a:r>
            <a:r>
              <a:rPr lang="en-US" sz="4100" dirty="0">
                <a:solidFill>
                  <a:srgbClr val="964900"/>
                </a:solidFill>
                <a:latin typeface="Roboto Condensed Italics"/>
              </a:rPr>
              <a:t>, </a:t>
            </a:r>
            <a:r>
              <a:rPr lang="en-US" sz="4100" dirty="0" err="1">
                <a:solidFill>
                  <a:srgbClr val="964900"/>
                </a:solidFill>
                <a:latin typeface="Roboto Condensed Italics"/>
              </a:rPr>
              <a:t>sầu</a:t>
            </a:r>
            <a:r>
              <a:rPr lang="en-US" sz="4100" dirty="0">
                <a:solidFill>
                  <a:srgbClr val="543110"/>
                </a:solidFill>
                <a:latin typeface="Roboto Condensed"/>
              </a:rPr>
              <a:t> </a:t>
            </a:r>
            <a:r>
              <a:rPr lang="en-US" sz="4100" dirty="0" err="1">
                <a:solidFill>
                  <a:srgbClr val="543110"/>
                </a:solidFill>
                <a:latin typeface="Roboto Condensed"/>
              </a:rPr>
              <a:t>khắp</a:t>
            </a:r>
            <a:r>
              <a:rPr lang="en-US" sz="4100" dirty="0">
                <a:solidFill>
                  <a:srgbClr val="543110"/>
                </a:solidFill>
                <a:latin typeface="Roboto Condensed"/>
              </a:rPr>
              <a:t> </a:t>
            </a:r>
            <a:r>
              <a:rPr lang="en-US" sz="4100" dirty="0" err="1">
                <a:solidFill>
                  <a:srgbClr val="543110"/>
                </a:solidFill>
                <a:latin typeface="Roboto Condensed"/>
              </a:rPr>
              <a:t>không</a:t>
            </a:r>
            <a:r>
              <a:rPr lang="en-US" sz="4100" dirty="0">
                <a:solidFill>
                  <a:srgbClr val="543110"/>
                </a:solidFill>
                <a:latin typeface="Roboto Condensed"/>
              </a:rPr>
              <a:t> </a:t>
            </a:r>
            <a:r>
              <a:rPr lang="en-US" sz="4100" dirty="0" err="1">
                <a:solidFill>
                  <a:srgbClr val="543110"/>
                </a:solidFill>
                <a:latin typeface="Roboto Condensed"/>
              </a:rPr>
              <a:t>gian</a:t>
            </a:r>
            <a:r>
              <a:rPr lang="en-US" sz="4100" dirty="0">
                <a:solidFill>
                  <a:srgbClr val="543110"/>
                </a:solidFill>
                <a:latin typeface="Roboto Condensed"/>
              </a:rPr>
              <a:t>, </a:t>
            </a:r>
            <a:r>
              <a:rPr lang="en-US" sz="4100" dirty="0" err="1">
                <a:solidFill>
                  <a:srgbClr val="543110"/>
                </a:solidFill>
                <a:latin typeface="Roboto Condensed"/>
              </a:rPr>
              <a:t>tê</a:t>
            </a:r>
            <a:r>
              <a:rPr lang="en-US" sz="4100" dirty="0">
                <a:solidFill>
                  <a:srgbClr val="543110"/>
                </a:solidFill>
                <a:latin typeface="Roboto Condensed"/>
              </a:rPr>
              <a:t> </a:t>
            </a:r>
            <a:r>
              <a:rPr lang="en-US" sz="4100" dirty="0" err="1">
                <a:solidFill>
                  <a:srgbClr val="543110"/>
                </a:solidFill>
                <a:latin typeface="Roboto Condensed"/>
              </a:rPr>
              <a:t>tái</a:t>
            </a:r>
            <a:r>
              <a:rPr lang="en-US" sz="4100" dirty="0">
                <a:solidFill>
                  <a:srgbClr val="543110"/>
                </a:solidFill>
                <a:latin typeface="Roboto Condensed"/>
              </a:rPr>
              <a:t> </a:t>
            </a:r>
            <a:r>
              <a:rPr lang="en-US" sz="4100" dirty="0" err="1">
                <a:solidFill>
                  <a:srgbClr val="543110"/>
                </a:solidFill>
                <a:latin typeface="Roboto Condensed"/>
              </a:rPr>
              <a:t>xót</a:t>
            </a:r>
            <a:r>
              <a:rPr lang="en-US" sz="4100" dirty="0">
                <a:solidFill>
                  <a:srgbClr val="543110"/>
                </a:solidFill>
                <a:latin typeface="Roboto Condensed"/>
              </a:rPr>
              <a:t> </a:t>
            </a:r>
            <a:r>
              <a:rPr lang="en-US" sz="4100" dirty="0" err="1">
                <a:solidFill>
                  <a:srgbClr val="543110"/>
                </a:solidFill>
                <a:latin typeface="Roboto Condensed"/>
              </a:rPr>
              <a:t>xa</a:t>
            </a:r>
            <a:r>
              <a:rPr lang="en-US" sz="4100" dirty="0">
                <a:solidFill>
                  <a:srgbClr val="543110"/>
                </a:solidFill>
                <a:latin typeface="Roboto Condensed"/>
              </a:rPr>
              <a:t> </a:t>
            </a:r>
            <a:r>
              <a:rPr lang="en-US" sz="4100" dirty="0" err="1">
                <a:solidFill>
                  <a:srgbClr val="543110"/>
                </a:solidFill>
                <a:latin typeface="Roboto Condensed"/>
              </a:rPr>
              <a:t>lại</a:t>
            </a:r>
            <a:r>
              <a:rPr lang="en-US" sz="4100" dirty="0">
                <a:solidFill>
                  <a:srgbClr val="543110"/>
                </a:solidFill>
                <a:latin typeface="Roboto Condensed"/>
              </a:rPr>
              <a:t> </a:t>
            </a:r>
            <a:r>
              <a:rPr lang="en-US" sz="4100" dirty="0" err="1">
                <a:solidFill>
                  <a:srgbClr val="543110"/>
                </a:solidFill>
                <a:latin typeface="Roboto Condensed"/>
              </a:rPr>
              <a:t>nghe</a:t>
            </a:r>
            <a:r>
              <a:rPr lang="en-US" sz="4100" dirty="0">
                <a:solidFill>
                  <a:srgbClr val="543110"/>
                </a:solidFill>
                <a:latin typeface="Roboto Condensed"/>
              </a:rPr>
              <a:t> </a:t>
            </a:r>
            <a:r>
              <a:rPr lang="en-US" sz="4100" dirty="0" err="1">
                <a:solidFill>
                  <a:srgbClr val="543110"/>
                </a:solidFill>
                <a:latin typeface="Roboto Condensed"/>
              </a:rPr>
              <a:t>văng</a:t>
            </a:r>
            <a:r>
              <a:rPr lang="en-US" sz="4100" dirty="0">
                <a:solidFill>
                  <a:srgbClr val="543110"/>
                </a:solidFill>
                <a:latin typeface="Roboto Condensed"/>
              </a:rPr>
              <a:t> </a:t>
            </a:r>
            <a:r>
              <a:rPr lang="en-US" sz="4100" dirty="0" err="1">
                <a:solidFill>
                  <a:srgbClr val="543110"/>
                </a:solidFill>
                <a:latin typeface="Roboto Condensed"/>
              </a:rPr>
              <a:t>vẳng</a:t>
            </a:r>
            <a:r>
              <a:rPr lang="en-US" sz="4100" dirty="0">
                <a:solidFill>
                  <a:srgbClr val="543110"/>
                </a:solidFill>
                <a:latin typeface="Roboto Condensed"/>
              </a:rPr>
              <a:t> </a:t>
            </a:r>
            <a:r>
              <a:rPr lang="en-US" sz="4100" dirty="0" err="1">
                <a:solidFill>
                  <a:srgbClr val="543110"/>
                </a:solidFill>
                <a:latin typeface="Roboto Condensed"/>
              </a:rPr>
              <a:t>tiếng</a:t>
            </a:r>
            <a:r>
              <a:rPr lang="en-US" sz="4100" dirty="0">
                <a:solidFill>
                  <a:srgbClr val="543110"/>
                </a:solidFill>
                <a:latin typeface="Roboto Condensed"/>
              </a:rPr>
              <a:t> </a:t>
            </a:r>
            <a:r>
              <a:rPr lang="en-US" sz="4100" dirty="0" err="1">
                <a:solidFill>
                  <a:srgbClr val="543110"/>
                </a:solidFill>
                <a:latin typeface="Roboto Condensed"/>
              </a:rPr>
              <a:t>chuông</a:t>
            </a:r>
            <a:r>
              <a:rPr lang="en-US" sz="4100" dirty="0">
                <a:solidFill>
                  <a:srgbClr val="543110"/>
                </a:solidFill>
                <a:latin typeface="Roboto Condensed"/>
              </a:rPr>
              <a:t> </a:t>
            </a:r>
            <a:r>
              <a:rPr lang="en-US" sz="4100" dirty="0" err="1">
                <a:solidFill>
                  <a:srgbClr val="543110"/>
                </a:solidFill>
                <a:latin typeface="Roboto Condensed"/>
              </a:rPr>
              <a:t>sầu</a:t>
            </a:r>
            <a:r>
              <a:rPr lang="en-US" sz="4100" dirty="0">
                <a:solidFill>
                  <a:srgbClr val="543110"/>
                </a:solidFill>
                <a:latin typeface="Roboto Condensed"/>
              </a:rPr>
              <a:t>, </a:t>
            </a:r>
            <a:r>
              <a:rPr lang="en-US" sz="4100" dirty="0" err="1">
                <a:solidFill>
                  <a:srgbClr val="543110"/>
                </a:solidFill>
                <a:latin typeface="Roboto Condensed"/>
              </a:rPr>
              <a:t>tiếng</a:t>
            </a:r>
            <a:r>
              <a:rPr lang="en-US" sz="4100" dirty="0">
                <a:solidFill>
                  <a:srgbClr val="543110"/>
                </a:solidFill>
                <a:latin typeface="Roboto Condensed"/>
              </a:rPr>
              <a:t> </a:t>
            </a:r>
            <a:r>
              <a:rPr lang="en-US" sz="4100" dirty="0" err="1">
                <a:solidFill>
                  <a:srgbClr val="543110"/>
                </a:solidFill>
                <a:latin typeface="Roboto Condensed"/>
              </a:rPr>
              <a:t>mõ</a:t>
            </a:r>
            <a:r>
              <a:rPr lang="en-US" sz="4100" dirty="0">
                <a:solidFill>
                  <a:srgbClr val="543110"/>
                </a:solidFill>
                <a:latin typeface="Roboto Condensed"/>
              </a:rPr>
              <a:t> om </a:t>
            </a:r>
            <a:r>
              <a:rPr lang="en-US" sz="4100" dirty="0" err="1">
                <a:solidFill>
                  <a:srgbClr val="543110"/>
                </a:solidFill>
                <a:latin typeface="Roboto Condensed"/>
              </a:rPr>
              <a:t>dù</a:t>
            </a:r>
            <a:r>
              <a:rPr lang="en-US" sz="4100" dirty="0">
                <a:solidFill>
                  <a:srgbClr val="543110"/>
                </a:solidFill>
                <a:latin typeface="Roboto Condensed"/>
              </a:rPr>
              <a:t> </a:t>
            </a:r>
            <a:r>
              <a:rPr lang="en-US" sz="4100" dirty="0" err="1">
                <a:solidFill>
                  <a:srgbClr val="543110"/>
                </a:solidFill>
                <a:latin typeface="Roboto Condensed"/>
              </a:rPr>
              <a:t>không</a:t>
            </a:r>
            <a:r>
              <a:rPr lang="en-US" sz="4100" dirty="0">
                <a:solidFill>
                  <a:srgbClr val="543110"/>
                </a:solidFill>
                <a:latin typeface="Roboto Condensed"/>
              </a:rPr>
              <a:t> ai </a:t>
            </a:r>
            <a:r>
              <a:rPr lang="en-US" sz="4100" dirty="0" err="1">
                <a:solidFill>
                  <a:srgbClr val="543110"/>
                </a:solidFill>
                <a:latin typeface="Roboto Condensed"/>
              </a:rPr>
              <a:t>khuya</a:t>
            </a:r>
            <a:r>
              <a:rPr lang="en-US" sz="4100" dirty="0">
                <a:solidFill>
                  <a:srgbClr val="543110"/>
                </a:solidFill>
                <a:latin typeface="Roboto Condensed"/>
              </a:rPr>
              <a:t>, ai </a:t>
            </a:r>
            <a:r>
              <a:rPr lang="en-US" sz="4100" dirty="0" err="1">
                <a:solidFill>
                  <a:srgbClr val="543110"/>
                </a:solidFill>
                <a:latin typeface="Roboto Condensed"/>
              </a:rPr>
              <a:t>đánh</a:t>
            </a:r>
            <a:r>
              <a:rPr lang="en-US" sz="4100" dirty="0">
                <a:solidFill>
                  <a:srgbClr val="543110"/>
                </a:solidFill>
                <a:latin typeface="Roboto Condensed"/>
              </a:rPr>
              <a:t> </a:t>
            </a:r>
            <a:r>
              <a:rPr lang="en-US" sz="4100" dirty="0" err="1">
                <a:solidFill>
                  <a:srgbClr val="543110"/>
                </a:solidFill>
                <a:latin typeface="Roboto Condensed"/>
              </a:rPr>
              <a:t>nhưng</a:t>
            </a:r>
            <a:r>
              <a:rPr lang="en-US" sz="4100" dirty="0">
                <a:solidFill>
                  <a:srgbClr val="543110"/>
                </a:solidFill>
                <a:latin typeface="Roboto Condensed"/>
              </a:rPr>
              <a:t> </a:t>
            </a:r>
            <a:r>
              <a:rPr lang="en-US" sz="4100" dirty="0" err="1">
                <a:solidFill>
                  <a:srgbClr val="543110"/>
                </a:solidFill>
                <a:latin typeface="Roboto Condensed"/>
              </a:rPr>
              <a:t>trong</a:t>
            </a:r>
            <a:r>
              <a:rPr lang="en-US" sz="4100" dirty="0">
                <a:solidFill>
                  <a:srgbClr val="543110"/>
                </a:solidFill>
                <a:latin typeface="Roboto Condensed"/>
              </a:rPr>
              <a:t> </a:t>
            </a:r>
            <a:r>
              <a:rPr lang="en-US" sz="4100" dirty="0" err="1">
                <a:solidFill>
                  <a:srgbClr val="543110"/>
                </a:solidFill>
                <a:latin typeface="Roboto Condensed"/>
              </a:rPr>
              <a:t>lòng</a:t>
            </a:r>
            <a:r>
              <a:rPr lang="en-US" sz="4100" dirty="0">
                <a:solidFill>
                  <a:srgbClr val="543110"/>
                </a:solidFill>
                <a:latin typeface="Roboto Condensed"/>
              </a:rPr>
              <a:t> </a:t>
            </a:r>
            <a:r>
              <a:rPr lang="en-US" sz="4100" dirty="0" err="1">
                <a:solidFill>
                  <a:srgbClr val="543110"/>
                </a:solidFill>
                <a:latin typeface="Roboto Condensed"/>
              </a:rPr>
              <a:t>của</a:t>
            </a:r>
            <a:r>
              <a:rPr lang="en-US" sz="4100" dirty="0">
                <a:solidFill>
                  <a:srgbClr val="543110"/>
                </a:solidFill>
                <a:latin typeface="Roboto Condensed"/>
              </a:rPr>
              <a:t> </a:t>
            </a:r>
            <a:r>
              <a:rPr lang="en-US" sz="4100" dirty="0" err="1">
                <a:solidFill>
                  <a:srgbClr val="543110"/>
                </a:solidFill>
                <a:latin typeface="Roboto Condensed"/>
              </a:rPr>
              <a:t>nàng</a:t>
            </a:r>
            <a:r>
              <a:rPr lang="en-US" sz="4100" dirty="0">
                <a:solidFill>
                  <a:srgbClr val="543110"/>
                </a:solidFill>
                <a:latin typeface="Roboto Condensed"/>
              </a:rPr>
              <a:t> </a:t>
            </a:r>
            <a:r>
              <a:rPr lang="en-US" sz="4100" dirty="0" err="1">
                <a:solidFill>
                  <a:srgbClr val="543110"/>
                </a:solidFill>
                <a:latin typeface="Roboto Condensed"/>
              </a:rPr>
              <a:t>lại</a:t>
            </a:r>
            <a:r>
              <a:rPr lang="en-US" sz="4100" dirty="0">
                <a:solidFill>
                  <a:srgbClr val="543110"/>
                </a:solidFill>
                <a:latin typeface="Roboto Condensed"/>
              </a:rPr>
              <a:t> </a:t>
            </a:r>
            <a:r>
              <a:rPr lang="en-US" sz="4100" dirty="0" err="1">
                <a:solidFill>
                  <a:srgbClr val="543110"/>
                </a:solidFill>
                <a:latin typeface="Roboto Condensed"/>
              </a:rPr>
              <a:t>luôn</a:t>
            </a:r>
            <a:r>
              <a:rPr lang="en-US" sz="4100" dirty="0">
                <a:solidFill>
                  <a:srgbClr val="543110"/>
                </a:solidFill>
                <a:latin typeface="Roboto Condensed"/>
              </a:rPr>
              <a:t> </a:t>
            </a:r>
            <a:r>
              <a:rPr lang="en-US" sz="4100" dirty="0" err="1">
                <a:solidFill>
                  <a:srgbClr val="543110"/>
                </a:solidFill>
                <a:latin typeface="Roboto Condensed"/>
              </a:rPr>
              <a:t>nghe</a:t>
            </a:r>
            <a:r>
              <a:rPr lang="en-US" sz="4100" dirty="0">
                <a:solidFill>
                  <a:srgbClr val="543110"/>
                </a:solidFill>
                <a:latin typeface="Roboto Condensed"/>
              </a:rPr>
              <a:t> </a:t>
            </a:r>
            <a:r>
              <a:rPr lang="en-US" sz="4100" dirty="0" err="1">
                <a:solidFill>
                  <a:srgbClr val="543110"/>
                </a:solidFill>
                <a:latin typeface="Roboto Condensed"/>
              </a:rPr>
              <a:t>thấy</a:t>
            </a:r>
            <a:r>
              <a:rPr lang="en-US" sz="4100" dirty="0">
                <a:solidFill>
                  <a:srgbClr val="543110"/>
                </a:solidFill>
                <a:latin typeface="Roboto Condensed"/>
              </a:rPr>
              <a:t>.</a:t>
            </a:r>
          </a:p>
        </p:txBody>
      </p:sp>
      <p:sp>
        <p:nvSpPr>
          <p:cNvPr id="11" name="TextBox 11"/>
          <p:cNvSpPr txBox="1"/>
          <p:nvPr/>
        </p:nvSpPr>
        <p:spPr>
          <a:xfrm>
            <a:off x="3142845" y="2113392"/>
            <a:ext cx="11338136" cy="2951226"/>
          </a:xfrm>
          <a:prstGeom prst="rect">
            <a:avLst/>
          </a:prstGeom>
        </p:spPr>
        <p:txBody>
          <a:bodyPr lIns="0" tIns="0" rIns="0" bIns="0" rtlCol="0" anchor="t">
            <a:spAutoFit/>
          </a:bodyPr>
          <a:lstStyle/>
          <a:p>
            <a:pPr algn="l">
              <a:lnSpc>
                <a:spcPts val="7496"/>
              </a:lnSpc>
            </a:pPr>
            <a:r>
              <a:rPr lang="en-US" sz="6299">
                <a:solidFill>
                  <a:srgbClr val="964900"/>
                </a:solidFill>
                <a:latin typeface="#9Slide05 Braxton Regular"/>
              </a:rPr>
              <a:t>Mõ thảm không khua mà cũng cốc,</a:t>
            </a:r>
          </a:p>
          <a:p>
            <a:pPr algn="l">
              <a:lnSpc>
                <a:spcPts val="7496"/>
              </a:lnSpc>
            </a:pPr>
            <a:r>
              <a:rPr lang="en-US" sz="6299">
                <a:solidFill>
                  <a:srgbClr val="964900"/>
                </a:solidFill>
                <a:latin typeface="#9Slide05 Braxton Regular"/>
              </a:rPr>
              <a:t>Chuông sầu chẳng đánh cớ sao om</a:t>
            </a:r>
          </a:p>
          <a:p>
            <a:pPr algn="l">
              <a:lnSpc>
                <a:spcPts val="7496"/>
              </a:lnSpc>
            </a:pPr>
            <a:endParaRPr lang="en-US" sz="6299">
              <a:solidFill>
                <a:srgbClr val="964900"/>
              </a:solidFill>
              <a:latin typeface="#9Slide05 Braxton Regular"/>
            </a:endParaRPr>
          </a:p>
        </p:txBody>
      </p:sp>
      <p:sp>
        <p:nvSpPr>
          <p:cNvPr id="12" name="TextBox 12"/>
          <p:cNvSpPr txBox="1"/>
          <p:nvPr/>
        </p:nvSpPr>
        <p:spPr>
          <a:xfrm>
            <a:off x="840786" y="4033520"/>
            <a:ext cx="12460301" cy="2143759"/>
          </a:xfrm>
          <a:prstGeom prst="rect">
            <a:avLst/>
          </a:prstGeom>
        </p:spPr>
        <p:txBody>
          <a:bodyPr lIns="0" tIns="0" rIns="0" bIns="0" rtlCol="0" anchor="t">
            <a:spAutoFit/>
          </a:bodyPr>
          <a:lstStyle/>
          <a:p>
            <a:pPr marL="885195" lvl="1" indent="-442598" algn="just">
              <a:lnSpc>
                <a:spcPts val="5740"/>
              </a:lnSpc>
              <a:buFont typeface="Arial"/>
              <a:buChar char="•"/>
            </a:pPr>
            <a:r>
              <a:rPr lang="en-US" sz="4100" dirty="0" err="1">
                <a:solidFill>
                  <a:srgbClr val="543110"/>
                </a:solidFill>
                <a:latin typeface="Roboto Condensed"/>
              </a:rPr>
              <a:t>Câu</a:t>
            </a:r>
            <a:r>
              <a:rPr lang="en-US" sz="4100" dirty="0">
                <a:solidFill>
                  <a:srgbClr val="543110"/>
                </a:solidFill>
                <a:latin typeface="Roboto Condensed"/>
              </a:rPr>
              <a:t> </a:t>
            </a:r>
            <a:r>
              <a:rPr lang="en-US" sz="4100" dirty="0" err="1">
                <a:solidFill>
                  <a:srgbClr val="543110"/>
                </a:solidFill>
                <a:latin typeface="Roboto Condensed"/>
              </a:rPr>
              <a:t>hỏi</a:t>
            </a:r>
            <a:r>
              <a:rPr lang="en-US" sz="4100" dirty="0">
                <a:solidFill>
                  <a:srgbClr val="543110"/>
                </a:solidFill>
                <a:latin typeface="Roboto Condensed"/>
              </a:rPr>
              <a:t> </a:t>
            </a:r>
            <a:r>
              <a:rPr lang="en-US" sz="4100" dirty="0" err="1">
                <a:solidFill>
                  <a:srgbClr val="543110"/>
                </a:solidFill>
                <a:latin typeface="Roboto Condensed"/>
              </a:rPr>
              <a:t>tu</a:t>
            </a:r>
            <a:r>
              <a:rPr lang="en-US" sz="4100" dirty="0">
                <a:solidFill>
                  <a:srgbClr val="543110"/>
                </a:solidFill>
                <a:latin typeface="Roboto Condensed"/>
              </a:rPr>
              <a:t> </a:t>
            </a:r>
            <a:r>
              <a:rPr lang="en-US" sz="4100" dirty="0" err="1">
                <a:solidFill>
                  <a:srgbClr val="543110"/>
                </a:solidFill>
                <a:latin typeface="Roboto Condensed"/>
              </a:rPr>
              <a:t>từ</a:t>
            </a:r>
            <a:r>
              <a:rPr lang="en-US" sz="4100" dirty="0">
                <a:solidFill>
                  <a:srgbClr val="543110"/>
                </a:solidFill>
                <a:latin typeface="Roboto Condensed"/>
              </a:rPr>
              <a:t>: “</a:t>
            </a:r>
            <a:r>
              <a:rPr lang="en-US" sz="4100" dirty="0" err="1">
                <a:solidFill>
                  <a:srgbClr val="964900"/>
                </a:solidFill>
                <a:latin typeface="Roboto Condensed Italics"/>
              </a:rPr>
              <a:t>Chuông</a:t>
            </a:r>
            <a:r>
              <a:rPr lang="en-US" sz="4100" dirty="0">
                <a:solidFill>
                  <a:srgbClr val="964900"/>
                </a:solidFill>
                <a:latin typeface="Roboto Condensed Italics"/>
              </a:rPr>
              <a:t> </a:t>
            </a:r>
            <a:r>
              <a:rPr lang="en-US" sz="4100" dirty="0" err="1">
                <a:solidFill>
                  <a:srgbClr val="964900"/>
                </a:solidFill>
                <a:latin typeface="Roboto Condensed Italics"/>
              </a:rPr>
              <a:t>sầu</a:t>
            </a:r>
            <a:r>
              <a:rPr lang="en-US" sz="4100" dirty="0">
                <a:solidFill>
                  <a:srgbClr val="964900"/>
                </a:solidFill>
                <a:latin typeface="Roboto Condensed Italics"/>
              </a:rPr>
              <a:t> </a:t>
            </a:r>
            <a:r>
              <a:rPr lang="en-US" sz="4100" dirty="0" err="1">
                <a:solidFill>
                  <a:srgbClr val="964900"/>
                </a:solidFill>
                <a:latin typeface="Roboto Condensed Italics"/>
              </a:rPr>
              <a:t>chẳng</a:t>
            </a:r>
            <a:r>
              <a:rPr lang="en-US" sz="4100" dirty="0">
                <a:solidFill>
                  <a:srgbClr val="964900"/>
                </a:solidFill>
                <a:latin typeface="Roboto Condensed Italics"/>
              </a:rPr>
              <a:t> </a:t>
            </a:r>
            <a:r>
              <a:rPr lang="en-US" sz="4100" dirty="0" err="1">
                <a:solidFill>
                  <a:srgbClr val="964900"/>
                </a:solidFill>
                <a:latin typeface="Roboto Condensed Italics"/>
              </a:rPr>
              <a:t>đánh</a:t>
            </a:r>
            <a:r>
              <a:rPr lang="en-US" sz="4100" dirty="0">
                <a:solidFill>
                  <a:srgbClr val="964900"/>
                </a:solidFill>
                <a:latin typeface="Roboto Condensed Italics"/>
              </a:rPr>
              <a:t> </a:t>
            </a:r>
            <a:r>
              <a:rPr lang="en-US" sz="4100" dirty="0" err="1">
                <a:solidFill>
                  <a:srgbClr val="964900"/>
                </a:solidFill>
                <a:latin typeface="Roboto Condensed Italics"/>
              </a:rPr>
              <a:t>cớ</a:t>
            </a:r>
            <a:r>
              <a:rPr lang="en-US" sz="4100" dirty="0">
                <a:solidFill>
                  <a:srgbClr val="964900"/>
                </a:solidFill>
                <a:latin typeface="Roboto Condensed Italics"/>
              </a:rPr>
              <a:t> </a:t>
            </a:r>
            <a:r>
              <a:rPr lang="en-US" sz="4100" dirty="0" err="1">
                <a:solidFill>
                  <a:srgbClr val="964900"/>
                </a:solidFill>
                <a:latin typeface="Roboto Condensed Italics"/>
              </a:rPr>
              <a:t>sao</a:t>
            </a:r>
            <a:r>
              <a:rPr lang="en-US" sz="4100" dirty="0">
                <a:solidFill>
                  <a:srgbClr val="964900"/>
                </a:solidFill>
                <a:latin typeface="Roboto Condensed Italics"/>
              </a:rPr>
              <a:t> om?</a:t>
            </a:r>
            <a:r>
              <a:rPr lang="en-US" sz="4100" dirty="0">
                <a:solidFill>
                  <a:srgbClr val="543110"/>
                </a:solidFill>
                <a:latin typeface="Roboto Condensed"/>
              </a:rPr>
              <a:t>” </a:t>
            </a:r>
            <a:r>
              <a:rPr lang="en-US" sz="4100" dirty="0" err="1">
                <a:solidFill>
                  <a:srgbClr val="543110"/>
                </a:solidFill>
                <a:latin typeface="Roboto Condensed"/>
              </a:rPr>
              <a:t>làm</a:t>
            </a:r>
            <a:r>
              <a:rPr lang="en-US" sz="4100" dirty="0">
                <a:solidFill>
                  <a:srgbClr val="543110"/>
                </a:solidFill>
                <a:latin typeface="Roboto Condensed"/>
              </a:rPr>
              <a:t> </a:t>
            </a:r>
            <a:r>
              <a:rPr lang="en-US" sz="4100" dirty="0" err="1">
                <a:solidFill>
                  <a:srgbClr val="543110"/>
                </a:solidFill>
                <a:latin typeface="Roboto Condensed"/>
              </a:rPr>
              <a:t>cho</a:t>
            </a:r>
            <a:r>
              <a:rPr lang="en-US" sz="4100" dirty="0">
                <a:solidFill>
                  <a:srgbClr val="543110"/>
                </a:solidFill>
                <a:latin typeface="Roboto Condensed"/>
              </a:rPr>
              <a:t> </a:t>
            </a:r>
            <a:r>
              <a:rPr lang="en-US" sz="4100" dirty="0" err="1">
                <a:solidFill>
                  <a:srgbClr val="543110"/>
                </a:solidFill>
                <a:latin typeface="Roboto Condensed"/>
              </a:rPr>
              <a:t>giọng</a:t>
            </a:r>
            <a:r>
              <a:rPr lang="en-US" sz="4100" dirty="0">
                <a:solidFill>
                  <a:srgbClr val="543110"/>
                </a:solidFill>
                <a:latin typeface="Roboto Condensed"/>
              </a:rPr>
              <a:t> </a:t>
            </a:r>
            <a:r>
              <a:rPr lang="en-US" sz="4100" dirty="0" err="1">
                <a:solidFill>
                  <a:srgbClr val="543110"/>
                </a:solidFill>
                <a:latin typeface="Roboto Condensed"/>
              </a:rPr>
              <a:t>thơ</a:t>
            </a:r>
            <a:r>
              <a:rPr lang="en-US" sz="4100" dirty="0">
                <a:solidFill>
                  <a:srgbClr val="543110"/>
                </a:solidFill>
                <a:latin typeface="Roboto Condensed"/>
              </a:rPr>
              <a:t> </a:t>
            </a:r>
            <a:r>
              <a:rPr lang="en-US" sz="4100" dirty="0" err="1">
                <a:solidFill>
                  <a:srgbClr val="543110"/>
                </a:solidFill>
                <a:latin typeface="Roboto Condensed"/>
              </a:rPr>
              <a:t>thảm</a:t>
            </a:r>
            <a:r>
              <a:rPr lang="en-US" sz="4100" dirty="0">
                <a:solidFill>
                  <a:srgbClr val="543110"/>
                </a:solidFill>
                <a:latin typeface="Roboto Condensed"/>
              </a:rPr>
              <a:t> </a:t>
            </a:r>
            <a:r>
              <a:rPr lang="en-US" sz="4100" dirty="0" err="1">
                <a:solidFill>
                  <a:srgbClr val="543110"/>
                </a:solidFill>
                <a:latin typeface="Roboto Condensed"/>
              </a:rPr>
              <a:t>thiết</a:t>
            </a:r>
            <a:r>
              <a:rPr lang="en-US" sz="4100" dirty="0">
                <a:solidFill>
                  <a:srgbClr val="543110"/>
                </a:solidFill>
                <a:latin typeface="Roboto Condensed"/>
              </a:rPr>
              <a:t>, </a:t>
            </a:r>
            <a:r>
              <a:rPr lang="en-US" sz="4100" dirty="0" err="1">
                <a:solidFill>
                  <a:srgbClr val="543110"/>
                </a:solidFill>
                <a:latin typeface="Roboto Condensed"/>
              </a:rPr>
              <a:t>xoáy</a:t>
            </a:r>
            <a:r>
              <a:rPr lang="en-US" sz="4100" dirty="0">
                <a:solidFill>
                  <a:srgbClr val="543110"/>
                </a:solidFill>
                <a:latin typeface="Roboto Condensed"/>
              </a:rPr>
              <a:t> </a:t>
            </a:r>
            <a:r>
              <a:rPr lang="en-US" sz="4100" dirty="0" err="1">
                <a:solidFill>
                  <a:srgbClr val="543110"/>
                </a:solidFill>
                <a:latin typeface="Roboto Condensed"/>
              </a:rPr>
              <a:t>sâu</a:t>
            </a:r>
            <a:r>
              <a:rPr lang="en-US" sz="4100" dirty="0">
                <a:solidFill>
                  <a:srgbClr val="543110"/>
                </a:solidFill>
                <a:latin typeface="Roboto Condensed"/>
              </a:rPr>
              <a:t> </a:t>
            </a:r>
            <a:r>
              <a:rPr lang="en-US" sz="4100" dirty="0" err="1">
                <a:solidFill>
                  <a:srgbClr val="543110"/>
                </a:solidFill>
                <a:latin typeface="Roboto Condensed"/>
              </a:rPr>
              <a:t>vào</a:t>
            </a:r>
            <a:r>
              <a:rPr lang="en-US" sz="4100" dirty="0">
                <a:solidFill>
                  <a:srgbClr val="543110"/>
                </a:solidFill>
                <a:latin typeface="Roboto Condensed"/>
              </a:rPr>
              <a:t> </a:t>
            </a:r>
            <a:r>
              <a:rPr lang="en-US" sz="4100" dirty="0" err="1">
                <a:solidFill>
                  <a:srgbClr val="543110"/>
                </a:solidFill>
                <a:latin typeface="Roboto Condensed"/>
              </a:rPr>
              <a:t>lòng</a:t>
            </a:r>
            <a:r>
              <a:rPr lang="en-US" sz="4100" dirty="0">
                <a:solidFill>
                  <a:srgbClr val="543110"/>
                </a:solidFill>
                <a:latin typeface="Roboto Condensed"/>
              </a:rPr>
              <a:t> </a:t>
            </a:r>
            <a:r>
              <a:rPr lang="en-US" sz="4100" dirty="0" err="1">
                <a:solidFill>
                  <a:srgbClr val="543110"/>
                </a:solidFill>
                <a:latin typeface="Roboto Condensed"/>
              </a:rPr>
              <a:t>người</a:t>
            </a:r>
            <a:r>
              <a:rPr lang="en-US" sz="4100" dirty="0">
                <a:solidFill>
                  <a:srgbClr val="543110"/>
                </a:solidFill>
                <a:latin typeface="Roboto Condensed"/>
              </a:rPr>
              <a:t> </a:t>
            </a:r>
            <a:r>
              <a:rPr lang="en-US" sz="4100" dirty="0" err="1">
                <a:solidFill>
                  <a:srgbClr val="543110"/>
                </a:solidFill>
                <a:latin typeface="Roboto Condensed"/>
              </a:rPr>
              <a:t>như</a:t>
            </a:r>
            <a:r>
              <a:rPr lang="en-US" sz="4100" dirty="0">
                <a:solidFill>
                  <a:srgbClr val="543110"/>
                </a:solidFill>
                <a:latin typeface="Roboto Condensed"/>
              </a:rPr>
              <a:t> </a:t>
            </a:r>
            <a:r>
              <a:rPr lang="en-US" sz="4100" dirty="0" err="1">
                <a:solidFill>
                  <a:srgbClr val="543110"/>
                </a:solidFill>
                <a:latin typeface="Roboto Condensed"/>
              </a:rPr>
              <a:t>một</a:t>
            </a:r>
            <a:r>
              <a:rPr lang="en-US" sz="4100" dirty="0">
                <a:solidFill>
                  <a:srgbClr val="543110"/>
                </a:solidFill>
                <a:latin typeface="Roboto Condensed"/>
              </a:rPr>
              <a:t> </a:t>
            </a:r>
            <a:r>
              <a:rPr lang="en-US" sz="4100" dirty="0" err="1">
                <a:solidFill>
                  <a:srgbClr val="543110"/>
                </a:solidFill>
                <a:latin typeface="Roboto Condensed"/>
              </a:rPr>
              <a:t>lời</a:t>
            </a:r>
            <a:r>
              <a:rPr lang="en-US" sz="4100" dirty="0">
                <a:solidFill>
                  <a:srgbClr val="543110"/>
                </a:solidFill>
                <a:latin typeface="Roboto Condensed"/>
              </a:rPr>
              <a:t> than “</a:t>
            </a:r>
            <a:r>
              <a:rPr lang="en-US" sz="4100" dirty="0" err="1">
                <a:solidFill>
                  <a:srgbClr val="964900"/>
                </a:solidFill>
                <a:latin typeface="Roboto Condensed Italics"/>
              </a:rPr>
              <a:t>cớ</a:t>
            </a:r>
            <a:r>
              <a:rPr lang="en-US" sz="4100" dirty="0">
                <a:solidFill>
                  <a:srgbClr val="964900"/>
                </a:solidFill>
                <a:latin typeface="Roboto Condensed Italics"/>
              </a:rPr>
              <a:t> </a:t>
            </a:r>
            <a:r>
              <a:rPr lang="en-US" sz="4100" dirty="0" err="1">
                <a:solidFill>
                  <a:srgbClr val="964900"/>
                </a:solidFill>
                <a:latin typeface="Roboto Condensed Italics"/>
              </a:rPr>
              <a:t>sao</a:t>
            </a:r>
            <a:r>
              <a:rPr lang="en-US" sz="4100" dirty="0">
                <a:solidFill>
                  <a:srgbClr val="964900"/>
                </a:solidFill>
                <a:latin typeface="Roboto Condensed Italics"/>
              </a:rPr>
              <a:t>?</a:t>
            </a:r>
            <a:r>
              <a:rPr lang="en-US" sz="4100" dirty="0">
                <a:solidFill>
                  <a:srgbClr val="543110"/>
                </a:solidFill>
                <a:latin typeface="Roboto Condensed"/>
              </a:rPr>
              <a:t>”, </a:t>
            </a:r>
            <a:r>
              <a:rPr lang="en-US" sz="4100" dirty="0" err="1">
                <a:solidFill>
                  <a:srgbClr val="543110"/>
                </a:solidFill>
                <a:latin typeface="Roboto Condensed"/>
              </a:rPr>
              <a:t>một</a:t>
            </a:r>
            <a:r>
              <a:rPr lang="en-US" sz="4100" dirty="0">
                <a:solidFill>
                  <a:srgbClr val="543110"/>
                </a:solidFill>
                <a:latin typeface="Roboto Condensed"/>
              </a:rPr>
              <a:t> </a:t>
            </a:r>
            <a:r>
              <a:rPr lang="en-US" sz="4100" dirty="0" err="1">
                <a:solidFill>
                  <a:srgbClr val="543110"/>
                </a:solidFill>
                <a:latin typeface="Roboto Condensed"/>
              </a:rPr>
              <a:t>tiếng</a:t>
            </a:r>
            <a:r>
              <a:rPr lang="en-US" sz="4100" dirty="0">
                <a:solidFill>
                  <a:srgbClr val="543110"/>
                </a:solidFill>
                <a:latin typeface="Roboto Condensed"/>
              </a:rPr>
              <a:t> </a:t>
            </a:r>
            <a:r>
              <a:rPr lang="en-US" sz="4100" dirty="0" err="1">
                <a:solidFill>
                  <a:srgbClr val="543110"/>
                </a:solidFill>
                <a:latin typeface="Roboto Condensed"/>
              </a:rPr>
              <a:t>thở</a:t>
            </a:r>
            <a:r>
              <a:rPr lang="en-US" sz="4100" dirty="0">
                <a:solidFill>
                  <a:srgbClr val="543110"/>
                </a:solidFill>
                <a:latin typeface="Roboto Condensed"/>
              </a:rPr>
              <a:t> </a:t>
            </a:r>
            <a:r>
              <a:rPr lang="en-US" sz="4100" dirty="0" err="1">
                <a:solidFill>
                  <a:srgbClr val="543110"/>
                </a:solidFill>
                <a:latin typeface="Roboto Condensed"/>
              </a:rPr>
              <a:t>dài</a:t>
            </a:r>
            <a:r>
              <a:rPr lang="en-US" sz="4100" dirty="0">
                <a:solidFill>
                  <a:srgbClr val="543110"/>
                </a:solidFill>
                <a:latin typeface="Roboto Condensed"/>
              </a:rPr>
              <a:t> </a:t>
            </a:r>
            <a:r>
              <a:rPr lang="en-US" sz="4100" dirty="0" err="1">
                <a:solidFill>
                  <a:srgbClr val="543110"/>
                </a:solidFill>
                <a:latin typeface="Roboto Condensed"/>
              </a:rPr>
              <a:t>ngao</a:t>
            </a:r>
            <a:r>
              <a:rPr lang="en-US" sz="4100" dirty="0">
                <a:solidFill>
                  <a:srgbClr val="543110"/>
                </a:solidFill>
                <a:latin typeface="Roboto Condensed"/>
              </a:rPr>
              <a:t> </a:t>
            </a:r>
            <a:r>
              <a:rPr lang="en-US" sz="4100" dirty="0" err="1">
                <a:solidFill>
                  <a:srgbClr val="543110"/>
                </a:solidFill>
                <a:latin typeface="Roboto Condensed"/>
              </a:rPr>
              <a:t>ngán</a:t>
            </a:r>
            <a:r>
              <a:rPr lang="en-US" sz="4100" dirty="0">
                <a:solidFill>
                  <a:srgbClr val="543110"/>
                </a:solidFill>
                <a:latin typeface="Roboto Condensed"/>
              </a:rPr>
              <a:t>.</a:t>
            </a:r>
          </a:p>
        </p:txBody>
      </p:sp>
      <p:sp>
        <p:nvSpPr>
          <p:cNvPr id="13" name="TextBox 13"/>
          <p:cNvSpPr txBox="1"/>
          <p:nvPr/>
        </p:nvSpPr>
        <p:spPr>
          <a:xfrm>
            <a:off x="0" y="9350651"/>
            <a:ext cx="14901852" cy="721995"/>
          </a:xfrm>
          <a:prstGeom prst="rect">
            <a:avLst/>
          </a:prstGeom>
        </p:spPr>
        <p:txBody>
          <a:bodyPr lIns="0" tIns="0" rIns="0" bIns="0" rtlCol="0" anchor="t">
            <a:spAutoFit/>
          </a:bodyPr>
          <a:lstStyle/>
          <a:p>
            <a:pPr algn="ctr">
              <a:lnSpc>
                <a:spcPts val="5880"/>
              </a:lnSpc>
              <a:spcBef>
                <a:spcPct val="0"/>
              </a:spcBef>
            </a:pPr>
            <a:r>
              <a:rPr lang="en-US" sz="4200" dirty="0">
                <a:solidFill>
                  <a:srgbClr val="543110"/>
                </a:solidFill>
                <a:latin typeface="Roboto Condensed"/>
              </a:rPr>
              <a:t> ---&gt; </a:t>
            </a:r>
            <a:r>
              <a:rPr lang="en-US" sz="4200" dirty="0" err="1">
                <a:solidFill>
                  <a:srgbClr val="543110"/>
                </a:solidFill>
                <a:latin typeface="Roboto Condensed"/>
              </a:rPr>
              <a:t>Tả</a:t>
            </a:r>
            <a:r>
              <a:rPr lang="en-US" sz="4200" dirty="0">
                <a:solidFill>
                  <a:srgbClr val="543110"/>
                </a:solidFill>
                <a:latin typeface="Roboto Condensed"/>
              </a:rPr>
              <a:t> </a:t>
            </a:r>
            <a:r>
              <a:rPr lang="en-US" sz="4200" dirty="0" err="1">
                <a:solidFill>
                  <a:srgbClr val="543110"/>
                </a:solidFill>
                <a:latin typeface="Roboto Condensed"/>
              </a:rPr>
              <a:t>cảnh</a:t>
            </a:r>
            <a:r>
              <a:rPr lang="en-US" sz="4200" dirty="0">
                <a:solidFill>
                  <a:srgbClr val="543110"/>
                </a:solidFill>
                <a:latin typeface="Roboto Condensed"/>
              </a:rPr>
              <a:t> </a:t>
            </a:r>
            <a:r>
              <a:rPr lang="en-US" sz="4200" dirty="0" err="1">
                <a:solidFill>
                  <a:srgbClr val="543110"/>
                </a:solidFill>
                <a:latin typeface="Roboto Condensed"/>
              </a:rPr>
              <a:t>ngụ</a:t>
            </a:r>
            <a:r>
              <a:rPr lang="en-US" sz="4200" dirty="0">
                <a:solidFill>
                  <a:srgbClr val="543110"/>
                </a:solidFill>
                <a:latin typeface="Roboto Condensed"/>
              </a:rPr>
              <a:t> </a:t>
            </a:r>
            <a:r>
              <a:rPr lang="en-US" sz="4200" dirty="0" err="1">
                <a:solidFill>
                  <a:srgbClr val="543110"/>
                </a:solidFill>
                <a:latin typeface="Roboto Condensed"/>
              </a:rPr>
              <a:t>tình</a:t>
            </a:r>
            <a:r>
              <a:rPr lang="en-US" sz="4200" dirty="0">
                <a:solidFill>
                  <a:srgbClr val="543110"/>
                </a:solidFill>
                <a:latin typeface="Roboto Condensed"/>
              </a:rPr>
              <a:t>: </a:t>
            </a:r>
            <a:r>
              <a:rPr lang="en-US" sz="4200" dirty="0" err="1">
                <a:solidFill>
                  <a:srgbClr val="543110"/>
                </a:solidFill>
                <a:latin typeface="Roboto Condensed"/>
              </a:rPr>
              <a:t>Lòng</a:t>
            </a:r>
            <a:r>
              <a:rPr lang="en-US" sz="4200" dirty="0">
                <a:solidFill>
                  <a:srgbClr val="543110"/>
                </a:solidFill>
                <a:latin typeface="Roboto Condensed"/>
              </a:rPr>
              <a:t> </a:t>
            </a:r>
            <a:r>
              <a:rPr lang="en-US" sz="4200" dirty="0" err="1">
                <a:solidFill>
                  <a:srgbClr val="543110"/>
                </a:solidFill>
                <a:latin typeface="Roboto Condensed"/>
              </a:rPr>
              <a:t>buồn</a:t>
            </a:r>
            <a:r>
              <a:rPr lang="en-US" sz="4200" dirty="0">
                <a:solidFill>
                  <a:srgbClr val="543110"/>
                </a:solidFill>
                <a:latin typeface="Roboto Condensed"/>
              </a:rPr>
              <a:t> </a:t>
            </a:r>
            <a:r>
              <a:rPr lang="en-US" sz="4200" dirty="0" err="1">
                <a:solidFill>
                  <a:srgbClr val="543110"/>
                </a:solidFill>
                <a:latin typeface="Roboto Condensed"/>
              </a:rPr>
              <a:t>khiến</a:t>
            </a:r>
            <a:r>
              <a:rPr lang="en-US" sz="4200" dirty="0">
                <a:solidFill>
                  <a:srgbClr val="543110"/>
                </a:solidFill>
                <a:latin typeface="Roboto Condensed"/>
              </a:rPr>
              <a:t> </a:t>
            </a:r>
            <a:r>
              <a:rPr lang="en-US" sz="4200" dirty="0" err="1">
                <a:solidFill>
                  <a:srgbClr val="543110"/>
                </a:solidFill>
                <a:latin typeface="Roboto Condensed"/>
              </a:rPr>
              <a:t>cho</a:t>
            </a:r>
            <a:r>
              <a:rPr lang="en-US" sz="4200" dirty="0">
                <a:solidFill>
                  <a:srgbClr val="543110"/>
                </a:solidFill>
                <a:latin typeface="Roboto Condensed"/>
              </a:rPr>
              <a:t> </a:t>
            </a:r>
            <a:r>
              <a:rPr lang="en-US" sz="4200" dirty="0" err="1">
                <a:solidFill>
                  <a:srgbClr val="543110"/>
                </a:solidFill>
                <a:latin typeface="Roboto Condensed"/>
              </a:rPr>
              <a:t>cảnh</a:t>
            </a:r>
            <a:r>
              <a:rPr lang="en-US" sz="4200" dirty="0">
                <a:solidFill>
                  <a:srgbClr val="543110"/>
                </a:solidFill>
                <a:latin typeface="Roboto Condensed"/>
              </a:rPr>
              <a:t> </a:t>
            </a:r>
            <a:r>
              <a:rPr lang="en-US" sz="4200" dirty="0" err="1">
                <a:solidFill>
                  <a:srgbClr val="543110"/>
                </a:solidFill>
                <a:latin typeface="Roboto Condensed"/>
              </a:rPr>
              <a:t>cũng</a:t>
            </a:r>
            <a:r>
              <a:rPr lang="en-US" sz="4200" dirty="0">
                <a:solidFill>
                  <a:srgbClr val="543110"/>
                </a:solidFill>
                <a:latin typeface="Roboto Condensed"/>
              </a:rPr>
              <a:t> u </a:t>
            </a:r>
            <a:r>
              <a:rPr lang="en-US" sz="4200" dirty="0" err="1">
                <a:solidFill>
                  <a:srgbClr val="543110"/>
                </a:solidFill>
                <a:latin typeface="Roboto Condensed"/>
              </a:rPr>
              <a:t>uất</a:t>
            </a:r>
            <a:r>
              <a:rPr lang="en-US" sz="4200" dirty="0">
                <a:solidFill>
                  <a:srgbClr val="543110"/>
                </a:solidFill>
                <a:latin typeface="Roboto Condensed"/>
              </a:rPr>
              <a:t> </a:t>
            </a:r>
            <a:r>
              <a:rPr lang="en-US" sz="4200" dirty="0" err="1">
                <a:solidFill>
                  <a:srgbClr val="543110"/>
                </a:solidFill>
                <a:latin typeface="Roboto Condensed"/>
              </a:rPr>
              <a:t>buồn</a:t>
            </a:r>
            <a:r>
              <a:rPr lang="en-US" sz="4200" dirty="0">
                <a:solidFill>
                  <a:srgbClr val="543110"/>
                </a:solidFill>
                <a:latin typeface="Roboto Condensed"/>
              </a:rPr>
              <a:t> </a:t>
            </a:r>
            <a:r>
              <a:rPr lang="en-US" sz="4200" dirty="0" err="1">
                <a:solidFill>
                  <a:srgbClr val="543110"/>
                </a:solidFill>
                <a:latin typeface="Roboto Condensed"/>
              </a:rPr>
              <a:t>theo.</a:t>
            </a:r>
            <a:endParaRPr lang="en-US" sz="4200" dirty="0">
              <a:solidFill>
                <a:srgbClr val="543110"/>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2"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a:off x="-971081" y="7430996"/>
            <a:ext cx="19426564" cy="4788615"/>
          </a:xfrm>
          <a:custGeom>
            <a:avLst/>
            <a:gdLst/>
            <a:ahLst/>
            <a:cxnLst/>
            <a:rect l="l" t="t" r="r" b="b"/>
            <a:pathLst>
              <a:path w="19426564" h="4788615">
                <a:moveTo>
                  <a:pt x="0" y="0"/>
                </a:moveTo>
                <a:lnTo>
                  <a:pt x="19426564" y="0"/>
                </a:lnTo>
                <a:lnTo>
                  <a:pt x="19426564" y="4788615"/>
                </a:lnTo>
                <a:lnTo>
                  <a:pt x="0" y="4788615"/>
                </a:lnTo>
                <a:lnTo>
                  <a:pt x="0" y="0"/>
                </a:lnTo>
                <a:close/>
              </a:path>
            </a:pathLst>
          </a:custGeom>
          <a:blipFill>
            <a:blip r:embed="rId3">
              <a:alphaModFix amt="21999"/>
            </a:blip>
            <a:stretch>
              <a:fillRect t="-430" b="-108749"/>
            </a:stretch>
          </a:blipFill>
        </p:spPr>
      </p:sp>
      <p:sp>
        <p:nvSpPr>
          <p:cNvPr id="4" name="TextBox 4"/>
          <p:cNvSpPr txBox="1"/>
          <p:nvPr/>
        </p:nvSpPr>
        <p:spPr>
          <a:xfrm>
            <a:off x="1621277" y="6830921"/>
            <a:ext cx="15638023" cy="1581150"/>
          </a:xfrm>
          <a:prstGeom prst="rect">
            <a:avLst/>
          </a:prstGeom>
        </p:spPr>
        <p:txBody>
          <a:bodyPr lIns="0" tIns="0" rIns="0" bIns="0" rtlCol="0" anchor="t">
            <a:spAutoFit/>
          </a:bodyPr>
          <a:lstStyle/>
          <a:p>
            <a:pPr algn="just">
              <a:lnSpc>
                <a:spcPts val="6299"/>
              </a:lnSpc>
              <a:spcBef>
                <a:spcPct val="0"/>
              </a:spcBef>
            </a:pPr>
            <a:r>
              <a:rPr lang="en-US" sz="4500" dirty="0">
                <a:solidFill>
                  <a:srgbClr val="543110"/>
                </a:solidFill>
                <a:latin typeface="Roboto Condensed"/>
              </a:rPr>
              <a:t>----&gt; </a:t>
            </a:r>
            <a:r>
              <a:rPr lang="en-US" sz="4500" dirty="0" err="1">
                <a:solidFill>
                  <a:srgbClr val="543110"/>
                </a:solidFill>
                <a:latin typeface="Roboto Condensed"/>
              </a:rPr>
              <a:t>Bà</a:t>
            </a:r>
            <a:r>
              <a:rPr lang="en-US" sz="4500" dirty="0">
                <a:solidFill>
                  <a:srgbClr val="543110"/>
                </a:solidFill>
                <a:latin typeface="Roboto Condensed"/>
              </a:rPr>
              <a:t> </a:t>
            </a:r>
            <a:r>
              <a:rPr lang="en-US" sz="4500" dirty="0" err="1">
                <a:solidFill>
                  <a:srgbClr val="543110"/>
                </a:solidFill>
                <a:latin typeface="Roboto Condensed"/>
              </a:rPr>
              <a:t>buồn</a:t>
            </a:r>
            <a:r>
              <a:rPr lang="en-US" sz="4500" dirty="0">
                <a:solidFill>
                  <a:srgbClr val="543110"/>
                </a:solidFill>
                <a:latin typeface="Roboto Condensed"/>
              </a:rPr>
              <a:t>, </a:t>
            </a:r>
            <a:r>
              <a:rPr lang="en-US" sz="4500" dirty="0" err="1">
                <a:solidFill>
                  <a:srgbClr val="543110"/>
                </a:solidFill>
                <a:latin typeface="Roboto Condensed"/>
              </a:rPr>
              <a:t>giận</a:t>
            </a:r>
            <a:r>
              <a:rPr lang="en-US" sz="4500" dirty="0">
                <a:solidFill>
                  <a:srgbClr val="543110"/>
                </a:solidFill>
                <a:latin typeface="Roboto Condensed"/>
              </a:rPr>
              <a:t> </a:t>
            </a:r>
            <a:r>
              <a:rPr lang="en-US" sz="4500" dirty="0" err="1">
                <a:solidFill>
                  <a:srgbClr val="543110"/>
                </a:solidFill>
                <a:latin typeface="Roboto Condensed"/>
              </a:rPr>
              <a:t>vì</a:t>
            </a:r>
            <a:r>
              <a:rPr lang="en-US" sz="4500" dirty="0">
                <a:solidFill>
                  <a:srgbClr val="543110"/>
                </a:solidFill>
                <a:latin typeface="Roboto Condensed"/>
              </a:rPr>
              <a:t> </a:t>
            </a:r>
            <a:r>
              <a:rPr lang="en-US" sz="4500" dirty="0" err="1">
                <a:solidFill>
                  <a:srgbClr val="543110"/>
                </a:solidFill>
                <a:latin typeface="Roboto Condensed"/>
              </a:rPr>
              <a:t>tình</a:t>
            </a:r>
            <a:r>
              <a:rPr lang="en-US" sz="4500" dirty="0">
                <a:solidFill>
                  <a:srgbClr val="543110"/>
                </a:solidFill>
                <a:latin typeface="Roboto Condensed"/>
              </a:rPr>
              <a:t> </a:t>
            </a:r>
            <a:r>
              <a:rPr lang="en-US" sz="4500" dirty="0" err="1">
                <a:solidFill>
                  <a:srgbClr val="543110"/>
                </a:solidFill>
                <a:latin typeface="Roboto Condensed"/>
              </a:rPr>
              <a:t>duyên</a:t>
            </a:r>
            <a:r>
              <a:rPr lang="en-US" sz="4500" dirty="0">
                <a:solidFill>
                  <a:srgbClr val="543110"/>
                </a:solidFill>
                <a:latin typeface="Roboto Condensed"/>
              </a:rPr>
              <a:t> </a:t>
            </a:r>
            <a:r>
              <a:rPr lang="en-US" sz="4500" dirty="0" err="1">
                <a:solidFill>
                  <a:srgbClr val="543110"/>
                </a:solidFill>
                <a:latin typeface="Roboto Condensed"/>
              </a:rPr>
              <a:t>lỡ</a:t>
            </a:r>
            <a:r>
              <a:rPr lang="en-US" sz="4500" dirty="0">
                <a:solidFill>
                  <a:srgbClr val="543110"/>
                </a:solidFill>
                <a:latin typeface="Roboto Condensed"/>
              </a:rPr>
              <a:t> </a:t>
            </a:r>
            <a:r>
              <a:rPr lang="en-US" sz="4500" dirty="0" err="1">
                <a:solidFill>
                  <a:srgbClr val="543110"/>
                </a:solidFill>
                <a:latin typeface="Roboto Condensed"/>
              </a:rPr>
              <a:t>dở</a:t>
            </a:r>
            <a:r>
              <a:rPr lang="en-US" sz="4500" dirty="0">
                <a:solidFill>
                  <a:srgbClr val="543110"/>
                </a:solidFill>
                <a:latin typeface="Roboto Condensed"/>
              </a:rPr>
              <a:t>, </a:t>
            </a:r>
            <a:r>
              <a:rPr lang="en-US" sz="4500" dirty="0" err="1">
                <a:solidFill>
                  <a:srgbClr val="543110"/>
                </a:solidFill>
                <a:latin typeface="Roboto Condensed"/>
              </a:rPr>
              <a:t>bà</a:t>
            </a:r>
            <a:r>
              <a:rPr lang="en-US" sz="4500" dirty="0">
                <a:solidFill>
                  <a:srgbClr val="543110"/>
                </a:solidFill>
                <a:latin typeface="Roboto Condensed"/>
              </a:rPr>
              <a:t> </a:t>
            </a:r>
            <a:r>
              <a:rPr lang="en-US" sz="4500" dirty="0" err="1">
                <a:solidFill>
                  <a:srgbClr val="543110"/>
                </a:solidFill>
                <a:latin typeface="Roboto Condensed"/>
              </a:rPr>
              <a:t>đã</a:t>
            </a:r>
            <a:r>
              <a:rPr lang="en-US" sz="4500" dirty="0">
                <a:solidFill>
                  <a:srgbClr val="543110"/>
                </a:solidFill>
                <a:latin typeface="Roboto Condensed"/>
              </a:rPr>
              <a:t> qua </a:t>
            </a:r>
            <a:r>
              <a:rPr lang="en-US" sz="4500" dirty="0" err="1">
                <a:solidFill>
                  <a:srgbClr val="543110"/>
                </a:solidFill>
                <a:latin typeface="Roboto Condensed"/>
              </a:rPr>
              <a:t>cái</a:t>
            </a:r>
            <a:r>
              <a:rPr lang="en-US" sz="4500" dirty="0">
                <a:solidFill>
                  <a:srgbClr val="543110"/>
                </a:solidFill>
                <a:latin typeface="Roboto Condensed"/>
              </a:rPr>
              <a:t> </a:t>
            </a:r>
            <a:r>
              <a:rPr lang="en-US" sz="4500" dirty="0" err="1">
                <a:solidFill>
                  <a:srgbClr val="543110"/>
                </a:solidFill>
                <a:latin typeface="Roboto Condensed"/>
              </a:rPr>
              <a:t>tuổi</a:t>
            </a:r>
            <a:r>
              <a:rPr lang="en-US" sz="4500" dirty="0">
                <a:solidFill>
                  <a:srgbClr val="543110"/>
                </a:solidFill>
                <a:latin typeface="Roboto Condensed"/>
              </a:rPr>
              <a:t> </a:t>
            </a:r>
            <a:r>
              <a:rPr lang="en-US" sz="4500" dirty="0" err="1">
                <a:solidFill>
                  <a:srgbClr val="543110"/>
                </a:solidFill>
                <a:latin typeface="Roboto Condensed"/>
              </a:rPr>
              <a:t>xuân</a:t>
            </a:r>
            <a:r>
              <a:rPr lang="en-US" sz="4500" dirty="0">
                <a:solidFill>
                  <a:srgbClr val="543110"/>
                </a:solidFill>
                <a:latin typeface="Roboto Condensed"/>
              </a:rPr>
              <a:t> </a:t>
            </a:r>
            <a:r>
              <a:rPr lang="en-US" sz="4500" dirty="0" err="1">
                <a:solidFill>
                  <a:srgbClr val="543110"/>
                </a:solidFill>
                <a:latin typeface="Roboto Condensed"/>
              </a:rPr>
              <a:t>thì</a:t>
            </a:r>
            <a:r>
              <a:rPr lang="en-US" sz="4500" dirty="0">
                <a:solidFill>
                  <a:srgbClr val="543110"/>
                </a:solidFill>
                <a:latin typeface="Roboto Condensed"/>
              </a:rPr>
              <a:t>, </a:t>
            </a:r>
            <a:r>
              <a:rPr lang="en-US" sz="4500" dirty="0" err="1">
                <a:solidFill>
                  <a:srgbClr val="543110"/>
                </a:solidFill>
                <a:latin typeface="Roboto Condensed"/>
              </a:rPr>
              <a:t>tình</a:t>
            </a:r>
            <a:r>
              <a:rPr lang="en-US" sz="4500" dirty="0">
                <a:solidFill>
                  <a:srgbClr val="543110"/>
                </a:solidFill>
                <a:latin typeface="Roboto Condensed"/>
              </a:rPr>
              <a:t> </a:t>
            </a:r>
            <a:r>
              <a:rPr lang="en-US" sz="4500" dirty="0" err="1">
                <a:solidFill>
                  <a:srgbClr val="543110"/>
                </a:solidFill>
                <a:latin typeface="Roboto Condensed"/>
              </a:rPr>
              <a:t>duyên</a:t>
            </a:r>
            <a:r>
              <a:rPr lang="en-US" sz="4500" dirty="0">
                <a:solidFill>
                  <a:srgbClr val="543110"/>
                </a:solidFill>
                <a:latin typeface="Roboto Condensed"/>
              </a:rPr>
              <a:t> </a:t>
            </a:r>
            <a:r>
              <a:rPr lang="en-US" sz="4500" dirty="0" err="1">
                <a:solidFill>
                  <a:srgbClr val="543110"/>
                </a:solidFill>
                <a:latin typeface="Roboto Condensed"/>
              </a:rPr>
              <a:t>đã</a:t>
            </a:r>
            <a:r>
              <a:rPr lang="en-US" sz="4500" dirty="0">
                <a:solidFill>
                  <a:srgbClr val="543110"/>
                </a:solidFill>
                <a:latin typeface="Roboto Condensed"/>
              </a:rPr>
              <a:t> </a:t>
            </a:r>
            <a:r>
              <a:rPr lang="en-US" sz="4500" dirty="0" err="1">
                <a:solidFill>
                  <a:srgbClr val="543110"/>
                </a:solidFill>
                <a:latin typeface="Roboto Condensed"/>
              </a:rPr>
              <a:t>quá</a:t>
            </a:r>
            <a:r>
              <a:rPr lang="en-US" sz="4500" dirty="0">
                <a:solidFill>
                  <a:srgbClr val="543110"/>
                </a:solidFill>
                <a:latin typeface="Roboto Condensed"/>
              </a:rPr>
              <a:t> </a:t>
            </a:r>
            <a:r>
              <a:rPr lang="en-US" sz="4500" dirty="0" err="1">
                <a:solidFill>
                  <a:srgbClr val="543110"/>
                </a:solidFill>
                <a:latin typeface="Roboto Condensed"/>
              </a:rPr>
              <a:t>chính</a:t>
            </a:r>
            <a:r>
              <a:rPr lang="en-US" sz="4500" dirty="0">
                <a:solidFill>
                  <a:srgbClr val="543110"/>
                </a:solidFill>
                <a:latin typeface="Roboto Condensed"/>
              </a:rPr>
              <a:t>.</a:t>
            </a:r>
          </a:p>
        </p:txBody>
      </p:sp>
      <p:sp>
        <p:nvSpPr>
          <p:cNvPr id="5" name="TextBox 5"/>
          <p:cNvSpPr txBox="1"/>
          <p:nvPr/>
        </p:nvSpPr>
        <p:spPr>
          <a:xfrm>
            <a:off x="1401868" y="8488271"/>
            <a:ext cx="16146019" cy="1581150"/>
          </a:xfrm>
          <a:prstGeom prst="rect">
            <a:avLst/>
          </a:prstGeom>
        </p:spPr>
        <p:txBody>
          <a:bodyPr lIns="0" tIns="0" rIns="0" bIns="0" rtlCol="0" anchor="t">
            <a:spAutoFit/>
          </a:bodyPr>
          <a:lstStyle/>
          <a:p>
            <a:pPr algn="just">
              <a:lnSpc>
                <a:spcPts val="6299"/>
              </a:lnSpc>
              <a:spcBef>
                <a:spcPct val="0"/>
              </a:spcBef>
            </a:pPr>
            <a:r>
              <a:rPr lang="en-US" sz="4500" dirty="0">
                <a:solidFill>
                  <a:srgbClr val="543110"/>
                </a:solidFill>
                <a:latin typeface="Roboto Condensed"/>
              </a:rPr>
              <a:t>----&gt; </a:t>
            </a:r>
            <a:r>
              <a:rPr lang="en-US" sz="4500" dirty="0" err="1">
                <a:solidFill>
                  <a:srgbClr val="543110"/>
                </a:solidFill>
                <a:latin typeface="Roboto Condensed"/>
              </a:rPr>
              <a:t>Tiếng</a:t>
            </a:r>
            <a:r>
              <a:rPr lang="en-US" sz="4500" dirty="0">
                <a:solidFill>
                  <a:srgbClr val="543110"/>
                </a:solidFill>
                <a:latin typeface="Roboto Condensed"/>
              </a:rPr>
              <a:t> </a:t>
            </a:r>
            <a:r>
              <a:rPr lang="en-US" sz="4500" dirty="0" err="1">
                <a:solidFill>
                  <a:srgbClr val="543110"/>
                </a:solidFill>
                <a:latin typeface="Roboto Condensed"/>
              </a:rPr>
              <a:t>thở</a:t>
            </a:r>
            <a:r>
              <a:rPr lang="en-US" sz="4500" dirty="0">
                <a:solidFill>
                  <a:srgbClr val="543110"/>
                </a:solidFill>
                <a:latin typeface="Roboto Condensed"/>
              </a:rPr>
              <a:t> </a:t>
            </a:r>
            <a:r>
              <a:rPr lang="en-US" sz="4500" dirty="0" err="1">
                <a:solidFill>
                  <a:srgbClr val="543110"/>
                </a:solidFill>
                <a:latin typeface="Roboto Condensed"/>
              </a:rPr>
              <a:t>dài</a:t>
            </a:r>
            <a:r>
              <a:rPr lang="en-US" sz="4500" dirty="0">
                <a:solidFill>
                  <a:srgbClr val="543110"/>
                </a:solidFill>
                <a:latin typeface="Roboto Condensed"/>
              </a:rPr>
              <a:t> </a:t>
            </a:r>
            <a:r>
              <a:rPr lang="en-US" sz="4500" dirty="0" err="1">
                <a:solidFill>
                  <a:srgbClr val="543110"/>
                </a:solidFill>
                <a:latin typeface="Roboto Condensed"/>
              </a:rPr>
              <a:t>ngao</a:t>
            </a:r>
            <a:r>
              <a:rPr lang="en-US" sz="4500" dirty="0">
                <a:solidFill>
                  <a:srgbClr val="543110"/>
                </a:solidFill>
                <a:latin typeface="Roboto Condensed"/>
              </a:rPr>
              <a:t> </a:t>
            </a:r>
            <a:r>
              <a:rPr lang="en-US" sz="4500" dirty="0" err="1">
                <a:solidFill>
                  <a:srgbClr val="543110"/>
                </a:solidFill>
                <a:latin typeface="Roboto Condensed"/>
              </a:rPr>
              <a:t>ngán</a:t>
            </a:r>
            <a:r>
              <a:rPr lang="en-US" sz="4500" dirty="0">
                <a:solidFill>
                  <a:srgbClr val="543110"/>
                </a:solidFill>
                <a:latin typeface="Roboto Condensed"/>
              </a:rPr>
              <a:t>, </a:t>
            </a:r>
            <a:r>
              <a:rPr lang="en-US" sz="4500" dirty="0" err="1">
                <a:solidFill>
                  <a:srgbClr val="543110"/>
                </a:solidFill>
                <a:latin typeface="Roboto Condensed"/>
              </a:rPr>
              <a:t>buồn</a:t>
            </a:r>
            <a:r>
              <a:rPr lang="en-US" sz="4500" dirty="0">
                <a:solidFill>
                  <a:srgbClr val="543110"/>
                </a:solidFill>
                <a:latin typeface="Roboto Condensed"/>
              </a:rPr>
              <a:t> </a:t>
            </a:r>
            <a:r>
              <a:rPr lang="en-US" sz="4500" dirty="0" err="1">
                <a:solidFill>
                  <a:srgbClr val="543110"/>
                </a:solidFill>
                <a:latin typeface="Roboto Condensed"/>
              </a:rPr>
              <a:t>tủi</a:t>
            </a:r>
            <a:r>
              <a:rPr lang="en-US" sz="4500" dirty="0">
                <a:solidFill>
                  <a:srgbClr val="543110"/>
                </a:solidFill>
                <a:latin typeface="Roboto Condensed"/>
              </a:rPr>
              <a:t>, </a:t>
            </a:r>
            <a:r>
              <a:rPr lang="en-US" sz="4500" dirty="0" err="1">
                <a:solidFill>
                  <a:srgbClr val="543110"/>
                </a:solidFill>
                <a:latin typeface="Roboto Condensed"/>
              </a:rPr>
              <a:t>thương</a:t>
            </a:r>
            <a:r>
              <a:rPr lang="en-US" sz="4500" dirty="0">
                <a:solidFill>
                  <a:srgbClr val="543110"/>
                </a:solidFill>
                <a:latin typeface="Roboto Condensed"/>
              </a:rPr>
              <a:t> </a:t>
            </a:r>
            <a:r>
              <a:rPr lang="en-US" sz="4500" dirty="0" err="1">
                <a:solidFill>
                  <a:srgbClr val="543110"/>
                </a:solidFill>
                <a:latin typeface="Roboto Condensed"/>
              </a:rPr>
              <a:t>xót</a:t>
            </a:r>
            <a:r>
              <a:rPr lang="en-US" sz="4500" dirty="0">
                <a:solidFill>
                  <a:srgbClr val="543110"/>
                </a:solidFill>
                <a:latin typeface="Roboto Condensed"/>
              </a:rPr>
              <a:t> </a:t>
            </a:r>
            <a:r>
              <a:rPr lang="en-US" sz="4500" dirty="0" err="1">
                <a:solidFill>
                  <a:srgbClr val="543110"/>
                </a:solidFill>
                <a:latin typeface="Roboto Condensed"/>
              </a:rPr>
              <a:t>về</a:t>
            </a:r>
            <a:r>
              <a:rPr lang="en-US" sz="4500" dirty="0">
                <a:solidFill>
                  <a:srgbClr val="543110"/>
                </a:solidFill>
                <a:latin typeface="Roboto Condensed"/>
              </a:rPr>
              <a:t> </a:t>
            </a:r>
            <a:r>
              <a:rPr lang="en-US" sz="4500" dirty="0" err="1">
                <a:solidFill>
                  <a:srgbClr val="543110"/>
                </a:solidFill>
                <a:latin typeface="Roboto Condensed"/>
              </a:rPr>
              <a:t>cuộc</a:t>
            </a:r>
            <a:r>
              <a:rPr lang="en-US" sz="4500" dirty="0">
                <a:solidFill>
                  <a:srgbClr val="543110"/>
                </a:solidFill>
                <a:latin typeface="Roboto Condensed"/>
              </a:rPr>
              <a:t> </a:t>
            </a:r>
            <a:r>
              <a:rPr lang="en-US" sz="4500" dirty="0" err="1">
                <a:solidFill>
                  <a:srgbClr val="543110"/>
                </a:solidFill>
                <a:latin typeface="Roboto Condensed"/>
              </a:rPr>
              <a:t>đời</a:t>
            </a:r>
            <a:r>
              <a:rPr lang="en-US" sz="4500" dirty="0">
                <a:solidFill>
                  <a:srgbClr val="543110"/>
                </a:solidFill>
                <a:latin typeface="Roboto Condensed"/>
              </a:rPr>
              <a:t> </a:t>
            </a:r>
            <a:r>
              <a:rPr lang="en-US" sz="4500" dirty="0" err="1">
                <a:solidFill>
                  <a:srgbClr val="543110"/>
                </a:solidFill>
                <a:latin typeface="Roboto Condensed"/>
              </a:rPr>
              <a:t>hẩm</a:t>
            </a:r>
            <a:r>
              <a:rPr lang="en-US" sz="4500" dirty="0">
                <a:solidFill>
                  <a:srgbClr val="543110"/>
                </a:solidFill>
                <a:latin typeface="Roboto Condensed"/>
              </a:rPr>
              <a:t> </a:t>
            </a:r>
            <a:r>
              <a:rPr lang="en-US" sz="4500" dirty="0" err="1">
                <a:solidFill>
                  <a:srgbClr val="543110"/>
                </a:solidFill>
                <a:latin typeface="Roboto Condensed"/>
              </a:rPr>
              <a:t>hiu</a:t>
            </a:r>
            <a:r>
              <a:rPr lang="en-US" sz="4500" dirty="0">
                <a:solidFill>
                  <a:srgbClr val="543110"/>
                </a:solidFill>
                <a:latin typeface="Roboto Condensed"/>
              </a:rPr>
              <a:t>, </a:t>
            </a:r>
            <a:r>
              <a:rPr lang="en-US" sz="4500" dirty="0" err="1">
                <a:solidFill>
                  <a:srgbClr val="543110"/>
                </a:solidFill>
                <a:latin typeface="Roboto Condensed"/>
              </a:rPr>
              <a:t>về</a:t>
            </a:r>
            <a:r>
              <a:rPr lang="en-US" sz="4500" dirty="0">
                <a:solidFill>
                  <a:srgbClr val="543110"/>
                </a:solidFill>
                <a:latin typeface="Roboto Condensed"/>
              </a:rPr>
              <a:t> con </a:t>
            </a:r>
            <a:r>
              <a:rPr lang="en-US" sz="4500" dirty="0" err="1">
                <a:solidFill>
                  <a:srgbClr val="543110"/>
                </a:solidFill>
                <a:latin typeface="Roboto Condensed"/>
              </a:rPr>
              <a:t>đường</a:t>
            </a:r>
            <a:r>
              <a:rPr lang="en-US" sz="4500" dirty="0">
                <a:solidFill>
                  <a:srgbClr val="543110"/>
                </a:solidFill>
                <a:latin typeface="Roboto Condensed"/>
              </a:rPr>
              <a:t> </a:t>
            </a:r>
            <a:r>
              <a:rPr lang="en-US" sz="4500" dirty="0" err="1">
                <a:solidFill>
                  <a:srgbClr val="543110"/>
                </a:solidFill>
                <a:latin typeface="Roboto Condensed"/>
              </a:rPr>
              <a:t>duyên</a:t>
            </a:r>
            <a:r>
              <a:rPr lang="en-US" sz="4500" dirty="0">
                <a:solidFill>
                  <a:srgbClr val="543110"/>
                </a:solidFill>
                <a:latin typeface="Roboto Condensed"/>
              </a:rPr>
              <a:t> </a:t>
            </a:r>
            <a:r>
              <a:rPr lang="en-US" sz="4500" dirty="0" err="1">
                <a:solidFill>
                  <a:srgbClr val="543110"/>
                </a:solidFill>
                <a:latin typeface="Roboto Condensed"/>
              </a:rPr>
              <a:t>trắc</a:t>
            </a:r>
            <a:r>
              <a:rPr lang="en-US" sz="4500" dirty="0">
                <a:solidFill>
                  <a:srgbClr val="543110"/>
                </a:solidFill>
                <a:latin typeface="Roboto Condensed"/>
              </a:rPr>
              <a:t> </a:t>
            </a:r>
            <a:r>
              <a:rPr lang="en-US" sz="4500" dirty="0" err="1">
                <a:solidFill>
                  <a:srgbClr val="543110"/>
                </a:solidFill>
                <a:latin typeface="Roboto Condensed"/>
              </a:rPr>
              <a:t>trở</a:t>
            </a:r>
            <a:r>
              <a:rPr lang="en-US" sz="4500" dirty="0">
                <a:solidFill>
                  <a:srgbClr val="543110"/>
                </a:solidFill>
                <a:latin typeface="Roboto Condensed"/>
              </a:rPr>
              <a:t>. </a:t>
            </a:r>
          </a:p>
        </p:txBody>
      </p:sp>
      <p:sp>
        <p:nvSpPr>
          <p:cNvPr id="6" name="TextBox 6"/>
          <p:cNvSpPr txBox="1"/>
          <p:nvPr/>
        </p:nvSpPr>
        <p:spPr>
          <a:xfrm>
            <a:off x="1028700" y="1235351"/>
            <a:ext cx="11338136" cy="1345565"/>
          </a:xfrm>
          <a:prstGeom prst="rect">
            <a:avLst/>
          </a:prstGeom>
        </p:spPr>
        <p:txBody>
          <a:bodyPr lIns="0" tIns="0" rIns="0" bIns="0" rtlCol="0" anchor="t">
            <a:spAutoFit/>
          </a:bodyPr>
          <a:lstStyle/>
          <a:p>
            <a:pPr algn="l">
              <a:lnSpc>
                <a:spcPts val="10360"/>
              </a:lnSpc>
            </a:pPr>
            <a:r>
              <a:rPr lang="en-US" sz="7400">
                <a:solidFill>
                  <a:srgbClr val="543110"/>
                </a:solidFill>
                <a:latin typeface="#9Slide05 IcielSanelma"/>
              </a:rPr>
              <a:t>d. Hai câu luận</a:t>
            </a:r>
          </a:p>
        </p:txBody>
      </p:sp>
      <p:sp>
        <p:nvSpPr>
          <p:cNvPr id="7" name="Freeform 7"/>
          <p:cNvSpPr/>
          <p:nvPr/>
        </p:nvSpPr>
        <p:spPr>
          <a:xfrm flipH="1">
            <a:off x="13478663" y="-153374"/>
            <a:ext cx="4976820" cy="6050845"/>
          </a:xfrm>
          <a:custGeom>
            <a:avLst/>
            <a:gdLst/>
            <a:ahLst/>
            <a:cxnLst/>
            <a:rect l="l" t="t" r="r" b="b"/>
            <a:pathLst>
              <a:path w="4976820" h="6050845">
                <a:moveTo>
                  <a:pt x="4976820" y="0"/>
                </a:moveTo>
                <a:lnTo>
                  <a:pt x="0" y="0"/>
                </a:lnTo>
                <a:lnTo>
                  <a:pt x="0" y="6050845"/>
                </a:lnTo>
                <a:lnTo>
                  <a:pt x="4976820" y="6050845"/>
                </a:lnTo>
                <a:lnTo>
                  <a:pt x="4976820" y="0"/>
                </a:lnTo>
                <a:close/>
              </a:path>
            </a:pathLst>
          </a:custGeom>
          <a:blipFill>
            <a:blip r:embed="rId4"/>
            <a:stretch>
              <a:fillRect/>
            </a:stretch>
          </a:blipFill>
        </p:spPr>
      </p:sp>
      <p:sp>
        <p:nvSpPr>
          <p:cNvPr id="8" name="TextBox 8"/>
          <p:cNvSpPr txBox="1"/>
          <p:nvPr/>
        </p:nvSpPr>
        <p:spPr>
          <a:xfrm>
            <a:off x="4628937" y="2533291"/>
            <a:ext cx="11338136" cy="2694812"/>
          </a:xfrm>
          <a:prstGeom prst="rect">
            <a:avLst/>
          </a:prstGeom>
        </p:spPr>
        <p:txBody>
          <a:bodyPr lIns="0" tIns="0" rIns="0" bIns="0" rtlCol="0" anchor="t">
            <a:spAutoFit/>
          </a:bodyPr>
          <a:lstStyle/>
          <a:p>
            <a:pPr algn="l">
              <a:lnSpc>
                <a:spcPts val="6740"/>
              </a:lnSpc>
            </a:pPr>
            <a:r>
              <a:rPr lang="en-US" sz="6299" dirty="0" err="1">
                <a:solidFill>
                  <a:srgbClr val="964900"/>
                </a:solidFill>
                <a:latin typeface="#9Slide05 Braxton Regular"/>
              </a:rPr>
              <a:t>Trước</a:t>
            </a:r>
            <a:r>
              <a:rPr lang="en-US" sz="6299" dirty="0">
                <a:solidFill>
                  <a:srgbClr val="964900"/>
                </a:solidFill>
                <a:latin typeface="#9Slide05 Braxton Regular"/>
              </a:rPr>
              <a:t> </a:t>
            </a:r>
            <a:r>
              <a:rPr lang="en-US" sz="6299" dirty="0" err="1">
                <a:solidFill>
                  <a:srgbClr val="964900"/>
                </a:solidFill>
                <a:latin typeface="#9Slide05 Braxton Regular"/>
              </a:rPr>
              <a:t>nghe</a:t>
            </a:r>
            <a:r>
              <a:rPr lang="en-US" sz="6299" dirty="0">
                <a:solidFill>
                  <a:srgbClr val="964900"/>
                </a:solidFill>
                <a:latin typeface="#9Slide05 Braxton Regular"/>
              </a:rPr>
              <a:t> </a:t>
            </a:r>
            <a:r>
              <a:rPr lang="en-US" sz="6299" dirty="0" err="1">
                <a:solidFill>
                  <a:srgbClr val="964900"/>
                </a:solidFill>
                <a:latin typeface="#9Slide05 Braxton Regular"/>
              </a:rPr>
              <a:t>những</a:t>
            </a:r>
            <a:r>
              <a:rPr lang="en-US" sz="6299" dirty="0">
                <a:solidFill>
                  <a:srgbClr val="964900"/>
                </a:solidFill>
                <a:latin typeface="#9Slide05 Braxton Regular"/>
              </a:rPr>
              <a:t> </a:t>
            </a:r>
            <a:r>
              <a:rPr lang="en-US" sz="6299" dirty="0" err="1">
                <a:solidFill>
                  <a:srgbClr val="964900"/>
                </a:solidFill>
                <a:latin typeface="#9Slide05 Braxton Regular"/>
              </a:rPr>
              <a:t>tiếng</a:t>
            </a:r>
            <a:r>
              <a:rPr lang="en-US" sz="6299" dirty="0">
                <a:solidFill>
                  <a:srgbClr val="964900"/>
                </a:solidFill>
                <a:latin typeface="#9Slide05 Braxton Regular"/>
              </a:rPr>
              <a:t> </a:t>
            </a:r>
            <a:r>
              <a:rPr lang="en-US" sz="6299" dirty="0" err="1">
                <a:solidFill>
                  <a:srgbClr val="964900"/>
                </a:solidFill>
                <a:latin typeface="#9Slide05 Braxton Regular"/>
              </a:rPr>
              <a:t>thêm</a:t>
            </a:r>
            <a:r>
              <a:rPr lang="en-US" sz="6299" dirty="0">
                <a:solidFill>
                  <a:srgbClr val="964900"/>
                </a:solidFill>
                <a:latin typeface="#9Slide05 Braxton Regular"/>
              </a:rPr>
              <a:t> </a:t>
            </a:r>
            <a:r>
              <a:rPr lang="en-US" sz="6299" dirty="0" err="1">
                <a:solidFill>
                  <a:srgbClr val="964900"/>
                </a:solidFill>
                <a:latin typeface="#9Slide05 Braxton Regular"/>
              </a:rPr>
              <a:t>rầu</a:t>
            </a:r>
            <a:r>
              <a:rPr lang="en-US" sz="6299" dirty="0">
                <a:solidFill>
                  <a:srgbClr val="964900"/>
                </a:solidFill>
                <a:latin typeface="#9Slide05 Braxton Regular"/>
              </a:rPr>
              <a:t> </a:t>
            </a:r>
            <a:r>
              <a:rPr lang="en-US" sz="6299" dirty="0" err="1">
                <a:solidFill>
                  <a:srgbClr val="964900"/>
                </a:solidFill>
                <a:latin typeface="#9Slide05 Braxton Regular"/>
              </a:rPr>
              <a:t>rĩ</a:t>
            </a:r>
            <a:r>
              <a:rPr lang="en-US" sz="6299" dirty="0">
                <a:solidFill>
                  <a:srgbClr val="964900"/>
                </a:solidFill>
                <a:latin typeface="#9Slide05 Braxton Regular"/>
              </a:rPr>
              <a:t>,        Sau </a:t>
            </a:r>
            <a:r>
              <a:rPr lang="en-US" sz="6299" dirty="0" err="1">
                <a:solidFill>
                  <a:srgbClr val="964900"/>
                </a:solidFill>
                <a:latin typeface="#9Slide05 Braxton Regular"/>
              </a:rPr>
              <a:t>giận</a:t>
            </a:r>
            <a:r>
              <a:rPr lang="en-US" sz="6299" dirty="0">
                <a:solidFill>
                  <a:srgbClr val="964900"/>
                </a:solidFill>
                <a:latin typeface="#9Slide05 Braxton Regular"/>
              </a:rPr>
              <a:t> </a:t>
            </a:r>
            <a:r>
              <a:rPr lang="en-US" sz="6299" dirty="0" err="1">
                <a:solidFill>
                  <a:srgbClr val="964900"/>
                </a:solidFill>
                <a:latin typeface="#9Slide05 Braxton Regular"/>
              </a:rPr>
              <a:t>vì</a:t>
            </a:r>
            <a:r>
              <a:rPr lang="en-US" sz="6299" dirty="0">
                <a:solidFill>
                  <a:srgbClr val="964900"/>
                </a:solidFill>
                <a:latin typeface="#9Slide05 Braxton Regular"/>
              </a:rPr>
              <a:t> </a:t>
            </a:r>
            <a:r>
              <a:rPr lang="en-US" sz="6299" dirty="0" err="1">
                <a:solidFill>
                  <a:srgbClr val="964900"/>
                </a:solidFill>
                <a:latin typeface="#9Slide05 Braxton Regular"/>
              </a:rPr>
              <a:t>duyên</a:t>
            </a:r>
            <a:r>
              <a:rPr lang="en-US" sz="6299" dirty="0">
                <a:solidFill>
                  <a:srgbClr val="964900"/>
                </a:solidFill>
                <a:latin typeface="#9Slide05 Braxton Regular"/>
              </a:rPr>
              <a:t> </a:t>
            </a:r>
            <a:r>
              <a:rPr lang="en-US" sz="6299" dirty="0" err="1">
                <a:solidFill>
                  <a:srgbClr val="964900"/>
                </a:solidFill>
                <a:latin typeface="#9Slide05 Braxton Regular"/>
              </a:rPr>
              <a:t>để</a:t>
            </a:r>
            <a:r>
              <a:rPr lang="en-US" sz="6299" dirty="0">
                <a:solidFill>
                  <a:srgbClr val="964900"/>
                </a:solidFill>
                <a:latin typeface="#9Slide05 Braxton Regular"/>
              </a:rPr>
              <a:t> </a:t>
            </a:r>
            <a:r>
              <a:rPr lang="en-US" sz="6299" dirty="0" err="1">
                <a:solidFill>
                  <a:srgbClr val="964900"/>
                </a:solidFill>
                <a:latin typeface="#9Slide05 Braxton Regular"/>
              </a:rPr>
              <a:t>mõm</a:t>
            </a:r>
            <a:r>
              <a:rPr lang="en-US" sz="6299" dirty="0">
                <a:solidFill>
                  <a:srgbClr val="964900"/>
                </a:solidFill>
                <a:latin typeface="#9Slide05 Braxton Regular"/>
              </a:rPr>
              <a:t> </a:t>
            </a:r>
            <a:r>
              <a:rPr lang="en-US" sz="6299" dirty="0" err="1">
                <a:solidFill>
                  <a:srgbClr val="964900"/>
                </a:solidFill>
                <a:latin typeface="#9Slide05 Braxton Regular"/>
              </a:rPr>
              <a:t>mòm</a:t>
            </a:r>
            <a:endParaRPr lang="en-US" sz="6299" dirty="0">
              <a:solidFill>
                <a:srgbClr val="964900"/>
              </a:solidFill>
              <a:latin typeface="#9Slide05 Braxton Regular"/>
            </a:endParaRPr>
          </a:p>
          <a:p>
            <a:pPr algn="l">
              <a:lnSpc>
                <a:spcPts val="6740"/>
              </a:lnSpc>
            </a:pPr>
            <a:endParaRPr lang="en-US" sz="6299" dirty="0">
              <a:solidFill>
                <a:srgbClr val="964900"/>
              </a:solidFill>
              <a:latin typeface="#9Slide05 Braxton Regular"/>
            </a:endParaRPr>
          </a:p>
        </p:txBody>
      </p:sp>
      <p:sp>
        <p:nvSpPr>
          <p:cNvPr id="9" name="TextBox 9"/>
          <p:cNvSpPr txBox="1"/>
          <p:nvPr/>
        </p:nvSpPr>
        <p:spPr>
          <a:xfrm>
            <a:off x="1028700" y="4304941"/>
            <a:ext cx="15358902" cy="1590675"/>
          </a:xfrm>
          <a:prstGeom prst="rect">
            <a:avLst/>
          </a:prstGeom>
        </p:spPr>
        <p:txBody>
          <a:bodyPr lIns="0" tIns="0" rIns="0" bIns="0" rtlCol="0" anchor="t">
            <a:spAutoFit/>
          </a:bodyPr>
          <a:lstStyle/>
          <a:p>
            <a:pPr marL="971553" lvl="1" indent="-485777" algn="just">
              <a:lnSpc>
                <a:spcPts val="6300"/>
              </a:lnSpc>
              <a:buFont typeface="Arial"/>
              <a:buChar char="•"/>
            </a:pPr>
            <a:r>
              <a:rPr lang="en-US" sz="4500" dirty="0" err="1">
                <a:solidFill>
                  <a:srgbClr val="964900"/>
                </a:solidFill>
                <a:latin typeface="Roboto Condensed Bold Italics"/>
              </a:rPr>
              <a:t>Tiếng</a:t>
            </a:r>
            <a:r>
              <a:rPr lang="en-US" sz="4500" dirty="0">
                <a:solidFill>
                  <a:srgbClr val="964900"/>
                </a:solidFill>
                <a:latin typeface="Roboto Condensed Bold Italics"/>
              </a:rPr>
              <a:t> </a:t>
            </a:r>
            <a:r>
              <a:rPr lang="en-US" sz="4500" dirty="0" err="1">
                <a:solidFill>
                  <a:srgbClr val="964900"/>
                </a:solidFill>
                <a:latin typeface="Roboto Condensed Bold Italics"/>
              </a:rPr>
              <a:t>rầu</a:t>
            </a:r>
            <a:r>
              <a:rPr lang="en-US" sz="4500" dirty="0">
                <a:solidFill>
                  <a:srgbClr val="964900"/>
                </a:solidFill>
                <a:latin typeface="Roboto Condensed Bold Italics"/>
              </a:rPr>
              <a:t> </a:t>
            </a:r>
            <a:r>
              <a:rPr lang="en-US" sz="4500" dirty="0" err="1">
                <a:solidFill>
                  <a:srgbClr val="964900"/>
                </a:solidFill>
                <a:latin typeface="Roboto Condensed Bold Italics"/>
              </a:rPr>
              <a:t>rĩ</a:t>
            </a:r>
            <a:r>
              <a:rPr lang="en-US" sz="4500" dirty="0">
                <a:solidFill>
                  <a:srgbClr val="543110"/>
                </a:solidFill>
                <a:latin typeface="Roboto Condensed"/>
              </a:rPr>
              <a:t>: </a:t>
            </a:r>
            <a:r>
              <a:rPr lang="en-US" sz="4500" dirty="0" err="1">
                <a:solidFill>
                  <a:srgbClr val="543110"/>
                </a:solidFill>
                <a:latin typeface="Roboto Condensed"/>
              </a:rPr>
              <a:t>những</a:t>
            </a:r>
            <a:r>
              <a:rPr lang="en-US" sz="4500" dirty="0">
                <a:solidFill>
                  <a:srgbClr val="543110"/>
                </a:solidFill>
                <a:latin typeface="Roboto Condensed"/>
              </a:rPr>
              <a:t> </a:t>
            </a:r>
            <a:r>
              <a:rPr lang="en-US" sz="4500" dirty="0" err="1">
                <a:solidFill>
                  <a:srgbClr val="543110"/>
                </a:solidFill>
                <a:latin typeface="Roboto Condensed"/>
              </a:rPr>
              <a:t>lời</a:t>
            </a:r>
            <a:r>
              <a:rPr lang="en-US" sz="4500" dirty="0">
                <a:solidFill>
                  <a:srgbClr val="543110"/>
                </a:solidFill>
                <a:latin typeface="Roboto Condensed"/>
              </a:rPr>
              <a:t> </a:t>
            </a:r>
            <a:r>
              <a:rPr lang="en-US" sz="4500" dirty="0" err="1">
                <a:solidFill>
                  <a:srgbClr val="543110"/>
                </a:solidFill>
                <a:latin typeface="Roboto Condensed"/>
              </a:rPr>
              <a:t>nhận</a:t>
            </a:r>
            <a:r>
              <a:rPr lang="en-US" sz="4500" dirty="0">
                <a:solidFill>
                  <a:srgbClr val="543110"/>
                </a:solidFill>
                <a:latin typeface="Roboto Condensed"/>
              </a:rPr>
              <a:t> </a:t>
            </a:r>
            <a:r>
              <a:rPr lang="en-US" sz="4500" dirty="0" err="1">
                <a:solidFill>
                  <a:srgbClr val="543110"/>
                </a:solidFill>
                <a:latin typeface="Roboto Condensed"/>
              </a:rPr>
              <a:t>xét</a:t>
            </a:r>
            <a:r>
              <a:rPr lang="en-US" sz="4500" dirty="0">
                <a:solidFill>
                  <a:srgbClr val="543110"/>
                </a:solidFill>
                <a:latin typeface="Roboto Condensed"/>
              </a:rPr>
              <a:t> </a:t>
            </a:r>
            <a:r>
              <a:rPr lang="en-US" sz="4500" dirty="0" err="1">
                <a:solidFill>
                  <a:srgbClr val="543110"/>
                </a:solidFill>
                <a:latin typeface="Roboto Condensed"/>
              </a:rPr>
              <a:t>không</a:t>
            </a:r>
            <a:r>
              <a:rPr lang="en-US" sz="4500" dirty="0">
                <a:solidFill>
                  <a:srgbClr val="543110"/>
                </a:solidFill>
                <a:latin typeface="Roboto Condensed"/>
              </a:rPr>
              <a:t> hay </a:t>
            </a:r>
            <a:r>
              <a:rPr lang="en-US" sz="4500" dirty="0" err="1">
                <a:solidFill>
                  <a:srgbClr val="543110"/>
                </a:solidFill>
                <a:latin typeface="Roboto Condensed"/>
              </a:rPr>
              <a:t>về</a:t>
            </a:r>
            <a:r>
              <a:rPr lang="en-US" sz="4500" dirty="0">
                <a:solidFill>
                  <a:srgbClr val="543110"/>
                </a:solidFill>
                <a:latin typeface="Roboto Condensed"/>
              </a:rPr>
              <a:t> </a:t>
            </a:r>
            <a:r>
              <a:rPr lang="en-US" sz="4500" dirty="0" err="1">
                <a:solidFill>
                  <a:srgbClr val="543110"/>
                </a:solidFill>
                <a:latin typeface="Roboto Condensed"/>
              </a:rPr>
              <a:t>cuộc</a:t>
            </a:r>
            <a:r>
              <a:rPr lang="en-US" sz="4500" dirty="0">
                <a:solidFill>
                  <a:srgbClr val="543110"/>
                </a:solidFill>
                <a:latin typeface="Roboto Condensed"/>
              </a:rPr>
              <a:t> </a:t>
            </a:r>
            <a:r>
              <a:rPr lang="en-US" sz="4500" dirty="0" err="1">
                <a:solidFill>
                  <a:srgbClr val="543110"/>
                </a:solidFill>
                <a:latin typeface="Roboto Condensed"/>
              </a:rPr>
              <a:t>đời</a:t>
            </a:r>
            <a:r>
              <a:rPr lang="en-US" sz="4500" dirty="0">
                <a:solidFill>
                  <a:srgbClr val="543110"/>
                </a:solidFill>
                <a:latin typeface="Roboto Condensed"/>
              </a:rPr>
              <a:t> </a:t>
            </a:r>
            <a:r>
              <a:rPr lang="en-US" sz="4500" dirty="0" err="1">
                <a:solidFill>
                  <a:srgbClr val="543110"/>
                </a:solidFill>
                <a:latin typeface="Roboto Condensed"/>
              </a:rPr>
              <a:t>bà</a:t>
            </a:r>
            <a:r>
              <a:rPr lang="en-US" sz="4500" dirty="0">
                <a:solidFill>
                  <a:srgbClr val="543110"/>
                </a:solidFill>
                <a:latin typeface="Roboto Condensed"/>
              </a:rPr>
              <a:t>, </a:t>
            </a:r>
            <a:r>
              <a:rPr lang="en-US" sz="4500" dirty="0" err="1">
                <a:solidFill>
                  <a:srgbClr val="543110"/>
                </a:solidFill>
                <a:latin typeface="Roboto Condensed"/>
              </a:rPr>
              <a:t>đó</a:t>
            </a:r>
            <a:r>
              <a:rPr lang="en-US" sz="4500" dirty="0">
                <a:solidFill>
                  <a:srgbClr val="543110"/>
                </a:solidFill>
                <a:latin typeface="Roboto Condensed"/>
              </a:rPr>
              <a:t> </a:t>
            </a:r>
            <a:r>
              <a:rPr lang="en-US" sz="4500" dirty="0" err="1">
                <a:solidFill>
                  <a:srgbClr val="543110"/>
                </a:solidFill>
                <a:latin typeface="Roboto Condensed"/>
              </a:rPr>
              <a:t>là</a:t>
            </a:r>
            <a:r>
              <a:rPr lang="en-US" sz="4500" dirty="0">
                <a:solidFill>
                  <a:srgbClr val="543110"/>
                </a:solidFill>
                <a:latin typeface="Roboto Condensed"/>
              </a:rPr>
              <a:t> </a:t>
            </a:r>
            <a:r>
              <a:rPr lang="en-US" sz="4500" dirty="0" err="1">
                <a:solidFill>
                  <a:srgbClr val="543110"/>
                </a:solidFill>
                <a:latin typeface="Roboto Condensed"/>
              </a:rPr>
              <a:t>miệng</a:t>
            </a:r>
            <a:r>
              <a:rPr lang="en-US" sz="4500" dirty="0">
                <a:solidFill>
                  <a:srgbClr val="543110"/>
                </a:solidFill>
                <a:latin typeface="Roboto Condensed"/>
              </a:rPr>
              <a:t> </a:t>
            </a:r>
            <a:r>
              <a:rPr lang="en-US" sz="4500" dirty="0" err="1">
                <a:solidFill>
                  <a:srgbClr val="543110"/>
                </a:solidFill>
                <a:latin typeface="Roboto Condensed"/>
              </a:rPr>
              <a:t>lưỡi</a:t>
            </a:r>
            <a:r>
              <a:rPr lang="en-US" sz="4500" dirty="0">
                <a:solidFill>
                  <a:srgbClr val="543110"/>
                </a:solidFill>
                <a:latin typeface="Roboto Condensed"/>
              </a:rPr>
              <a:t> </a:t>
            </a:r>
            <a:r>
              <a:rPr lang="en-US" sz="4500" dirty="0" err="1">
                <a:solidFill>
                  <a:srgbClr val="543110"/>
                </a:solidFill>
                <a:latin typeface="Roboto Condensed"/>
              </a:rPr>
              <a:t>thế</a:t>
            </a:r>
            <a:r>
              <a:rPr lang="en-US" sz="4500" dirty="0">
                <a:solidFill>
                  <a:srgbClr val="543110"/>
                </a:solidFill>
                <a:latin typeface="Roboto Condensed"/>
              </a:rPr>
              <a:t> </a:t>
            </a:r>
            <a:r>
              <a:rPr lang="en-US" sz="4500" dirty="0" err="1">
                <a:solidFill>
                  <a:srgbClr val="543110"/>
                </a:solidFill>
                <a:latin typeface="Roboto Condensed"/>
              </a:rPr>
              <a:t>gian</a:t>
            </a:r>
            <a:r>
              <a:rPr lang="en-US" sz="4500" dirty="0">
                <a:solidFill>
                  <a:srgbClr val="543110"/>
                </a:solidFill>
                <a:latin typeface="Roboto Condensed"/>
              </a:rPr>
              <a:t>.</a:t>
            </a:r>
          </a:p>
        </p:txBody>
      </p:sp>
      <p:sp>
        <p:nvSpPr>
          <p:cNvPr id="10" name="TextBox 10"/>
          <p:cNvSpPr txBox="1"/>
          <p:nvPr/>
        </p:nvSpPr>
        <p:spPr>
          <a:xfrm>
            <a:off x="-2620094" y="47736"/>
            <a:ext cx="15670187" cy="1487171"/>
          </a:xfrm>
          <a:prstGeom prst="rect">
            <a:avLst/>
          </a:prstGeom>
        </p:spPr>
        <p:txBody>
          <a:bodyPr lIns="0" tIns="0" rIns="0" bIns="0" rtlCol="0" anchor="t">
            <a:spAutoFit/>
          </a:bodyPr>
          <a:lstStyle/>
          <a:p>
            <a:pPr algn="ctr">
              <a:lnSpc>
                <a:spcPts val="11479"/>
              </a:lnSpc>
            </a:pPr>
            <a:r>
              <a:rPr lang="en-US" sz="8199">
                <a:solidFill>
                  <a:srgbClr val="964900"/>
                </a:solidFill>
                <a:latin typeface="#9Slide05 IcielSanelma"/>
              </a:rPr>
              <a:t>3.2. Đọc hiểu bài thơ Tự tình</a:t>
            </a:r>
          </a:p>
        </p:txBody>
      </p:sp>
      <p:sp>
        <p:nvSpPr>
          <p:cNvPr id="11" name="TextBox 11"/>
          <p:cNvSpPr txBox="1"/>
          <p:nvPr/>
        </p:nvSpPr>
        <p:spPr>
          <a:xfrm>
            <a:off x="1028700" y="5964146"/>
            <a:ext cx="16519187" cy="790575"/>
          </a:xfrm>
          <a:prstGeom prst="rect">
            <a:avLst/>
          </a:prstGeom>
        </p:spPr>
        <p:txBody>
          <a:bodyPr lIns="0" tIns="0" rIns="0" bIns="0" rtlCol="0" anchor="t">
            <a:spAutoFit/>
          </a:bodyPr>
          <a:lstStyle/>
          <a:p>
            <a:pPr marL="971553" lvl="1" indent="-485777" algn="just">
              <a:lnSpc>
                <a:spcPts val="6300"/>
              </a:lnSpc>
              <a:buFont typeface="Arial"/>
              <a:buChar char="•"/>
            </a:pPr>
            <a:r>
              <a:rPr lang="en-US" sz="4500" dirty="0" err="1">
                <a:solidFill>
                  <a:srgbClr val="964900"/>
                </a:solidFill>
                <a:latin typeface="Roboto Condensed Bold Italics"/>
              </a:rPr>
              <a:t>Duyên</a:t>
            </a:r>
            <a:r>
              <a:rPr lang="en-US" sz="4500" dirty="0">
                <a:solidFill>
                  <a:srgbClr val="964900"/>
                </a:solidFill>
                <a:latin typeface="Roboto Condensed Bold Italics"/>
              </a:rPr>
              <a:t> </a:t>
            </a:r>
            <a:r>
              <a:rPr lang="en-US" sz="4500" dirty="0" err="1">
                <a:solidFill>
                  <a:srgbClr val="964900"/>
                </a:solidFill>
                <a:latin typeface="Roboto Condensed Bold Italics"/>
              </a:rPr>
              <a:t>mõm</a:t>
            </a:r>
            <a:r>
              <a:rPr lang="en-US" sz="4500" dirty="0">
                <a:solidFill>
                  <a:srgbClr val="964900"/>
                </a:solidFill>
                <a:latin typeface="Roboto Condensed Bold Italics"/>
              </a:rPr>
              <a:t> </a:t>
            </a:r>
            <a:r>
              <a:rPr lang="en-US" sz="4500" dirty="0" err="1">
                <a:solidFill>
                  <a:srgbClr val="964900"/>
                </a:solidFill>
                <a:latin typeface="Roboto Condensed Bold Italics"/>
              </a:rPr>
              <a:t>mòm</a:t>
            </a:r>
            <a:r>
              <a:rPr lang="en-US" sz="4500" dirty="0">
                <a:solidFill>
                  <a:srgbClr val="543110"/>
                </a:solidFill>
                <a:latin typeface="Roboto Condensed"/>
              </a:rPr>
              <a:t>: qua </a:t>
            </a:r>
            <a:r>
              <a:rPr lang="en-US" sz="4500" dirty="0" err="1">
                <a:solidFill>
                  <a:srgbClr val="543110"/>
                </a:solidFill>
                <a:latin typeface="Roboto Condensed"/>
              </a:rPr>
              <a:t>tuổi</a:t>
            </a:r>
            <a:r>
              <a:rPr lang="en-US" sz="4500" dirty="0">
                <a:solidFill>
                  <a:srgbClr val="543110"/>
                </a:solidFill>
                <a:latin typeface="Roboto Condensed"/>
              </a:rPr>
              <a:t> </a:t>
            </a:r>
            <a:r>
              <a:rPr lang="en-US" sz="4500" dirty="0" err="1">
                <a:solidFill>
                  <a:srgbClr val="543110"/>
                </a:solidFill>
                <a:latin typeface="Roboto Condensed"/>
              </a:rPr>
              <a:t>xuân</a:t>
            </a:r>
            <a:r>
              <a:rPr lang="en-US" sz="4500" dirty="0">
                <a:solidFill>
                  <a:srgbClr val="543110"/>
                </a:solidFill>
                <a:latin typeface="Roboto Condensed"/>
              </a:rPr>
              <a:t> </a:t>
            </a:r>
            <a:r>
              <a:rPr lang="en-US" sz="4500" dirty="0" err="1">
                <a:solidFill>
                  <a:srgbClr val="543110"/>
                </a:solidFill>
                <a:latin typeface="Roboto Condensed"/>
              </a:rPr>
              <a:t>phơi</a:t>
            </a:r>
            <a:r>
              <a:rPr lang="en-US" sz="4500" dirty="0">
                <a:solidFill>
                  <a:srgbClr val="543110"/>
                </a:solidFill>
                <a:latin typeface="Roboto Condensed"/>
              </a:rPr>
              <a:t> </a:t>
            </a:r>
            <a:r>
              <a:rPr lang="en-US" sz="4500" dirty="0" err="1">
                <a:solidFill>
                  <a:srgbClr val="543110"/>
                </a:solidFill>
                <a:latin typeface="Roboto Condensed"/>
              </a:rPr>
              <a:t>phới</a:t>
            </a:r>
            <a:r>
              <a:rPr lang="en-US" sz="4500" dirty="0">
                <a:solidFill>
                  <a:srgbClr val="543110"/>
                </a:solidFill>
                <a:latin typeface="Roboto Condensed"/>
              </a:rPr>
              <a:t>, </a:t>
            </a:r>
            <a:r>
              <a:rPr lang="en-US" sz="4500" dirty="0" err="1">
                <a:solidFill>
                  <a:srgbClr val="543110"/>
                </a:solidFill>
                <a:latin typeface="Roboto Condensed"/>
              </a:rPr>
              <a:t>duyên</a:t>
            </a:r>
            <a:r>
              <a:rPr lang="en-US" sz="4500" dirty="0">
                <a:solidFill>
                  <a:srgbClr val="543110"/>
                </a:solidFill>
                <a:latin typeface="Roboto Condensed"/>
              </a:rPr>
              <a:t> </a:t>
            </a:r>
            <a:r>
              <a:rPr lang="en-US" sz="4500" dirty="0" err="1">
                <a:solidFill>
                  <a:srgbClr val="543110"/>
                </a:solidFill>
                <a:latin typeface="Roboto Condensed"/>
              </a:rPr>
              <a:t>đã</a:t>
            </a:r>
            <a:r>
              <a:rPr lang="en-US" sz="4500" dirty="0">
                <a:solidFill>
                  <a:srgbClr val="543110"/>
                </a:solidFill>
                <a:latin typeface="Roboto Condensed"/>
              </a:rPr>
              <a:t> </a:t>
            </a:r>
            <a:r>
              <a:rPr lang="en-US" sz="4500" dirty="0" err="1">
                <a:solidFill>
                  <a:srgbClr val="543110"/>
                </a:solidFill>
                <a:latin typeface="Roboto Condensed"/>
              </a:rPr>
              <a:t>quá</a:t>
            </a:r>
            <a:r>
              <a:rPr lang="en-US" sz="4500" dirty="0">
                <a:solidFill>
                  <a:srgbClr val="543110"/>
                </a:solidFill>
                <a:latin typeface="Roboto Condensed"/>
              </a:rPr>
              <a:t> </a:t>
            </a:r>
            <a:r>
              <a:rPr lang="en-US" sz="4500" dirty="0" err="1">
                <a:solidFill>
                  <a:srgbClr val="543110"/>
                </a:solidFill>
                <a:latin typeface="Roboto Condensed"/>
              </a:rPr>
              <a:t>thì</a:t>
            </a:r>
            <a:endParaRPr lang="en-US" sz="4500" dirty="0">
              <a:solidFill>
                <a:srgbClr val="543110"/>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arn(inVertical)">
                                      <p:cBhvr>
                                        <p:cTn id="20" dur="5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a:off x="-1218529" y="7892692"/>
            <a:ext cx="19426564" cy="4788615"/>
          </a:xfrm>
          <a:custGeom>
            <a:avLst/>
            <a:gdLst/>
            <a:ahLst/>
            <a:cxnLst/>
            <a:rect l="l" t="t" r="r" b="b"/>
            <a:pathLst>
              <a:path w="19426564" h="4788615">
                <a:moveTo>
                  <a:pt x="0" y="0"/>
                </a:moveTo>
                <a:lnTo>
                  <a:pt x="19426564" y="0"/>
                </a:lnTo>
                <a:lnTo>
                  <a:pt x="19426564" y="4788616"/>
                </a:lnTo>
                <a:lnTo>
                  <a:pt x="0" y="4788616"/>
                </a:lnTo>
                <a:lnTo>
                  <a:pt x="0" y="0"/>
                </a:lnTo>
                <a:close/>
              </a:path>
            </a:pathLst>
          </a:custGeom>
          <a:blipFill>
            <a:blip r:embed="rId3">
              <a:alphaModFix amt="27000"/>
            </a:blip>
            <a:stretch>
              <a:fillRect t="-430" b="-108749"/>
            </a:stretch>
          </a:blipFill>
        </p:spPr>
      </p:sp>
      <p:sp>
        <p:nvSpPr>
          <p:cNvPr id="4" name="TextBox 4"/>
          <p:cNvSpPr txBox="1"/>
          <p:nvPr/>
        </p:nvSpPr>
        <p:spPr>
          <a:xfrm>
            <a:off x="1621277" y="6830921"/>
            <a:ext cx="15045447" cy="3181350"/>
          </a:xfrm>
          <a:prstGeom prst="rect">
            <a:avLst/>
          </a:prstGeom>
        </p:spPr>
        <p:txBody>
          <a:bodyPr lIns="0" tIns="0" rIns="0" bIns="0" rtlCol="0" anchor="t">
            <a:spAutoFit/>
          </a:bodyPr>
          <a:lstStyle/>
          <a:p>
            <a:pPr algn="just">
              <a:lnSpc>
                <a:spcPts val="6299"/>
              </a:lnSpc>
              <a:spcBef>
                <a:spcPct val="0"/>
              </a:spcBef>
            </a:pPr>
            <a:r>
              <a:rPr lang="en-US" sz="4500" dirty="0">
                <a:solidFill>
                  <a:srgbClr val="543110"/>
                </a:solidFill>
                <a:latin typeface="Roboto Condensed"/>
              </a:rPr>
              <a:t>----&gt; </a:t>
            </a:r>
            <a:r>
              <a:rPr lang="en-US" sz="4500" dirty="0" err="1">
                <a:solidFill>
                  <a:srgbClr val="543110"/>
                </a:solidFill>
                <a:latin typeface="Roboto Condensed"/>
              </a:rPr>
              <a:t>Sự</a:t>
            </a:r>
            <a:r>
              <a:rPr lang="en-US" sz="4500" dirty="0">
                <a:solidFill>
                  <a:srgbClr val="543110"/>
                </a:solidFill>
                <a:latin typeface="Roboto Condensed"/>
              </a:rPr>
              <a:t> </a:t>
            </a:r>
            <a:r>
              <a:rPr lang="en-US" sz="4500" dirty="0" err="1">
                <a:solidFill>
                  <a:srgbClr val="543110"/>
                </a:solidFill>
                <a:latin typeface="Roboto Condensed"/>
              </a:rPr>
              <a:t>biến</a:t>
            </a:r>
            <a:r>
              <a:rPr lang="en-US" sz="4500" dirty="0">
                <a:solidFill>
                  <a:srgbClr val="543110"/>
                </a:solidFill>
                <a:latin typeface="Roboto Condensed"/>
              </a:rPr>
              <a:t> </a:t>
            </a:r>
            <a:r>
              <a:rPr lang="en-US" sz="4500" dirty="0" err="1">
                <a:solidFill>
                  <a:srgbClr val="543110"/>
                </a:solidFill>
                <a:latin typeface="Roboto Condensed"/>
              </a:rPr>
              <a:t>chuyển</a:t>
            </a:r>
            <a:r>
              <a:rPr lang="en-US" sz="4500" dirty="0">
                <a:solidFill>
                  <a:srgbClr val="543110"/>
                </a:solidFill>
                <a:latin typeface="Roboto Condensed"/>
              </a:rPr>
              <a:t> </a:t>
            </a:r>
            <a:r>
              <a:rPr lang="en-US" sz="4500" dirty="0" err="1">
                <a:solidFill>
                  <a:srgbClr val="543110"/>
                </a:solidFill>
                <a:latin typeface="Roboto Condensed"/>
              </a:rPr>
              <a:t>về</a:t>
            </a:r>
            <a:r>
              <a:rPr lang="en-US" sz="4500" dirty="0">
                <a:solidFill>
                  <a:srgbClr val="543110"/>
                </a:solidFill>
                <a:latin typeface="Roboto Condensed"/>
              </a:rPr>
              <a:t> </a:t>
            </a:r>
            <a:r>
              <a:rPr lang="en-US" sz="4500" dirty="0" err="1">
                <a:solidFill>
                  <a:srgbClr val="543110"/>
                </a:solidFill>
                <a:latin typeface="Roboto Condensed"/>
              </a:rPr>
              <a:t>suy</a:t>
            </a:r>
            <a:r>
              <a:rPr lang="en-US" sz="4500" dirty="0">
                <a:solidFill>
                  <a:srgbClr val="543110"/>
                </a:solidFill>
                <a:latin typeface="Roboto Condensed"/>
              </a:rPr>
              <a:t> </a:t>
            </a:r>
            <a:r>
              <a:rPr lang="en-US" sz="4500" dirty="0" err="1">
                <a:solidFill>
                  <a:srgbClr val="543110"/>
                </a:solidFill>
                <a:latin typeface="Roboto Condensed"/>
              </a:rPr>
              <a:t>nghĩ</a:t>
            </a:r>
            <a:r>
              <a:rPr lang="en-US" sz="4500" dirty="0">
                <a:solidFill>
                  <a:srgbClr val="543110"/>
                </a:solidFill>
                <a:latin typeface="Roboto Condensed"/>
              </a:rPr>
              <a:t>, </a:t>
            </a:r>
            <a:r>
              <a:rPr lang="en-US" sz="4500" dirty="0" err="1">
                <a:solidFill>
                  <a:srgbClr val="543110"/>
                </a:solidFill>
                <a:latin typeface="Roboto Condensed"/>
              </a:rPr>
              <a:t>vượt</a:t>
            </a:r>
            <a:r>
              <a:rPr lang="en-US" sz="4500" dirty="0">
                <a:solidFill>
                  <a:srgbClr val="543110"/>
                </a:solidFill>
                <a:latin typeface="Roboto Condensed"/>
              </a:rPr>
              <a:t> </a:t>
            </a:r>
            <a:r>
              <a:rPr lang="en-US" sz="4500" dirty="0" err="1">
                <a:solidFill>
                  <a:srgbClr val="543110"/>
                </a:solidFill>
                <a:latin typeface="Roboto Condensed"/>
              </a:rPr>
              <a:t>lên</a:t>
            </a:r>
            <a:r>
              <a:rPr lang="en-US" sz="4500" dirty="0">
                <a:solidFill>
                  <a:srgbClr val="543110"/>
                </a:solidFill>
                <a:latin typeface="Roboto Condensed"/>
              </a:rPr>
              <a:t> </a:t>
            </a:r>
            <a:r>
              <a:rPr lang="en-US" sz="4500" dirty="0" err="1">
                <a:solidFill>
                  <a:srgbClr val="543110"/>
                </a:solidFill>
                <a:latin typeface="Roboto Condensed"/>
              </a:rPr>
              <a:t>nghịch</a:t>
            </a:r>
            <a:r>
              <a:rPr lang="en-US" sz="4500" dirty="0">
                <a:solidFill>
                  <a:srgbClr val="543110"/>
                </a:solidFill>
                <a:latin typeface="Roboto Condensed"/>
              </a:rPr>
              <a:t> </a:t>
            </a:r>
            <a:r>
              <a:rPr lang="en-US" sz="4500" dirty="0" err="1">
                <a:solidFill>
                  <a:srgbClr val="543110"/>
                </a:solidFill>
                <a:latin typeface="Roboto Condensed"/>
              </a:rPr>
              <a:t>cảnh</a:t>
            </a:r>
            <a:r>
              <a:rPr lang="en-US" sz="4500" dirty="0">
                <a:solidFill>
                  <a:srgbClr val="543110"/>
                </a:solidFill>
                <a:latin typeface="Roboto Condensed"/>
              </a:rPr>
              <a:t>, </a:t>
            </a:r>
            <a:r>
              <a:rPr lang="en-US" sz="4500" dirty="0" err="1">
                <a:solidFill>
                  <a:srgbClr val="543110"/>
                </a:solidFill>
                <a:latin typeface="Roboto Condensed"/>
              </a:rPr>
              <a:t>sự</a:t>
            </a:r>
            <a:r>
              <a:rPr lang="en-US" sz="4500" dirty="0">
                <a:solidFill>
                  <a:srgbClr val="543110"/>
                </a:solidFill>
                <a:latin typeface="Roboto Condensed"/>
              </a:rPr>
              <a:t> </a:t>
            </a:r>
            <a:r>
              <a:rPr lang="en-US" sz="4500" dirty="0" err="1">
                <a:solidFill>
                  <a:srgbClr val="543110"/>
                </a:solidFill>
                <a:latin typeface="Roboto Condensed"/>
              </a:rPr>
              <a:t>bướng</a:t>
            </a:r>
            <a:r>
              <a:rPr lang="en-US" sz="4500" dirty="0">
                <a:solidFill>
                  <a:srgbClr val="543110"/>
                </a:solidFill>
                <a:latin typeface="Roboto Condensed"/>
              </a:rPr>
              <a:t> </a:t>
            </a:r>
            <a:r>
              <a:rPr lang="en-US" sz="4500" dirty="0" err="1">
                <a:solidFill>
                  <a:srgbClr val="543110"/>
                </a:solidFill>
                <a:latin typeface="Roboto Condensed"/>
              </a:rPr>
              <a:t>bỉnh</a:t>
            </a:r>
            <a:r>
              <a:rPr lang="en-US" sz="4500" dirty="0">
                <a:solidFill>
                  <a:srgbClr val="543110"/>
                </a:solidFill>
                <a:latin typeface="Roboto Condensed"/>
              </a:rPr>
              <a:t> </a:t>
            </a:r>
            <a:r>
              <a:rPr lang="en-US" sz="4500" dirty="0" err="1">
                <a:solidFill>
                  <a:srgbClr val="543110"/>
                </a:solidFill>
                <a:latin typeface="Roboto Condensed"/>
              </a:rPr>
              <a:t>trong</a:t>
            </a:r>
            <a:r>
              <a:rPr lang="en-US" sz="4500" dirty="0">
                <a:solidFill>
                  <a:srgbClr val="543110"/>
                </a:solidFill>
                <a:latin typeface="Roboto Condensed"/>
              </a:rPr>
              <a:t> </a:t>
            </a:r>
            <a:r>
              <a:rPr lang="en-US" sz="4500" dirty="0" err="1">
                <a:solidFill>
                  <a:srgbClr val="543110"/>
                </a:solidFill>
                <a:latin typeface="Roboto Condensed"/>
              </a:rPr>
              <a:t>tính</a:t>
            </a:r>
            <a:r>
              <a:rPr lang="en-US" sz="4500" dirty="0">
                <a:solidFill>
                  <a:srgbClr val="543110"/>
                </a:solidFill>
                <a:latin typeface="Roboto Condensed"/>
              </a:rPr>
              <a:t> </a:t>
            </a:r>
            <a:r>
              <a:rPr lang="en-US" sz="4500" dirty="0" err="1">
                <a:solidFill>
                  <a:srgbClr val="543110"/>
                </a:solidFill>
                <a:latin typeface="Roboto Condensed"/>
              </a:rPr>
              <a:t>cách</a:t>
            </a:r>
            <a:r>
              <a:rPr lang="en-US" sz="4500" dirty="0">
                <a:solidFill>
                  <a:srgbClr val="543110"/>
                </a:solidFill>
                <a:latin typeface="Roboto Condensed"/>
              </a:rPr>
              <a:t>. </a:t>
            </a:r>
            <a:r>
              <a:rPr lang="en-US" sz="4500" dirty="0" err="1">
                <a:solidFill>
                  <a:srgbClr val="543110"/>
                </a:solidFill>
                <a:latin typeface="Roboto Condensed"/>
              </a:rPr>
              <a:t>Bản</a:t>
            </a:r>
            <a:r>
              <a:rPr lang="en-US" sz="4500" dirty="0">
                <a:solidFill>
                  <a:srgbClr val="543110"/>
                </a:solidFill>
                <a:latin typeface="Roboto Condensed"/>
              </a:rPr>
              <a:t> </a:t>
            </a:r>
            <a:r>
              <a:rPr lang="en-US" sz="4500" dirty="0" err="1">
                <a:solidFill>
                  <a:srgbClr val="543110"/>
                </a:solidFill>
                <a:latin typeface="Roboto Condensed"/>
              </a:rPr>
              <a:t>lĩnh</a:t>
            </a:r>
            <a:r>
              <a:rPr lang="en-US" sz="4500" dirty="0">
                <a:solidFill>
                  <a:srgbClr val="543110"/>
                </a:solidFill>
                <a:latin typeface="Roboto Condensed"/>
              </a:rPr>
              <a:t> </a:t>
            </a:r>
            <a:r>
              <a:rPr lang="en-US" sz="4500" dirty="0" err="1">
                <a:solidFill>
                  <a:srgbClr val="543110"/>
                </a:solidFill>
                <a:latin typeface="Roboto Condensed"/>
              </a:rPr>
              <a:t>cứng</a:t>
            </a:r>
            <a:r>
              <a:rPr lang="en-US" sz="4500" dirty="0">
                <a:solidFill>
                  <a:srgbClr val="543110"/>
                </a:solidFill>
                <a:latin typeface="Roboto Condensed"/>
              </a:rPr>
              <a:t> </a:t>
            </a:r>
            <a:r>
              <a:rPr lang="en-US" sz="4500" dirty="0" err="1">
                <a:solidFill>
                  <a:srgbClr val="543110"/>
                </a:solidFill>
                <a:latin typeface="Roboto Condensed"/>
              </a:rPr>
              <a:t>cỏi</a:t>
            </a:r>
            <a:r>
              <a:rPr lang="en-US" sz="4500" dirty="0">
                <a:solidFill>
                  <a:srgbClr val="543110"/>
                </a:solidFill>
                <a:latin typeface="Roboto Condensed"/>
              </a:rPr>
              <a:t> </a:t>
            </a:r>
            <a:r>
              <a:rPr lang="en-US" sz="4500" dirty="0" err="1">
                <a:solidFill>
                  <a:srgbClr val="543110"/>
                </a:solidFill>
                <a:latin typeface="Roboto Condensed"/>
              </a:rPr>
              <a:t>của</a:t>
            </a:r>
            <a:r>
              <a:rPr lang="en-US" sz="4500" dirty="0">
                <a:solidFill>
                  <a:srgbClr val="543110"/>
                </a:solidFill>
                <a:latin typeface="Roboto Condensed"/>
              </a:rPr>
              <a:t> </a:t>
            </a:r>
            <a:r>
              <a:rPr lang="en-US" sz="4500" dirty="0" err="1">
                <a:solidFill>
                  <a:srgbClr val="543110"/>
                </a:solidFill>
                <a:latin typeface="Roboto Condensed"/>
              </a:rPr>
              <a:t>Hồ</a:t>
            </a:r>
            <a:r>
              <a:rPr lang="en-US" sz="4500" dirty="0">
                <a:solidFill>
                  <a:srgbClr val="543110"/>
                </a:solidFill>
                <a:latin typeface="Roboto Condensed"/>
              </a:rPr>
              <a:t> </a:t>
            </a:r>
            <a:r>
              <a:rPr lang="en-US" sz="4500" dirty="0" err="1">
                <a:solidFill>
                  <a:srgbClr val="543110"/>
                </a:solidFill>
                <a:latin typeface="Roboto Condensed"/>
              </a:rPr>
              <a:t>Xuân</a:t>
            </a:r>
            <a:r>
              <a:rPr lang="en-US" sz="4500" dirty="0">
                <a:solidFill>
                  <a:srgbClr val="543110"/>
                </a:solidFill>
                <a:latin typeface="Roboto Condensed"/>
              </a:rPr>
              <a:t> </a:t>
            </a:r>
            <a:r>
              <a:rPr lang="en-US" sz="4500" dirty="0" err="1">
                <a:solidFill>
                  <a:srgbClr val="543110"/>
                </a:solidFill>
                <a:latin typeface="Roboto Condensed"/>
              </a:rPr>
              <a:t>Hương</a:t>
            </a:r>
            <a:r>
              <a:rPr lang="en-US" sz="4500" dirty="0">
                <a:solidFill>
                  <a:srgbClr val="543110"/>
                </a:solidFill>
                <a:latin typeface="Roboto Condensed"/>
              </a:rPr>
              <a:t> </a:t>
            </a:r>
            <a:r>
              <a:rPr lang="en-US" sz="4500" dirty="0" err="1">
                <a:solidFill>
                  <a:srgbClr val="543110"/>
                </a:solidFill>
                <a:latin typeface="Roboto Condensed"/>
              </a:rPr>
              <a:t>trước</a:t>
            </a:r>
            <a:r>
              <a:rPr lang="en-US" sz="4500" dirty="0">
                <a:solidFill>
                  <a:srgbClr val="543110"/>
                </a:solidFill>
                <a:latin typeface="Roboto Condensed"/>
              </a:rPr>
              <a:t> </a:t>
            </a:r>
            <a:r>
              <a:rPr lang="en-US" sz="4500" dirty="0" err="1">
                <a:solidFill>
                  <a:srgbClr val="543110"/>
                </a:solidFill>
                <a:latin typeface="Roboto Condensed"/>
              </a:rPr>
              <a:t>cuộc</a:t>
            </a:r>
            <a:r>
              <a:rPr lang="en-US" sz="4500" dirty="0">
                <a:solidFill>
                  <a:srgbClr val="543110"/>
                </a:solidFill>
                <a:latin typeface="Roboto Condensed"/>
              </a:rPr>
              <a:t> </a:t>
            </a:r>
            <a:r>
              <a:rPr lang="en-US" sz="4500" dirty="0" err="1">
                <a:solidFill>
                  <a:srgbClr val="543110"/>
                </a:solidFill>
                <a:latin typeface="Roboto Condensed"/>
              </a:rPr>
              <a:t>đời</a:t>
            </a:r>
            <a:r>
              <a:rPr lang="en-US" sz="4500" dirty="0">
                <a:solidFill>
                  <a:srgbClr val="543110"/>
                </a:solidFill>
                <a:latin typeface="Roboto Condensed"/>
              </a:rPr>
              <a:t>, </a:t>
            </a:r>
            <a:r>
              <a:rPr lang="en-US" sz="4500" dirty="0" err="1">
                <a:solidFill>
                  <a:srgbClr val="543110"/>
                </a:solidFill>
                <a:latin typeface="Roboto Condensed"/>
              </a:rPr>
              <a:t>một</a:t>
            </a:r>
            <a:r>
              <a:rPr lang="en-US" sz="4500" dirty="0">
                <a:solidFill>
                  <a:srgbClr val="543110"/>
                </a:solidFill>
                <a:latin typeface="Roboto Condensed"/>
              </a:rPr>
              <a:t> </a:t>
            </a:r>
            <a:r>
              <a:rPr lang="en-US" sz="4500" dirty="0" err="1">
                <a:solidFill>
                  <a:srgbClr val="543110"/>
                </a:solidFill>
                <a:latin typeface="Roboto Condensed"/>
              </a:rPr>
              <a:t>người</a:t>
            </a:r>
            <a:r>
              <a:rPr lang="en-US" sz="4500" dirty="0">
                <a:solidFill>
                  <a:srgbClr val="543110"/>
                </a:solidFill>
                <a:latin typeface="Roboto Condensed"/>
              </a:rPr>
              <a:t> </a:t>
            </a:r>
            <a:r>
              <a:rPr lang="en-US" sz="4500" dirty="0" err="1">
                <a:solidFill>
                  <a:srgbClr val="543110"/>
                </a:solidFill>
                <a:latin typeface="Roboto Condensed"/>
              </a:rPr>
              <a:t>phụ</a:t>
            </a:r>
            <a:r>
              <a:rPr lang="en-US" sz="4500" dirty="0">
                <a:solidFill>
                  <a:srgbClr val="543110"/>
                </a:solidFill>
                <a:latin typeface="Roboto Condensed"/>
              </a:rPr>
              <a:t> </a:t>
            </a:r>
            <a:r>
              <a:rPr lang="en-US" sz="4500" dirty="0" err="1">
                <a:solidFill>
                  <a:srgbClr val="543110"/>
                </a:solidFill>
                <a:latin typeface="Roboto Condensed"/>
              </a:rPr>
              <a:t>nữ</a:t>
            </a:r>
            <a:r>
              <a:rPr lang="en-US" sz="4500" dirty="0">
                <a:solidFill>
                  <a:srgbClr val="543110"/>
                </a:solidFill>
                <a:latin typeface="Roboto Condensed"/>
              </a:rPr>
              <a:t> </a:t>
            </a:r>
            <a:r>
              <a:rPr lang="en-US" sz="4500" dirty="0" err="1">
                <a:solidFill>
                  <a:srgbClr val="543110"/>
                </a:solidFill>
                <a:latin typeface="Roboto Condensed"/>
              </a:rPr>
              <a:t>tuy</a:t>
            </a:r>
            <a:r>
              <a:rPr lang="en-US" sz="4500" dirty="0">
                <a:solidFill>
                  <a:srgbClr val="543110"/>
                </a:solidFill>
                <a:latin typeface="Roboto Condensed"/>
              </a:rPr>
              <a:t> </a:t>
            </a:r>
            <a:r>
              <a:rPr lang="en-US" sz="4500" dirty="0" err="1">
                <a:solidFill>
                  <a:srgbClr val="543110"/>
                </a:solidFill>
                <a:latin typeface="Roboto Condensed"/>
              </a:rPr>
              <a:t>tình</a:t>
            </a:r>
            <a:r>
              <a:rPr lang="en-US" sz="4500" dirty="0">
                <a:solidFill>
                  <a:srgbClr val="543110"/>
                </a:solidFill>
                <a:latin typeface="Roboto Condensed"/>
              </a:rPr>
              <a:t> </a:t>
            </a:r>
            <a:r>
              <a:rPr lang="en-US" sz="4500" dirty="0" err="1">
                <a:solidFill>
                  <a:srgbClr val="543110"/>
                </a:solidFill>
                <a:latin typeface="Roboto Condensed"/>
              </a:rPr>
              <a:t>duyên</a:t>
            </a:r>
            <a:r>
              <a:rPr lang="en-US" sz="4500" dirty="0">
                <a:solidFill>
                  <a:srgbClr val="543110"/>
                </a:solidFill>
                <a:latin typeface="Roboto Condensed"/>
              </a:rPr>
              <a:t> </a:t>
            </a:r>
            <a:r>
              <a:rPr lang="en-US" sz="4500" dirty="0" err="1">
                <a:solidFill>
                  <a:srgbClr val="543110"/>
                </a:solidFill>
                <a:latin typeface="Roboto Condensed"/>
              </a:rPr>
              <a:t>lận</a:t>
            </a:r>
            <a:r>
              <a:rPr lang="en-US" sz="4500" dirty="0">
                <a:solidFill>
                  <a:srgbClr val="543110"/>
                </a:solidFill>
                <a:latin typeface="Roboto Condensed"/>
              </a:rPr>
              <a:t> </a:t>
            </a:r>
            <a:r>
              <a:rPr lang="en-US" sz="4500" dirty="0" err="1">
                <a:solidFill>
                  <a:srgbClr val="543110"/>
                </a:solidFill>
                <a:latin typeface="Roboto Condensed"/>
              </a:rPr>
              <a:t>đận</a:t>
            </a:r>
            <a:r>
              <a:rPr lang="en-US" sz="4500" dirty="0">
                <a:solidFill>
                  <a:srgbClr val="543110"/>
                </a:solidFill>
                <a:latin typeface="Roboto Condensed"/>
              </a:rPr>
              <a:t> </a:t>
            </a:r>
            <a:r>
              <a:rPr lang="en-US" sz="4500" dirty="0" err="1">
                <a:solidFill>
                  <a:srgbClr val="543110"/>
                </a:solidFill>
                <a:latin typeface="Roboto Condensed"/>
              </a:rPr>
              <a:t>nhưng</a:t>
            </a:r>
            <a:r>
              <a:rPr lang="en-US" sz="4500" dirty="0">
                <a:solidFill>
                  <a:srgbClr val="543110"/>
                </a:solidFill>
                <a:latin typeface="Roboto Condensed"/>
              </a:rPr>
              <a:t> </a:t>
            </a:r>
            <a:r>
              <a:rPr lang="en-US" sz="4500" dirty="0" err="1">
                <a:solidFill>
                  <a:srgbClr val="543110"/>
                </a:solidFill>
                <a:latin typeface="Roboto Condensed"/>
              </a:rPr>
              <a:t>chưa</a:t>
            </a:r>
            <a:r>
              <a:rPr lang="en-US" sz="4500" dirty="0">
                <a:solidFill>
                  <a:srgbClr val="543110"/>
                </a:solidFill>
                <a:latin typeface="Roboto Condensed"/>
              </a:rPr>
              <a:t> bao </a:t>
            </a:r>
            <a:r>
              <a:rPr lang="en-US" sz="4500" dirty="0" err="1">
                <a:solidFill>
                  <a:srgbClr val="543110"/>
                </a:solidFill>
                <a:latin typeface="Roboto Condensed"/>
              </a:rPr>
              <a:t>giờ</a:t>
            </a:r>
            <a:r>
              <a:rPr lang="en-US" sz="4500" dirty="0">
                <a:solidFill>
                  <a:srgbClr val="543110"/>
                </a:solidFill>
                <a:latin typeface="Roboto Condensed"/>
              </a:rPr>
              <a:t> </a:t>
            </a:r>
            <a:r>
              <a:rPr lang="en-US" sz="4500" dirty="0" err="1">
                <a:solidFill>
                  <a:srgbClr val="543110"/>
                </a:solidFill>
                <a:latin typeface="Roboto Condensed"/>
              </a:rPr>
              <a:t>ngưng</a:t>
            </a:r>
            <a:r>
              <a:rPr lang="en-US" sz="4500" dirty="0">
                <a:solidFill>
                  <a:srgbClr val="543110"/>
                </a:solidFill>
                <a:latin typeface="Roboto Condensed"/>
              </a:rPr>
              <a:t> </a:t>
            </a:r>
            <a:r>
              <a:rPr lang="en-US" sz="4500" dirty="0" err="1">
                <a:solidFill>
                  <a:srgbClr val="543110"/>
                </a:solidFill>
                <a:latin typeface="Roboto Condensed"/>
              </a:rPr>
              <a:t>khát</a:t>
            </a:r>
            <a:r>
              <a:rPr lang="en-US" sz="4500" dirty="0">
                <a:solidFill>
                  <a:srgbClr val="543110"/>
                </a:solidFill>
                <a:latin typeface="Roboto Condensed"/>
              </a:rPr>
              <a:t> </a:t>
            </a:r>
            <a:r>
              <a:rPr lang="en-US" sz="4500" dirty="0" err="1">
                <a:solidFill>
                  <a:srgbClr val="543110"/>
                </a:solidFill>
                <a:latin typeface="Roboto Condensed"/>
              </a:rPr>
              <a:t>vọng</a:t>
            </a:r>
            <a:r>
              <a:rPr lang="en-US" sz="4500" dirty="0">
                <a:solidFill>
                  <a:srgbClr val="543110"/>
                </a:solidFill>
                <a:latin typeface="Roboto Condensed"/>
              </a:rPr>
              <a:t>, </a:t>
            </a:r>
            <a:r>
              <a:rPr lang="en-US" sz="4500" dirty="0" err="1">
                <a:solidFill>
                  <a:srgbClr val="543110"/>
                </a:solidFill>
                <a:latin typeface="Roboto Condensed"/>
              </a:rPr>
              <a:t>ngưng</a:t>
            </a:r>
            <a:r>
              <a:rPr lang="en-US" sz="4500" dirty="0">
                <a:solidFill>
                  <a:srgbClr val="543110"/>
                </a:solidFill>
                <a:latin typeface="Roboto Condensed"/>
              </a:rPr>
              <a:t> </a:t>
            </a:r>
            <a:r>
              <a:rPr lang="en-US" sz="4500" dirty="0" err="1">
                <a:solidFill>
                  <a:srgbClr val="543110"/>
                </a:solidFill>
                <a:latin typeface="Roboto Condensed"/>
              </a:rPr>
              <a:t>tìm</a:t>
            </a:r>
            <a:r>
              <a:rPr lang="en-US" sz="4500" dirty="0">
                <a:solidFill>
                  <a:srgbClr val="543110"/>
                </a:solidFill>
                <a:latin typeface="Roboto Condensed"/>
              </a:rPr>
              <a:t> </a:t>
            </a:r>
            <a:r>
              <a:rPr lang="en-US" sz="4500" dirty="0" err="1">
                <a:solidFill>
                  <a:srgbClr val="543110"/>
                </a:solidFill>
                <a:latin typeface="Roboto Condensed"/>
              </a:rPr>
              <a:t>hạnh</a:t>
            </a:r>
            <a:r>
              <a:rPr lang="en-US" sz="4500" dirty="0">
                <a:solidFill>
                  <a:srgbClr val="543110"/>
                </a:solidFill>
                <a:latin typeface="Roboto Condensed"/>
              </a:rPr>
              <a:t> </a:t>
            </a:r>
            <a:r>
              <a:rPr lang="en-US" sz="4500" dirty="0" err="1">
                <a:solidFill>
                  <a:srgbClr val="543110"/>
                </a:solidFill>
                <a:latin typeface="Roboto Condensed"/>
              </a:rPr>
              <a:t>phúc</a:t>
            </a:r>
            <a:r>
              <a:rPr lang="en-US" sz="4500" dirty="0">
                <a:solidFill>
                  <a:srgbClr val="543110"/>
                </a:solidFill>
                <a:latin typeface="Roboto Condensed"/>
              </a:rPr>
              <a:t>.</a:t>
            </a:r>
          </a:p>
        </p:txBody>
      </p:sp>
      <p:sp>
        <p:nvSpPr>
          <p:cNvPr id="5" name="Freeform 5"/>
          <p:cNvSpPr/>
          <p:nvPr/>
        </p:nvSpPr>
        <p:spPr>
          <a:xfrm flipH="1">
            <a:off x="13806993" y="0"/>
            <a:ext cx="6205483" cy="4760123"/>
          </a:xfrm>
          <a:custGeom>
            <a:avLst/>
            <a:gdLst/>
            <a:ahLst/>
            <a:cxnLst/>
            <a:rect l="l" t="t" r="r" b="b"/>
            <a:pathLst>
              <a:path w="6205483" h="4760123">
                <a:moveTo>
                  <a:pt x="6205483" y="0"/>
                </a:moveTo>
                <a:lnTo>
                  <a:pt x="0" y="0"/>
                </a:lnTo>
                <a:lnTo>
                  <a:pt x="0" y="4760123"/>
                </a:lnTo>
                <a:lnTo>
                  <a:pt x="6205483" y="4760123"/>
                </a:lnTo>
                <a:lnTo>
                  <a:pt x="6205483" y="0"/>
                </a:lnTo>
                <a:close/>
              </a:path>
            </a:pathLst>
          </a:custGeom>
          <a:blipFill>
            <a:blip r:embed="rId4"/>
            <a:stretch>
              <a:fillRect/>
            </a:stretch>
          </a:blipFill>
        </p:spPr>
      </p:sp>
      <p:sp>
        <p:nvSpPr>
          <p:cNvPr id="6" name="TextBox 6"/>
          <p:cNvSpPr txBox="1"/>
          <p:nvPr/>
        </p:nvSpPr>
        <p:spPr>
          <a:xfrm>
            <a:off x="-2262514" y="-257175"/>
            <a:ext cx="15670187" cy="1546226"/>
          </a:xfrm>
          <a:prstGeom prst="rect">
            <a:avLst/>
          </a:prstGeom>
        </p:spPr>
        <p:txBody>
          <a:bodyPr lIns="0" tIns="0" rIns="0" bIns="0" rtlCol="0" anchor="t">
            <a:spAutoFit/>
          </a:bodyPr>
          <a:lstStyle/>
          <a:p>
            <a:pPr algn="ctr">
              <a:lnSpc>
                <a:spcPts val="11899"/>
              </a:lnSpc>
            </a:pPr>
            <a:r>
              <a:rPr lang="en-US" sz="8499">
                <a:solidFill>
                  <a:srgbClr val="964900"/>
                </a:solidFill>
                <a:latin typeface="#9Slide05 IcielSanelma"/>
              </a:rPr>
              <a:t>3.2. Đọc hiểu bài thơ Tự tình</a:t>
            </a:r>
          </a:p>
        </p:txBody>
      </p:sp>
      <p:sp>
        <p:nvSpPr>
          <p:cNvPr id="7" name="TextBox 7"/>
          <p:cNvSpPr txBox="1"/>
          <p:nvPr/>
        </p:nvSpPr>
        <p:spPr>
          <a:xfrm>
            <a:off x="1401868" y="1037700"/>
            <a:ext cx="11338136" cy="1329055"/>
          </a:xfrm>
          <a:prstGeom prst="rect">
            <a:avLst/>
          </a:prstGeom>
        </p:spPr>
        <p:txBody>
          <a:bodyPr lIns="0" tIns="0" rIns="0" bIns="0" rtlCol="0" anchor="t">
            <a:spAutoFit/>
          </a:bodyPr>
          <a:lstStyle/>
          <a:p>
            <a:pPr algn="l">
              <a:lnSpc>
                <a:spcPts val="10219"/>
              </a:lnSpc>
            </a:pPr>
            <a:r>
              <a:rPr lang="en-US" sz="7299">
                <a:solidFill>
                  <a:srgbClr val="543110"/>
                </a:solidFill>
                <a:latin typeface="#9Slide05 IcielSanelma"/>
              </a:rPr>
              <a:t>e. Hai câu kết</a:t>
            </a:r>
          </a:p>
        </p:txBody>
      </p:sp>
      <p:sp>
        <p:nvSpPr>
          <p:cNvPr id="8" name="TextBox 8"/>
          <p:cNvSpPr txBox="1"/>
          <p:nvPr/>
        </p:nvSpPr>
        <p:spPr>
          <a:xfrm>
            <a:off x="4653585" y="2106407"/>
            <a:ext cx="11338136" cy="1995678"/>
          </a:xfrm>
          <a:prstGeom prst="rect">
            <a:avLst/>
          </a:prstGeom>
        </p:spPr>
        <p:txBody>
          <a:bodyPr lIns="0" tIns="0" rIns="0" bIns="0" rtlCol="0" anchor="t">
            <a:spAutoFit/>
          </a:bodyPr>
          <a:lstStyle/>
          <a:p>
            <a:pPr algn="l">
              <a:lnSpc>
                <a:spcPts val="7370"/>
              </a:lnSpc>
            </a:pPr>
            <a:r>
              <a:rPr lang="en-US" sz="6299">
                <a:solidFill>
                  <a:srgbClr val="964900"/>
                </a:solidFill>
                <a:latin typeface="#9Slide05 Braxton Regular"/>
              </a:rPr>
              <a:t>Tài tử văn nhân ai đó tá?                     Thân này đâu đã chịu già tom!</a:t>
            </a:r>
          </a:p>
        </p:txBody>
      </p:sp>
      <p:sp>
        <p:nvSpPr>
          <p:cNvPr id="9" name="TextBox 9"/>
          <p:cNvSpPr txBox="1"/>
          <p:nvPr/>
        </p:nvSpPr>
        <p:spPr>
          <a:xfrm>
            <a:off x="815302" y="4306765"/>
            <a:ext cx="15358902" cy="790575"/>
          </a:xfrm>
          <a:prstGeom prst="rect">
            <a:avLst/>
          </a:prstGeom>
        </p:spPr>
        <p:txBody>
          <a:bodyPr lIns="0" tIns="0" rIns="0" bIns="0" rtlCol="0" anchor="t">
            <a:spAutoFit/>
          </a:bodyPr>
          <a:lstStyle/>
          <a:p>
            <a:pPr marL="971553" lvl="1" indent="-485777" algn="just">
              <a:lnSpc>
                <a:spcPts val="6300"/>
              </a:lnSpc>
              <a:buFont typeface="Arial"/>
              <a:buChar char="•"/>
            </a:pPr>
            <a:r>
              <a:rPr lang="en-US" sz="4500" dirty="0">
                <a:solidFill>
                  <a:srgbClr val="543110"/>
                </a:solidFill>
                <a:latin typeface="Roboto Condensed"/>
              </a:rPr>
              <a:t> </a:t>
            </a:r>
            <a:r>
              <a:rPr lang="en-US" sz="4500" dirty="0" err="1">
                <a:solidFill>
                  <a:srgbClr val="964900"/>
                </a:solidFill>
                <a:latin typeface="Roboto Condensed Bold Italics"/>
              </a:rPr>
              <a:t>Tài</a:t>
            </a:r>
            <a:r>
              <a:rPr lang="en-US" sz="4500" dirty="0">
                <a:solidFill>
                  <a:srgbClr val="964900"/>
                </a:solidFill>
                <a:latin typeface="Roboto Condensed Bold Italics"/>
              </a:rPr>
              <a:t> </a:t>
            </a:r>
            <a:r>
              <a:rPr lang="en-US" sz="4500" dirty="0" err="1">
                <a:solidFill>
                  <a:srgbClr val="964900"/>
                </a:solidFill>
                <a:latin typeface="Roboto Condensed Bold Italics"/>
              </a:rPr>
              <a:t>tử</a:t>
            </a:r>
            <a:r>
              <a:rPr lang="en-US" sz="4500" dirty="0">
                <a:solidFill>
                  <a:srgbClr val="964900"/>
                </a:solidFill>
                <a:latin typeface="Roboto Condensed Bold Italics"/>
              </a:rPr>
              <a:t> </a:t>
            </a:r>
            <a:r>
              <a:rPr lang="en-US" sz="4500" dirty="0" err="1">
                <a:solidFill>
                  <a:srgbClr val="964900"/>
                </a:solidFill>
                <a:latin typeface="Roboto Condensed Bold Italics"/>
              </a:rPr>
              <a:t>giai</a:t>
            </a:r>
            <a:r>
              <a:rPr lang="en-US" sz="4500" dirty="0">
                <a:solidFill>
                  <a:srgbClr val="964900"/>
                </a:solidFill>
                <a:latin typeface="Roboto Condensed Bold Italics"/>
              </a:rPr>
              <a:t> </a:t>
            </a:r>
            <a:r>
              <a:rPr lang="en-US" sz="4500" dirty="0" err="1">
                <a:solidFill>
                  <a:srgbClr val="964900"/>
                </a:solidFill>
                <a:latin typeface="Roboto Condensed Bold Italics"/>
              </a:rPr>
              <a:t>nhân</a:t>
            </a:r>
            <a:r>
              <a:rPr lang="en-US" sz="4500" dirty="0">
                <a:solidFill>
                  <a:srgbClr val="964900"/>
                </a:solidFill>
                <a:latin typeface="Roboto Condensed Bold Italics"/>
              </a:rPr>
              <a:t> ai </a:t>
            </a:r>
            <a:r>
              <a:rPr lang="en-US" sz="4500" dirty="0" err="1">
                <a:solidFill>
                  <a:srgbClr val="964900"/>
                </a:solidFill>
                <a:latin typeface="Roboto Condensed Bold Italics"/>
              </a:rPr>
              <a:t>đó</a:t>
            </a:r>
            <a:r>
              <a:rPr lang="en-US" sz="4500" dirty="0">
                <a:solidFill>
                  <a:srgbClr val="964900"/>
                </a:solidFill>
                <a:latin typeface="Roboto Condensed Bold Italics"/>
              </a:rPr>
              <a:t> </a:t>
            </a:r>
            <a:r>
              <a:rPr lang="en-US" sz="4500" dirty="0" err="1">
                <a:solidFill>
                  <a:srgbClr val="964900"/>
                </a:solidFill>
                <a:latin typeface="Roboto Condensed Bold Italics"/>
              </a:rPr>
              <a:t>tá</a:t>
            </a:r>
            <a:r>
              <a:rPr lang="en-US" sz="4500" dirty="0">
                <a:solidFill>
                  <a:srgbClr val="543110"/>
                </a:solidFill>
                <a:latin typeface="Roboto Condensed"/>
              </a:rPr>
              <a:t>: </a:t>
            </a:r>
            <a:r>
              <a:rPr lang="en-US" sz="4500" dirty="0" err="1">
                <a:solidFill>
                  <a:srgbClr val="543110"/>
                </a:solidFill>
                <a:latin typeface="Roboto Condensed"/>
              </a:rPr>
              <a:t>Tìm</a:t>
            </a:r>
            <a:r>
              <a:rPr lang="en-US" sz="4500" dirty="0">
                <a:solidFill>
                  <a:srgbClr val="543110"/>
                </a:solidFill>
                <a:latin typeface="Roboto Condensed"/>
              </a:rPr>
              <a:t> 1 </a:t>
            </a:r>
            <a:r>
              <a:rPr lang="en-US" sz="4500" dirty="0" err="1">
                <a:solidFill>
                  <a:srgbClr val="543110"/>
                </a:solidFill>
                <a:latin typeface="Roboto Condensed"/>
              </a:rPr>
              <a:t>nam</a:t>
            </a:r>
            <a:r>
              <a:rPr lang="en-US" sz="4500" dirty="0">
                <a:solidFill>
                  <a:srgbClr val="543110"/>
                </a:solidFill>
                <a:latin typeface="Roboto Condensed"/>
              </a:rPr>
              <a:t> </a:t>
            </a:r>
            <a:r>
              <a:rPr lang="en-US" sz="4500" dirty="0" err="1">
                <a:solidFill>
                  <a:srgbClr val="543110"/>
                </a:solidFill>
                <a:latin typeface="Roboto Condensed"/>
              </a:rPr>
              <a:t>nhân</a:t>
            </a:r>
            <a:r>
              <a:rPr lang="en-US" sz="4500" dirty="0">
                <a:solidFill>
                  <a:srgbClr val="543110"/>
                </a:solidFill>
                <a:latin typeface="Roboto Condensed"/>
              </a:rPr>
              <a:t> </a:t>
            </a:r>
            <a:r>
              <a:rPr lang="en-US" sz="4500" dirty="0" err="1">
                <a:solidFill>
                  <a:srgbClr val="543110"/>
                </a:solidFill>
                <a:latin typeface="Roboto Condensed"/>
              </a:rPr>
              <a:t>trong</a:t>
            </a:r>
            <a:r>
              <a:rPr lang="en-US" sz="4500" dirty="0">
                <a:solidFill>
                  <a:srgbClr val="543110"/>
                </a:solidFill>
                <a:latin typeface="Roboto Condensed"/>
              </a:rPr>
              <a:t> </a:t>
            </a:r>
            <a:r>
              <a:rPr lang="en-US" sz="4500" dirty="0" err="1">
                <a:solidFill>
                  <a:srgbClr val="543110"/>
                </a:solidFill>
                <a:latin typeface="Roboto Condensed"/>
              </a:rPr>
              <a:t>đám</a:t>
            </a:r>
            <a:r>
              <a:rPr lang="en-US" sz="4500" dirty="0">
                <a:solidFill>
                  <a:srgbClr val="543110"/>
                </a:solidFill>
                <a:latin typeface="Roboto Condensed"/>
              </a:rPr>
              <a:t> </a:t>
            </a:r>
            <a:r>
              <a:rPr lang="en-US" sz="4500" dirty="0" err="1">
                <a:solidFill>
                  <a:srgbClr val="543110"/>
                </a:solidFill>
                <a:latin typeface="Roboto Condensed"/>
              </a:rPr>
              <a:t>tài</a:t>
            </a:r>
            <a:r>
              <a:rPr lang="en-US" sz="4500" dirty="0">
                <a:solidFill>
                  <a:srgbClr val="543110"/>
                </a:solidFill>
                <a:latin typeface="Roboto Condensed"/>
              </a:rPr>
              <a:t> </a:t>
            </a:r>
            <a:r>
              <a:rPr lang="en-US" sz="4500" dirty="0" err="1">
                <a:solidFill>
                  <a:srgbClr val="543110"/>
                </a:solidFill>
                <a:latin typeface="Roboto Condensed"/>
              </a:rPr>
              <a:t>tử</a:t>
            </a:r>
            <a:endParaRPr lang="en-US" sz="4500" dirty="0">
              <a:solidFill>
                <a:srgbClr val="543110"/>
              </a:solidFill>
              <a:latin typeface="Roboto Condensed"/>
            </a:endParaRPr>
          </a:p>
        </p:txBody>
      </p:sp>
      <p:sp>
        <p:nvSpPr>
          <p:cNvPr id="10" name="TextBox 10"/>
          <p:cNvSpPr txBox="1"/>
          <p:nvPr/>
        </p:nvSpPr>
        <p:spPr>
          <a:xfrm>
            <a:off x="1028700" y="5124091"/>
            <a:ext cx="15638023" cy="1590675"/>
          </a:xfrm>
          <a:prstGeom prst="rect">
            <a:avLst/>
          </a:prstGeom>
        </p:spPr>
        <p:txBody>
          <a:bodyPr lIns="0" tIns="0" rIns="0" bIns="0" rtlCol="0" anchor="t">
            <a:spAutoFit/>
          </a:bodyPr>
          <a:lstStyle/>
          <a:p>
            <a:pPr marL="971553" lvl="1" indent="-485777" algn="just">
              <a:lnSpc>
                <a:spcPts val="6300"/>
              </a:lnSpc>
              <a:buFont typeface="Arial"/>
              <a:buChar char="•"/>
            </a:pPr>
            <a:r>
              <a:rPr lang="en-US" sz="4500" dirty="0" err="1">
                <a:solidFill>
                  <a:srgbClr val="964900"/>
                </a:solidFill>
                <a:latin typeface="Roboto Condensed Bold Italics"/>
              </a:rPr>
              <a:t>Đâu</a:t>
            </a:r>
            <a:r>
              <a:rPr lang="en-US" sz="4500" dirty="0">
                <a:solidFill>
                  <a:srgbClr val="964900"/>
                </a:solidFill>
                <a:latin typeface="Roboto Condensed Bold Italics"/>
              </a:rPr>
              <a:t> </a:t>
            </a:r>
            <a:r>
              <a:rPr lang="en-US" sz="4500" dirty="0" err="1">
                <a:solidFill>
                  <a:srgbClr val="964900"/>
                </a:solidFill>
                <a:latin typeface="Roboto Condensed Bold Italics"/>
              </a:rPr>
              <a:t>đã</a:t>
            </a:r>
            <a:r>
              <a:rPr lang="en-US" sz="4500" dirty="0">
                <a:solidFill>
                  <a:srgbClr val="964900"/>
                </a:solidFill>
                <a:latin typeface="Roboto Condensed Bold Italics"/>
              </a:rPr>
              <a:t> </a:t>
            </a:r>
            <a:r>
              <a:rPr lang="en-US" sz="4500" dirty="0" err="1">
                <a:solidFill>
                  <a:srgbClr val="964900"/>
                </a:solidFill>
                <a:latin typeface="Roboto Condensed Bold Italics"/>
              </a:rPr>
              <a:t>chịu</a:t>
            </a:r>
            <a:r>
              <a:rPr lang="en-US" sz="4500" dirty="0">
                <a:solidFill>
                  <a:srgbClr val="964900"/>
                </a:solidFill>
                <a:latin typeface="Roboto Condensed Bold Italics"/>
              </a:rPr>
              <a:t> </a:t>
            </a:r>
            <a:r>
              <a:rPr lang="en-US" sz="4500" dirty="0" err="1">
                <a:solidFill>
                  <a:srgbClr val="964900"/>
                </a:solidFill>
                <a:latin typeface="Roboto Condensed Bold Italics"/>
              </a:rPr>
              <a:t>già</a:t>
            </a:r>
            <a:r>
              <a:rPr lang="en-US" sz="4500" dirty="0">
                <a:solidFill>
                  <a:srgbClr val="964900"/>
                </a:solidFill>
                <a:latin typeface="Roboto Condensed Bold Italics"/>
              </a:rPr>
              <a:t> tom:</a:t>
            </a:r>
            <a:r>
              <a:rPr lang="en-US" sz="4500" dirty="0">
                <a:solidFill>
                  <a:srgbClr val="543110"/>
                </a:solidFill>
                <a:latin typeface="Roboto Condensed"/>
              </a:rPr>
              <a:t> </a:t>
            </a:r>
            <a:r>
              <a:rPr lang="en-US" sz="4500" dirty="0" err="1">
                <a:solidFill>
                  <a:srgbClr val="543110"/>
                </a:solidFill>
                <a:latin typeface="Roboto Condensed"/>
              </a:rPr>
              <a:t>chưa</a:t>
            </a:r>
            <a:r>
              <a:rPr lang="en-US" sz="4500" dirty="0">
                <a:solidFill>
                  <a:srgbClr val="543110"/>
                </a:solidFill>
                <a:latin typeface="Roboto Condensed"/>
              </a:rPr>
              <a:t> </a:t>
            </a:r>
            <a:r>
              <a:rPr lang="en-US" sz="4500" dirty="0" err="1">
                <a:solidFill>
                  <a:srgbClr val="543110"/>
                </a:solidFill>
                <a:latin typeface="Roboto Condensed"/>
              </a:rPr>
              <a:t>chịu</a:t>
            </a:r>
            <a:r>
              <a:rPr lang="en-US" sz="4500" dirty="0">
                <a:solidFill>
                  <a:srgbClr val="543110"/>
                </a:solidFill>
                <a:latin typeface="Roboto Condensed"/>
              </a:rPr>
              <a:t> </a:t>
            </a:r>
            <a:r>
              <a:rPr lang="en-US" sz="4500" dirty="0" err="1">
                <a:solidFill>
                  <a:srgbClr val="543110"/>
                </a:solidFill>
                <a:latin typeface="Roboto Condensed"/>
              </a:rPr>
              <a:t>đầu</a:t>
            </a:r>
            <a:r>
              <a:rPr lang="en-US" sz="4500" dirty="0">
                <a:solidFill>
                  <a:srgbClr val="543110"/>
                </a:solidFill>
                <a:latin typeface="Roboto Condensed"/>
              </a:rPr>
              <a:t> </a:t>
            </a:r>
            <a:r>
              <a:rPr lang="en-US" sz="4500" dirty="0" err="1">
                <a:solidFill>
                  <a:srgbClr val="543110"/>
                </a:solidFill>
                <a:latin typeface="Roboto Condensed"/>
              </a:rPr>
              <a:t>hàng</a:t>
            </a:r>
            <a:r>
              <a:rPr lang="en-US" sz="4500" dirty="0">
                <a:solidFill>
                  <a:srgbClr val="543110"/>
                </a:solidFill>
                <a:latin typeface="Roboto Condensed"/>
              </a:rPr>
              <a:t> </a:t>
            </a:r>
            <a:r>
              <a:rPr lang="en-US" sz="4500" dirty="0" err="1">
                <a:solidFill>
                  <a:srgbClr val="543110"/>
                </a:solidFill>
                <a:latin typeface="Roboto Condensed"/>
              </a:rPr>
              <a:t>số</a:t>
            </a:r>
            <a:r>
              <a:rPr lang="en-US" sz="4500" dirty="0">
                <a:solidFill>
                  <a:srgbClr val="543110"/>
                </a:solidFill>
                <a:latin typeface="Roboto Condensed"/>
              </a:rPr>
              <a:t> </a:t>
            </a:r>
            <a:r>
              <a:rPr lang="en-US" sz="4500" dirty="0" err="1">
                <a:solidFill>
                  <a:srgbClr val="543110"/>
                </a:solidFill>
                <a:latin typeface="Roboto Condensed"/>
              </a:rPr>
              <a:t>phận</a:t>
            </a:r>
            <a:r>
              <a:rPr lang="en-US" sz="4500" dirty="0">
                <a:solidFill>
                  <a:srgbClr val="543110"/>
                </a:solidFill>
                <a:latin typeface="Roboto Condensed"/>
              </a:rPr>
              <a:t> </a:t>
            </a:r>
            <a:r>
              <a:rPr lang="en-US" sz="4500" dirty="0" err="1">
                <a:solidFill>
                  <a:srgbClr val="543110"/>
                </a:solidFill>
                <a:latin typeface="Roboto Condensed"/>
              </a:rPr>
              <a:t>về</a:t>
            </a:r>
            <a:r>
              <a:rPr lang="en-US" sz="4500" dirty="0">
                <a:solidFill>
                  <a:srgbClr val="543110"/>
                </a:solidFill>
                <a:latin typeface="Roboto Condensed"/>
              </a:rPr>
              <a:t> </a:t>
            </a:r>
            <a:r>
              <a:rPr lang="en-US" sz="4500" dirty="0" err="1">
                <a:solidFill>
                  <a:srgbClr val="543110"/>
                </a:solidFill>
                <a:latin typeface="Roboto Condensed"/>
              </a:rPr>
              <a:t>tuổi</a:t>
            </a:r>
            <a:r>
              <a:rPr lang="en-US" sz="4500" dirty="0">
                <a:solidFill>
                  <a:srgbClr val="543110"/>
                </a:solidFill>
                <a:latin typeface="Roboto Condensed"/>
              </a:rPr>
              <a:t> </a:t>
            </a:r>
            <a:r>
              <a:rPr lang="en-US" sz="4500" dirty="0" err="1">
                <a:solidFill>
                  <a:srgbClr val="543110"/>
                </a:solidFill>
                <a:latin typeface="Roboto Condensed"/>
              </a:rPr>
              <a:t>xuân</a:t>
            </a:r>
            <a:r>
              <a:rPr lang="en-US" sz="4500" dirty="0">
                <a:solidFill>
                  <a:srgbClr val="543110"/>
                </a:solidFill>
                <a:latin typeface="Roboto Condensed"/>
              </a:rPr>
              <a:t>, </a:t>
            </a:r>
            <a:r>
              <a:rPr lang="en-US" sz="4500" dirty="0" err="1">
                <a:solidFill>
                  <a:srgbClr val="543110"/>
                </a:solidFill>
                <a:latin typeface="Roboto Condensed"/>
              </a:rPr>
              <a:t>tình</a:t>
            </a:r>
            <a:r>
              <a:rPr lang="en-US" sz="4500" dirty="0">
                <a:solidFill>
                  <a:srgbClr val="543110"/>
                </a:solidFill>
                <a:latin typeface="Roboto Condensed"/>
              </a:rPr>
              <a:t> </a:t>
            </a:r>
            <a:r>
              <a:rPr lang="en-US" sz="4500" dirty="0" err="1">
                <a:solidFill>
                  <a:srgbClr val="543110"/>
                </a:solidFill>
                <a:latin typeface="Roboto Condensed"/>
              </a:rPr>
              <a:t>duyên</a:t>
            </a:r>
            <a:endParaRPr lang="en-US" sz="4500" dirty="0">
              <a:solidFill>
                <a:srgbClr val="543110"/>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arn(inVertic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rot="5400000">
            <a:off x="2854794" y="4775820"/>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3"/>
            <a:stretch>
              <a:fillRect/>
            </a:stretch>
          </a:blipFill>
        </p:spPr>
      </p:sp>
      <p:sp>
        <p:nvSpPr>
          <p:cNvPr id="4" name="Freeform 4"/>
          <p:cNvSpPr/>
          <p:nvPr/>
        </p:nvSpPr>
        <p:spPr>
          <a:xfrm rot="92986">
            <a:off x="8946479" y="408354"/>
            <a:ext cx="7895158" cy="4253516"/>
          </a:xfrm>
          <a:custGeom>
            <a:avLst/>
            <a:gdLst/>
            <a:ahLst/>
            <a:cxnLst/>
            <a:rect l="l" t="t" r="r" b="b"/>
            <a:pathLst>
              <a:path w="7895158" h="4253516">
                <a:moveTo>
                  <a:pt x="0" y="0"/>
                </a:moveTo>
                <a:lnTo>
                  <a:pt x="7895158" y="0"/>
                </a:lnTo>
                <a:lnTo>
                  <a:pt x="7895158" y="4253516"/>
                </a:lnTo>
                <a:lnTo>
                  <a:pt x="0" y="425351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12108827" y="81059"/>
            <a:ext cx="7220121" cy="1895282"/>
          </a:xfrm>
          <a:custGeom>
            <a:avLst/>
            <a:gdLst/>
            <a:ahLst/>
            <a:cxnLst/>
            <a:rect l="l" t="t" r="r" b="b"/>
            <a:pathLst>
              <a:path w="7220121" h="1895282">
                <a:moveTo>
                  <a:pt x="0" y="0"/>
                </a:moveTo>
                <a:lnTo>
                  <a:pt x="7220122" y="0"/>
                </a:lnTo>
                <a:lnTo>
                  <a:pt x="7220122" y="1895282"/>
                </a:lnTo>
                <a:lnTo>
                  <a:pt x="0" y="1895282"/>
                </a:lnTo>
                <a:lnTo>
                  <a:pt x="0" y="0"/>
                </a:lnTo>
                <a:close/>
              </a:path>
            </a:pathLst>
          </a:custGeom>
          <a:blipFill>
            <a:blip r:embed="rId6"/>
            <a:stretch>
              <a:fillRect/>
            </a:stretch>
          </a:blipFill>
        </p:spPr>
      </p:sp>
      <p:sp>
        <p:nvSpPr>
          <p:cNvPr id="6" name="TextBox 6"/>
          <p:cNvSpPr txBox="1"/>
          <p:nvPr/>
        </p:nvSpPr>
        <p:spPr>
          <a:xfrm rot="67375">
            <a:off x="9745337" y="1231444"/>
            <a:ext cx="6299270" cy="2545110"/>
          </a:xfrm>
          <a:prstGeom prst="rect">
            <a:avLst/>
          </a:prstGeom>
        </p:spPr>
        <p:txBody>
          <a:bodyPr lIns="0" tIns="0" rIns="0" bIns="0" rtlCol="0" anchor="t">
            <a:spAutoFit/>
          </a:bodyPr>
          <a:lstStyle/>
          <a:p>
            <a:pPr algn="ctr">
              <a:lnSpc>
                <a:spcPts val="6784"/>
              </a:lnSpc>
            </a:pPr>
            <a:r>
              <a:rPr lang="en-US" sz="4845" dirty="0" err="1">
                <a:solidFill>
                  <a:srgbClr val="4B412E"/>
                </a:solidFill>
                <a:latin typeface="Roboto Condensed"/>
              </a:rPr>
              <a:t>Nhận</a:t>
            </a:r>
            <a:r>
              <a:rPr lang="en-US" sz="4845" dirty="0">
                <a:solidFill>
                  <a:srgbClr val="4B412E"/>
                </a:solidFill>
                <a:latin typeface="Roboto Condensed"/>
              </a:rPr>
              <a:t> </a:t>
            </a:r>
            <a:r>
              <a:rPr lang="en-US" sz="4845" dirty="0" err="1">
                <a:solidFill>
                  <a:srgbClr val="4B412E"/>
                </a:solidFill>
                <a:latin typeface="Roboto Condensed"/>
              </a:rPr>
              <a:t>xét</a:t>
            </a:r>
            <a:r>
              <a:rPr lang="en-US" sz="4845" dirty="0">
                <a:solidFill>
                  <a:srgbClr val="4B412E"/>
                </a:solidFill>
                <a:latin typeface="Roboto Condensed"/>
              </a:rPr>
              <a:t> </a:t>
            </a:r>
            <a:r>
              <a:rPr lang="en-US" sz="4845" dirty="0" err="1">
                <a:solidFill>
                  <a:srgbClr val="4B412E"/>
                </a:solidFill>
                <a:latin typeface="Roboto Condensed"/>
              </a:rPr>
              <a:t>về</a:t>
            </a:r>
            <a:r>
              <a:rPr lang="en-US" sz="4845" dirty="0">
                <a:solidFill>
                  <a:srgbClr val="4B412E"/>
                </a:solidFill>
                <a:latin typeface="Roboto Condensed"/>
              </a:rPr>
              <a:t> </a:t>
            </a:r>
            <a:r>
              <a:rPr lang="en-US" sz="4845" dirty="0" err="1">
                <a:solidFill>
                  <a:srgbClr val="4B412E"/>
                </a:solidFill>
                <a:latin typeface="Roboto Condensed"/>
              </a:rPr>
              <a:t>nghệ</a:t>
            </a:r>
            <a:r>
              <a:rPr lang="en-US" sz="4845" dirty="0">
                <a:solidFill>
                  <a:srgbClr val="4B412E"/>
                </a:solidFill>
                <a:latin typeface="Roboto Condensed"/>
              </a:rPr>
              <a:t> </a:t>
            </a:r>
            <a:r>
              <a:rPr lang="en-US" sz="4845" dirty="0" err="1">
                <a:solidFill>
                  <a:srgbClr val="4B412E"/>
                </a:solidFill>
                <a:latin typeface="Roboto Condensed"/>
              </a:rPr>
              <a:t>thuật</a:t>
            </a:r>
            <a:r>
              <a:rPr lang="en-US" sz="4845" dirty="0">
                <a:solidFill>
                  <a:srgbClr val="4B412E"/>
                </a:solidFill>
                <a:latin typeface="Roboto Condensed"/>
              </a:rPr>
              <a:t> </a:t>
            </a:r>
            <a:r>
              <a:rPr lang="en-US" sz="4845" dirty="0" err="1">
                <a:solidFill>
                  <a:srgbClr val="4B412E"/>
                </a:solidFill>
                <a:latin typeface="Roboto Condensed"/>
              </a:rPr>
              <a:t>sử</a:t>
            </a:r>
            <a:r>
              <a:rPr lang="en-US" sz="4845" dirty="0">
                <a:solidFill>
                  <a:srgbClr val="4B412E"/>
                </a:solidFill>
                <a:latin typeface="Roboto Condensed"/>
              </a:rPr>
              <a:t> </a:t>
            </a:r>
            <a:r>
              <a:rPr lang="en-US" sz="4845" dirty="0" err="1">
                <a:solidFill>
                  <a:srgbClr val="4B412E"/>
                </a:solidFill>
                <a:latin typeface="Roboto Condensed"/>
              </a:rPr>
              <a:t>dụng</a:t>
            </a:r>
            <a:r>
              <a:rPr lang="en-US" sz="4845" dirty="0">
                <a:solidFill>
                  <a:srgbClr val="4B412E"/>
                </a:solidFill>
                <a:latin typeface="Roboto Condensed"/>
              </a:rPr>
              <a:t> </a:t>
            </a:r>
            <a:r>
              <a:rPr lang="en-US" sz="4845" dirty="0" err="1">
                <a:solidFill>
                  <a:srgbClr val="4B412E"/>
                </a:solidFill>
                <a:latin typeface="Roboto Condensed"/>
              </a:rPr>
              <a:t>ngôn</a:t>
            </a:r>
            <a:r>
              <a:rPr lang="en-US" sz="4845" dirty="0">
                <a:solidFill>
                  <a:srgbClr val="4B412E"/>
                </a:solidFill>
                <a:latin typeface="Roboto Condensed"/>
              </a:rPr>
              <a:t> </a:t>
            </a:r>
            <a:r>
              <a:rPr lang="en-US" sz="4845" dirty="0" err="1">
                <a:solidFill>
                  <a:srgbClr val="4B412E"/>
                </a:solidFill>
                <a:latin typeface="Roboto Condensed"/>
              </a:rPr>
              <a:t>ngữ</a:t>
            </a:r>
            <a:r>
              <a:rPr lang="en-US" sz="4845" dirty="0">
                <a:solidFill>
                  <a:srgbClr val="4B412E"/>
                </a:solidFill>
                <a:latin typeface="Roboto Condensed"/>
              </a:rPr>
              <a:t> </a:t>
            </a:r>
            <a:r>
              <a:rPr lang="en-US" sz="4845" dirty="0" err="1">
                <a:solidFill>
                  <a:srgbClr val="4B412E"/>
                </a:solidFill>
                <a:latin typeface="Roboto Condensed"/>
              </a:rPr>
              <a:t>của</a:t>
            </a:r>
            <a:r>
              <a:rPr lang="en-US" sz="4845" dirty="0">
                <a:solidFill>
                  <a:srgbClr val="4B412E"/>
                </a:solidFill>
                <a:latin typeface="Roboto Condensed"/>
              </a:rPr>
              <a:t> </a:t>
            </a:r>
            <a:r>
              <a:rPr lang="en-US" sz="4845" dirty="0" err="1">
                <a:solidFill>
                  <a:srgbClr val="4B412E"/>
                </a:solidFill>
                <a:latin typeface="Roboto Condensed"/>
              </a:rPr>
              <a:t>tác</a:t>
            </a:r>
            <a:r>
              <a:rPr lang="en-US" sz="4845" dirty="0">
                <a:solidFill>
                  <a:srgbClr val="4B412E"/>
                </a:solidFill>
                <a:latin typeface="Roboto Condensed"/>
              </a:rPr>
              <a:t> </a:t>
            </a:r>
            <a:r>
              <a:rPr lang="en-US" sz="4845" dirty="0" err="1">
                <a:solidFill>
                  <a:srgbClr val="4B412E"/>
                </a:solidFill>
                <a:latin typeface="Roboto Condensed"/>
              </a:rPr>
              <a:t>giả</a:t>
            </a:r>
            <a:r>
              <a:rPr lang="en-US" sz="4845" dirty="0">
                <a:solidFill>
                  <a:srgbClr val="4B412E"/>
                </a:solidFill>
                <a:latin typeface="Roboto Condensed"/>
              </a:rPr>
              <a:t> </a:t>
            </a:r>
            <a:r>
              <a:rPr lang="en-US" sz="4845" dirty="0" err="1">
                <a:solidFill>
                  <a:srgbClr val="4B412E"/>
                </a:solidFill>
                <a:latin typeface="Roboto Condensed"/>
              </a:rPr>
              <a:t>trong</a:t>
            </a:r>
            <a:r>
              <a:rPr lang="en-US" sz="4845" dirty="0">
                <a:solidFill>
                  <a:srgbClr val="4B412E"/>
                </a:solidFill>
                <a:latin typeface="Roboto Condensed"/>
              </a:rPr>
              <a:t> </a:t>
            </a:r>
            <a:r>
              <a:rPr lang="en-US" sz="4845" dirty="0" err="1">
                <a:solidFill>
                  <a:srgbClr val="4B412E"/>
                </a:solidFill>
                <a:latin typeface="Roboto Condensed"/>
              </a:rPr>
              <a:t>bài</a:t>
            </a:r>
            <a:r>
              <a:rPr lang="en-US" sz="4845" dirty="0">
                <a:solidFill>
                  <a:srgbClr val="4B412E"/>
                </a:solidFill>
                <a:latin typeface="Roboto Condensed"/>
              </a:rPr>
              <a:t> </a:t>
            </a:r>
            <a:r>
              <a:rPr lang="en-US" sz="4845" dirty="0" err="1">
                <a:solidFill>
                  <a:srgbClr val="4B412E"/>
                </a:solidFill>
                <a:latin typeface="Roboto Condensed"/>
              </a:rPr>
              <a:t>thơ</a:t>
            </a:r>
            <a:r>
              <a:rPr lang="en-US" sz="4845" dirty="0">
                <a:solidFill>
                  <a:srgbClr val="4B412E"/>
                </a:solidFill>
                <a:latin typeface="Roboto Condensed"/>
              </a:rPr>
              <a:t>. </a:t>
            </a:r>
          </a:p>
        </p:txBody>
      </p:sp>
      <p:sp>
        <p:nvSpPr>
          <p:cNvPr id="7" name="TextBox 7"/>
          <p:cNvSpPr txBox="1"/>
          <p:nvPr/>
        </p:nvSpPr>
        <p:spPr>
          <a:xfrm>
            <a:off x="-3306396" y="92818"/>
            <a:ext cx="15670187" cy="1270002"/>
          </a:xfrm>
          <a:prstGeom prst="rect">
            <a:avLst/>
          </a:prstGeom>
        </p:spPr>
        <p:txBody>
          <a:bodyPr lIns="0" tIns="0" rIns="0" bIns="0" rtlCol="0" anchor="t">
            <a:spAutoFit/>
          </a:bodyPr>
          <a:lstStyle/>
          <a:p>
            <a:pPr algn="ctr">
              <a:lnSpc>
                <a:spcPts val="9799"/>
              </a:lnSpc>
            </a:pPr>
            <a:r>
              <a:rPr lang="en-US" sz="6999">
                <a:solidFill>
                  <a:srgbClr val="964900"/>
                </a:solidFill>
                <a:latin typeface="#9Slide05 IcielSanelma"/>
              </a:rPr>
              <a:t>3.2. Đọc hiểu bài thơ Tự tình</a:t>
            </a:r>
          </a:p>
        </p:txBody>
      </p:sp>
      <p:sp>
        <p:nvSpPr>
          <p:cNvPr id="8" name="TextBox 8"/>
          <p:cNvSpPr txBox="1"/>
          <p:nvPr/>
        </p:nvSpPr>
        <p:spPr>
          <a:xfrm>
            <a:off x="483350" y="5038569"/>
            <a:ext cx="15638023" cy="3190875"/>
          </a:xfrm>
          <a:prstGeom prst="rect">
            <a:avLst/>
          </a:prstGeom>
        </p:spPr>
        <p:txBody>
          <a:bodyPr lIns="0" tIns="0" rIns="0" bIns="0" rtlCol="0" anchor="t">
            <a:spAutoFit/>
          </a:bodyPr>
          <a:lstStyle/>
          <a:p>
            <a:pPr marL="971553" lvl="1" indent="-485777" algn="just">
              <a:lnSpc>
                <a:spcPts val="6300"/>
              </a:lnSpc>
              <a:buFont typeface="Arial"/>
              <a:buChar char="•"/>
            </a:pPr>
            <a:r>
              <a:rPr lang="en-US" sz="4500" dirty="0" err="1">
                <a:solidFill>
                  <a:srgbClr val="543110"/>
                </a:solidFill>
                <a:latin typeface="Roboto Condensed"/>
              </a:rPr>
              <a:t>Gieo</a:t>
            </a:r>
            <a:r>
              <a:rPr lang="en-US" sz="4500" dirty="0">
                <a:solidFill>
                  <a:srgbClr val="543110"/>
                </a:solidFill>
                <a:latin typeface="Roboto Condensed"/>
              </a:rPr>
              <a:t> </a:t>
            </a:r>
            <a:r>
              <a:rPr lang="en-US" sz="4500" dirty="0" err="1">
                <a:solidFill>
                  <a:srgbClr val="543110"/>
                </a:solidFill>
                <a:latin typeface="Roboto Condensed"/>
              </a:rPr>
              <a:t>vần</a:t>
            </a:r>
            <a:r>
              <a:rPr lang="en-US" sz="4500" dirty="0">
                <a:solidFill>
                  <a:srgbClr val="543110"/>
                </a:solidFill>
                <a:latin typeface="Roboto Condensed"/>
              </a:rPr>
              <a:t> </a:t>
            </a:r>
            <a:r>
              <a:rPr lang="en-US" sz="4500" dirty="0">
                <a:solidFill>
                  <a:srgbClr val="964900"/>
                </a:solidFill>
                <a:latin typeface="Roboto Condensed"/>
              </a:rPr>
              <a:t>om</a:t>
            </a:r>
            <a:r>
              <a:rPr lang="en-US" sz="4500" dirty="0">
                <a:solidFill>
                  <a:srgbClr val="543110"/>
                </a:solidFill>
                <a:latin typeface="Roboto Condensed"/>
              </a:rPr>
              <a:t>: “</a:t>
            </a:r>
            <a:r>
              <a:rPr lang="en-US" sz="4500" dirty="0" err="1">
                <a:solidFill>
                  <a:srgbClr val="964900"/>
                </a:solidFill>
                <a:latin typeface="Roboto Condensed Italics"/>
              </a:rPr>
              <a:t>bom</a:t>
            </a:r>
            <a:r>
              <a:rPr lang="en-US" sz="4500" dirty="0">
                <a:solidFill>
                  <a:srgbClr val="964900"/>
                </a:solidFill>
                <a:latin typeface="Roboto Condensed Italics"/>
              </a:rPr>
              <a:t>-</a:t>
            </a:r>
            <a:r>
              <a:rPr lang="en-US" sz="4500" dirty="0" err="1">
                <a:solidFill>
                  <a:srgbClr val="964900"/>
                </a:solidFill>
                <a:latin typeface="Roboto Condensed Italics"/>
              </a:rPr>
              <a:t>chòm</a:t>
            </a:r>
            <a:r>
              <a:rPr lang="en-US" sz="4500" dirty="0">
                <a:solidFill>
                  <a:srgbClr val="964900"/>
                </a:solidFill>
                <a:latin typeface="Roboto Condensed Italics"/>
              </a:rPr>
              <a:t>-om-</a:t>
            </a:r>
            <a:r>
              <a:rPr lang="en-US" sz="4500" dirty="0" err="1">
                <a:solidFill>
                  <a:srgbClr val="964900"/>
                </a:solidFill>
                <a:latin typeface="Roboto Condensed Italics"/>
              </a:rPr>
              <a:t>mòm</a:t>
            </a:r>
            <a:r>
              <a:rPr lang="en-US" sz="4500" dirty="0">
                <a:solidFill>
                  <a:srgbClr val="964900"/>
                </a:solidFill>
                <a:latin typeface="Roboto Condensed Italics"/>
              </a:rPr>
              <a:t>-tom</a:t>
            </a:r>
            <a:r>
              <a:rPr lang="en-US" sz="4500" dirty="0">
                <a:solidFill>
                  <a:srgbClr val="543110"/>
                </a:solidFill>
                <a:latin typeface="Roboto Condensed"/>
              </a:rPr>
              <a:t>” </a:t>
            </a:r>
            <a:r>
              <a:rPr lang="en-US" sz="4500" dirty="0" err="1">
                <a:solidFill>
                  <a:srgbClr val="543110"/>
                </a:solidFill>
                <a:latin typeface="Roboto Condensed"/>
              </a:rPr>
              <a:t>hiểm</a:t>
            </a:r>
            <a:r>
              <a:rPr lang="en-US" sz="4500" dirty="0">
                <a:solidFill>
                  <a:srgbClr val="543110"/>
                </a:solidFill>
                <a:latin typeface="Roboto Condensed"/>
              </a:rPr>
              <a:t> </a:t>
            </a:r>
            <a:r>
              <a:rPr lang="en-US" sz="4500" dirty="0" err="1">
                <a:solidFill>
                  <a:srgbClr val="543110"/>
                </a:solidFill>
                <a:latin typeface="Roboto Condensed"/>
              </a:rPr>
              <a:t>hóc</a:t>
            </a:r>
            <a:r>
              <a:rPr lang="en-US" sz="4500" dirty="0">
                <a:solidFill>
                  <a:srgbClr val="543110"/>
                </a:solidFill>
                <a:latin typeface="Roboto Condensed"/>
              </a:rPr>
              <a:t>, </a:t>
            </a:r>
            <a:r>
              <a:rPr lang="en-US" sz="4500" dirty="0" err="1">
                <a:solidFill>
                  <a:srgbClr val="543110"/>
                </a:solidFill>
                <a:latin typeface="Roboto Condensed"/>
              </a:rPr>
              <a:t>tài</a:t>
            </a:r>
            <a:r>
              <a:rPr lang="en-US" sz="4500" dirty="0">
                <a:solidFill>
                  <a:srgbClr val="543110"/>
                </a:solidFill>
                <a:latin typeface="Roboto Condensed"/>
              </a:rPr>
              <a:t> </a:t>
            </a:r>
            <a:r>
              <a:rPr lang="en-US" sz="4500" dirty="0" err="1">
                <a:solidFill>
                  <a:srgbClr val="543110"/>
                </a:solidFill>
                <a:latin typeface="Roboto Condensed"/>
              </a:rPr>
              <a:t>tình</a:t>
            </a:r>
            <a:r>
              <a:rPr lang="en-US" sz="4500" dirty="0">
                <a:solidFill>
                  <a:srgbClr val="543110"/>
                </a:solidFill>
                <a:latin typeface="Roboto Condensed"/>
              </a:rPr>
              <a:t> </a:t>
            </a:r>
            <a:r>
              <a:rPr lang="en-US" sz="4500" dirty="0" err="1">
                <a:solidFill>
                  <a:srgbClr val="543110"/>
                </a:solidFill>
                <a:latin typeface="Roboto Condensed"/>
              </a:rPr>
              <a:t>cùng</a:t>
            </a:r>
            <a:r>
              <a:rPr lang="en-US" sz="4500" dirty="0">
                <a:solidFill>
                  <a:srgbClr val="543110"/>
                </a:solidFill>
                <a:latin typeface="Roboto Condensed"/>
              </a:rPr>
              <a:t> </a:t>
            </a:r>
            <a:r>
              <a:rPr lang="en-US" sz="4500" dirty="0" err="1">
                <a:solidFill>
                  <a:srgbClr val="543110"/>
                </a:solidFill>
                <a:latin typeface="Roboto Condensed"/>
              </a:rPr>
              <a:t>với</a:t>
            </a:r>
            <a:r>
              <a:rPr lang="en-US" sz="4500" dirty="0">
                <a:solidFill>
                  <a:srgbClr val="543110"/>
                </a:solidFill>
                <a:latin typeface="Roboto Condensed"/>
              </a:rPr>
              <a:t> </a:t>
            </a:r>
            <a:r>
              <a:rPr lang="en-US" sz="4500" dirty="0" err="1">
                <a:solidFill>
                  <a:srgbClr val="543110"/>
                </a:solidFill>
                <a:latin typeface="Roboto Condensed"/>
              </a:rPr>
              <a:t>tâm</a:t>
            </a:r>
            <a:r>
              <a:rPr lang="en-US" sz="4500" dirty="0">
                <a:solidFill>
                  <a:srgbClr val="543110"/>
                </a:solidFill>
                <a:latin typeface="Roboto Condensed"/>
              </a:rPr>
              <a:t> </a:t>
            </a:r>
            <a:r>
              <a:rPr lang="en-US" sz="4500" dirty="0" err="1">
                <a:solidFill>
                  <a:srgbClr val="543110"/>
                </a:solidFill>
                <a:latin typeface="Roboto Condensed"/>
              </a:rPr>
              <a:t>trạng</a:t>
            </a:r>
            <a:r>
              <a:rPr lang="en-US" sz="4500" dirty="0">
                <a:solidFill>
                  <a:srgbClr val="543110"/>
                </a:solidFill>
                <a:latin typeface="Roboto Condensed"/>
              </a:rPr>
              <a:t> </a:t>
            </a:r>
            <a:r>
              <a:rPr lang="en-US" sz="4500" dirty="0" err="1">
                <a:solidFill>
                  <a:srgbClr val="543110"/>
                </a:solidFill>
                <a:latin typeface="Roboto Condensed"/>
              </a:rPr>
              <a:t>oán</a:t>
            </a:r>
            <a:r>
              <a:rPr lang="en-US" sz="4500" dirty="0">
                <a:solidFill>
                  <a:srgbClr val="543110"/>
                </a:solidFill>
                <a:latin typeface="Roboto Condensed"/>
              </a:rPr>
              <a:t>, </a:t>
            </a:r>
            <a:r>
              <a:rPr lang="en-US" sz="4500" dirty="0" err="1">
                <a:solidFill>
                  <a:srgbClr val="543110"/>
                </a:solidFill>
                <a:latin typeface="Roboto Condensed"/>
              </a:rPr>
              <a:t>cái</a:t>
            </a:r>
            <a:r>
              <a:rPr lang="en-US" sz="4500" dirty="0">
                <a:solidFill>
                  <a:srgbClr val="543110"/>
                </a:solidFill>
                <a:latin typeface="Roboto Condensed"/>
              </a:rPr>
              <a:t> </a:t>
            </a:r>
            <a:r>
              <a:rPr lang="en-US" sz="4500" dirty="0" err="1">
                <a:solidFill>
                  <a:srgbClr val="543110"/>
                </a:solidFill>
                <a:latin typeface="Roboto Condensed"/>
              </a:rPr>
              <a:t>hận</a:t>
            </a:r>
            <a:r>
              <a:rPr lang="en-US" sz="4500" dirty="0">
                <a:solidFill>
                  <a:srgbClr val="543110"/>
                </a:solidFill>
                <a:latin typeface="Roboto Condensed"/>
              </a:rPr>
              <a:t>, </a:t>
            </a:r>
            <a:r>
              <a:rPr lang="en-US" sz="4500" dirty="0" err="1">
                <a:solidFill>
                  <a:srgbClr val="543110"/>
                </a:solidFill>
                <a:latin typeface="Roboto Condensed"/>
              </a:rPr>
              <a:t>giận</a:t>
            </a:r>
            <a:r>
              <a:rPr lang="en-US" sz="4500" dirty="0">
                <a:solidFill>
                  <a:srgbClr val="543110"/>
                </a:solidFill>
                <a:latin typeface="Roboto Condensed"/>
              </a:rPr>
              <a:t>, </a:t>
            </a:r>
            <a:r>
              <a:rPr lang="en-US" sz="4500" dirty="0" err="1">
                <a:solidFill>
                  <a:srgbClr val="543110"/>
                </a:solidFill>
                <a:latin typeface="Roboto Condensed"/>
              </a:rPr>
              <a:t>cái</a:t>
            </a:r>
            <a:r>
              <a:rPr lang="en-US" sz="4500" dirty="0">
                <a:solidFill>
                  <a:srgbClr val="543110"/>
                </a:solidFill>
                <a:latin typeface="Roboto Condensed"/>
              </a:rPr>
              <a:t> </a:t>
            </a:r>
            <a:r>
              <a:rPr lang="en-US" sz="4500" dirty="0" err="1">
                <a:solidFill>
                  <a:srgbClr val="543110"/>
                </a:solidFill>
                <a:latin typeface="Roboto Condensed"/>
              </a:rPr>
              <a:t>ngang</a:t>
            </a:r>
            <a:r>
              <a:rPr lang="en-US" sz="4500" dirty="0">
                <a:solidFill>
                  <a:srgbClr val="543110"/>
                </a:solidFill>
                <a:latin typeface="Roboto Condensed"/>
              </a:rPr>
              <a:t> </a:t>
            </a:r>
            <a:r>
              <a:rPr lang="en-US" sz="4500" dirty="0" err="1">
                <a:solidFill>
                  <a:srgbClr val="543110"/>
                </a:solidFill>
                <a:latin typeface="Roboto Condensed"/>
              </a:rPr>
              <a:t>bướng</a:t>
            </a:r>
            <a:r>
              <a:rPr lang="en-US" sz="4500" dirty="0">
                <a:solidFill>
                  <a:srgbClr val="543110"/>
                </a:solidFill>
                <a:latin typeface="Roboto Condensed"/>
              </a:rPr>
              <a:t> </a:t>
            </a:r>
            <a:r>
              <a:rPr lang="en-US" sz="4500" dirty="0" err="1">
                <a:solidFill>
                  <a:srgbClr val="543110"/>
                </a:solidFill>
                <a:latin typeface="Roboto Condensed"/>
              </a:rPr>
              <a:t>đã</a:t>
            </a:r>
            <a:r>
              <a:rPr lang="en-US" sz="4500" dirty="0">
                <a:solidFill>
                  <a:srgbClr val="543110"/>
                </a:solidFill>
                <a:latin typeface="Roboto Condensed"/>
              </a:rPr>
              <a:t> </a:t>
            </a:r>
            <a:r>
              <a:rPr lang="en-US" sz="4500" dirty="0" err="1">
                <a:solidFill>
                  <a:srgbClr val="543110"/>
                </a:solidFill>
                <a:latin typeface="Roboto Condensed"/>
              </a:rPr>
              <a:t>tạo</a:t>
            </a:r>
            <a:r>
              <a:rPr lang="en-US" sz="4500" dirty="0">
                <a:solidFill>
                  <a:srgbClr val="543110"/>
                </a:solidFill>
                <a:latin typeface="Roboto Condensed"/>
              </a:rPr>
              <a:t> </a:t>
            </a:r>
            <a:r>
              <a:rPr lang="en-US" sz="4500" dirty="0" err="1">
                <a:solidFill>
                  <a:srgbClr val="543110"/>
                </a:solidFill>
                <a:latin typeface="Roboto Condensed"/>
              </a:rPr>
              <a:t>nên</a:t>
            </a:r>
            <a:r>
              <a:rPr lang="en-US" sz="4500" dirty="0">
                <a:solidFill>
                  <a:srgbClr val="543110"/>
                </a:solidFill>
                <a:latin typeface="Roboto Condensed"/>
              </a:rPr>
              <a:t> </a:t>
            </a:r>
            <a:r>
              <a:rPr lang="en-US" sz="4500" dirty="0" err="1">
                <a:solidFill>
                  <a:srgbClr val="543110"/>
                </a:solidFill>
                <a:latin typeface="Roboto Condensed"/>
              </a:rPr>
              <a:t>nhạc</a:t>
            </a:r>
            <a:r>
              <a:rPr lang="en-US" sz="4500" dirty="0">
                <a:solidFill>
                  <a:srgbClr val="543110"/>
                </a:solidFill>
                <a:latin typeface="Roboto Condensed"/>
              </a:rPr>
              <a:t> </a:t>
            </a:r>
            <a:r>
              <a:rPr lang="en-US" sz="4500" dirty="0" err="1">
                <a:solidFill>
                  <a:srgbClr val="543110"/>
                </a:solidFill>
                <a:latin typeface="Roboto Condensed"/>
              </a:rPr>
              <a:t>điệu</a:t>
            </a:r>
            <a:r>
              <a:rPr lang="en-US" sz="4500" dirty="0">
                <a:solidFill>
                  <a:srgbClr val="543110"/>
                </a:solidFill>
                <a:latin typeface="Roboto Condensed"/>
              </a:rPr>
              <a:t>, </a:t>
            </a:r>
            <a:r>
              <a:rPr lang="en-US" sz="4500" dirty="0" err="1">
                <a:solidFill>
                  <a:srgbClr val="543110"/>
                </a:solidFill>
                <a:latin typeface="Roboto Condensed"/>
              </a:rPr>
              <a:t>âm</a:t>
            </a:r>
            <a:r>
              <a:rPr lang="en-US" sz="4500" dirty="0">
                <a:solidFill>
                  <a:srgbClr val="543110"/>
                </a:solidFill>
                <a:latin typeface="Roboto Condensed"/>
              </a:rPr>
              <a:t> </a:t>
            </a:r>
            <a:r>
              <a:rPr lang="en-US" sz="4500" dirty="0" err="1">
                <a:solidFill>
                  <a:srgbClr val="543110"/>
                </a:solidFill>
                <a:latin typeface="Roboto Condensed"/>
              </a:rPr>
              <a:t>điệu</a:t>
            </a:r>
            <a:r>
              <a:rPr lang="en-US" sz="4500" dirty="0">
                <a:solidFill>
                  <a:srgbClr val="543110"/>
                </a:solidFill>
                <a:latin typeface="Roboto Condensed"/>
              </a:rPr>
              <a:t> </a:t>
            </a:r>
            <a:r>
              <a:rPr lang="en-US" sz="4500" dirty="0" err="1">
                <a:solidFill>
                  <a:srgbClr val="543110"/>
                </a:solidFill>
                <a:latin typeface="Roboto Condensed"/>
              </a:rPr>
              <a:t>như</a:t>
            </a:r>
            <a:r>
              <a:rPr lang="en-US" sz="4500" dirty="0">
                <a:solidFill>
                  <a:srgbClr val="543110"/>
                </a:solidFill>
                <a:latin typeface="Roboto Condensed"/>
              </a:rPr>
              <a:t> </a:t>
            </a:r>
            <a:r>
              <a:rPr lang="en-US" sz="4500" dirty="0" err="1">
                <a:solidFill>
                  <a:srgbClr val="543110"/>
                </a:solidFill>
                <a:latin typeface="Roboto Condensed"/>
              </a:rPr>
              <a:t>thắt</a:t>
            </a:r>
            <a:r>
              <a:rPr lang="en-US" sz="4500" dirty="0">
                <a:solidFill>
                  <a:srgbClr val="543110"/>
                </a:solidFill>
                <a:latin typeface="Roboto Condensed"/>
              </a:rPr>
              <a:t>, </a:t>
            </a:r>
            <a:r>
              <a:rPr lang="en-US" sz="4500" dirty="0" err="1">
                <a:solidFill>
                  <a:srgbClr val="543110"/>
                </a:solidFill>
                <a:latin typeface="Roboto Condensed"/>
              </a:rPr>
              <a:t>như</a:t>
            </a:r>
            <a:r>
              <a:rPr lang="en-US" sz="4500" dirty="0">
                <a:solidFill>
                  <a:srgbClr val="543110"/>
                </a:solidFill>
                <a:latin typeface="Roboto Condensed"/>
              </a:rPr>
              <a:t> </a:t>
            </a:r>
            <a:r>
              <a:rPr lang="en-US" sz="4500" dirty="0" err="1">
                <a:solidFill>
                  <a:srgbClr val="543110"/>
                </a:solidFill>
                <a:latin typeface="Roboto Condensed"/>
              </a:rPr>
              <a:t>nén</a:t>
            </a:r>
            <a:r>
              <a:rPr lang="en-US" sz="4500" dirty="0">
                <a:solidFill>
                  <a:srgbClr val="543110"/>
                </a:solidFill>
                <a:latin typeface="Roboto Condensed"/>
              </a:rPr>
              <a:t> </a:t>
            </a:r>
            <a:r>
              <a:rPr lang="en-US" sz="4500" dirty="0" err="1">
                <a:solidFill>
                  <a:srgbClr val="543110"/>
                </a:solidFill>
                <a:latin typeface="Roboto Condensed"/>
              </a:rPr>
              <a:t>của</a:t>
            </a:r>
            <a:r>
              <a:rPr lang="en-US" sz="4500" dirty="0">
                <a:solidFill>
                  <a:srgbClr val="543110"/>
                </a:solidFill>
                <a:latin typeface="Roboto Condensed"/>
              </a:rPr>
              <a:t> </a:t>
            </a:r>
            <a:r>
              <a:rPr lang="en-US" sz="4500" dirty="0" err="1">
                <a:solidFill>
                  <a:srgbClr val="543110"/>
                </a:solidFill>
                <a:latin typeface="Roboto Condensed"/>
              </a:rPr>
              <a:t>một</a:t>
            </a:r>
            <a:r>
              <a:rPr lang="en-US" sz="4500" dirty="0">
                <a:solidFill>
                  <a:srgbClr val="543110"/>
                </a:solidFill>
                <a:latin typeface="Roboto Condensed"/>
              </a:rPr>
              <a:t> </a:t>
            </a:r>
            <a:r>
              <a:rPr lang="en-US" sz="4500" dirty="0" err="1">
                <a:solidFill>
                  <a:srgbClr val="543110"/>
                </a:solidFill>
                <a:latin typeface="Roboto Condensed"/>
              </a:rPr>
              <a:t>tâm</a:t>
            </a:r>
            <a:r>
              <a:rPr lang="en-US" sz="4500" dirty="0">
                <a:solidFill>
                  <a:srgbClr val="543110"/>
                </a:solidFill>
                <a:latin typeface="Roboto Condensed"/>
              </a:rPr>
              <a:t> </a:t>
            </a:r>
            <a:r>
              <a:rPr lang="en-US" sz="4500" dirty="0" err="1">
                <a:solidFill>
                  <a:srgbClr val="543110"/>
                </a:solidFill>
                <a:latin typeface="Roboto Condensed"/>
              </a:rPr>
              <a:t>hồn</a:t>
            </a:r>
            <a:r>
              <a:rPr lang="en-US" sz="4500" dirty="0">
                <a:solidFill>
                  <a:srgbClr val="543110"/>
                </a:solidFill>
                <a:latin typeface="Roboto Condensed"/>
              </a:rPr>
              <a:t> ca </a:t>
            </a:r>
            <a:r>
              <a:rPr lang="en-US" sz="4500" dirty="0" err="1">
                <a:solidFill>
                  <a:srgbClr val="543110"/>
                </a:solidFill>
                <a:latin typeface="Roboto Condensed"/>
              </a:rPr>
              <a:t>tính</a:t>
            </a:r>
            <a:r>
              <a:rPr lang="en-US" sz="4500" dirty="0">
                <a:solidFill>
                  <a:srgbClr val="543110"/>
                </a:solidFill>
                <a:latin typeface="Roboto Condensed"/>
              </a:rPr>
              <a:t>, </a:t>
            </a:r>
            <a:r>
              <a:rPr lang="en-US" sz="4500" dirty="0" err="1">
                <a:solidFill>
                  <a:srgbClr val="543110"/>
                </a:solidFill>
                <a:latin typeface="Roboto Condensed"/>
              </a:rPr>
              <a:t>bướng</a:t>
            </a:r>
            <a:r>
              <a:rPr lang="en-US" sz="4500" dirty="0">
                <a:solidFill>
                  <a:srgbClr val="543110"/>
                </a:solidFill>
                <a:latin typeface="Roboto Condensed"/>
              </a:rPr>
              <a:t> </a:t>
            </a:r>
            <a:r>
              <a:rPr lang="en-US" sz="4500" dirty="0" err="1">
                <a:solidFill>
                  <a:srgbClr val="543110"/>
                </a:solidFill>
                <a:latin typeface="Roboto Condensed"/>
              </a:rPr>
              <a:t>bỉnh</a:t>
            </a:r>
            <a:r>
              <a:rPr lang="en-US" sz="4500" dirty="0">
                <a:solidFill>
                  <a:srgbClr val="543110"/>
                </a:solidFill>
                <a:latin typeface="Roboto Condensed"/>
              </a:rPr>
              <a:t> </a:t>
            </a:r>
            <a:r>
              <a:rPr lang="en-US" sz="4500" dirty="0" err="1">
                <a:solidFill>
                  <a:srgbClr val="543110"/>
                </a:solidFill>
                <a:latin typeface="Roboto Condensed"/>
              </a:rPr>
              <a:t>nhưng</a:t>
            </a:r>
            <a:r>
              <a:rPr lang="en-US" sz="4500" dirty="0">
                <a:solidFill>
                  <a:srgbClr val="543110"/>
                </a:solidFill>
                <a:latin typeface="Roboto Condensed"/>
              </a:rPr>
              <a:t> </a:t>
            </a:r>
            <a:r>
              <a:rPr lang="en-US" sz="4500" dirty="0" err="1">
                <a:solidFill>
                  <a:srgbClr val="543110"/>
                </a:solidFill>
                <a:latin typeface="Roboto Condensed"/>
              </a:rPr>
              <a:t>cũng</a:t>
            </a:r>
            <a:r>
              <a:rPr lang="en-US" sz="4500" dirty="0">
                <a:solidFill>
                  <a:srgbClr val="543110"/>
                </a:solidFill>
                <a:latin typeface="Roboto Condensed"/>
              </a:rPr>
              <a:t> </a:t>
            </a:r>
            <a:r>
              <a:rPr lang="en-US" sz="4500" dirty="0" err="1">
                <a:solidFill>
                  <a:srgbClr val="543110"/>
                </a:solidFill>
                <a:latin typeface="Roboto Condensed"/>
              </a:rPr>
              <a:t>rất</a:t>
            </a:r>
            <a:r>
              <a:rPr lang="en-US" sz="4500" dirty="0">
                <a:solidFill>
                  <a:srgbClr val="543110"/>
                </a:solidFill>
                <a:latin typeface="Roboto Condensed"/>
              </a:rPr>
              <a:t> </a:t>
            </a:r>
            <a:r>
              <a:rPr lang="en-US" sz="4500" dirty="0" err="1">
                <a:solidFill>
                  <a:srgbClr val="543110"/>
                </a:solidFill>
                <a:latin typeface="Roboto Condensed"/>
              </a:rPr>
              <a:t>trữ</a:t>
            </a:r>
            <a:r>
              <a:rPr lang="en-US" sz="4500" dirty="0">
                <a:solidFill>
                  <a:srgbClr val="543110"/>
                </a:solidFill>
                <a:latin typeface="Roboto Condensed"/>
              </a:rPr>
              <a:t> </a:t>
            </a:r>
            <a:r>
              <a:rPr lang="en-US" sz="4500" dirty="0" err="1">
                <a:solidFill>
                  <a:srgbClr val="543110"/>
                </a:solidFill>
                <a:latin typeface="Roboto Condensed"/>
              </a:rPr>
              <a:t>tình</a:t>
            </a:r>
            <a:r>
              <a:rPr lang="en-US" sz="4500" dirty="0">
                <a:solidFill>
                  <a:srgbClr val="543110"/>
                </a:solidFill>
                <a:latin typeface="Roboto Condensed"/>
              </a:rPr>
              <a:t>.</a:t>
            </a:r>
          </a:p>
        </p:txBody>
      </p:sp>
      <p:sp>
        <p:nvSpPr>
          <p:cNvPr id="9" name="Freeform 9"/>
          <p:cNvSpPr/>
          <p:nvPr/>
        </p:nvSpPr>
        <p:spPr>
          <a:xfrm>
            <a:off x="3369650" y="3033061"/>
            <a:ext cx="7220121" cy="1895282"/>
          </a:xfrm>
          <a:custGeom>
            <a:avLst/>
            <a:gdLst/>
            <a:ahLst/>
            <a:cxnLst/>
            <a:rect l="l" t="t" r="r" b="b"/>
            <a:pathLst>
              <a:path w="7220121" h="1895282">
                <a:moveTo>
                  <a:pt x="0" y="0"/>
                </a:moveTo>
                <a:lnTo>
                  <a:pt x="7220121" y="0"/>
                </a:lnTo>
                <a:lnTo>
                  <a:pt x="7220121" y="1895281"/>
                </a:lnTo>
                <a:lnTo>
                  <a:pt x="0" y="1895281"/>
                </a:lnTo>
                <a:lnTo>
                  <a:pt x="0" y="0"/>
                </a:lnTo>
                <a:close/>
              </a:path>
            </a:pathLst>
          </a:custGeom>
          <a:blipFill>
            <a:blip r:embed="rId6"/>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inVertical)">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EBE7E0"/>
        </a:solidFill>
        <a:effectLst/>
      </p:bgPr>
    </p:bg>
    <p:spTree>
      <p:nvGrpSpPr>
        <p:cNvPr id="1" name=""/>
        <p:cNvGrpSpPr/>
        <p:nvPr/>
      </p:nvGrpSpPr>
      <p:grpSpPr>
        <a:xfrm>
          <a:off x="0" y="0"/>
          <a:ext cx="0" cy="0"/>
          <a:chOff x="0" y="0"/>
          <a:chExt cx="0" cy="0"/>
        </a:xfrm>
      </p:grpSpPr>
      <p:sp>
        <p:nvSpPr>
          <p:cNvPr id="2" name="TextBox 2"/>
          <p:cNvSpPr txBox="1"/>
          <p:nvPr/>
        </p:nvSpPr>
        <p:spPr>
          <a:xfrm>
            <a:off x="815302" y="1066275"/>
            <a:ext cx="11338136" cy="1161417"/>
          </a:xfrm>
          <a:prstGeom prst="rect">
            <a:avLst/>
          </a:prstGeom>
        </p:spPr>
        <p:txBody>
          <a:bodyPr lIns="0" tIns="0" rIns="0" bIns="0" rtlCol="0" anchor="t">
            <a:spAutoFit/>
          </a:bodyPr>
          <a:lstStyle/>
          <a:p>
            <a:pPr algn="l">
              <a:lnSpc>
                <a:spcPts val="8959"/>
              </a:lnSpc>
            </a:pPr>
            <a:r>
              <a:rPr lang="en-US" sz="6399">
                <a:solidFill>
                  <a:srgbClr val="543110"/>
                </a:solidFill>
                <a:latin typeface="#9Slide05 IcielSanelma"/>
              </a:rPr>
              <a:t>f. Ý nghĩa nhan đề và giá trị nhận thức</a:t>
            </a:r>
          </a:p>
        </p:txBody>
      </p:sp>
      <p:sp>
        <p:nvSpPr>
          <p:cNvPr id="3" name="Freeform 3"/>
          <p:cNvSpPr/>
          <p:nvPr/>
        </p:nvSpPr>
        <p:spPr>
          <a:xfrm rot="256226">
            <a:off x="10989657" y="1022485"/>
            <a:ext cx="6789123" cy="3657640"/>
          </a:xfrm>
          <a:custGeom>
            <a:avLst/>
            <a:gdLst/>
            <a:ahLst/>
            <a:cxnLst/>
            <a:rect l="l" t="t" r="r" b="b"/>
            <a:pathLst>
              <a:path w="6789123" h="3657640">
                <a:moveTo>
                  <a:pt x="0" y="0"/>
                </a:moveTo>
                <a:lnTo>
                  <a:pt x="6789124" y="0"/>
                </a:lnTo>
                <a:lnTo>
                  <a:pt x="6789124" y="3657640"/>
                </a:lnTo>
                <a:lnTo>
                  <a:pt x="0" y="3657640"/>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5400000">
            <a:off x="2854794" y="4752109"/>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4"/>
            <a:stretch>
              <a:fillRect/>
            </a:stretch>
          </a:blipFill>
        </p:spPr>
      </p:sp>
      <p:sp>
        <p:nvSpPr>
          <p:cNvPr id="5" name="Freeform 5"/>
          <p:cNvSpPr/>
          <p:nvPr/>
        </p:nvSpPr>
        <p:spPr>
          <a:xfrm>
            <a:off x="142265" y="1256775"/>
            <a:ext cx="7438110" cy="9073439"/>
          </a:xfrm>
          <a:custGeom>
            <a:avLst/>
            <a:gdLst/>
            <a:ahLst/>
            <a:cxnLst/>
            <a:rect l="l" t="t" r="r" b="b"/>
            <a:pathLst>
              <a:path w="7438110" h="9073439">
                <a:moveTo>
                  <a:pt x="0" y="0"/>
                </a:moveTo>
                <a:lnTo>
                  <a:pt x="7438110" y="0"/>
                </a:lnTo>
                <a:lnTo>
                  <a:pt x="7438110" y="9073439"/>
                </a:lnTo>
                <a:lnTo>
                  <a:pt x="0" y="9073439"/>
                </a:lnTo>
                <a:lnTo>
                  <a:pt x="0" y="0"/>
                </a:lnTo>
                <a:close/>
              </a:path>
            </a:pathLst>
          </a:custGeom>
          <a:blipFill>
            <a:blip r:embed="rId5"/>
            <a:stretch>
              <a:fillRect/>
            </a:stretch>
          </a:blipFill>
        </p:spPr>
      </p:sp>
      <p:sp>
        <p:nvSpPr>
          <p:cNvPr id="6" name="TextBox 6"/>
          <p:cNvSpPr txBox="1"/>
          <p:nvPr/>
        </p:nvSpPr>
        <p:spPr>
          <a:xfrm>
            <a:off x="5747582" y="5685186"/>
            <a:ext cx="11773514" cy="2132688"/>
          </a:xfrm>
          <a:prstGeom prst="rect">
            <a:avLst/>
          </a:prstGeom>
        </p:spPr>
        <p:txBody>
          <a:bodyPr lIns="0" tIns="0" rIns="0" bIns="0" rtlCol="0" anchor="t">
            <a:spAutoFit/>
          </a:bodyPr>
          <a:lstStyle/>
          <a:p>
            <a:pPr marL="869962" lvl="1" indent="-434981" algn="just">
              <a:lnSpc>
                <a:spcPts val="5641"/>
              </a:lnSpc>
              <a:buFont typeface="Arial"/>
              <a:buChar char="•"/>
            </a:pPr>
            <a:r>
              <a:rPr lang="en-US" sz="4029" dirty="0" err="1">
                <a:solidFill>
                  <a:srgbClr val="543110"/>
                </a:solidFill>
                <a:latin typeface="Roboto Condensed"/>
              </a:rPr>
              <a:t>Nhan</a:t>
            </a:r>
            <a:r>
              <a:rPr lang="en-US" sz="4029" dirty="0">
                <a:solidFill>
                  <a:srgbClr val="543110"/>
                </a:solidFill>
                <a:latin typeface="Roboto Condensed"/>
              </a:rPr>
              <a:t> </a:t>
            </a:r>
            <a:r>
              <a:rPr lang="en-US" sz="4029" dirty="0" err="1">
                <a:solidFill>
                  <a:srgbClr val="543110"/>
                </a:solidFill>
                <a:latin typeface="Roboto Condensed"/>
              </a:rPr>
              <a:t>đề</a:t>
            </a:r>
            <a:r>
              <a:rPr lang="en-US" sz="4029" dirty="0">
                <a:solidFill>
                  <a:srgbClr val="543110"/>
                </a:solidFill>
                <a:latin typeface="Roboto Condensed"/>
              </a:rPr>
              <a:t> “</a:t>
            </a:r>
            <a:r>
              <a:rPr lang="en-US" sz="4029" dirty="0" err="1">
                <a:solidFill>
                  <a:srgbClr val="543110"/>
                </a:solidFill>
                <a:latin typeface="Roboto Condensed"/>
              </a:rPr>
              <a:t>Tự</a:t>
            </a:r>
            <a:r>
              <a:rPr lang="en-US" sz="4029" dirty="0">
                <a:solidFill>
                  <a:srgbClr val="543110"/>
                </a:solidFill>
                <a:latin typeface="Roboto Condensed"/>
              </a:rPr>
              <a:t> </a:t>
            </a:r>
            <a:r>
              <a:rPr lang="en-US" sz="4029" dirty="0" err="1">
                <a:solidFill>
                  <a:srgbClr val="543110"/>
                </a:solidFill>
                <a:latin typeface="Roboto Condensed"/>
              </a:rPr>
              <a:t>tình</a:t>
            </a:r>
            <a:r>
              <a:rPr lang="en-US" sz="4029" dirty="0">
                <a:solidFill>
                  <a:srgbClr val="543110"/>
                </a:solidFill>
                <a:latin typeface="Roboto Condensed"/>
              </a:rPr>
              <a:t>” </a:t>
            </a:r>
            <a:r>
              <a:rPr lang="en-US" sz="4029" dirty="0" err="1">
                <a:solidFill>
                  <a:srgbClr val="543110"/>
                </a:solidFill>
                <a:latin typeface="Roboto Condensed"/>
              </a:rPr>
              <a:t>chính</a:t>
            </a:r>
            <a:r>
              <a:rPr lang="en-US" sz="4029" dirty="0">
                <a:solidFill>
                  <a:srgbClr val="543110"/>
                </a:solidFill>
                <a:latin typeface="Roboto Condensed"/>
              </a:rPr>
              <a:t> </a:t>
            </a:r>
            <a:r>
              <a:rPr lang="en-US" sz="4029" dirty="0" err="1">
                <a:solidFill>
                  <a:srgbClr val="543110"/>
                </a:solidFill>
                <a:latin typeface="Roboto Condensed"/>
              </a:rPr>
              <a:t>là</a:t>
            </a:r>
            <a:r>
              <a:rPr lang="en-US" sz="4029" dirty="0">
                <a:solidFill>
                  <a:srgbClr val="543110"/>
                </a:solidFill>
                <a:latin typeface="Roboto Condensed"/>
              </a:rPr>
              <a:t> </a:t>
            </a:r>
            <a:r>
              <a:rPr lang="en-US" sz="4029" dirty="0" err="1">
                <a:solidFill>
                  <a:srgbClr val="543110"/>
                </a:solidFill>
                <a:latin typeface="Roboto Condensed"/>
              </a:rPr>
              <a:t>tự</a:t>
            </a:r>
            <a:r>
              <a:rPr lang="en-US" sz="4029" dirty="0">
                <a:solidFill>
                  <a:srgbClr val="543110"/>
                </a:solidFill>
                <a:latin typeface="Roboto Condensed"/>
              </a:rPr>
              <a:t> </a:t>
            </a:r>
            <a:r>
              <a:rPr lang="en-US" sz="4029" dirty="0" err="1">
                <a:solidFill>
                  <a:srgbClr val="543110"/>
                </a:solidFill>
                <a:latin typeface="Roboto Condensed"/>
              </a:rPr>
              <a:t>bộc</a:t>
            </a:r>
            <a:r>
              <a:rPr lang="en-US" sz="4029" dirty="0">
                <a:solidFill>
                  <a:srgbClr val="543110"/>
                </a:solidFill>
                <a:latin typeface="Roboto Condensed"/>
              </a:rPr>
              <a:t> </a:t>
            </a:r>
            <a:r>
              <a:rPr lang="en-US" sz="4029" dirty="0" err="1">
                <a:solidFill>
                  <a:srgbClr val="543110"/>
                </a:solidFill>
                <a:latin typeface="Roboto Condensed"/>
              </a:rPr>
              <a:t>lộ</a:t>
            </a:r>
            <a:r>
              <a:rPr lang="en-US" sz="4029" dirty="0">
                <a:solidFill>
                  <a:srgbClr val="543110"/>
                </a:solidFill>
                <a:latin typeface="Roboto Condensed"/>
              </a:rPr>
              <a:t> </a:t>
            </a:r>
            <a:r>
              <a:rPr lang="en-US" sz="4029" dirty="0" err="1">
                <a:solidFill>
                  <a:srgbClr val="543110"/>
                </a:solidFill>
                <a:latin typeface="Roboto Condensed"/>
              </a:rPr>
              <a:t>tâm</a:t>
            </a:r>
            <a:r>
              <a:rPr lang="en-US" sz="4029" dirty="0">
                <a:solidFill>
                  <a:srgbClr val="543110"/>
                </a:solidFill>
                <a:latin typeface="Roboto Condensed"/>
              </a:rPr>
              <a:t> </a:t>
            </a:r>
            <a:r>
              <a:rPr lang="en-US" sz="4029" dirty="0" err="1">
                <a:solidFill>
                  <a:srgbClr val="543110"/>
                </a:solidFill>
                <a:latin typeface="Roboto Condensed"/>
              </a:rPr>
              <a:t>tư</a:t>
            </a:r>
            <a:r>
              <a:rPr lang="en-US" sz="4029" dirty="0">
                <a:solidFill>
                  <a:srgbClr val="543110"/>
                </a:solidFill>
                <a:latin typeface="Roboto Condensed"/>
              </a:rPr>
              <a:t>, </a:t>
            </a:r>
            <a:r>
              <a:rPr lang="en-US" sz="4029" dirty="0" err="1">
                <a:solidFill>
                  <a:srgbClr val="543110"/>
                </a:solidFill>
                <a:latin typeface="Roboto Condensed"/>
              </a:rPr>
              <a:t>tình</a:t>
            </a:r>
            <a:r>
              <a:rPr lang="en-US" sz="4029" dirty="0">
                <a:solidFill>
                  <a:srgbClr val="543110"/>
                </a:solidFill>
                <a:latin typeface="Roboto Condensed"/>
              </a:rPr>
              <a:t> </a:t>
            </a:r>
            <a:r>
              <a:rPr lang="en-US" sz="4029" dirty="0" err="1">
                <a:solidFill>
                  <a:srgbClr val="543110"/>
                </a:solidFill>
                <a:latin typeface="Roboto Condensed"/>
              </a:rPr>
              <a:t>cảm</a:t>
            </a:r>
            <a:r>
              <a:rPr lang="en-US" sz="4029" dirty="0">
                <a:solidFill>
                  <a:srgbClr val="543110"/>
                </a:solidFill>
                <a:latin typeface="Roboto Condensed"/>
              </a:rPr>
              <a:t> </a:t>
            </a:r>
            <a:r>
              <a:rPr lang="en-US" sz="4029" dirty="0" err="1">
                <a:solidFill>
                  <a:srgbClr val="543110"/>
                </a:solidFill>
                <a:latin typeface="Roboto Condensed"/>
              </a:rPr>
              <a:t>một</a:t>
            </a:r>
            <a:r>
              <a:rPr lang="en-US" sz="4029" dirty="0">
                <a:solidFill>
                  <a:srgbClr val="543110"/>
                </a:solidFill>
                <a:latin typeface="Roboto Condensed"/>
              </a:rPr>
              <a:t> </a:t>
            </a:r>
            <a:r>
              <a:rPr lang="en-US" sz="4029" dirty="0" err="1">
                <a:solidFill>
                  <a:srgbClr val="543110"/>
                </a:solidFill>
                <a:latin typeface="Roboto Condensed"/>
              </a:rPr>
              <a:t>cách</a:t>
            </a:r>
            <a:r>
              <a:rPr lang="en-US" sz="4029" dirty="0">
                <a:solidFill>
                  <a:srgbClr val="543110"/>
                </a:solidFill>
                <a:latin typeface="Roboto Condensed"/>
              </a:rPr>
              <a:t> </a:t>
            </a:r>
            <a:r>
              <a:rPr lang="en-US" sz="4029" dirty="0" err="1">
                <a:solidFill>
                  <a:srgbClr val="543110"/>
                </a:solidFill>
                <a:latin typeface="Roboto Condensed"/>
              </a:rPr>
              <a:t>trực</a:t>
            </a:r>
            <a:r>
              <a:rPr lang="en-US" sz="4029" dirty="0">
                <a:solidFill>
                  <a:srgbClr val="543110"/>
                </a:solidFill>
                <a:latin typeface="Roboto Condensed"/>
              </a:rPr>
              <a:t> </a:t>
            </a:r>
            <a:r>
              <a:rPr lang="en-US" sz="4029" dirty="0" err="1">
                <a:solidFill>
                  <a:srgbClr val="543110"/>
                </a:solidFill>
                <a:latin typeface="Roboto Condensed"/>
              </a:rPr>
              <a:t>tiếp</a:t>
            </a:r>
            <a:r>
              <a:rPr lang="en-US" sz="4029" dirty="0">
                <a:solidFill>
                  <a:srgbClr val="543110"/>
                </a:solidFill>
                <a:latin typeface="Roboto Condensed"/>
              </a:rPr>
              <a:t>. </a:t>
            </a:r>
            <a:r>
              <a:rPr lang="en-US" sz="4029" dirty="0" err="1">
                <a:solidFill>
                  <a:srgbClr val="543110"/>
                </a:solidFill>
                <a:latin typeface="Roboto Condensed"/>
              </a:rPr>
              <a:t>Đó</a:t>
            </a:r>
            <a:r>
              <a:rPr lang="en-US" sz="4029" dirty="0">
                <a:solidFill>
                  <a:srgbClr val="543110"/>
                </a:solidFill>
                <a:latin typeface="Roboto Condensed"/>
              </a:rPr>
              <a:t> </a:t>
            </a:r>
            <a:r>
              <a:rPr lang="en-US" sz="4029" dirty="0" err="1">
                <a:solidFill>
                  <a:srgbClr val="543110"/>
                </a:solidFill>
                <a:latin typeface="Roboto Condensed"/>
              </a:rPr>
              <a:t>là</a:t>
            </a:r>
            <a:r>
              <a:rPr lang="en-US" sz="4029" dirty="0">
                <a:solidFill>
                  <a:srgbClr val="543110"/>
                </a:solidFill>
                <a:latin typeface="Roboto Condensed"/>
              </a:rPr>
              <a:t> </a:t>
            </a:r>
            <a:r>
              <a:rPr lang="en-US" sz="4029" dirty="0" err="1">
                <a:solidFill>
                  <a:srgbClr val="543110"/>
                </a:solidFill>
                <a:latin typeface="Roboto Condensed"/>
              </a:rPr>
              <a:t>lời</a:t>
            </a:r>
            <a:r>
              <a:rPr lang="en-US" sz="4029" dirty="0">
                <a:solidFill>
                  <a:srgbClr val="543110"/>
                </a:solidFill>
                <a:latin typeface="Roboto Condensed"/>
              </a:rPr>
              <a:t> </a:t>
            </a:r>
            <a:r>
              <a:rPr lang="en-US" sz="4029" dirty="0" err="1">
                <a:solidFill>
                  <a:srgbClr val="543110"/>
                </a:solidFill>
                <a:latin typeface="Roboto Condensed"/>
              </a:rPr>
              <a:t>tự</a:t>
            </a:r>
            <a:r>
              <a:rPr lang="en-US" sz="4029" dirty="0">
                <a:solidFill>
                  <a:srgbClr val="543110"/>
                </a:solidFill>
                <a:latin typeface="Roboto Condensed"/>
              </a:rPr>
              <a:t> </a:t>
            </a:r>
            <a:r>
              <a:rPr lang="en-US" sz="4029" dirty="0" err="1">
                <a:solidFill>
                  <a:srgbClr val="543110"/>
                </a:solidFill>
                <a:latin typeface="Roboto Condensed"/>
              </a:rPr>
              <a:t>bạch</a:t>
            </a:r>
            <a:r>
              <a:rPr lang="en-US" sz="4029" dirty="0">
                <a:solidFill>
                  <a:srgbClr val="543110"/>
                </a:solidFill>
                <a:latin typeface="Roboto Condensed"/>
              </a:rPr>
              <a:t>, </a:t>
            </a:r>
            <a:r>
              <a:rPr lang="en-US" sz="4029" dirty="0" err="1">
                <a:solidFill>
                  <a:srgbClr val="543110"/>
                </a:solidFill>
                <a:latin typeface="Roboto Condensed"/>
              </a:rPr>
              <a:t>tự</a:t>
            </a:r>
            <a:r>
              <a:rPr lang="en-US" sz="4029" dirty="0">
                <a:solidFill>
                  <a:srgbClr val="543110"/>
                </a:solidFill>
                <a:latin typeface="Roboto Condensed"/>
              </a:rPr>
              <a:t> </a:t>
            </a:r>
            <a:r>
              <a:rPr lang="en-US" sz="4029" dirty="0" err="1">
                <a:solidFill>
                  <a:srgbClr val="543110"/>
                </a:solidFill>
                <a:latin typeface="Roboto Condensed"/>
              </a:rPr>
              <a:t>trải</a:t>
            </a:r>
            <a:r>
              <a:rPr lang="en-US" sz="4029" dirty="0">
                <a:solidFill>
                  <a:srgbClr val="543110"/>
                </a:solidFill>
                <a:latin typeface="Roboto Condensed"/>
              </a:rPr>
              <a:t> </a:t>
            </a:r>
            <a:r>
              <a:rPr lang="en-US" sz="4029" dirty="0" err="1">
                <a:solidFill>
                  <a:srgbClr val="543110"/>
                </a:solidFill>
                <a:latin typeface="Roboto Condensed"/>
              </a:rPr>
              <a:t>lòng</a:t>
            </a:r>
            <a:r>
              <a:rPr lang="en-US" sz="4029" dirty="0">
                <a:solidFill>
                  <a:srgbClr val="543110"/>
                </a:solidFill>
                <a:latin typeface="Roboto Condensed"/>
              </a:rPr>
              <a:t> </a:t>
            </a:r>
            <a:r>
              <a:rPr lang="en-US" sz="4029" dirty="0" err="1">
                <a:solidFill>
                  <a:srgbClr val="543110"/>
                </a:solidFill>
                <a:latin typeface="Roboto Condensed"/>
              </a:rPr>
              <a:t>mình</a:t>
            </a:r>
            <a:r>
              <a:rPr lang="en-US" sz="4029" dirty="0">
                <a:solidFill>
                  <a:srgbClr val="543110"/>
                </a:solidFill>
                <a:latin typeface="Roboto Condensed"/>
              </a:rPr>
              <a:t> </a:t>
            </a:r>
            <a:r>
              <a:rPr lang="en-US" sz="4029" dirty="0" err="1">
                <a:solidFill>
                  <a:srgbClr val="543110"/>
                </a:solidFill>
                <a:latin typeface="Roboto Condensed"/>
              </a:rPr>
              <a:t>của</a:t>
            </a:r>
            <a:r>
              <a:rPr lang="en-US" sz="4029" dirty="0">
                <a:solidFill>
                  <a:srgbClr val="543110"/>
                </a:solidFill>
                <a:latin typeface="Roboto Condensed"/>
              </a:rPr>
              <a:t> </a:t>
            </a:r>
            <a:r>
              <a:rPr lang="en-US" sz="4029" dirty="0" err="1">
                <a:solidFill>
                  <a:srgbClr val="543110"/>
                </a:solidFill>
                <a:latin typeface="Roboto Condensed"/>
              </a:rPr>
              <a:t>Hồ</a:t>
            </a:r>
            <a:r>
              <a:rPr lang="en-US" sz="4029" dirty="0">
                <a:solidFill>
                  <a:srgbClr val="543110"/>
                </a:solidFill>
                <a:latin typeface="Roboto Condensed"/>
              </a:rPr>
              <a:t> </a:t>
            </a:r>
            <a:r>
              <a:rPr lang="en-US" sz="4029" dirty="0" err="1">
                <a:solidFill>
                  <a:srgbClr val="543110"/>
                </a:solidFill>
                <a:latin typeface="Roboto Condensed"/>
              </a:rPr>
              <a:t>Xuân</a:t>
            </a:r>
            <a:r>
              <a:rPr lang="en-US" sz="4029" dirty="0">
                <a:solidFill>
                  <a:srgbClr val="543110"/>
                </a:solidFill>
                <a:latin typeface="Roboto Condensed"/>
              </a:rPr>
              <a:t> </a:t>
            </a:r>
            <a:r>
              <a:rPr lang="en-US" sz="4029" dirty="0" err="1">
                <a:solidFill>
                  <a:srgbClr val="543110"/>
                </a:solidFill>
                <a:latin typeface="Roboto Condensed"/>
              </a:rPr>
              <a:t>Hương</a:t>
            </a:r>
            <a:r>
              <a:rPr lang="en-US" sz="4029" dirty="0">
                <a:solidFill>
                  <a:srgbClr val="543110"/>
                </a:solidFill>
                <a:latin typeface="Roboto Condensed"/>
              </a:rPr>
              <a:t>. </a:t>
            </a:r>
          </a:p>
        </p:txBody>
      </p:sp>
      <p:sp>
        <p:nvSpPr>
          <p:cNvPr id="7" name="TextBox 7"/>
          <p:cNvSpPr txBox="1"/>
          <p:nvPr/>
        </p:nvSpPr>
        <p:spPr>
          <a:xfrm>
            <a:off x="-3516749" y="12808"/>
            <a:ext cx="15670187" cy="1243967"/>
          </a:xfrm>
          <a:prstGeom prst="rect">
            <a:avLst/>
          </a:prstGeom>
        </p:spPr>
        <p:txBody>
          <a:bodyPr lIns="0" tIns="0" rIns="0" bIns="0" rtlCol="0" anchor="t">
            <a:spAutoFit/>
          </a:bodyPr>
          <a:lstStyle/>
          <a:p>
            <a:pPr algn="ctr">
              <a:lnSpc>
                <a:spcPts val="9659"/>
              </a:lnSpc>
            </a:pPr>
            <a:r>
              <a:rPr lang="en-US" sz="6899">
                <a:solidFill>
                  <a:srgbClr val="964900"/>
                </a:solidFill>
                <a:latin typeface="#9Slide05 IcielSanelma"/>
              </a:rPr>
              <a:t>3.2. Đọc hiểu bài thơ Tự tình</a:t>
            </a:r>
          </a:p>
        </p:txBody>
      </p:sp>
      <p:sp>
        <p:nvSpPr>
          <p:cNvPr id="8" name="TextBox 8"/>
          <p:cNvSpPr txBox="1"/>
          <p:nvPr/>
        </p:nvSpPr>
        <p:spPr>
          <a:xfrm rot="255842">
            <a:off x="11331259" y="2166238"/>
            <a:ext cx="6119329" cy="1518451"/>
          </a:xfrm>
          <a:prstGeom prst="rect">
            <a:avLst/>
          </a:prstGeom>
        </p:spPr>
        <p:txBody>
          <a:bodyPr lIns="0" tIns="0" rIns="0" bIns="0" rtlCol="0" anchor="t">
            <a:spAutoFit/>
          </a:bodyPr>
          <a:lstStyle/>
          <a:p>
            <a:pPr algn="ctr">
              <a:lnSpc>
                <a:spcPts val="6080"/>
              </a:lnSpc>
            </a:pPr>
            <a:r>
              <a:rPr lang="en-US" sz="4343" dirty="0">
                <a:solidFill>
                  <a:srgbClr val="4B412E"/>
                </a:solidFill>
                <a:latin typeface="Roboto Condensed"/>
              </a:rPr>
              <a:t>Qua </a:t>
            </a:r>
            <a:r>
              <a:rPr lang="en-US" sz="4343" dirty="0" err="1">
                <a:solidFill>
                  <a:srgbClr val="4B412E"/>
                </a:solidFill>
                <a:latin typeface="Roboto Condensed"/>
              </a:rPr>
              <a:t>phân</a:t>
            </a:r>
            <a:r>
              <a:rPr lang="en-US" sz="4343" dirty="0">
                <a:solidFill>
                  <a:srgbClr val="4B412E"/>
                </a:solidFill>
                <a:latin typeface="Roboto Condensed"/>
              </a:rPr>
              <a:t> </a:t>
            </a:r>
            <a:r>
              <a:rPr lang="en-US" sz="4343" dirty="0" err="1">
                <a:solidFill>
                  <a:srgbClr val="4B412E"/>
                </a:solidFill>
                <a:latin typeface="Roboto Condensed"/>
              </a:rPr>
              <a:t>tích</a:t>
            </a:r>
            <a:r>
              <a:rPr lang="en-US" sz="4343" dirty="0">
                <a:solidFill>
                  <a:srgbClr val="4B412E"/>
                </a:solidFill>
                <a:latin typeface="Roboto Condensed"/>
              </a:rPr>
              <a:t> </a:t>
            </a:r>
            <a:r>
              <a:rPr lang="en-US" sz="4343" dirty="0" err="1">
                <a:solidFill>
                  <a:srgbClr val="4B412E"/>
                </a:solidFill>
                <a:latin typeface="Roboto Condensed"/>
              </a:rPr>
              <a:t>bài</a:t>
            </a:r>
            <a:r>
              <a:rPr lang="en-US" sz="4343" dirty="0">
                <a:solidFill>
                  <a:srgbClr val="4B412E"/>
                </a:solidFill>
                <a:latin typeface="Roboto Condensed"/>
              </a:rPr>
              <a:t> </a:t>
            </a:r>
            <a:r>
              <a:rPr lang="en-US" sz="4343" dirty="0" err="1">
                <a:solidFill>
                  <a:srgbClr val="4B412E"/>
                </a:solidFill>
                <a:latin typeface="Roboto Condensed"/>
              </a:rPr>
              <a:t>thơ</a:t>
            </a:r>
            <a:r>
              <a:rPr lang="en-US" sz="4343" dirty="0">
                <a:solidFill>
                  <a:srgbClr val="4B412E"/>
                </a:solidFill>
                <a:latin typeface="Roboto Condensed"/>
              </a:rPr>
              <a:t> </a:t>
            </a:r>
            <a:r>
              <a:rPr lang="en-US" sz="4343" dirty="0" err="1">
                <a:solidFill>
                  <a:srgbClr val="4B412E"/>
                </a:solidFill>
                <a:latin typeface="Roboto Condensed"/>
              </a:rPr>
              <a:t>em</a:t>
            </a:r>
            <a:r>
              <a:rPr lang="en-US" sz="4343" dirty="0">
                <a:solidFill>
                  <a:srgbClr val="4B412E"/>
                </a:solidFill>
                <a:latin typeface="Roboto Condensed"/>
              </a:rPr>
              <a:t> </a:t>
            </a:r>
            <a:r>
              <a:rPr lang="en-US" sz="4343" dirty="0" err="1">
                <a:solidFill>
                  <a:srgbClr val="4B412E"/>
                </a:solidFill>
                <a:latin typeface="Roboto Condensed"/>
              </a:rPr>
              <a:t>hiểu</a:t>
            </a:r>
            <a:r>
              <a:rPr lang="en-US" sz="4343" dirty="0">
                <a:solidFill>
                  <a:srgbClr val="4B412E"/>
                </a:solidFill>
                <a:latin typeface="Roboto Condensed"/>
              </a:rPr>
              <a:t> </a:t>
            </a:r>
            <a:r>
              <a:rPr lang="en-US" sz="4343" dirty="0" err="1">
                <a:solidFill>
                  <a:srgbClr val="4B412E"/>
                </a:solidFill>
                <a:latin typeface="Roboto Condensed"/>
              </a:rPr>
              <a:t>nhan</a:t>
            </a:r>
            <a:r>
              <a:rPr lang="en-US" sz="4343" dirty="0">
                <a:solidFill>
                  <a:srgbClr val="4B412E"/>
                </a:solidFill>
                <a:latin typeface="Roboto Condensed"/>
              </a:rPr>
              <a:t> </a:t>
            </a:r>
            <a:r>
              <a:rPr lang="en-US" sz="4343" dirty="0" err="1">
                <a:solidFill>
                  <a:srgbClr val="4B412E"/>
                </a:solidFill>
                <a:latin typeface="Roboto Condensed"/>
              </a:rPr>
              <a:t>đề</a:t>
            </a:r>
            <a:r>
              <a:rPr lang="en-US" sz="4343" dirty="0">
                <a:solidFill>
                  <a:srgbClr val="4B412E"/>
                </a:solidFill>
                <a:latin typeface="Roboto Condensed"/>
              </a:rPr>
              <a:t> </a:t>
            </a:r>
            <a:r>
              <a:rPr lang="en-US" sz="4343" dirty="0" err="1">
                <a:solidFill>
                  <a:srgbClr val="4B412E"/>
                </a:solidFill>
                <a:latin typeface="Roboto Condensed"/>
              </a:rPr>
              <a:t>có</a:t>
            </a:r>
            <a:r>
              <a:rPr lang="en-US" sz="4343" dirty="0">
                <a:solidFill>
                  <a:srgbClr val="4B412E"/>
                </a:solidFill>
                <a:latin typeface="Roboto Condensed"/>
              </a:rPr>
              <a:t> </a:t>
            </a:r>
            <a:r>
              <a:rPr lang="en-US" sz="4343" dirty="0" err="1">
                <a:solidFill>
                  <a:srgbClr val="4B412E"/>
                </a:solidFill>
                <a:latin typeface="Roboto Condensed"/>
              </a:rPr>
              <a:t>nghĩa</a:t>
            </a:r>
            <a:r>
              <a:rPr lang="en-US" sz="4343" dirty="0">
                <a:solidFill>
                  <a:srgbClr val="4B412E"/>
                </a:solidFill>
                <a:latin typeface="Roboto Condensed"/>
              </a:rPr>
              <a:t> </a:t>
            </a:r>
            <a:r>
              <a:rPr lang="en-US" sz="4343" dirty="0" err="1">
                <a:solidFill>
                  <a:srgbClr val="4B412E"/>
                </a:solidFill>
                <a:latin typeface="Roboto Condensed"/>
              </a:rPr>
              <a:t>là</a:t>
            </a:r>
            <a:r>
              <a:rPr lang="en-US" sz="4343" dirty="0">
                <a:solidFill>
                  <a:srgbClr val="4B412E"/>
                </a:solidFill>
                <a:latin typeface="Roboto Condensed"/>
              </a:rPr>
              <a:t> </a:t>
            </a:r>
            <a:r>
              <a:rPr lang="en-US" sz="4343" dirty="0" err="1">
                <a:solidFill>
                  <a:srgbClr val="4B412E"/>
                </a:solidFill>
                <a:latin typeface="Roboto Condensed"/>
              </a:rPr>
              <a:t>gì</a:t>
            </a:r>
            <a:r>
              <a:rPr lang="en-US" sz="4343" dirty="0">
                <a:solidFill>
                  <a:srgbClr val="4B412E"/>
                </a:solidFill>
                <a:latin typeface="Roboto Condensed"/>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rot="5400000">
            <a:off x="2854794" y="4775820"/>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3"/>
            <a:stretch>
              <a:fillRect/>
            </a:stretch>
          </a:blipFill>
        </p:spPr>
      </p:sp>
      <p:sp>
        <p:nvSpPr>
          <p:cNvPr id="4" name="Freeform 4"/>
          <p:cNvSpPr/>
          <p:nvPr/>
        </p:nvSpPr>
        <p:spPr>
          <a:xfrm>
            <a:off x="7963234" y="2422222"/>
            <a:ext cx="9072844" cy="4887995"/>
          </a:xfrm>
          <a:custGeom>
            <a:avLst/>
            <a:gdLst/>
            <a:ahLst/>
            <a:cxnLst/>
            <a:rect l="l" t="t" r="r" b="b"/>
            <a:pathLst>
              <a:path w="9072844" h="4887995">
                <a:moveTo>
                  <a:pt x="0" y="0"/>
                </a:moveTo>
                <a:lnTo>
                  <a:pt x="9072844" y="0"/>
                </a:lnTo>
                <a:lnTo>
                  <a:pt x="9072844" y="4887994"/>
                </a:lnTo>
                <a:lnTo>
                  <a:pt x="0" y="488799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TextBox 5"/>
          <p:cNvSpPr txBox="1"/>
          <p:nvPr/>
        </p:nvSpPr>
        <p:spPr>
          <a:xfrm>
            <a:off x="4995987" y="1038225"/>
            <a:ext cx="12775128" cy="990559"/>
          </a:xfrm>
          <a:prstGeom prst="rect">
            <a:avLst/>
          </a:prstGeom>
        </p:spPr>
        <p:txBody>
          <a:bodyPr lIns="0" tIns="0" rIns="0" bIns="0" rtlCol="0" anchor="t">
            <a:spAutoFit/>
          </a:bodyPr>
          <a:lstStyle/>
          <a:p>
            <a:pPr algn="r">
              <a:lnSpc>
                <a:spcPts val="7023"/>
              </a:lnSpc>
            </a:pPr>
            <a:r>
              <a:rPr lang="en-US" sz="6564">
                <a:solidFill>
                  <a:srgbClr val="543110"/>
                </a:solidFill>
                <a:latin typeface="#9Slide05 SVNLifehack Script"/>
              </a:rPr>
              <a:t>Nhiệm vụ 4. Hoạt động cá nhân</a:t>
            </a:r>
          </a:p>
        </p:txBody>
      </p:sp>
      <p:sp>
        <p:nvSpPr>
          <p:cNvPr id="6" name="Freeform 6"/>
          <p:cNvSpPr/>
          <p:nvPr/>
        </p:nvSpPr>
        <p:spPr>
          <a:xfrm>
            <a:off x="13998453" y="28616"/>
            <a:ext cx="5093387" cy="1337014"/>
          </a:xfrm>
          <a:custGeom>
            <a:avLst/>
            <a:gdLst/>
            <a:ahLst/>
            <a:cxnLst/>
            <a:rect l="l" t="t" r="r" b="b"/>
            <a:pathLst>
              <a:path w="5093387" h="1337014">
                <a:moveTo>
                  <a:pt x="0" y="0"/>
                </a:moveTo>
                <a:lnTo>
                  <a:pt x="5093387" y="0"/>
                </a:lnTo>
                <a:lnTo>
                  <a:pt x="5093387" y="1337014"/>
                </a:lnTo>
                <a:lnTo>
                  <a:pt x="0" y="1337014"/>
                </a:lnTo>
                <a:lnTo>
                  <a:pt x="0" y="0"/>
                </a:lnTo>
                <a:close/>
              </a:path>
            </a:pathLst>
          </a:custGeom>
          <a:blipFill>
            <a:blip r:embed="rId6"/>
            <a:stretch>
              <a:fillRect/>
            </a:stretch>
          </a:blipFill>
        </p:spPr>
      </p:sp>
      <p:sp>
        <p:nvSpPr>
          <p:cNvPr id="7" name="Freeform 7"/>
          <p:cNvSpPr/>
          <p:nvPr/>
        </p:nvSpPr>
        <p:spPr>
          <a:xfrm>
            <a:off x="-375153" y="-1028995"/>
            <a:ext cx="8836207" cy="11315995"/>
          </a:xfrm>
          <a:custGeom>
            <a:avLst/>
            <a:gdLst/>
            <a:ahLst/>
            <a:cxnLst/>
            <a:rect l="l" t="t" r="r" b="b"/>
            <a:pathLst>
              <a:path w="8836207" h="11315995">
                <a:moveTo>
                  <a:pt x="0" y="0"/>
                </a:moveTo>
                <a:lnTo>
                  <a:pt x="8836207" y="0"/>
                </a:lnTo>
                <a:lnTo>
                  <a:pt x="8836207" y="11315995"/>
                </a:lnTo>
                <a:lnTo>
                  <a:pt x="0" y="11315995"/>
                </a:lnTo>
                <a:lnTo>
                  <a:pt x="0" y="0"/>
                </a:lnTo>
                <a:close/>
              </a:path>
            </a:pathLst>
          </a:custGeom>
          <a:blipFill>
            <a:blip r:embed="rId7"/>
            <a:stretch>
              <a:fillRect/>
            </a:stretch>
          </a:blipFill>
        </p:spPr>
      </p:sp>
      <p:sp>
        <p:nvSpPr>
          <p:cNvPr id="8" name="Freeform 8"/>
          <p:cNvSpPr/>
          <p:nvPr/>
        </p:nvSpPr>
        <p:spPr>
          <a:xfrm flipH="1">
            <a:off x="-1040949" y="8277046"/>
            <a:ext cx="7656968" cy="2009954"/>
          </a:xfrm>
          <a:custGeom>
            <a:avLst/>
            <a:gdLst/>
            <a:ahLst/>
            <a:cxnLst/>
            <a:rect l="l" t="t" r="r" b="b"/>
            <a:pathLst>
              <a:path w="7656968" h="2009954">
                <a:moveTo>
                  <a:pt x="7656969" y="0"/>
                </a:moveTo>
                <a:lnTo>
                  <a:pt x="0" y="0"/>
                </a:lnTo>
                <a:lnTo>
                  <a:pt x="0" y="2009954"/>
                </a:lnTo>
                <a:lnTo>
                  <a:pt x="7656969" y="2009954"/>
                </a:lnTo>
                <a:lnTo>
                  <a:pt x="7656969" y="0"/>
                </a:lnTo>
                <a:close/>
              </a:path>
            </a:pathLst>
          </a:custGeom>
          <a:blipFill>
            <a:blip r:embed="rId6"/>
            <a:stretch>
              <a:fillRect/>
            </a:stretch>
          </a:blipFill>
        </p:spPr>
      </p:sp>
      <p:sp>
        <p:nvSpPr>
          <p:cNvPr id="9" name="TextBox 9"/>
          <p:cNvSpPr txBox="1"/>
          <p:nvPr/>
        </p:nvSpPr>
        <p:spPr>
          <a:xfrm>
            <a:off x="8288257" y="3541277"/>
            <a:ext cx="8422798" cy="2545110"/>
          </a:xfrm>
          <a:prstGeom prst="rect">
            <a:avLst/>
          </a:prstGeom>
        </p:spPr>
        <p:txBody>
          <a:bodyPr lIns="0" tIns="0" rIns="0" bIns="0" rtlCol="0" anchor="t">
            <a:spAutoFit/>
          </a:bodyPr>
          <a:lstStyle/>
          <a:p>
            <a:pPr algn="ctr">
              <a:lnSpc>
                <a:spcPts val="6784"/>
              </a:lnSpc>
            </a:pPr>
            <a:r>
              <a:rPr lang="en-US" sz="4845">
                <a:solidFill>
                  <a:srgbClr val="4B412E"/>
                </a:solidFill>
                <a:latin typeface="Roboto Condensed"/>
              </a:rPr>
              <a:t>Nêu chủ đề của bài thơ. Chủ đề đó giúp em hiểu thêm điều gì về tư tưởng, tình cảm của tác giả?</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6544" t="-10663" r="-18425" b="-3175"/>
            </a:stretch>
          </a:blipFill>
        </p:spPr>
      </p:sp>
      <p:sp>
        <p:nvSpPr>
          <p:cNvPr id="3" name="TextBox 3"/>
          <p:cNvSpPr txBox="1"/>
          <p:nvPr/>
        </p:nvSpPr>
        <p:spPr>
          <a:xfrm>
            <a:off x="1124413" y="3363214"/>
            <a:ext cx="16740129" cy="3916045"/>
          </a:xfrm>
          <a:prstGeom prst="rect">
            <a:avLst/>
          </a:prstGeom>
        </p:spPr>
        <p:txBody>
          <a:bodyPr lIns="0" tIns="0" rIns="0" bIns="0" rtlCol="0" anchor="t">
            <a:spAutoFit/>
          </a:bodyPr>
          <a:lstStyle/>
          <a:p>
            <a:pPr algn="just">
              <a:lnSpc>
                <a:spcPts val="5179"/>
              </a:lnSpc>
              <a:spcBef>
                <a:spcPct val="0"/>
              </a:spcBef>
            </a:pPr>
            <a:r>
              <a:rPr lang="en-US" sz="3699" dirty="0">
                <a:solidFill>
                  <a:srgbClr val="000000"/>
                </a:solidFill>
                <a:latin typeface="Roboto Condensed"/>
              </a:rPr>
              <a:t>-  </a:t>
            </a:r>
            <a:r>
              <a:rPr lang="en-US" sz="3699" dirty="0" err="1">
                <a:solidFill>
                  <a:srgbClr val="000000"/>
                </a:solidFill>
                <a:latin typeface="Roboto Condensed"/>
              </a:rPr>
              <a:t>Bài</a:t>
            </a:r>
            <a:r>
              <a:rPr lang="en-US" sz="3699" dirty="0">
                <a:solidFill>
                  <a:srgbClr val="000000"/>
                </a:solidFill>
                <a:latin typeface="Roboto Condensed"/>
              </a:rPr>
              <a:t> </a:t>
            </a:r>
            <a:r>
              <a:rPr lang="en-US" sz="3699" dirty="0" err="1">
                <a:solidFill>
                  <a:srgbClr val="000000"/>
                </a:solidFill>
                <a:latin typeface="Roboto Condensed"/>
              </a:rPr>
              <a:t>thơ</a:t>
            </a:r>
            <a:r>
              <a:rPr lang="en-US" sz="3699" dirty="0">
                <a:solidFill>
                  <a:srgbClr val="000000"/>
                </a:solidFill>
                <a:latin typeface="Roboto Condensed"/>
              </a:rPr>
              <a:t> </a:t>
            </a:r>
            <a:r>
              <a:rPr lang="en-US" sz="3699" dirty="0" err="1">
                <a:solidFill>
                  <a:srgbClr val="000000"/>
                </a:solidFill>
                <a:latin typeface="Roboto Condensed"/>
              </a:rPr>
              <a:t>bộc</a:t>
            </a:r>
            <a:r>
              <a:rPr lang="en-US" sz="3699" dirty="0">
                <a:solidFill>
                  <a:srgbClr val="000000"/>
                </a:solidFill>
                <a:latin typeface="Roboto Condensed"/>
              </a:rPr>
              <a:t> </a:t>
            </a:r>
            <a:r>
              <a:rPr lang="en-US" sz="3699" dirty="0" err="1">
                <a:solidFill>
                  <a:srgbClr val="000000"/>
                </a:solidFill>
                <a:latin typeface="Roboto Condensed"/>
              </a:rPr>
              <a:t>lộ</a:t>
            </a:r>
            <a:r>
              <a:rPr lang="en-US" sz="3699" dirty="0">
                <a:solidFill>
                  <a:srgbClr val="000000"/>
                </a:solidFill>
                <a:latin typeface="Roboto Condensed"/>
              </a:rPr>
              <a:t> </a:t>
            </a:r>
            <a:r>
              <a:rPr lang="en-US" sz="3699" dirty="0" err="1">
                <a:solidFill>
                  <a:srgbClr val="000000"/>
                </a:solidFill>
                <a:latin typeface="Roboto Condensed"/>
              </a:rPr>
              <a:t>tâm</a:t>
            </a:r>
            <a:r>
              <a:rPr lang="en-US" sz="3699" dirty="0">
                <a:solidFill>
                  <a:srgbClr val="000000"/>
                </a:solidFill>
                <a:latin typeface="Roboto Condensed"/>
              </a:rPr>
              <a:t> </a:t>
            </a:r>
            <a:r>
              <a:rPr lang="en-US" sz="3699" dirty="0" err="1">
                <a:solidFill>
                  <a:srgbClr val="000000"/>
                </a:solidFill>
                <a:latin typeface="Roboto Condensed"/>
              </a:rPr>
              <a:t>trạng</a:t>
            </a:r>
            <a:r>
              <a:rPr lang="en-US" sz="3699" dirty="0">
                <a:solidFill>
                  <a:srgbClr val="000000"/>
                </a:solidFill>
                <a:latin typeface="Roboto Condensed"/>
              </a:rPr>
              <a:t> </a:t>
            </a:r>
            <a:r>
              <a:rPr lang="en-US" sz="3699" dirty="0" err="1">
                <a:solidFill>
                  <a:srgbClr val="000000"/>
                </a:solidFill>
                <a:latin typeface="Roboto Condensed"/>
              </a:rPr>
              <a:t>cô</a:t>
            </a:r>
            <a:r>
              <a:rPr lang="en-US" sz="3699" dirty="0">
                <a:solidFill>
                  <a:srgbClr val="000000"/>
                </a:solidFill>
                <a:latin typeface="Roboto Condensed"/>
              </a:rPr>
              <a:t> </a:t>
            </a:r>
            <a:r>
              <a:rPr lang="en-US" sz="3699" dirty="0" err="1">
                <a:solidFill>
                  <a:srgbClr val="000000"/>
                </a:solidFill>
                <a:latin typeface="Roboto Condensed"/>
              </a:rPr>
              <a:t>đơn</a:t>
            </a:r>
            <a:r>
              <a:rPr lang="en-US" sz="3699" dirty="0">
                <a:solidFill>
                  <a:srgbClr val="000000"/>
                </a:solidFill>
                <a:latin typeface="Roboto Condensed"/>
              </a:rPr>
              <a:t>, </a:t>
            </a:r>
            <a:r>
              <a:rPr lang="en-US" sz="3699" dirty="0" err="1">
                <a:solidFill>
                  <a:srgbClr val="000000"/>
                </a:solidFill>
                <a:latin typeface="Roboto Condensed"/>
              </a:rPr>
              <a:t>thảm</a:t>
            </a:r>
            <a:r>
              <a:rPr lang="en-US" sz="3699" dirty="0">
                <a:solidFill>
                  <a:srgbClr val="000000"/>
                </a:solidFill>
                <a:latin typeface="Roboto Condensed"/>
              </a:rPr>
              <a:t> </a:t>
            </a:r>
            <a:r>
              <a:rPr lang="en-US" sz="3699" dirty="0" err="1">
                <a:solidFill>
                  <a:srgbClr val="000000"/>
                </a:solidFill>
                <a:latin typeface="Roboto Condensed"/>
              </a:rPr>
              <a:t>sầu</a:t>
            </a:r>
            <a:r>
              <a:rPr lang="en-US" sz="3699" dirty="0">
                <a:solidFill>
                  <a:srgbClr val="000000"/>
                </a:solidFill>
                <a:latin typeface="Roboto Condensed"/>
              </a:rPr>
              <a:t>, </a:t>
            </a:r>
            <a:r>
              <a:rPr lang="en-US" sz="3699" dirty="0" err="1">
                <a:solidFill>
                  <a:srgbClr val="000000"/>
                </a:solidFill>
                <a:latin typeface="Roboto Condensed"/>
              </a:rPr>
              <a:t>oán</a:t>
            </a:r>
            <a:r>
              <a:rPr lang="en-US" sz="3699" dirty="0">
                <a:solidFill>
                  <a:srgbClr val="000000"/>
                </a:solidFill>
                <a:latin typeface="Roboto Condensed"/>
              </a:rPr>
              <a:t> </a:t>
            </a:r>
            <a:r>
              <a:rPr lang="en-US" sz="3699" dirty="0" err="1">
                <a:solidFill>
                  <a:srgbClr val="000000"/>
                </a:solidFill>
                <a:latin typeface="Roboto Condensed"/>
              </a:rPr>
              <a:t>hận</a:t>
            </a:r>
            <a:r>
              <a:rPr lang="en-US" sz="3699" dirty="0">
                <a:solidFill>
                  <a:srgbClr val="000000"/>
                </a:solidFill>
                <a:latin typeface="Roboto Condensed"/>
              </a:rPr>
              <a:t> </a:t>
            </a:r>
            <a:r>
              <a:rPr lang="en-US" sz="3699" dirty="0" err="1">
                <a:solidFill>
                  <a:srgbClr val="000000"/>
                </a:solidFill>
                <a:latin typeface="Roboto Condensed"/>
              </a:rPr>
              <a:t>của</a:t>
            </a:r>
            <a:r>
              <a:rPr lang="en-US" sz="3699" dirty="0">
                <a:solidFill>
                  <a:srgbClr val="000000"/>
                </a:solidFill>
                <a:latin typeface="Roboto Condensed"/>
              </a:rPr>
              <a:t> </a:t>
            </a:r>
            <a:r>
              <a:rPr lang="en-US" sz="3699" dirty="0" err="1">
                <a:solidFill>
                  <a:srgbClr val="000000"/>
                </a:solidFill>
                <a:latin typeface="Roboto Condensed"/>
              </a:rPr>
              <a:t>nữ</a:t>
            </a:r>
            <a:r>
              <a:rPr lang="en-US" sz="3699" dirty="0">
                <a:solidFill>
                  <a:srgbClr val="000000"/>
                </a:solidFill>
                <a:latin typeface="Roboto Condensed"/>
              </a:rPr>
              <a:t> </a:t>
            </a:r>
            <a:r>
              <a:rPr lang="en-US" sz="3699" dirty="0" err="1">
                <a:solidFill>
                  <a:srgbClr val="000000"/>
                </a:solidFill>
                <a:latin typeface="Roboto Condensed"/>
              </a:rPr>
              <a:t>sĩ</a:t>
            </a:r>
            <a:r>
              <a:rPr lang="en-US" sz="3699" dirty="0">
                <a:solidFill>
                  <a:srgbClr val="000000"/>
                </a:solidFill>
                <a:latin typeface="Roboto Condensed"/>
              </a:rPr>
              <a:t> </a:t>
            </a:r>
            <a:r>
              <a:rPr lang="en-US" sz="3699" dirty="0" err="1">
                <a:solidFill>
                  <a:srgbClr val="000000"/>
                </a:solidFill>
                <a:latin typeface="Roboto Condensed"/>
              </a:rPr>
              <a:t>khi</a:t>
            </a:r>
            <a:r>
              <a:rPr lang="en-US" sz="3699" dirty="0">
                <a:solidFill>
                  <a:srgbClr val="000000"/>
                </a:solidFill>
                <a:latin typeface="Roboto Condensed"/>
              </a:rPr>
              <a:t> </a:t>
            </a:r>
            <a:r>
              <a:rPr lang="en-US" sz="3699" dirty="0" err="1">
                <a:solidFill>
                  <a:srgbClr val="000000"/>
                </a:solidFill>
                <a:latin typeface="Roboto Condensed"/>
              </a:rPr>
              <a:t>nghĩ</a:t>
            </a:r>
            <a:r>
              <a:rPr lang="en-US" sz="3699" dirty="0">
                <a:solidFill>
                  <a:srgbClr val="000000"/>
                </a:solidFill>
                <a:latin typeface="Roboto Condensed"/>
              </a:rPr>
              <a:t> </a:t>
            </a:r>
            <a:r>
              <a:rPr lang="en-US" sz="3699" dirty="0" err="1">
                <a:solidFill>
                  <a:srgbClr val="000000"/>
                </a:solidFill>
                <a:latin typeface="Roboto Condensed"/>
              </a:rPr>
              <a:t>đến</a:t>
            </a:r>
            <a:r>
              <a:rPr lang="en-US" sz="3699" dirty="0">
                <a:solidFill>
                  <a:srgbClr val="000000"/>
                </a:solidFill>
                <a:latin typeface="Roboto Condensed"/>
              </a:rPr>
              <a:t> </a:t>
            </a:r>
            <a:r>
              <a:rPr lang="en-US" sz="3699" dirty="0" err="1">
                <a:solidFill>
                  <a:srgbClr val="000000"/>
                </a:solidFill>
                <a:latin typeface="Roboto Condensed"/>
              </a:rPr>
              <a:t>đường</a:t>
            </a:r>
            <a:r>
              <a:rPr lang="en-US" sz="3699" dirty="0">
                <a:solidFill>
                  <a:srgbClr val="000000"/>
                </a:solidFill>
                <a:latin typeface="Roboto Condensed"/>
              </a:rPr>
              <a:t> </a:t>
            </a:r>
            <a:r>
              <a:rPr lang="en-US" sz="3699" dirty="0" err="1">
                <a:solidFill>
                  <a:srgbClr val="000000"/>
                </a:solidFill>
                <a:latin typeface="Roboto Condensed"/>
              </a:rPr>
              <a:t>tình</a:t>
            </a:r>
            <a:r>
              <a:rPr lang="en-US" sz="3699" dirty="0">
                <a:solidFill>
                  <a:srgbClr val="000000"/>
                </a:solidFill>
                <a:latin typeface="Roboto Condensed"/>
              </a:rPr>
              <a:t> </a:t>
            </a:r>
            <a:r>
              <a:rPr lang="en-US" sz="3699" dirty="0" err="1">
                <a:solidFill>
                  <a:srgbClr val="000000"/>
                </a:solidFill>
                <a:latin typeface="Roboto Condensed"/>
              </a:rPr>
              <a:t>duyên</a:t>
            </a:r>
            <a:r>
              <a:rPr lang="en-US" sz="3699" dirty="0">
                <a:solidFill>
                  <a:srgbClr val="000000"/>
                </a:solidFill>
                <a:latin typeface="Roboto Condensed"/>
              </a:rPr>
              <a:t> </a:t>
            </a:r>
            <a:r>
              <a:rPr lang="en-US" sz="3699" dirty="0" err="1">
                <a:solidFill>
                  <a:srgbClr val="000000"/>
                </a:solidFill>
                <a:latin typeface="Roboto Condensed"/>
              </a:rPr>
              <a:t>nhiều</a:t>
            </a:r>
            <a:r>
              <a:rPr lang="en-US" sz="3699" dirty="0">
                <a:solidFill>
                  <a:srgbClr val="000000"/>
                </a:solidFill>
                <a:latin typeface="Roboto Condensed"/>
              </a:rPr>
              <a:t> </a:t>
            </a:r>
            <a:r>
              <a:rPr lang="en-US" sz="3699" dirty="0" err="1">
                <a:solidFill>
                  <a:srgbClr val="000000"/>
                </a:solidFill>
                <a:latin typeface="Roboto Condensed"/>
              </a:rPr>
              <a:t>éo</a:t>
            </a:r>
            <a:r>
              <a:rPr lang="en-US" sz="3699" dirty="0">
                <a:solidFill>
                  <a:srgbClr val="000000"/>
                </a:solidFill>
                <a:latin typeface="Roboto Condensed"/>
              </a:rPr>
              <a:t> le, </a:t>
            </a:r>
            <a:r>
              <a:rPr lang="en-US" sz="3699" dirty="0" err="1">
                <a:solidFill>
                  <a:srgbClr val="000000"/>
                </a:solidFill>
                <a:latin typeface="Roboto Condensed"/>
              </a:rPr>
              <a:t>ngang</a:t>
            </a:r>
            <a:r>
              <a:rPr lang="en-US" sz="3699" dirty="0">
                <a:solidFill>
                  <a:srgbClr val="000000"/>
                </a:solidFill>
                <a:latin typeface="Roboto Condensed"/>
              </a:rPr>
              <a:t> </a:t>
            </a:r>
            <a:r>
              <a:rPr lang="en-US" sz="3699" dirty="0" err="1">
                <a:solidFill>
                  <a:srgbClr val="000000"/>
                </a:solidFill>
                <a:latin typeface="Roboto Condensed"/>
              </a:rPr>
              <a:t>trái</a:t>
            </a:r>
            <a:r>
              <a:rPr lang="en-US" sz="3699" dirty="0">
                <a:solidFill>
                  <a:srgbClr val="000000"/>
                </a:solidFill>
                <a:latin typeface="Roboto Condensed"/>
              </a:rPr>
              <a:t> </a:t>
            </a:r>
            <a:r>
              <a:rPr lang="en-US" sz="3699" dirty="0" err="1">
                <a:solidFill>
                  <a:srgbClr val="000000"/>
                </a:solidFill>
                <a:latin typeface="Roboto Condensed"/>
              </a:rPr>
              <a:t>của</a:t>
            </a:r>
            <a:r>
              <a:rPr lang="en-US" sz="3699" dirty="0">
                <a:solidFill>
                  <a:srgbClr val="000000"/>
                </a:solidFill>
                <a:latin typeface="Roboto Condensed"/>
              </a:rPr>
              <a:t> </a:t>
            </a:r>
            <a:r>
              <a:rPr lang="en-US" sz="3699" dirty="0" err="1">
                <a:solidFill>
                  <a:srgbClr val="000000"/>
                </a:solidFill>
                <a:latin typeface="Roboto Condensed"/>
              </a:rPr>
              <a:t>mình</a:t>
            </a:r>
            <a:r>
              <a:rPr lang="en-US" sz="3699" dirty="0">
                <a:solidFill>
                  <a:srgbClr val="000000"/>
                </a:solidFill>
                <a:latin typeface="Roboto Condensed"/>
              </a:rPr>
              <a:t>. </a:t>
            </a:r>
            <a:r>
              <a:rPr lang="en-US" sz="3699" dirty="0" err="1">
                <a:solidFill>
                  <a:srgbClr val="000000"/>
                </a:solidFill>
                <a:latin typeface="Roboto Condensed"/>
              </a:rPr>
              <a:t>Tuy</a:t>
            </a:r>
            <a:r>
              <a:rPr lang="en-US" sz="3699" dirty="0">
                <a:solidFill>
                  <a:srgbClr val="000000"/>
                </a:solidFill>
                <a:latin typeface="Roboto Condensed"/>
              </a:rPr>
              <a:t> </a:t>
            </a:r>
            <a:r>
              <a:rPr lang="en-US" sz="3699" dirty="0" err="1">
                <a:solidFill>
                  <a:srgbClr val="000000"/>
                </a:solidFill>
                <a:latin typeface="Roboto Condensed"/>
              </a:rPr>
              <a:t>nhiên</a:t>
            </a:r>
            <a:r>
              <a:rPr lang="en-US" sz="3699" dirty="0">
                <a:solidFill>
                  <a:srgbClr val="000000"/>
                </a:solidFill>
                <a:latin typeface="Roboto Condensed"/>
              </a:rPr>
              <a:t>, </a:t>
            </a:r>
            <a:r>
              <a:rPr lang="en-US" sz="3699" dirty="0" err="1">
                <a:solidFill>
                  <a:srgbClr val="000000"/>
                </a:solidFill>
                <a:latin typeface="Roboto Condensed"/>
              </a:rPr>
              <a:t>cuối</a:t>
            </a:r>
            <a:r>
              <a:rPr lang="en-US" sz="3699" dirty="0">
                <a:solidFill>
                  <a:srgbClr val="000000"/>
                </a:solidFill>
                <a:latin typeface="Roboto Condensed"/>
              </a:rPr>
              <a:t> </a:t>
            </a:r>
            <a:r>
              <a:rPr lang="en-US" sz="3699" dirty="0" err="1">
                <a:solidFill>
                  <a:srgbClr val="000000"/>
                </a:solidFill>
                <a:latin typeface="Roboto Condensed"/>
              </a:rPr>
              <a:t>cùng</a:t>
            </a:r>
            <a:r>
              <a:rPr lang="en-US" sz="3699" dirty="0">
                <a:solidFill>
                  <a:srgbClr val="000000"/>
                </a:solidFill>
                <a:latin typeface="Roboto Condensed"/>
              </a:rPr>
              <a:t>, </a:t>
            </a:r>
            <a:r>
              <a:rPr lang="en-US" sz="3699" dirty="0" err="1">
                <a:solidFill>
                  <a:srgbClr val="000000"/>
                </a:solidFill>
                <a:latin typeface="Roboto Condensed"/>
              </a:rPr>
              <a:t>vượt</a:t>
            </a:r>
            <a:r>
              <a:rPr lang="en-US" sz="3699" dirty="0">
                <a:solidFill>
                  <a:srgbClr val="000000"/>
                </a:solidFill>
                <a:latin typeface="Roboto Condensed"/>
              </a:rPr>
              <a:t> </a:t>
            </a:r>
            <a:r>
              <a:rPr lang="en-US" sz="3699" dirty="0" err="1">
                <a:solidFill>
                  <a:srgbClr val="000000"/>
                </a:solidFill>
                <a:latin typeface="Roboto Condensed"/>
              </a:rPr>
              <a:t>lên</a:t>
            </a:r>
            <a:r>
              <a:rPr lang="en-US" sz="3699" dirty="0">
                <a:solidFill>
                  <a:srgbClr val="000000"/>
                </a:solidFill>
                <a:latin typeface="Roboto Condensed"/>
              </a:rPr>
              <a:t> </a:t>
            </a:r>
            <a:r>
              <a:rPr lang="en-US" sz="3699" dirty="0" err="1">
                <a:solidFill>
                  <a:srgbClr val="000000"/>
                </a:solidFill>
                <a:latin typeface="Roboto Condensed"/>
              </a:rPr>
              <a:t>trên</a:t>
            </a:r>
            <a:r>
              <a:rPr lang="en-US" sz="3699" dirty="0">
                <a:solidFill>
                  <a:srgbClr val="000000"/>
                </a:solidFill>
                <a:latin typeface="Roboto Condensed"/>
              </a:rPr>
              <a:t> </a:t>
            </a:r>
            <a:r>
              <a:rPr lang="en-US" sz="3699" dirty="0" err="1">
                <a:solidFill>
                  <a:srgbClr val="000000"/>
                </a:solidFill>
                <a:latin typeface="Roboto Condensed"/>
              </a:rPr>
              <a:t>tất</a:t>
            </a:r>
            <a:r>
              <a:rPr lang="en-US" sz="3699" dirty="0">
                <a:solidFill>
                  <a:srgbClr val="000000"/>
                </a:solidFill>
                <a:latin typeface="Roboto Condensed"/>
              </a:rPr>
              <a:t> </a:t>
            </a:r>
            <a:r>
              <a:rPr lang="en-US" sz="3699" dirty="0" err="1">
                <a:solidFill>
                  <a:srgbClr val="000000"/>
                </a:solidFill>
                <a:latin typeface="Roboto Condensed"/>
              </a:rPr>
              <a:t>cả</a:t>
            </a:r>
            <a:r>
              <a:rPr lang="en-US" sz="3699" dirty="0">
                <a:solidFill>
                  <a:srgbClr val="000000"/>
                </a:solidFill>
                <a:latin typeface="Roboto Condensed"/>
              </a:rPr>
              <a:t>, </a:t>
            </a:r>
            <a:r>
              <a:rPr lang="en-US" sz="3699" dirty="0" err="1">
                <a:solidFill>
                  <a:srgbClr val="000000"/>
                </a:solidFill>
                <a:latin typeface="Roboto Condensed"/>
              </a:rPr>
              <a:t>bà</a:t>
            </a:r>
            <a:r>
              <a:rPr lang="en-US" sz="3699" dirty="0">
                <a:solidFill>
                  <a:srgbClr val="000000"/>
                </a:solidFill>
                <a:latin typeface="Roboto Condensed"/>
              </a:rPr>
              <a:t> </a:t>
            </a:r>
            <a:r>
              <a:rPr lang="en-US" sz="3699" dirty="0" err="1">
                <a:solidFill>
                  <a:srgbClr val="000000"/>
                </a:solidFill>
                <a:latin typeface="Roboto Condensed"/>
              </a:rPr>
              <a:t>vẫn</a:t>
            </a:r>
            <a:r>
              <a:rPr lang="en-US" sz="3699" dirty="0">
                <a:solidFill>
                  <a:srgbClr val="000000"/>
                </a:solidFill>
                <a:latin typeface="Roboto Condensed"/>
              </a:rPr>
              <a:t> </a:t>
            </a:r>
            <a:r>
              <a:rPr lang="en-US" sz="3699" dirty="0" err="1">
                <a:solidFill>
                  <a:srgbClr val="000000"/>
                </a:solidFill>
                <a:latin typeface="Roboto Condensed"/>
              </a:rPr>
              <a:t>trở</a:t>
            </a:r>
            <a:r>
              <a:rPr lang="en-US" sz="3699" dirty="0">
                <a:solidFill>
                  <a:srgbClr val="000000"/>
                </a:solidFill>
                <a:latin typeface="Roboto Condensed"/>
              </a:rPr>
              <a:t> </a:t>
            </a:r>
            <a:r>
              <a:rPr lang="en-US" sz="3699" dirty="0" err="1">
                <a:solidFill>
                  <a:srgbClr val="000000"/>
                </a:solidFill>
                <a:latin typeface="Roboto Condensed"/>
              </a:rPr>
              <a:t>lại</a:t>
            </a:r>
            <a:r>
              <a:rPr lang="en-US" sz="3699" dirty="0">
                <a:solidFill>
                  <a:srgbClr val="000000"/>
                </a:solidFill>
                <a:latin typeface="Roboto Condensed"/>
              </a:rPr>
              <a:t> </a:t>
            </a:r>
            <a:r>
              <a:rPr lang="en-US" sz="3699" dirty="0" err="1">
                <a:solidFill>
                  <a:srgbClr val="000000"/>
                </a:solidFill>
                <a:latin typeface="Roboto Condensed"/>
              </a:rPr>
              <a:t>cái</a:t>
            </a:r>
            <a:r>
              <a:rPr lang="en-US" sz="3699" dirty="0">
                <a:solidFill>
                  <a:srgbClr val="000000"/>
                </a:solidFill>
                <a:latin typeface="Roboto Condensed"/>
              </a:rPr>
              <a:t> </a:t>
            </a:r>
            <a:r>
              <a:rPr lang="en-US" sz="3699" dirty="0" err="1">
                <a:solidFill>
                  <a:srgbClr val="000000"/>
                </a:solidFill>
                <a:latin typeface="Roboto Condensed"/>
              </a:rPr>
              <a:t>bản</a:t>
            </a:r>
            <a:r>
              <a:rPr lang="en-US" sz="3699" dirty="0">
                <a:solidFill>
                  <a:srgbClr val="000000"/>
                </a:solidFill>
                <a:latin typeface="Roboto Condensed"/>
              </a:rPr>
              <a:t> </a:t>
            </a:r>
            <a:r>
              <a:rPr lang="en-US" sz="3699" dirty="0" err="1">
                <a:solidFill>
                  <a:srgbClr val="000000"/>
                </a:solidFill>
                <a:latin typeface="Roboto Condensed"/>
              </a:rPr>
              <a:t>lĩnh</a:t>
            </a:r>
            <a:r>
              <a:rPr lang="en-US" sz="3699" dirty="0">
                <a:solidFill>
                  <a:srgbClr val="000000"/>
                </a:solidFill>
                <a:latin typeface="Roboto Condensed"/>
              </a:rPr>
              <a:t> </a:t>
            </a:r>
            <a:r>
              <a:rPr lang="en-US" sz="3699" dirty="0" err="1">
                <a:solidFill>
                  <a:srgbClr val="000000"/>
                </a:solidFill>
                <a:latin typeface="Roboto Condensed"/>
              </a:rPr>
              <a:t>Xuân</a:t>
            </a:r>
            <a:r>
              <a:rPr lang="en-US" sz="3699" dirty="0">
                <a:solidFill>
                  <a:srgbClr val="000000"/>
                </a:solidFill>
                <a:latin typeface="Roboto Condensed"/>
              </a:rPr>
              <a:t> </a:t>
            </a:r>
            <a:r>
              <a:rPr lang="en-US" sz="3699" dirty="0" err="1">
                <a:solidFill>
                  <a:srgbClr val="000000"/>
                </a:solidFill>
                <a:latin typeface="Roboto Condensed"/>
              </a:rPr>
              <a:t>Hương</a:t>
            </a:r>
            <a:r>
              <a:rPr lang="en-US" sz="3699" dirty="0">
                <a:solidFill>
                  <a:srgbClr val="000000"/>
                </a:solidFill>
                <a:latin typeface="Roboto Condensed"/>
              </a:rPr>
              <a:t> </a:t>
            </a:r>
            <a:r>
              <a:rPr lang="en-US" sz="3699" dirty="0" err="1">
                <a:solidFill>
                  <a:srgbClr val="000000"/>
                </a:solidFill>
                <a:latin typeface="Roboto Condensed"/>
              </a:rPr>
              <a:t>không</a:t>
            </a:r>
            <a:r>
              <a:rPr lang="en-US" sz="3699" dirty="0">
                <a:solidFill>
                  <a:srgbClr val="000000"/>
                </a:solidFill>
                <a:latin typeface="Roboto Condensed"/>
              </a:rPr>
              <a:t> </a:t>
            </a:r>
            <a:r>
              <a:rPr lang="en-US" sz="3699" dirty="0" err="1">
                <a:solidFill>
                  <a:srgbClr val="000000"/>
                </a:solidFill>
                <a:latin typeface="Roboto Condensed"/>
              </a:rPr>
              <a:t>chịu</a:t>
            </a:r>
            <a:r>
              <a:rPr lang="en-US" sz="3699" dirty="0">
                <a:solidFill>
                  <a:srgbClr val="000000"/>
                </a:solidFill>
                <a:latin typeface="Roboto Condensed"/>
              </a:rPr>
              <a:t> </a:t>
            </a:r>
            <a:r>
              <a:rPr lang="en-US" sz="3699" dirty="0" err="1">
                <a:solidFill>
                  <a:srgbClr val="000000"/>
                </a:solidFill>
                <a:latin typeface="Roboto Condensed"/>
              </a:rPr>
              <a:t>thua</a:t>
            </a:r>
            <a:r>
              <a:rPr lang="en-US" sz="3699" dirty="0">
                <a:solidFill>
                  <a:srgbClr val="000000"/>
                </a:solidFill>
                <a:latin typeface="Roboto Condensed"/>
              </a:rPr>
              <a:t>, </a:t>
            </a:r>
            <a:r>
              <a:rPr lang="en-US" sz="3699" dirty="0" err="1">
                <a:solidFill>
                  <a:srgbClr val="000000"/>
                </a:solidFill>
                <a:latin typeface="Roboto Condensed"/>
              </a:rPr>
              <a:t>thách</a:t>
            </a:r>
            <a:r>
              <a:rPr lang="en-US" sz="3699" dirty="0">
                <a:solidFill>
                  <a:srgbClr val="000000"/>
                </a:solidFill>
                <a:latin typeface="Roboto Condensed"/>
              </a:rPr>
              <a:t> </a:t>
            </a:r>
            <a:r>
              <a:rPr lang="en-US" sz="3699" dirty="0" err="1">
                <a:solidFill>
                  <a:srgbClr val="000000"/>
                </a:solidFill>
                <a:latin typeface="Roboto Condensed"/>
              </a:rPr>
              <a:t>thức</a:t>
            </a:r>
            <a:r>
              <a:rPr lang="en-US" sz="3699" dirty="0">
                <a:solidFill>
                  <a:srgbClr val="000000"/>
                </a:solidFill>
                <a:latin typeface="Roboto Condensed"/>
              </a:rPr>
              <a:t> </a:t>
            </a:r>
            <a:r>
              <a:rPr lang="en-US" sz="3699" dirty="0" err="1">
                <a:solidFill>
                  <a:srgbClr val="000000"/>
                </a:solidFill>
                <a:latin typeface="Roboto Condensed"/>
              </a:rPr>
              <a:t>đời</a:t>
            </a:r>
            <a:r>
              <a:rPr lang="en-US" sz="3699" dirty="0">
                <a:solidFill>
                  <a:srgbClr val="000000"/>
                </a:solidFill>
                <a:latin typeface="Roboto Condensed"/>
              </a:rPr>
              <a:t>. Qua </a:t>
            </a:r>
            <a:r>
              <a:rPr lang="en-US" sz="3699" dirty="0" err="1">
                <a:solidFill>
                  <a:srgbClr val="000000"/>
                </a:solidFill>
                <a:latin typeface="Roboto Condensed"/>
              </a:rPr>
              <a:t>bài</a:t>
            </a:r>
            <a:r>
              <a:rPr lang="en-US" sz="3699" dirty="0">
                <a:solidFill>
                  <a:srgbClr val="000000"/>
                </a:solidFill>
                <a:latin typeface="Roboto Condensed"/>
              </a:rPr>
              <a:t> </a:t>
            </a:r>
            <a:r>
              <a:rPr lang="en-US" sz="3699" dirty="0" err="1">
                <a:solidFill>
                  <a:srgbClr val="000000"/>
                </a:solidFill>
                <a:latin typeface="Roboto Condensed"/>
              </a:rPr>
              <a:t>thơ</a:t>
            </a:r>
            <a:r>
              <a:rPr lang="en-US" sz="3699" dirty="0">
                <a:solidFill>
                  <a:srgbClr val="000000"/>
                </a:solidFill>
                <a:latin typeface="Roboto Condensed"/>
              </a:rPr>
              <a:t>, </a:t>
            </a:r>
            <a:r>
              <a:rPr lang="en-US" sz="3699" dirty="0" err="1">
                <a:solidFill>
                  <a:srgbClr val="000000"/>
                </a:solidFill>
                <a:latin typeface="Roboto Condensed"/>
              </a:rPr>
              <a:t>người</a:t>
            </a:r>
            <a:r>
              <a:rPr lang="en-US" sz="3699" dirty="0">
                <a:solidFill>
                  <a:srgbClr val="000000"/>
                </a:solidFill>
                <a:latin typeface="Roboto Condensed"/>
              </a:rPr>
              <a:t> </a:t>
            </a:r>
            <a:r>
              <a:rPr lang="en-US" sz="3699" dirty="0" err="1">
                <a:solidFill>
                  <a:srgbClr val="000000"/>
                </a:solidFill>
                <a:latin typeface="Roboto Condensed"/>
              </a:rPr>
              <a:t>đọc</a:t>
            </a:r>
            <a:r>
              <a:rPr lang="en-US" sz="3699" dirty="0">
                <a:solidFill>
                  <a:srgbClr val="000000"/>
                </a:solidFill>
                <a:latin typeface="Roboto Condensed"/>
              </a:rPr>
              <a:t> </a:t>
            </a:r>
            <a:r>
              <a:rPr lang="en-US" sz="3699" dirty="0" err="1">
                <a:solidFill>
                  <a:srgbClr val="000000"/>
                </a:solidFill>
                <a:latin typeface="Roboto Condensed"/>
              </a:rPr>
              <a:t>không</a:t>
            </a:r>
            <a:r>
              <a:rPr lang="en-US" sz="3699" dirty="0">
                <a:solidFill>
                  <a:srgbClr val="000000"/>
                </a:solidFill>
                <a:latin typeface="Roboto Condensed"/>
              </a:rPr>
              <a:t> </a:t>
            </a:r>
            <a:r>
              <a:rPr lang="en-US" sz="3699" dirty="0" err="1">
                <a:solidFill>
                  <a:srgbClr val="000000"/>
                </a:solidFill>
                <a:latin typeface="Roboto Condensed"/>
              </a:rPr>
              <a:t>chỉ</a:t>
            </a:r>
            <a:r>
              <a:rPr lang="en-US" sz="3699" dirty="0">
                <a:solidFill>
                  <a:srgbClr val="000000"/>
                </a:solidFill>
                <a:latin typeface="Roboto Condensed"/>
              </a:rPr>
              <a:t> </a:t>
            </a:r>
            <a:r>
              <a:rPr lang="en-US" sz="3699" dirty="0" err="1">
                <a:solidFill>
                  <a:srgbClr val="000000"/>
                </a:solidFill>
                <a:latin typeface="Roboto Condensed"/>
              </a:rPr>
              <a:t>cảm</a:t>
            </a:r>
            <a:r>
              <a:rPr lang="en-US" sz="3699" dirty="0">
                <a:solidFill>
                  <a:srgbClr val="000000"/>
                </a:solidFill>
                <a:latin typeface="Roboto Condensed"/>
              </a:rPr>
              <a:t> </a:t>
            </a:r>
            <a:r>
              <a:rPr lang="en-US" sz="3699" dirty="0" err="1">
                <a:solidFill>
                  <a:srgbClr val="000000"/>
                </a:solidFill>
                <a:latin typeface="Roboto Condensed"/>
              </a:rPr>
              <a:t>nhận</a:t>
            </a:r>
            <a:r>
              <a:rPr lang="en-US" sz="3699" dirty="0">
                <a:solidFill>
                  <a:srgbClr val="000000"/>
                </a:solidFill>
                <a:latin typeface="Roboto Condensed"/>
              </a:rPr>
              <a:t> </a:t>
            </a:r>
            <a:r>
              <a:rPr lang="en-US" sz="3699" dirty="0" err="1">
                <a:solidFill>
                  <a:srgbClr val="000000"/>
                </a:solidFill>
                <a:latin typeface="Roboto Condensed"/>
              </a:rPr>
              <a:t>được</a:t>
            </a:r>
            <a:r>
              <a:rPr lang="en-US" sz="3699" dirty="0">
                <a:solidFill>
                  <a:srgbClr val="000000"/>
                </a:solidFill>
                <a:latin typeface="Roboto Condensed"/>
              </a:rPr>
              <a:t> </a:t>
            </a:r>
            <a:r>
              <a:rPr lang="en-US" sz="3699" dirty="0" err="1">
                <a:solidFill>
                  <a:srgbClr val="A25A17"/>
                </a:solidFill>
                <a:latin typeface="Roboto Condensed"/>
              </a:rPr>
              <a:t>tâm</a:t>
            </a:r>
            <a:r>
              <a:rPr lang="en-US" sz="3699" dirty="0">
                <a:solidFill>
                  <a:srgbClr val="A25A17"/>
                </a:solidFill>
                <a:latin typeface="Roboto Condensed"/>
              </a:rPr>
              <a:t> </a:t>
            </a:r>
            <a:r>
              <a:rPr lang="en-US" sz="3699" dirty="0" err="1">
                <a:solidFill>
                  <a:srgbClr val="A25A17"/>
                </a:solidFill>
                <a:latin typeface="Roboto Condensed"/>
              </a:rPr>
              <a:t>trạng</a:t>
            </a:r>
            <a:r>
              <a:rPr lang="en-US" sz="3699" dirty="0">
                <a:solidFill>
                  <a:srgbClr val="A25A17"/>
                </a:solidFill>
                <a:latin typeface="Roboto Condensed"/>
              </a:rPr>
              <a:t>, </a:t>
            </a:r>
            <a:r>
              <a:rPr lang="en-US" sz="3699" dirty="0" err="1">
                <a:solidFill>
                  <a:srgbClr val="A25A17"/>
                </a:solidFill>
                <a:latin typeface="Roboto Condensed"/>
              </a:rPr>
              <a:t>tình</a:t>
            </a:r>
            <a:r>
              <a:rPr lang="en-US" sz="3699" dirty="0">
                <a:solidFill>
                  <a:srgbClr val="A25A17"/>
                </a:solidFill>
                <a:latin typeface="Roboto Condensed"/>
              </a:rPr>
              <a:t> </a:t>
            </a:r>
            <a:r>
              <a:rPr lang="en-US" sz="3699" dirty="0" err="1">
                <a:solidFill>
                  <a:srgbClr val="A25A17"/>
                </a:solidFill>
                <a:latin typeface="Roboto Condensed"/>
              </a:rPr>
              <a:t>cảnh</a:t>
            </a:r>
            <a:r>
              <a:rPr lang="en-US" sz="3699" dirty="0">
                <a:solidFill>
                  <a:srgbClr val="A25A17"/>
                </a:solidFill>
                <a:latin typeface="Roboto Condensed"/>
              </a:rPr>
              <a:t> </a:t>
            </a:r>
            <a:r>
              <a:rPr lang="en-US" sz="3699" dirty="0" err="1">
                <a:solidFill>
                  <a:srgbClr val="A25A17"/>
                </a:solidFill>
                <a:latin typeface="Roboto Condensed"/>
              </a:rPr>
              <a:t>đáng</a:t>
            </a:r>
            <a:r>
              <a:rPr lang="en-US" sz="3699" dirty="0">
                <a:solidFill>
                  <a:srgbClr val="A25A17"/>
                </a:solidFill>
                <a:latin typeface="Roboto Condensed"/>
              </a:rPr>
              <a:t> </a:t>
            </a:r>
            <a:r>
              <a:rPr lang="en-US" sz="3699" dirty="0" err="1">
                <a:solidFill>
                  <a:srgbClr val="A25A17"/>
                </a:solidFill>
                <a:latin typeface="Roboto Condensed"/>
              </a:rPr>
              <a:t>thương</a:t>
            </a:r>
            <a:r>
              <a:rPr lang="en-US" sz="3699" dirty="0">
                <a:solidFill>
                  <a:srgbClr val="A25A17"/>
                </a:solidFill>
                <a:latin typeface="Roboto Condensed"/>
              </a:rPr>
              <a:t> </a:t>
            </a:r>
            <a:r>
              <a:rPr lang="en-US" sz="3699" dirty="0" err="1">
                <a:solidFill>
                  <a:srgbClr val="000000"/>
                </a:solidFill>
                <a:latin typeface="Roboto Condensed"/>
              </a:rPr>
              <a:t>của</a:t>
            </a:r>
            <a:r>
              <a:rPr lang="en-US" sz="3699" dirty="0">
                <a:solidFill>
                  <a:srgbClr val="000000"/>
                </a:solidFill>
                <a:latin typeface="Roboto Condensed"/>
              </a:rPr>
              <a:t> </a:t>
            </a:r>
            <a:r>
              <a:rPr lang="en-US" sz="3699" dirty="0" err="1">
                <a:solidFill>
                  <a:srgbClr val="000000"/>
                </a:solidFill>
                <a:latin typeface="Roboto Condensed"/>
              </a:rPr>
              <a:t>nữ</a:t>
            </a:r>
            <a:r>
              <a:rPr lang="en-US" sz="3699" dirty="0">
                <a:solidFill>
                  <a:srgbClr val="000000"/>
                </a:solidFill>
                <a:latin typeface="Roboto Condensed"/>
              </a:rPr>
              <a:t> </a:t>
            </a:r>
            <a:r>
              <a:rPr lang="en-US" sz="3699" dirty="0" err="1">
                <a:solidFill>
                  <a:srgbClr val="000000"/>
                </a:solidFill>
                <a:latin typeface="Roboto Condensed"/>
              </a:rPr>
              <a:t>sĩ</a:t>
            </a:r>
            <a:r>
              <a:rPr lang="en-US" sz="3699" dirty="0">
                <a:solidFill>
                  <a:srgbClr val="000000"/>
                </a:solidFill>
                <a:latin typeface="Roboto Condensed"/>
              </a:rPr>
              <a:t> </a:t>
            </a:r>
            <a:r>
              <a:rPr lang="en-US" sz="3699" dirty="0" err="1">
                <a:solidFill>
                  <a:srgbClr val="000000"/>
                </a:solidFill>
                <a:latin typeface="Roboto Condensed"/>
              </a:rPr>
              <a:t>mà</a:t>
            </a:r>
            <a:r>
              <a:rPr lang="en-US" sz="3699" dirty="0">
                <a:solidFill>
                  <a:srgbClr val="000000"/>
                </a:solidFill>
                <a:latin typeface="Roboto Condensed"/>
              </a:rPr>
              <a:t> </a:t>
            </a:r>
            <a:r>
              <a:rPr lang="en-US" sz="3699" dirty="0" err="1">
                <a:solidFill>
                  <a:srgbClr val="000000"/>
                </a:solidFill>
                <a:latin typeface="Roboto Condensed"/>
              </a:rPr>
              <a:t>còn</a:t>
            </a:r>
            <a:r>
              <a:rPr lang="en-US" sz="3699" dirty="0">
                <a:solidFill>
                  <a:srgbClr val="000000"/>
                </a:solidFill>
                <a:latin typeface="Roboto Condensed"/>
              </a:rPr>
              <a:t> </a:t>
            </a:r>
            <a:r>
              <a:rPr lang="en-US" sz="3699" dirty="0" err="1">
                <a:solidFill>
                  <a:srgbClr val="000000"/>
                </a:solidFill>
                <a:latin typeface="Roboto Condensed"/>
              </a:rPr>
              <a:t>thấy</a:t>
            </a:r>
            <a:r>
              <a:rPr lang="en-US" sz="3699" dirty="0">
                <a:solidFill>
                  <a:srgbClr val="000000"/>
                </a:solidFill>
                <a:latin typeface="Roboto Condensed"/>
              </a:rPr>
              <a:t> </a:t>
            </a:r>
            <a:r>
              <a:rPr lang="en-US" sz="3699" dirty="0" err="1">
                <a:solidFill>
                  <a:srgbClr val="000000"/>
                </a:solidFill>
                <a:latin typeface="Roboto Condensed"/>
              </a:rPr>
              <a:t>được</a:t>
            </a:r>
            <a:r>
              <a:rPr lang="en-US" sz="3699" dirty="0">
                <a:solidFill>
                  <a:srgbClr val="000000"/>
                </a:solidFill>
                <a:latin typeface="Roboto Condensed"/>
              </a:rPr>
              <a:t> </a:t>
            </a:r>
            <a:r>
              <a:rPr lang="en-US" sz="3699" dirty="0" err="1">
                <a:solidFill>
                  <a:srgbClr val="A25A17"/>
                </a:solidFill>
                <a:latin typeface="Roboto Condensed"/>
              </a:rPr>
              <a:t>khát</a:t>
            </a:r>
            <a:r>
              <a:rPr lang="en-US" sz="3699" dirty="0">
                <a:solidFill>
                  <a:srgbClr val="A25A17"/>
                </a:solidFill>
                <a:latin typeface="Roboto Condensed"/>
              </a:rPr>
              <a:t> </a:t>
            </a:r>
            <a:r>
              <a:rPr lang="en-US" sz="3699" dirty="0" err="1">
                <a:solidFill>
                  <a:srgbClr val="A25A17"/>
                </a:solidFill>
                <a:latin typeface="Roboto Condensed"/>
              </a:rPr>
              <a:t>vọng</a:t>
            </a:r>
            <a:r>
              <a:rPr lang="en-US" sz="3699" dirty="0">
                <a:solidFill>
                  <a:srgbClr val="A25A17"/>
                </a:solidFill>
                <a:latin typeface="Roboto Condensed"/>
              </a:rPr>
              <a:t> </a:t>
            </a:r>
            <a:r>
              <a:rPr lang="en-US" sz="3699" dirty="0" err="1">
                <a:solidFill>
                  <a:srgbClr val="A25A17"/>
                </a:solidFill>
                <a:latin typeface="Roboto Condensed"/>
              </a:rPr>
              <a:t>hạnh</a:t>
            </a:r>
            <a:r>
              <a:rPr lang="en-US" sz="3699" dirty="0">
                <a:solidFill>
                  <a:srgbClr val="A25A17"/>
                </a:solidFill>
                <a:latin typeface="Roboto Condensed"/>
              </a:rPr>
              <a:t> </a:t>
            </a:r>
            <a:r>
              <a:rPr lang="en-US" sz="3699" dirty="0" err="1">
                <a:solidFill>
                  <a:srgbClr val="A25A17"/>
                </a:solidFill>
                <a:latin typeface="Roboto Condensed"/>
              </a:rPr>
              <a:t>phúc</a:t>
            </a:r>
            <a:r>
              <a:rPr lang="en-US" sz="3699" dirty="0">
                <a:solidFill>
                  <a:srgbClr val="A25A17"/>
                </a:solidFill>
                <a:latin typeface="Roboto Condensed"/>
              </a:rPr>
              <a:t> </a:t>
            </a:r>
            <a:r>
              <a:rPr lang="en-US" sz="3699" dirty="0" err="1">
                <a:solidFill>
                  <a:srgbClr val="A25A17"/>
                </a:solidFill>
                <a:latin typeface="Roboto Condensed"/>
              </a:rPr>
              <a:t>mãnh</a:t>
            </a:r>
            <a:r>
              <a:rPr lang="en-US" sz="3699" dirty="0">
                <a:solidFill>
                  <a:srgbClr val="A25A17"/>
                </a:solidFill>
                <a:latin typeface="Roboto Condensed"/>
              </a:rPr>
              <a:t> </a:t>
            </a:r>
            <a:r>
              <a:rPr lang="en-US" sz="3699" dirty="0" err="1">
                <a:solidFill>
                  <a:srgbClr val="A25A17"/>
                </a:solidFill>
                <a:latin typeface="Roboto Condensed"/>
              </a:rPr>
              <a:t>liệt</a:t>
            </a:r>
            <a:r>
              <a:rPr lang="en-US" sz="3699" dirty="0">
                <a:solidFill>
                  <a:srgbClr val="000000"/>
                </a:solidFill>
                <a:latin typeface="Roboto Condensed"/>
              </a:rPr>
              <a:t> </a:t>
            </a:r>
            <a:r>
              <a:rPr lang="en-US" sz="3699" dirty="0" err="1">
                <a:solidFill>
                  <a:srgbClr val="000000"/>
                </a:solidFill>
                <a:latin typeface="Roboto Condensed"/>
              </a:rPr>
              <a:t>của</a:t>
            </a:r>
            <a:r>
              <a:rPr lang="en-US" sz="3699" dirty="0">
                <a:solidFill>
                  <a:srgbClr val="000000"/>
                </a:solidFill>
                <a:latin typeface="Roboto Condensed"/>
              </a:rPr>
              <a:t> </a:t>
            </a:r>
            <a:r>
              <a:rPr lang="en-US" sz="3699" dirty="0" err="1">
                <a:solidFill>
                  <a:srgbClr val="000000"/>
                </a:solidFill>
                <a:latin typeface="Roboto Condensed"/>
              </a:rPr>
              <a:t>bà</a:t>
            </a:r>
            <a:r>
              <a:rPr lang="en-US" sz="3699" dirty="0">
                <a:solidFill>
                  <a:srgbClr val="000000"/>
                </a:solidFill>
                <a:latin typeface="Roboto Condensed"/>
              </a:rPr>
              <a:t>. </a:t>
            </a:r>
            <a:r>
              <a:rPr lang="en-US" sz="3699" dirty="0" err="1">
                <a:solidFill>
                  <a:srgbClr val="000000"/>
                </a:solidFill>
                <a:latin typeface="Roboto Condensed"/>
              </a:rPr>
              <a:t>Đó</a:t>
            </a:r>
            <a:r>
              <a:rPr lang="en-US" sz="3699" dirty="0">
                <a:solidFill>
                  <a:srgbClr val="000000"/>
                </a:solidFill>
                <a:latin typeface="Roboto Condensed"/>
              </a:rPr>
              <a:t> </a:t>
            </a:r>
            <a:r>
              <a:rPr lang="en-US" sz="3699" dirty="0" err="1">
                <a:solidFill>
                  <a:srgbClr val="000000"/>
                </a:solidFill>
                <a:latin typeface="Roboto Condensed"/>
              </a:rPr>
              <a:t>cũng</a:t>
            </a:r>
            <a:r>
              <a:rPr lang="en-US" sz="3699" dirty="0">
                <a:solidFill>
                  <a:srgbClr val="000000"/>
                </a:solidFill>
                <a:latin typeface="Roboto Condensed"/>
              </a:rPr>
              <a:t> </a:t>
            </a:r>
            <a:r>
              <a:rPr lang="en-US" sz="3699" dirty="0" err="1">
                <a:solidFill>
                  <a:srgbClr val="000000"/>
                </a:solidFill>
                <a:latin typeface="Roboto Condensed"/>
              </a:rPr>
              <a:t>là</a:t>
            </a:r>
            <a:r>
              <a:rPr lang="en-US" sz="3699" dirty="0">
                <a:solidFill>
                  <a:srgbClr val="000000"/>
                </a:solidFill>
                <a:latin typeface="Roboto Condensed"/>
              </a:rPr>
              <a:t> </a:t>
            </a:r>
            <a:r>
              <a:rPr lang="en-US" sz="3699" dirty="0" err="1">
                <a:solidFill>
                  <a:srgbClr val="000000"/>
                </a:solidFill>
                <a:latin typeface="Roboto Condensed"/>
              </a:rPr>
              <a:t>mong</a:t>
            </a:r>
            <a:r>
              <a:rPr lang="en-US" sz="3699" dirty="0">
                <a:solidFill>
                  <a:srgbClr val="000000"/>
                </a:solidFill>
                <a:latin typeface="Roboto Condensed"/>
              </a:rPr>
              <a:t> </a:t>
            </a:r>
            <a:r>
              <a:rPr lang="en-US" sz="3699" dirty="0" err="1">
                <a:solidFill>
                  <a:srgbClr val="000000"/>
                </a:solidFill>
                <a:latin typeface="Roboto Condensed"/>
              </a:rPr>
              <a:t>muốn</a:t>
            </a:r>
            <a:r>
              <a:rPr lang="en-US" sz="3699" dirty="0">
                <a:solidFill>
                  <a:srgbClr val="000000"/>
                </a:solidFill>
                <a:latin typeface="Roboto Condensed"/>
              </a:rPr>
              <a:t> </a:t>
            </a:r>
            <a:r>
              <a:rPr lang="en-US" sz="3699" dirty="0" err="1">
                <a:solidFill>
                  <a:srgbClr val="000000"/>
                </a:solidFill>
                <a:latin typeface="Roboto Condensed"/>
              </a:rPr>
              <a:t>của</a:t>
            </a:r>
            <a:r>
              <a:rPr lang="en-US" sz="3699" dirty="0">
                <a:solidFill>
                  <a:srgbClr val="000000"/>
                </a:solidFill>
                <a:latin typeface="Roboto Condensed"/>
              </a:rPr>
              <a:t> </a:t>
            </a:r>
            <a:r>
              <a:rPr lang="en-US" sz="3699" dirty="0" err="1">
                <a:solidFill>
                  <a:srgbClr val="000000"/>
                </a:solidFill>
                <a:latin typeface="Roboto Condensed"/>
              </a:rPr>
              <a:t>nhà</a:t>
            </a:r>
            <a:r>
              <a:rPr lang="en-US" sz="3699" dirty="0">
                <a:solidFill>
                  <a:srgbClr val="000000"/>
                </a:solidFill>
                <a:latin typeface="Roboto Condensed"/>
              </a:rPr>
              <a:t> </a:t>
            </a:r>
            <a:r>
              <a:rPr lang="en-US" sz="3699" dirty="0" err="1">
                <a:solidFill>
                  <a:srgbClr val="000000"/>
                </a:solidFill>
                <a:latin typeface="Roboto Condensed"/>
              </a:rPr>
              <a:t>thơ</a:t>
            </a:r>
            <a:r>
              <a:rPr lang="en-US" sz="3699" dirty="0">
                <a:solidFill>
                  <a:srgbClr val="000000"/>
                </a:solidFill>
                <a:latin typeface="Roboto Condensed"/>
              </a:rPr>
              <a:t> </a:t>
            </a:r>
            <a:r>
              <a:rPr lang="en-US" sz="3699" dirty="0" err="1">
                <a:solidFill>
                  <a:srgbClr val="000000"/>
                </a:solidFill>
                <a:latin typeface="Roboto Condensed"/>
              </a:rPr>
              <a:t>cho</a:t>
            </a:r>
            <a:r>
              <a:rPr lang="en-US" sz="3699" dirty="0">
                <a:solidFill>
                  <a:srgbClr val="000000"/>
                </a:solidFill>
                <a:latin typeface="Roboto Condensed"/>
              </a:rPr>
              <a:t> </a:t>
            </a:r>
            <a:r>
              <a:rPr lang="en-US" sz="3699" dirty="0" err="1">
                <a:solidFill>
                  <a:srgbClr val="000000"/>
                </a:solidFill>
                <a:latin typeface="Roboto Condensed"/>
              </a:rPr>
              <a:t>những</a:t>
            </a:r>
            <a:r>
              <a:rPr lang="en-US" sz="3699" dirty="0">
                <a:solidFill>
                  <a:srgbClr val="000000"/>
                </a:solidFill>
                <a:latin typeface="Roboto Condensed"/>
              </a:rPr>
              <a:t> </a:t>
            </a:r>
            <a:r>
              <a:rPr lang="en-US" sz="3699" dirty="0" err="1">
                <a:solidFill>
                  <a:srgbClr val="000000"/>
                </a:solidFill>
                <a:latin typeface="Roboto Condensed"/>
              </a:rPr>
              <a:t>người</a:t>
            </a:r>
            <a:r>
              <a:rPr lang="en-US" sz="3699" dirty="0">
                <a:solidFill>
                  <a:srgbClr val="000000"/>
                </a:solidFill>
                <a:latin typeface="Roboto Condensed"/>
              </a:rPr>
              <a:t> </a:t>
            </a:r>
            <a:r>
              <a:rPr lang="en-US" sz="3699" dirty="0" err="1">
                <a:solidFill>
                  <a:srgbClr val="000000"/>
                </a:solidFill>
                <a:latin typeface="Roboto Condensed"/>
              </a:rPr>
              <a:t>phụ</a:t>
            </a:r>
            <a:r>
              <a:rPr lang="en-US" sz="3699" dirty="0">
                <a:solidFill>
                  <a:srgbClr val="000000"/>
                </a:solidFill>
                <a:latin typeface="Roboto Condensed"/>
              </a:rPr>
              <a:t> </a:t>
            </a:r>
            <a:r>
              <a:rPr lang="en-US" sz="3699" dirty="0" err="1">
                <a:solidFill>
                  <a:srgbClr val="000000"/>
                </a:solidFill>
                <a:latin typeface="Roboto Condensed"/>
              </a:rPr>
              <a:t>nữ</a:t>
            </a:r>
            <a:r>
              <a:rPr lang="en-US" sz="3699" dirty="0">
                <a:solidFill>
                  <a:srgbClr val="000000"/>
                </a:solidFill>
                <a:latin typeface="Roboto Condensed"/>
              </a:rPr>
              <a:t> </a:t>
            </a:r>
            <a:r>
              <a:rPr lang="en-US" sz="3699" dirty="0" err="1">
                <a:solidFill>
                  <a:srgbClr val="000000"/>
                </a:solidFill>
                <a:latin typeface="Roboto Condensed"/>
              </a:rPr>
              <a:t>cùng</a:t>
            </a:r>
            <a:r>
              <a:rPr lang="en-US" sz="3699" dirty="0">
                <a:solidFill>
                  <a:srgbClr val="000000"/>
                </a:solidFill>
                <a:latin typeface="Roboto Condensed"/>
              </a:rPr>
              <a:t> </a:t>
            </a:r>
            <a:r>
              <a:rPr lang="en-US" sz="3699" dirty="0" err="1">
                <a:solidFill>
                  <a:srgbClr val="000000"/>
                </a:solidFill>
                <a:latin typeface="Roboto Condensed"/>
              </a:rPr>
              <a:t>hoàn</a:t>
            </a:r>
            <a:r>
              <a:rPr lang="en-US" sz="3699" dirty="0">
                <a:solidFill>
                  <a:srgbClr val="000000"/>
                </a:solidFill>
                <a:latin typeface="Roboto Condensed"/>
              </a:rPr>
              <a:t> </a:t>
            </a:r>
            <a:r>
              <a:rPr lang="en-US" sz="3699" dirty="0" err="1">
                <a:solidFill>
                  <a:srgbClr val="000000"/>
                </a:solidFill>
                <a:latin typeface="Roboto Condensed"/>
              </a:rPr>
              <a:t>cảnh</a:t>
            </a:r>
            <a:r>
              <a:rPr lang="en-US" sz="3699" dirty="0">
                <a:solidFill>
                  <a:srgbClr val="000000"/>
                </a:solidFill>
                <a:latin typeface="Roboto Condensed"/>
              </a:rPr>
              <a:t> </a:t>
            </a:r>
            <a:r>
              <a:rPr lang="en-US" sz="3699" dirty="0" err="1">
                <a:solidFill>
                  <a:srgbClr val="000000"/>
                </a:solidFill>
                <a:latin typeface="Roboto Condensed"/>
              </a:rPr>
              <a:t>với</a:t>
            </a:r>
            <a:r>
              <a:rPr lang="en-US" sz="3699" dirty="0">
                <a:solidFill>
                  <a:srgbClr val="000000"/>
                </a:solidFill>
                <a:latin typeface="Roboto Condensed"/>
              </a:rPr>
              <a:t> </a:t>
            </a:r>
            <a:r>
              <a:rPr lang="en-US" sz="3699" dirty="0" err="1">
                <a:solidFill>
                  <a:srgbClr val="000000"/>
                </a:solidFill>
                <a:latin typeface="Roboto Condensed"/>
              </a:rPr>
              <a:t>mình</a:t>
            </a:r>
            <a:r>
              <a:rPr lang="en-US" sz="3699" dirty="0">
                <a:solidFill>
                  <a:srgbClr val="000000"/>
                </a:solidFill>
                <a:latin typeface="Roboto Condensed"/>
              </a:rPr>
              <a:t> </a:t>
            </a:r>
            <a:r>
              <a:rPr lang="en-US" sz="3699" dirty="0" err="1">
                <a:solidFill>
                  <a:srgbClr val="000000"/>
                </a:solidFill>
                <a:latin typeface="Roboto Condensed"/>
              </a:rPr>
              <a:t>trong</a:t>
            </a:r>
            <a:r>
              <a:rPr lang="en-US" sz="3699" dirty="0">
                <a:solidFill>
                  <a:srgbClr val="000000"/>
                </a:solidFill>
                <a:latin typeface="Roboto Condensed"/>
              </a:rPr>
              <a:t> </a:t>
            </a:r>
            <a:r>
              <a:rPr lang="en-US" sz="3699" dirty="0" err="1">
                <a:solidFill>
                  <a:srgbClr val="000000"/>
                </a:solidFill>
                <a:latin typeface="Roboto Condensed"/>
              </a:rPr>
              <a:t>xã</a:t>
            </a:r>
            <a:r>
              <a:rPr lang="en-US" sz="3699" dirty="0">
                <a:solidFill>
                  <a:srgbClr val="000000"/>
                </a:solidFill>
                <a:latin typeface="Roboto Condensed"/>
              </a:rPr>
              <a:t> </a:t>
            </a:r>
            <a:r>
              <a:rPr lang="en-US" sz="3699" dirty="0" err="1">
                <a:solidFill>
                  <a:srgbClr val="000000"/>
                </a:solidFill>
                <a:latin typeface="Roboto Condensed"/>
              </a:rPr>
              <a:t>hội</a:t>
            </a:r>
            <a:r>
              <a:rPr lang="en-US" sz="3699" dirty="0">
                <a:solidFill>
                  <a:srgbClr val="000000"/>
                </a:solidFill>
                <a:latin typeface="Roboto Condensed"/>
              </a:rPr>
              <a:t> </a:t>
            </a:r>
            <a:r>
              <a:rPr lang="en-US" sz="3699" dirty="0" err="1">
                <a:solidFill>
                  <a:srgbClr val="000000"/>
                </a:solidFill>
                <a:latin typeface="Roboto Condensed"/>
              </a:rPr>
              <a:t>phong</a:t>
            </a:r>
            <a:r>
              <a:rPr lang="en-US" sz="3699" dirty="0">
                <a:solidFill>
                  <a:srgbClr val="000000"/>
                </a:solidFill>
                <a:latin typeface="Roboto Condensed"/>
              </a:rPr>
              <a:t> </a:t>
            </a:r>
            <a:r>
              <a:rPr lang="en-US" sz="3699" dirty="0" err="1">
                <a:solidFill>
                  <a:srgbClr val="000000"/>
                </a:solidFill>
                <a:latin typeface="Roboto Condensed"/>
              </a:rPr>
              <a:t>kiến</a:t>
            </a:r>
            <a:r>
              <a:rPr lang="en-US" sz="3699" dirty="0">
                <a:solidFill>
                  <a:srgbClr val="000000"/>
                </a:solidFill>
                <a:latin typeface="Roboto Condensed"/>
              </a:rPr>
              <a:t> </a:t>
            </a:r>
            <a:r>
              <a:rPr lang="en-US" sz="3699" dirty="0" err="1">
                <a:solidFill>
                  <a:srgbClr val="000000"/>
                </a:solidFill>
                <a:latin typeface="Roboto Condensed"/>
              </a:rPr>
              <a:t>nói</a:t>
            </a:r>
            <a:r>
              <a:rPr lang="en-US" sz="3699" dirty="0">
                <a:solidFill>
                  <a:srgbClr val="000000"/>
                </a:solidFill>
                <a:latin typeface="Roboto Condensed"/>
              </a:rPr>
              <a:t> </a:t>
            </a:r>
            <a:r>
              <a:rPr lang="en-US" sz="3699" dirty="0" err="1">
                <a:solidFill>
                  <a:srgbClr val="000000"/>
                </a:solidFill>
                <a:latin typeface="Roboto Condensed"/>
              </a:rPr>
              <a:t>chung</a:t>
            </a:r>
            <a:endParaRPr lang="en-US" sz="3699" dirty="0">
              <a:solidFill>
                <a:srgbClr val="000000"/>
              </a:solidFill>
              <a:latin typeface="Roboto Condensed"/>
            </a:endParaRPr>
          </a:p>
        </p:txBody>
      </p:sp>
      <p:sp>
        <p:nvSpPr>
          <p:cNvPr id="4" name="Freeform 4"/>
          <p:cNvSpPr/>
          <p:nvPr/>
        </p:nvSpPr>
        <p:spPr>
          <a:xfrm>
            <a:off x="10775162" y="741570"/>
            <a:ext cx="7220121" cy="1895282"/>
          </a:xfrm>
          <a:custGeom>
            <a:avLst/>
            <a:gdLst/>
            <a:ahLst/>
            <a:cxnLst/>
            <a:rect l="l" t="t" r="r" b="b"/>
            <a:pathLst>
              <a:path w="7220121" h="1895282">
                <a:moveTo>
                  <a:pt x="0" y="0"/>
                </a:moveTo>
                <a:lnTo>
                  <a:pt x="7220122" y="0"/>
                </a:lnTo>
                <a:lnTo>
                  <a:pt x="7220122" y="1895282"/>
                </a:lnTo>
                <a:lnTo>
                  <a:pt x="0" y="1895282"/>
                </a:lnTo>
                <a:lnTo>
                  <a:pt x="0" y="0"/>
                </a:lnTo>
                <a:close/>
              </a:path>
            </a:pathLst>
          </a:custGeom>
          <a:blipFill>
            <a:blip r:embed="rId3"/>
            <a:stretch>
              <a:fillRect/>
            </a:stretch>
          </a:blipFill>
        </p:spPr>
      </p:sp>
      <p:sp>
        <p:nvSpPr>
          <p:cNvPr id="5" name="Freeform 5"/>
          <p:cNvSpPr/>
          <p:nvPr/>
        </p:nvSpPr>
        <p:spPr>
          <a:xfrm>
            <a:off x="-3330107" y="8691173"/>
            <a:ext cx="7220121" cy="1895282"/>
          </a:xfrm>
          <a:custGeom>
            <a:avLst/>
            <a:gdLst/>
            <a:ahLst/>
            <a:cxnLst/>
            <a:rect l="l" t="t" r="r" b="b"/>
            <a:pathLst>
              <a:path w="7220121" h="1895282">
                <a:moveTo>
                  <a:pt x="0" y="0"/>
                </a:moveTo>
                <a:lnTo>
                  <a:pt x="7220121" y="0"/>
                </a:lnTo>
                <a:lnTo>
                  <a:pt x="7220121" y="1895282"/>
                </a:lnTo>
                <a:lnTo>
                  <a:pt x="0" y="1895282"/>
                </a:lnTo>
                <a:lnTo>
                  <a:pt x="0" y="0"/>
                </a:lnTo>
                <a:close/>
              </a:path>
            </a:pathLst>
          </a:custGeom>
          <a:blipFill>
            <a:blip r:embed="rId3"/>
            <a:stretch>
              <a:fillRect/>
            </a:stretch>
          </a:blipFill>
        </p:spPr>
      </p:sp>
      <p:sp>
        <p:nvSpPr>
          <p:cNvPr id="6" name="Freeform 6"/>
          <p:cNvSpPr/>
          <p:nvPr/>
        </p:nvSpPr>
        <p:spPr>
          <a:xfrm>
            <a:off x="16301674" y="-1854311"/>
            <a:ext cx="3972652" cy="4114800"/>
          </a:xfrm>
          <a:custGeom>
            <a:avLst/>
            <a:gdLst/>
            <a:ahLst/>
            <a:cxnLst/>
            <a:rect l="l" t="t" r="r" b="b"/>
            <a:pathLst>
              <a:path w="3972652" h="4114800">
                <a:moveTo>
                  <a:pt x="0" y="0"/>
                </a:moveTo>
                <a:lnTo>
                  <a:pt x="3972652" y="0"/>
                </a:lnTo>
                <a:lnTo>
                  <a:pt x="3972652" y="4114800"/>
                </a:lnTo>
                <a:lnTo>
                  <a:pt x="0" y="41148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7" name="TextBox 7"/>
          <p:cNvSpPr txBox="1"/>
          <p:nvPr/>
        </p:nvSpPr>
        <p:spPr>
          <a:xfrm>
            <a:off x="-2411112" y="-54086"/>
            <a:ext cx="15670187" cy="1546226"/>
          </a:xfrm>
          <a:prstGeom prst="rect">
            <a:avLst/>
          </a:prstGeom>
        </p:spPr>
        <p:txBody>
          <a:bodyPr lIns="0" tIns="0" rIns="0" bIns="0" rtlCol="0" anchor="t">
            <a:spAutoFit/>
          </a:bodyPr>
          <a:lstStyle/>
          <a:p>
            <a:pPr algn="ctr">
              <a:lnSpc>
                <a:spcPts val="11899"/>
              </a:lnSpc>
            </a:pPr>
            <a:r>
              <a:rPr lang="en-US" sz="8499">
                <a:solidFill>
                  <a:srgbClr val="964900"/>
                </a:solidFill>
                <a:latin typeface="#9Slide05 IcielSanelma"/>
              </a:rPr>
              <a:t>3.2. Đọc hiểu bài thơ Tự tình</a:t>
            </a:r>
          </a:p>
        </p:txBody>
      </p:sp>
      <p:sp>
        <p:nvSpPr>
          <p:cNvPr id="8" name="TextBox 8"/>
          <p:cNvSpPr txBox="1"/>
          <p:nvPr/>
        </p:nvSpPr>
        <p:spPr>
          <a:xfrm>
            <a:off x="1401868" y="1066275"/>
            <a:ext cx="11338136" cy="1161417"/>
          </a:xfrm>
          <a:prstGeom prst="rect">
            <a:avLst/>
          </a:prstGeom>
        </p:spPr>
        <p:txBody>
          <a:bodyPr lIns="0" tIns="0" rIns="0" bIns="0" rtlCol="0" anchor="t">
            <a:spAutoFit/>
          </a:bodyPr>
          <a:lstStyle/>
          <a:p>
            <a:pPr algn="l">
              <a:lnSpc>
                <a:spcPts val="8959"/>
              </a:lnSpc>
            </a:pPr>
            <a:r>
              <a:rPr lang="en-US" sz="6399">
                <a:solidFill>
                  <a:srgbClr val="543110"/>
                </a:solidFill>
                <a:latin typeface="#9Slide05 IcielSanelma"/>
              </a:rPr>
              <a:t>f. Ý nghĩa nhan đề và giá trị nhận thức</a:t>
            </a:r>
          </a:p>
        </p:txBody>
      </p:sp>
      <p:sp>
        <p:nvSpPr>
          <p:cNvPr id="9" name="TextBox 9"/>
          <p:cNvSpPr txBox="1"/>
          <p:nvPr/>
        </p:nvSpPr>
        <p:spPr>
          <a:xfrm>
            <a:off x="1224051" y="2413509"/>
            <a:ext cx="11711304" cy="646430"/>
          </a:xfrm>
          <a:prstGeom prst="rect">
            <a:avLst/>
          </a:prstGeom>
        </p:spPr>
        <p:txBody>
          <a:bodyPr lIns="0" tIns="0" rIns="0" bIns="0" rtlCol="0" anchor="t">
            <a:spAutoFit/>
          </a:bodyPr>
          <a:lstStyle/>
          <a:p>
            <a:pPr marL="820421" lvl="1" indent="-410210" algn="just">
              <a:lnSpc>
                <a:spcPts val="5320"/>
              </a:lnSpc>
              <a:buFont typeface="Arial"/>
              <a:buChar char="•"/>
            </a:pPr>
            <a:r>
              <a:rPr lang="en-US" sz="3800" dirty="0" err="1">
                <a:solidFill>
                  <a:srgbClr val="964900"/>
                </a:solidFill>
                <a:latin typeface="Roboto Condensed Bold"/>
              </a:rPr>
              <a:t>Giá</a:t>
            </a:r>
            <a:r>
              <a:rPr lang="en-US" sz="3800" dirty="0">
                <a:solidFill>
                  <a:srgbClr val="964900"/>
                </a:solidFill>
                <a:latin typeface="Roboto Condensed Bold"/>
              </a:rPr>
              <a:t> </a:t>
            </a:r>
            <a:r>
              <a:rPr lang="en-US" sz="3800" dirty="0" err="1">
                <a:solidFill>
                  <a:srgbClr val="964900"/>
                </a:solidFill>
                <a:latin typeface="Roboto Condensed Bold"/>
              </a:rPr>
              <a:t>trị</a:t>
            </a:r>
            <a:endParaRPr lang="en-US" sz="3800" dirty="0">
              <a:solidFill>
                <a:srgbClr val="964900"/>
              </a:solidFill>
              <a:latin typeface="Roboto Condensed Bold"/>
            </a:endParaRPr>
          </a:p>
        </p:txBody>
      </p:sp>
      <p:sp>
        <p:nvSpPr>
          <p:cNvPr id="10" name="TextBox 10"/>
          <p:cNvSpPr txBox="1"/>
          <p:nvPr/>
        </p:nvSpPr>
        <p:spPr>
          <a:xfrm>
            <a:off x="1028700" y="7573010"/>
            <a:ext cx="16931555" cy="1261110"/>
          </a:xfrm>
          <a:prstGeom prst="rect">
            <a:avLst/>
          </a:prstGeom>
        </p:spPr>
        <p:txBody>
          <a:bodyPr lIns="0" tIns="0" rIns="0" bIns="0" rtlCol="0" anchor="t">
            <a:spAutoFit/>
          </a:bodyPr>
          <a:lstStyle/>
          <a:p>
            <a:pPr algn="just">
              <a:lnSpc>
                <a:spcPts val="5040"/>
              </a:lnSpc>
              <a:spcBef>
                <a:spcPct val="0"/>
              </a:spcBef>
            </a:pPr>
            <a:r>
              <a:rPr lang="en-US" sz="3600" dirty="0">
                <a:solidFill>
                  <a:srgbClr val="000000"/>
                </a:solidFill>
                <a:latin typeface="Roboto Condensed"/>
              </a:rPr>
              <a:t>- </a:t>
            </a:r>
            <a:r>
              <a:rPr lang="en-US" sz="3600" dirty="0" err="1">
                <a:solidFill>
                  <a:srgbClr val="000000"/>
                </a:solidFill>
                <a:latin typeface="Roboto Condensed"/>
              </a:rPr>
              <a:t>Những</a:t>
            </a:r>
            <a:r>
              <a:rPr lang="en-US" sz="3600" dirty="0">
                <a:solidFill>
                  <a:srgbClr val="000000"/>
                </a:solidFill>
                <a:latin typeface="Roboto Condensed"/>
              </a:rPr>
              <a:t> </a:t>
            </a:r>
            <a:r>
              <a:rPr lang="en-US" sz="3600" dirty="0" err="1">
                <a:solidFill>
                  <a:srgbClr val="000000"/>
                </a:solidFill>
                <a:latin typeface="Roboto Condensed"/>
              </a:rPr>
              <a:t>tâm</a:t>
            </a:r>
            <a:r>
              <a:rPr lang="en-US" sz="3600" dirty="0">
                <a:solidFill>
                  <a:srgbClr val="000000"/>
                </a:solidFill>
                <a:latin typeface="Roboto Condensed"/>
              </a:rPr>
              <a:t> </a:t>
            </a:r>
            <a:r>
              <a:rPr lang="en-US" sz="3600" dirty="0" err="1">
                <a:solidFill>
                  <a:srgbClr val="000000"/>
                </a:solidFill>
                <a:latin typeface="Roboto Condensed"/>
              </a:rPr>
              <a:t>sự</a:t>
            </a:r>
            <a:r>
              <a:rPr lang="en-US" sz="3600" dirty="0">
                <a:solidFill>
                  <a:srgbClr val="000000"/>
                </a:solidFill>
                <a:latin typeface="Roboto Condensed"/>
              </a:rPr>
              <a:t> </a:t>
            </a:r>
            <a:r>
              <a:rPr lang="en-US" sz="3600" dirty="0" err="1">
                <a:solidFill>
                  <a:srgbClr val="000000"/>
                </a:solidFill>
                <a:latin typeface="Roboto Condensed"/>
              </a:rPr>
              <a:t>của</a:t>
            </a:r>
            <a:r>
              <a:rPr lang="en-US" sz="3600" dirty="0">
                <a:solidFill>
                  <a:srgbClr val="000000"/>
                </a:solidFill>
                <a:latin typeface="Roboto Condensed"/>
              </a:rPr>
              <a:t> </a:t>
            </a:r>
            <a:r>
              <a:rPr lang="en-US" sz="3600" dirty="0" err="1">
                <a:solidFill>
                  <a:srgbClr val="000000"/>
                </a:solidFill>
                <a:latin typeface="Roboto Condensed"/>
              </a:rPr>
              <a:t>Hồ</a:t>
            </a:r>
            <a:r>
              <a:rPr lang="en-US" sz="3600" dirty="0">
                <a:solidFill>
                  <a:srgbClr val="000000"/>
                </a:solidFill>
                <a:latin typeface="Roboto Condensed"/>
              </a:rPr>
              <a:t> </a:t>
            </a:r>
            <a:r>
              <a:rPr lang="en-US" sz="3600" dirty="0" err="1">
                <a:solidFill>
                  <a:srgbClr val="000000"/>
                </a:solidFill>
                <a:latin typeface="Roboto Condensed"/>
              </a:rPr>
              <a:t>Xuân</a:t>
            </a:r>
            <a:r>
              <a:rPr lang="en-US" sz="3600" dirty="0">
                <a:solidFill>
                  <a:srgbClr val="000000"/>
                </a:solidFill>
                <a:latin typeface="Roboto Condensed"/>
              </a:rPr>
              <a:t> </a:t>
            </a:r>
            <a:r>
              <a:rPr lang="en-US" sz="3600" dirty="0" err="1">
                <a:solidFill>
                  <a:srgbClr val="000000"/>
                </a:solidFill>
                <a:latin typeface="Roboto Condensed"/>
              </a:rPr>
              <a:t>Hương</a:t>
            </a:r>
            <a:r>
              <a:rPr lang="en-US" sz="3600" dirty="0">
                <a:solidFill>
                  <a:srgbClr val="000000"/>
                </a:solidFill>
                <a:latin typeface="Roboto Condensed"/>
              </a:rPr>
              <a:t> </a:t>
            </a:r>
            <a:r>
              <a:rPr lang="en-US" sz="3600" dirty="0" err="1">
                <a:solidFill>
                  <a:srgbClr val="000000"/>
                </a:solidFill>
                <a:latin typeface="Roboto Condensed"/>
              </a:rPr>
              <a:t>vẫn</a:t>
            </a:r>
            <a:r>
              <a:rPr lang="en-US" sz="3600" dirty="0">
                <a:solidFill>
                  <a:srgbClr val="000000"/>
                </a:solidFill>
                <a:latin typeface="Roboto Condensed"/>
              </a:rPr>
              <a:t> </a:t>
            </a:r>
            <a:r>
              <a:rPr lang="en-US" sz="3600" dirty="0" err="1">
                <a:solidFill>
                  <a:srgbClr val="000000"/>
                </a:solidFill>
                <a:latin typeface="Roboto Condensed"/>
              </a:rPr>
              <a:t>còn</a:t>
            </a:r>
            <a:r>
              <a:rPr lang="en-US" sz="3600" dirty="0">
                <a:solidFill>
                  <a:srgbClr val="000000"/>
                </a:solidFill>
                <a:latin typeface="Roboto Condensed"/>
              </a:rPr>
              <a:t> </a:t>
            </a:r>
            <a:r>
              <a:rPr lang="en-US" sz="3600" dirty="0" err="1">
                <a:solidFill>
                  <a:srgbClr val="000000"/>
                </a:solidFill>
                <a:latin typeface="Roboto Condensed"/>
              </a:rPr>
              <a:t>có</a:t>
            </a:r>
            <a:r>
              <a:rPr lang="en-US" sz="3600" dirty="0">
                <a:solidFill>
                  <a:srgbClr val="000000"/>
                </a:solidFill>
                <a:latin typeface="Roboto Condensed"/>
              </a:rPr>
              <a:t> ý </a:t>
            </a:r>
            <a:r>
              <a:rPr lang="en-US" sz="3600" dirty="0" err="1">
                <a:solidFill>
                  <a:srgbClr val="000000"/>
                </a:solidFill>
                <a:latin typeface="Roboto Condensed"/>
              </a:rPr>
              <a:t>nghĩa</a:t>
            </a:r>
            <a:r>
              <a:rPr lang="en-US" sz="3600" dirty="0">
                <a:solidFill>
                  <a:srgbClr val="000000"/>
                </a:solidFill>
                <a:latin typeface="Roboto Condensed"/>
              </a:rPr>
              <a:t> </a:t>
            </a:r>
            <a:r>
              <a:rPr lang="en-US" sz="3600" dirty="0" err="1">
                <a:solidFill>
                  <a:srgbClr val="000000"/>
                </a:solidFill>
                <a:latin typeface="Roboto Condensed"/>
              </a:rPr>
              <a:t>với</a:t>
            </a:r>
            <a:r>
              <a:rPr lang="en-US" sz="3600" dirty="0">
                <a:solidFill>
                  <a:srgbClr val="000000"/>
                </a:solidFill>
                <a:latin typeface="Roboto Condensed"/>
              </a:rPr>
              <a:t> </a:t>
            </a:r>
            <a:r>
              <a:rPr lang="en-US" sz="3600" dirty="0" err="1">
                <a:solidFill>
                  <a:srgbClr val="000000"/>
                </a:solidFill>
                <a:latin typeface="Roboto Condensed"/>
              </a:rPr>
              <a:t>ngày</a:t>
            </a:r>
            <a:r>
              <a:rPr lang="en-US" sz="3600" dirty="0">
                <a:solidFill>
                  <a:srgbClr val="000000"/>
                </a:solidFill>
                <a:latin typeface="Roboto Condensed"/>
              </a:rPr>
              <a:t> nay </a:t>
            </a:r>
            <a:r>
              <a:rPr lang="en-US" sz="3600" dirty="0" err="1">
                <a:solidFill>
                  <a:srgbClr val="000000"/>
                </a:solidFill>
                <a:latin typeface="Roboto Condensed"/>
              </a:rPr>
              <a:t>khi</a:t>
            </a:r>
            <a:r>
              <a:rPr lang="en-US" sz="3600" dirty="0">
                <a:solidFill>
                  <a:srgbClr val="000000"/>
                </a:solidFill>
                <a:latin typeface="Roboto Condensed"/>
              </a:rPr>
              <a:t> </a:t>
            </a:r>
            <a:r>
              <a:rPr lang="en-US" sz="3600" dirty="0" err="1">
                <a:solidFill>
                  <a:srgbClr val="964900"/>
                </a:solidFill>
                <a:latin typeface="Roboto Condensed"/>
              </a:rPr>
              <a:t>cuộc</a:t>
            </a:r>
            <a:r>
              <a:rPr lang="en-US" sz="3600" dirty="0">
                <a:solidFill>
                  <a:srgbClr val="964900"/>
                </a:solidFill>
                <a:latin typeface="Roboto Condensed"/>
              </a:rPr>
              <a:t> </a:t>
            </a:r>
            <a:r>
              <a:rPr lang="en-US" sz="3600" dirty="0" err="1">
                <a:solidFill>
                  <a:srgbClr val="964900"/>
                </a:solidFill>
                <a:latin typeface="Roboto Condensed"/>
              </a:rPr>
              <a:t>đấu</a:t>
            </a:r>
            <a:r>
              <a:rPr lang="en-US" sz="3600" dirty="0">
                <a:solidFill>
                  <a:srgbClr val="964900"/>
                </a:solidFill>
                <a:latin typeface="Roboto Condensed"/>
              </a:rPr>
              <a:t> </a:t>
            </a:r>
            <a:r>
              <a:rPr lang="en-US" sz="3600" dirty="0" err="1">
                <a:solidFill>
                  <a:srgbClr val="964900"/>
                </a:solidFill>
                <a:latin typeface="Roboto Condensed"/>
              </a:rPr>
              <a:t>tranh</a:t>
            </a:r>
            <a:r>
              <a:rPr lang="en-US" sz="3600" dirty="0">
                <a:solidFill>
                  <a:srgbClr val="964900"/>
                </a:solidFill>
                <a:latin typeface="Roboto Condensed"/>
              </a:rPr>
              <a:t> </a:t>
            </a:r>
            <a:r>
              <a:rPr lang="en-US" sz="3600" dirty="0" err="1">
                <a:solidFill>
                  <a:srgbClr val="964900"/>
                </a:solidFill>
                <a:latin typeface="Roboto Condensed"/>
              </a:rPr>
              <a:t>cho</a:t>
            </a:r>
            <a:r>
              <a:rPr lang="en-US" sz="3600" dirty="0">
                <a:solidFill>
                  <a:srgbClr val="964900"/>
                </a:solidFill>
                <a:latin typeface="Roboto Condensed"/>
              </a:rPr>
              <a:t> </a:t>
            </a:r>
            <a:r>
              <a:rPr lang="en-US" sz="3600" dirty="0" err="1">
                <a:solidFill>
                  <a:srgbClr val="964900"/>
                </a:solidFill>
                <a:latin typeface="Roboto Condensed"/>
              </a:rPr>
              <a:t>sự</a:t>
            </a:r>
            <a:r>
              <a:rPr lang="en-US" sz="3600" dirty="0">
                <a:solidFill>
                  <a:srgbClr val="964900"/>
                </a:solidFill>
                <a:latin typeface="Roboto Condensed"/>
              </a:rPr>
              <a:t> </a:t>
            </a:r>
            <a:r>
              <a:rPr lang="en-US" sz="3600" dirty="0" err="1">
                <a:solidFill>
                  <a:srgbClr val="964900"/>
                </a:solidFill>
                <a:latin typeface="Roboto Condensed"/>
              </a:rPr>
              <a:t>bình</a:t>
            </a:r>
            <a:r>
              <a:rPr lang="en-US" sz="3600" dirty="0">
                <a:solidFill>
                  <a:srgbClr val="964900"/>
                </a:solidFill>
                <a:latin typeface="Roboto Condensed"/>
              </a:rPr>
              <a:t> </a:t>
            </a:r>
            <a:r>
              <a:rPr lang="en-US" sz="3600" dirty="0" err="1">
                <a:solidFill>
                  <a:srgbClr val="964900"/>
                </a:solidFill>
                <a:latin typeface="Roboto Condensed"/>
              </a:rPr>
              <a:t>đẳng</a:t>
            </a:r>
            <a:r>
              <a:rPr lang="en-US" sz="3600" dirty="0">
                <a:solidFill>
                  <a:srgbClr val="964900"/>
                </a:solidFill>
                <a:latin typeface="Roboto Condensed"/>
              </a:rPr>
              <a:t> </a:t>
            </a:r>
            <a:r>
              <a:rPr lang="en-US" sz="3600" dirty="0" err="1">
                <a:solidFill>
                  <a:srgbClr val="964900"/>
                </a:solidFill>
                <a:latin typeface="Roboto Condensed"/>
              </a:rPr>
              <a:t>nam</a:t>
            </a:r>
            <a:r>
              <a:rPr lang="en-US" sz="3600" dirty="0">
                <a:solidFill>
                  <a:srgbClr val="964900"/>
                </a:solidFill>
                <a:latin typeface="Roboto Condensed"/>
              </a:rPr>
              <a:t> </a:t>
            </a:r>
            <a:r>
              <a:rPr lang="en-US" sz="3600" dirty="0" err="1">
                <a:solidFill>
                  <a:srgbClr val="964900"/>
                </a:solidFill>
                <a:latin typeface="Roboto Condensed"/>
              </a:rPr>
              <a:t>nữ</a:t>
            </a:r>
            <a:r>
              <a:rPr lang="en-US" sz="3600" dirty="0">
                <a:solidFill>
                  <a:srgbClr val="964900"/>
                </a:solidFill>
                <a:latin typeface="Roboto Condensed"/>
              </a:rPr>
              <a:t>, </a:t>
            </a:r>
            <a:r>
              <a:rPr lang="en-US" sz="3600" dirty="0" err="1">
                <a:solidFill>
                  <a:srgbClr val="964900"/>
                </a:solidFill>
                <a:latin typeface="Roboto Condensed"/>
              </a:rPr>
              <a:t>cho</a:t>
            </a:r>
            <a:r>
              <a:rPr lang="en-US" sz="3600" dirty="0">
                <a:solidFill>
                  <a:srgbClr val="964900"/>
                </a:solidFill>
                <a:latin typeface="Roboto Condensed"/>
              </a:rPr>
              <a:t> </a:t>
            </a:r>
            <a:r>
              <a:rPr lang="en-US" sz="3600" dirty="0" err="1">
                <a:solidFill>
                  <a:srgbClr val="964900"/>
                </a:solidFill>
                <a:latin typeface="Roboto Condensed"/>
              </a:rPr>
              <a:t>quyền</a:t>
            </a:r>
            <a:r>
              <a:rPr lang="en-US" sz="3600" dirty="0">
                <a:solidFill>
                  <a:srgbClr val="964900"/>
                </a:solidFill>
                <a:latin typeface="Roboto Condensed"/>
              </a:rPr>
              <a:t> </a:t>
            </a:r>
            <a:r>
              <a:rPr lang="en-US" sz="3600" dirty="0" err="1">
                <a:solidFill>
                  <a:srgbClr val="964900"/>
                </a:solidFill>
                <a:latin typeface="Roboto Condensed"/>
              </a:rPr>
              <a:t>lợi</a:t>
            </a:r>
            <a:r>
              <a:rPr lang="en-US" sz="3600" dirty="0">
                <a:solidFill>
                  <a:srgbClr val="964900"/>
                </a:solidFill>
                <a:latin typeface="Roboto Condensed"/>
              </a:rPr>
              <a:t> </a:t>
            </a:r>
            <a:r>
              <a:rPr lang="en-US" sz="3600" dirty="0" err="1">
                <a:solidFill>
                  <a:srgbClr val="964900"/>
                </a:solidFill>
                <a:latin typeface="Roboto Condensed"/>
              </a:rPr>
              <a:t>của</a:t>
            </a:r>
            <a:r>
              <a:rPr lang="en-US" sz="3600" dirty="0">
                <a:solidFill>
                  <a:srgbClr val="964900"/>
                </a:solidFill>
                <a:latin typeface="Roboto Condensed"/>
              </a:rPr>
              <a:t> </a:t>
            </a:r>
            <a:r>
              <a:rPr lang="en-US" sz="3600" dirty="0" err="1">
                <a:solidFill>
                  <a:srgbClr val="964900"/>
                </a:solidFill>
                <a:latin typeface="Roboto Condensed"/>
              </a:rPr>
              <a:t>người</a:t>
            </a:r>
            <a:r>
              <a:rPr lang="en-US" sz="3600" dirty="0">
                <a:solidFill>
                  <a:srgbClr val="964900"/>
                </a:solidFill>
                <a:latin typeface="Roboto Condensed"/>
              </a:rPr>
              <a:t> </a:t>
            </a:r>
            <a:r>
              <a:rPr lang="en-US" sz="3600" dirty="0" err="1">
                <a:solidFill>
                  <a:srgbClr val="964900"/>
                </a:solidFill>
                <a:latin typeface="Roboto Condensed"/>
              </a:rPr>
              <a:t>phụ</a:t>
            </a:r>
            <a:r>
              <a:rPr lang="en-US" sz="3600" dirty="0">
                <a:solidFill>
                  <a:srgbClr val="964900"/>
                </a:solidFill>
                <a:latin typeface="Roboto Condensed"/>
              </a:rPr>
              <a:t> </a:t>
            </a:r>
            <a:r>
              <a:rPr lang="en-US" sz="3600" dirty="0" err="1">
                <a:solidFill>
                  <a:srgbClr val="964900"/>
                </a:solidFill>
                <a:latin typeface="Roboto Condensed"/>
              </a:rPr>
              <a:t>nữ</a:t>
            </a:r>
            <a:r>
              <a:rPr lang="en-US" sz="3600" dirty="0">
                <a:solidFill>
                  <a:srgbClr val="964900"/>
                </a:solidFill>
                <a:latin typeface="Roboto Condensed"/>
              </a:rPr>
              <a:t> </a:t>
            </a:r>
            <a:r>
              <a:rPr lang="en-US" sz="3600" dirty="0" err="1">
                <a:solidFill>
                  <a:srgbClr val="964900"/>
                </a:solidFill>
                <a:latin typeface="Roboto Condensed"/>
              </a:rPr>
              <a:t>vẫn</a:t>
            </a:r>
            <a:r>
              <a:rPr lang="en-US" sz="3600" dirty="0">
                <a:solidFill>
                  <a:srgbClr val="964900"/>
                </a:solidFill>
                <a:latin typeface="Roboto Condensed"/>
              </a:rPr>
              <a:t> </a:t>
            </a:r>
            <a:r>
              <a:rPr lang="en-US" sz="3600" dirty="0" err="1">
                <a:solidFill>
                  <a:srgbClr val="964900"/>
                </a:solidFill>
                <a:latin typeface="Roboto Condensed"/>
              </a:rPr>
              <a:t>còn</a:t>
            </a:r>
            <a:r>
              <a:rPr lang="en-US" sz="3600" dirty="0">
                <a:solidFill>
                  <a:srgbClr val="964900"/>
                </a:solidFill>
                <a:latin typeface="Roboto Condensed"/>
              </a:rPr>
              <a:t> </a:t>
            </a:r>
            <a:r>
              <a:rPr lang="en-US" sz="3600" dirty="0" err="1">
                <a:solidFill>
                  <a:srgbClr val="964900"/>
                </a:solidFill>
                <a:latin typeface="Roboto Condensed"/>
              </a:rPr>
              <a:t>là</a:t>
            </a:r>
            <a:r>
              <a:rPr lang="en-US" sz="3600" dirty="0">
                <a:solidFill>
                  <a:srgbClr val="964900"/>
                </a:solidFill>
                <a:latin typeface="Roboto Condensed"/>
              </a:rPr>
              <a:t> </a:t>
            </a:r>
            <a:r>
              <a:rPr lang="en-US" sz="3600" dirty="0" err="1">
                <a:solidFill>
                  <a:srgbClr val="964900"/>
                </a:solidFill>
                <a:latin typeface="Roboto Condensed"/>
              </a:rPr>
              <a:t>vấn</a:t>
            </a:r>
            <a:r>
              <a:rPr lang="en-US" sz="3600" dirty="0">
                <a:solidFill>
                  <a:srgbClr val="964900"/>
                </a:solidFill>
                <a:latin typeface="Roboto Condensed"/>
              </a:rPr>
              <a:t> </a:t>
            </a:r>
            <a:r>
              <a:rPr lang="en-US" sz="3600" dirty="0" err="1">
                <a:solidFill>
                  <a:srgbClr val="964900"/>
                </a:solidFill>
                <a:latin typeface="Roboto Condensed"/>
              </a:rPr>
              <a:t>đề</a:t>
            </a:r>
            <a:r>
              <a:rPr lang="en-US" sz="3600" dirty="0">
                <a:solidFill>
                  <a:srgbClr val="964900"/>
                </a:solidFill>
                <a:latin typeface="Roboto Condensed"/>
              </a:rPr>
              <a:t> </a:t>
            </a:r>
            <a:r>
              <a:rPr lang="en-US" sz="3600" dirty="0" err="1">
                <a:solidFill>
                  <a:srgbClr val="964900"/>
                </a:solidFill>
                <a:latin typeface="Roboto Condensed"/>
              </a:rPr>
              <a:t>nhức</a:t>
            </a:r>
            <a:r>
              <a:rPr lang="en-US" sz="3600" dirty="0">
                <a:solidFill>
                  <a:srgbClr val="964900"/>
                </a:solidFill>
                <a:latin typeface="Roboto Condensed"/>
              </a:rPr>
              <a:t> </a:t>
            </a:r>
            <a:r>
              <a:rPr lang="en-US" sz="3600" dirty="0" err="1">
                <a:solidFill>
                  <a:srgbClr val="964900"/>
                </a:solidFill>
                <a:latin typeface="Roboto Condensed"/>
              </a:rPr>
              <a:t>nhối</a:t>
            </a:r>
            <a:r>
              <a:rPr lang="en-US" sz="3600" dirty="0">
                <a:solidFill>
                  <a:srgbClr val="964900"/>
                </a:solidFill>
                <a:latin typeface="Roboto Condensed"/>
              </a:rPr>
              <a:t> </a:t>
            </a:r>
            <a:r>
              <a:rPr lang="en-US" sz="3600" dirty="0" err="1">
                <a:solidFill>
                  <a:srgbClr val="964900"/>
                </a:solidFill>
                <a:latin typeface="Roboto Condensed"/>
              </a:rPr>
              <a:t>của</a:t>
            </a:r>
            <a:r>
              <a:rPr lang="en-US" sz="3600" dirty="0">
                <a:solidFill>
                  <a:srgbClr val="964900"/>
                </a:solidFill>
                <a:latin typeface="Roboto Condensed"/>
              </a:rPr>
              <a:t> </a:t>
            </a:r>
            <a:r>
              <a:rPr lang="en-US" sz="3600" dirty="0" err="1">
                <a:solidFill>
                  <a:srgbClr val="964900"/>
                </a:solidFill>
                <a:latin typeface="Roboto Condensed"/>
              </a:rPr>
              <a:t>xã</a:t>
            </a:r>
            <a:r>
              <a:rPr lang="en-US" sz="3600" dirty="0">
                <a:solidFill>
                  <a:srgbClr val="964900"/>
                </a:solidFill>
                <a:latin typeface="Roboto Condensed"/>
              </a:rPr>
              <a:t> </a:t>
            </a:r>
            <a:r>
              <a:rPr lang="en-US" sz="3600" dirty="0" err="1">
                <a:solidFill>
                  <a:srgbClr val="964900"/>
                </a:solidFill>
                <a:latin typeface="Roboto Condensed"/>
              </a:rPr>
              <a:t>hội</a:t>
            </a:r>
            <a:r>
              <a:rPr lang="en-US" sz="3600" dirty="0">
                <a:solidFill>
                  <a:srgbClr val="000000"/>
                </a:solidFill>
                <a:latin typeface="Roboto Condensed"/>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a:off x="-834148" y="4940994"/>
            <a:ext cx="19956296" cy="6460851"/>
          </a:xfrm>
          <a:custGeom>
            <a:avLst/>
            <a:gdLst/>
            <a:ahLst/>
            <a:cxnLst/>
            <a:rect l="l" t="t" r="r" b="b"/>
            <a:pathLst>
              <a:path w="19956296" h="6460851">
                <a:moveTo>
                  <a:pt x="0" y="0"/>
                </a:moveTo>
                <a:lnTo>
                  <a:pt x="19956296" y="0"/>
                </a:lnTo>
                <a:lnTo>
                  <a:pt x="19956296" y="6460851"/>
                </a:lnTo>
                <a:lnTo>
                  <a:pt x="0" y="6460851"/>
                </a:lnTo>
                <a:lnTo>
                  <a:pt x="0" y="0"/>
                </a:lnTo>
                <a:close/>
              </a:path>
            </a:pathLst>
          </a:custGeom>
          <a:blipFill>
            <a:blip r:embed="rId3">
              <a:alphaModFix amt="68000"/>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2509733" y="2327378"/>
            <a:ext cx="9072844" cy="4887995"/>
          </a:xfrm>
          <a:custGeom>
            <a:avLst/>
            <a:gdLst/>
            <a:ahLst/>
            <a:cxnLst/>
            <a:rect l="l" t="t" r="r" b="b"/>
            <a:pathLst>
              <a:path w="9072844" h="4887995">
                <a:moveTo>
                  <a:pt x="0" y="0"/>
                </a:moveTo>
                <a:lnTo>
                  <a:pt x="9072844" y="0"/>
                </a:lnTo>
                <a:lnTo>
                  <a:pt x="9072844" y="4887995"/>
                </a:lnTo>
                <a:lnTo>
                  <a:pt x="0" y="4887995"/>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9144000" y="7215373"/>
            <a:ext cx="5093387" cy="1337014"/>
          </a:xfrm>
          <a:custGeom>
            <a:avLst/>
            <a:gdLst/>
            <a:ahLst/>
            <a:cxnLst/>
            <a:rect l="l" t="t" r="r" b="b"/>
            <a:pathLst>
              <a:path w="5093387" h="1337014">
                <a:moveTo>
                  <a:pt x="0" y="0"/>
                </a:moveTo>
                <a:lnTo>
                  <a:pt x="5093387" y="0"/>
                </a:lnTo>
                <a:lnTo>
                  <a:pt x="5093387" y="1337014"/>
                </a:lnTo>
                <a:lnTo>
                  <a:pt x="0" y="1337014"/>
                </a:lnTo>
                <a:lnTo>
                  <a:pt x="0" y="0"/>
                </a:lnTo>
                <a:close/>
              </a:path>
            </a:pathLst>
          </a:custGeom>
          <a:blipFill>
            <a:blip r:embed="rId7"/>
            <a:stretch>
              <a:fillRect/>
            </a:stretch>
          </a:blipFill>
        </p:spPr>
      </p:sp>
      <p:sp>
        <p:nvSpPr>
          <p:cNvPr id="6" name="Freeform 6"/>
          <p:cNvSpPr/>
          <p:nvPr/>
        </p:nvSpPr>
        <p:spPr>
          <a:xfrm>
            <a:off x="10978745" y="350132"/>
            <a:ext cx="8045949" cy="10428349"/>
          </a:xfrm>
          <a:custGeom>
            <a:avLst/>
            <a:gdLst/>
            <a:ahLst/>
            <a:cxnLst/>
            <a:rect l="l" t="t" r="r" b="b"/>
            <a:pathLst>
              <a:path w="8045949" h="10428349">
                <a:moveTo>
                  <a:pt x="0" y="0"/>
                </a:moveTo>
                <a:lnTo>
                  <a:pt x="8045949" y="0"/>
                </a:lnTo>
                <a:lnTo>
                  <a:pt x="8045949" y="10428349"/>
                </a:lnTo>
                <a:lnTo>
                  <a:pt x="0" y="10428349"/>
                </a:lnTo>
                <a:lnTo>
                  <a:pt x="0" y="0"/>
                </a:lnTo>
                <a:close/>
              </a:path>
            </a:pathLst>
          </a:custGeom>
          <a:blipFill>
            <a:blip r:embed="rId8"/>
            <a:stretch>
              <a:fillRect/>
            </a:stretch>
          </a:blipFill>
        </p:spPr>
      </p:sp>
      <p:sp>
        <p:nvSpPr>
          <p:cNvPr id="7" name="TextBox 7"/>
          <p:cNvSpPr txBox="1"/>
          <p:nvPr/>
        </p:nvSpPr>
        <p:spPr>
          <a:xfrm>
            <a:off x="2672244" y="3873670"/>
            <a:ext cx="8747821" cy="1690637"/>
          </a:xfrm>
          <a:prstGeom prst="rect">
            <a:avLst/>
          </a:prstGeom>
        </p:spPr>
        <p:txBody>
          <a:bodyPr lIns="0" tIns="0" rIns="0" bIns="0" rtlCol="0" anchor="t">
            <a:spAutoFit/>
          </a:bodyPr>
          <a:lstStyle/>
          <a:p>
            <a:pPr algn="ctr">
              <a:lnSpc>
                <a:spcPts val="6784"/>
              </a:lnSpc>
            </a:pPr>
            <a:r>
              <a:rPr lang="en-US" sz="4845">
                <a:solidFill>
                  <a:srgbClr val="4B412E"/>
                </a:solidFill>
                <a:latin typeface="Roboto Condensed"/>
              </a:rPr>
              <a:t> Em rút ra được nhận thức gì cho bản thân sau khi học bài thơ này?</a:t>
            </a:r>
          </a:p>
        </p:txBody>
      </p:sp>
      <p:sp>
        <p:nvSpPr>
          <p:cNvPr id="8" name="TextBox 8"/>
          <p:cNvSpPr txBox="1"/>
          <p:nvPr/>
        </p:nvSpPr>
        <p:spPr>
          <a:xfrm>
            <a:off x="-2031738" y="93980"/>
            <a:ext cx="15670187" cy="1612264"/>
          </a:xfrm>
          <a:prstGeom prst="rect">
            <a:avLst/>
          </a:prstGeom>
        </p:spPr>
        <p:txBody>
          <a:bodyPr lIns="0" tIns="0" rIns="0" bIns="0" rtlCol="0" anchor="t">
            <a:spAutoFit/>
          </a:bodyPr>
          <a:lstStyle/>
          <a:p>
            <a:pPr algn="ctr">
              <a:lnSpc>
                <a:spcPts val="12460"/>
              </a:lnSpc>
            </a:pPr>
            <a:r>
              <a:rPr lang="en-US" sz="8900">
                <a:solidFill>
                  <a:srgbClr val="964900"/>
                </a:solidFill>
                <a:latin typeface="#9Slide05 IcielSanelma"/>
              </a:rPr>
              <a:t>3.2. Đọc hiểu bài thơ Tự tình</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EBE7E0"/>
        </a:solidFill>
        <a:effectLst/>
      </p:bgPr>
    </p:bg>
    <p:spTree>
      <p:nvGrpSpPr>
        <p:cNvPr id="1" name=""/>
        <p:cNvGrpSpPr/>
        <p:nvPr/>
      </p:nvGrpSpPr>
      <p:grpSpPr>
        <a:xfrm>
          <a:off x="0" y="0"/>
          <a:ext cx="0" cy="0"/>
          <a:chOff x="0" y="0"/>
          <a:chExt cx="0" cy="0"/>
        </a:xfrm>
      </p:grpSpPr>
      <p:sp>
        <p:nvSpPr>
          <p:cNvPr id="2" name="Freeform 2"/>
          <p:cNvSpPr/>
          <p:nvPr/>
        </p:nvSpPr>
        <p:spPr>
          <a:xfrm flipV="1">
            <a:off x="-2363427" y="-3938448"/>
            <a:ext cx="12578412" cy="20369897"/>
          </a:xfrm>
          <a:custGeom>
            <a:avLst/>
            <a:gdLst/>
            <a:ahLst/>
            <a:cxnLst/>
            <a:rect l="l" t="t" r="r" b="b"/>
            <a:pathLst>
              <a:path w="12578412" h="20369897">
                <a:moveTo>
                  <a:pt x="0" y="20369897"/>
                </a:moveTo>
                <a:lnTo>
                  <a:pt x="12578412" y="20369897"/>
                </a:lnTo>
                <a:lnTo>
                  <a:pt x="12578412" y="0"/>
                </a:lnTo>
                <a:lnTo>
                  <a:pt x="0" y="0"/>
                </a:lnTo>
                <a:lnTo>
                  <a:pt x="0" y="20369897"/>
                </a:lnTo>
                <a:close/>
              </a:path>
            </a:pathLst>
          </a:custGeom>
          <a:blipFill>
            <a:blip r:embed="rId2"/>
            <a:stretch>
              <a:fillRect/>
            </a:stretch>
          </a:blipFill>
        </p:spPr>
      </p:sp>
      <p:sp>
        <p:nvSpPr>
          <p:cNvPr id="3" name="Freeform 3"/>
          <p:cNvSpPr/>
          <p:nvPr/>
        </p:nvSpPr>
        <p:spPr>
          <a:xfrm>
            <a:off x="-973943" y="-583639"/>
            <a:ext cx="7356850" cy="9841939"/>
          </a:xfrm>
          <a:custGeom>
            <a:avLst/>
            <a:gdLst/>
            <a:ahLst/>
            <a:cxnLst/>
            <a:rect l="l" t="t" r="r" b="b"/>
            <a:pathLst>
              <a:path w="7356850" h="9841939">
                <a:moveTo>
                  <a:pt x="0" y="0"/>
                </a:moveTo>
                <a:lnTo>
                  <a:pt x="7356850" y="0"/>
                </a:lnTo>
                <a:lnTo>
                  <a:pt x="7356850" y="9841939"/>
                </a:lnTo>
                <a:lnTo>
                  <a:pt x="0" y="9841939"/>
                </a:lnTo>
                <a:lnTo>
                  <a:pt x="0" y="0"/>
                </a:lnTo>
                <a:close/>
              </a:path>
            </a:pathLst>
          </a:custGeom>
          <a:blipFill>
            <a:blip r:embed="rId3"/>
            <a:stretch>
              <a:fillRect/>
            </a:stretch>
          </a:blipFill>
        </p:spPr>
      </p:sp>
      <p:pic>
        <p:nvPicPr>
          <p:cNvPr id="4" name="Picture 4"/>
          <p:cNvPicPr>
            <a:picLocks noChangeAspect="1"/>
          </p:cNvPicPr>
          <p:nvPr/>
        </p:nvPicPr>
        <p:blipFill>
          <a:blip r:embed="rId4"/>
          <a:srcRect/>
          <a:stretch>
            <a:fillRect/>
          </a:stretch>
        </p:blipFill>
        <p:spPr>
          <a:xfrm>
            <a:off x="-601517" y="1028700"/>
            <a:ext cx="9603251" cy="9749494"/>
          </a:xfrm>
          <a:prstGeom prst="rect">
            <a:avLst/>
          </a:prstGeom>
        </p:spPr>
      </p:pic>
      <p:sp>
        <p:nvSpPr>
          <p:cNvPr id="5" name="TextBox 5"/>
          <p:cNvSpPr txBox="1"/>
          <p:nvPr/>
        </p:nvSpPr>
        <p:spPr>
          <a:xfrm>
            <a:off x="9475952" y="3610662"/>
            <a:ext cx="8485435" cy="1779879"/>
          </a:xfrm>
          <a:prstGeom prst="rect">
            <a:avLst/>
          </a:prstGeom>
        </p:spPr>
        <p:txBody>
          <a:bodyPr lIns="0" tIns="0" rIns="0" bIns="0" rtlCol="0" anchor="t">
            <a:spAutoFit/>
          </a:bodyPr>
          <a:lstStyle/>
          <a:p>
            <a:pPr algn="ctr">
              <a:lnSpc>
                <a:spcPts val="13882"/>
              </a:lnSpc>
            </a:pPr>
            <a:r>
              <a:rPr lang="en-US" sz="9915">
                <a:solidFill>
                  <a:srgbClr val="964900"/>
                </a:solidFill>
                <a:latin typeface="#9Slide05 SVNLifehack Script"/>
              </a:rPr>
              <a:t>VI. Luyện tập</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a:off x="-174034" y="6668185"/>
            <a:ext cx="18636067" cy="4006754"/>
          </a:xfrm>
          <a:custGeom>
            <a:avLst/>
            <a:gdLst/>
            <a:ahLst/>
            <a:cxnLst/>
            <a:rect l="l" t="t" r="r" b="b"/>
            <a:pathLst>
              <a:path w="18636067" h="4006754">
                <a:moveTo>
                  <a:pt x="0" y="0"/>
                </a:moveTo>
                <a:lnTo>
                  <a:pt x="18636068" y="0"/>
                </a:lnTo>
                <a:lnTo>
                  <a:pt x="18636068" y="4006755"/>
                </a:lnTo>
                <a:lnTo>
                  <a:pt x="0" y="4006755"/>
                </a:lnTo>
                <a:lnTo>
                  <a:pt x="0" y="0"/>
                </a:lnTo>
                <a:close/>
              </a:path>
            </a:pathLst>
          </a:custGeom>
          <a:blipFill>
            <a:blip r:embed="rId3">
              <a:alphaModFix amt="65000"/>
              <a:extLst>
                <a:ext uri="{96DAC541-7B7A-43D3-8B79-37D633B846F1}">
                  <asvg:svgBlip xmlns:asvg="http://schemas.microsoft.com/office/drawing/2016/SVG/main" xmlns="" r:embed="rId4"/>
                </a:ext>
              </a:extLst>
            </a:blip>
            <a:stretch>
              <a:fillRect/>
            </a:stretch>
          </a:blipFill>
        </p:spPr>
      </p:sp>
      <p:grpSp>
        <p:nvGrpSpPr>
          <p:cNvPr id="4" name="Group 4"/>
          <p:cNvGrpSpPr/>
          <p:nvPr/>
        </p:nvGrpSpPr>
        <p:grpSpPr>
          <a:xfrm>
            <a:off x="579164" y="2990923"/>
            <a:ext cx="16519925" cy="5305818"/>
            <a:chOff x="0" y="0"/>
            <a:chExt cx="4350927" cy="1397417"/>
          </a:xfrm>
        </p:grpSpPr>
        <p:sp>
          <p:nvSpPr>
            <p:cNvPr id="5" name="Freeform 5"/>
            <p:cNvSpPr/>
            <p:nvPr/>
          </p:nvSpPr>
          <p:spPr>
            <a:xfrm>
              <a:off x="0" y="0"/>
              <a:ext cx="4350927" cy="1397417"/>
            </a:xfrm>
            <a:custGeom>
              <a:avLst/>
              <a:gdLst/>
              <a:ahLst/>
              <a:cxnLst/>
              <a:rect l="l" t="t" r="r" b="b"/>
              <a:pathLst>
                <a:path w="4350927" h="1397417">
                  <a:moveTo>
                    <a:pt x="23901" y="0"/>
                  </a:moveTo>
                  <a:lnTo>
                    <a:pt x="4327026" y="0"/>
                  </a:lnTo>
                  <a:cubicBezTo>
                    <a:pt x="4333365" y="0"/>
                    <a:pt x="4339444" y="2518"/>
                    <a:pt x="4343926" y="7000"/>
                  </a:cubicBezTo>
                  <a:cubicBezTo>
                    <a:pt x="4348409" y="11483"/>
                    <a:pt x="4350927" y="17562"/>
                    <a:pt x="4350927" y="23901"/>
                  </a:cubicBezTo>
                  <a:lnTo>
                    <a:pt x="4350927" y="1373516"/>
                  </a:lnTo>
                  <a:cubicBezTo>
                    <a:pt x="4350927" y="1386716"/>
                    <a:pt x="4340226" y="1397417"/>
                    <a:pt x="4327026" y="1397417"/>
                  </a:cubicBezTo>
                  <a:lnTo>
                    <a:pt x="23901" y="1397417"/>
                  </a:lnTo>
                  <a:cubicBezTo>
                    <a:pt x="17562" y="1397417"/>
                    <a:pt x="11483" y="1394899"/>
                    <a:pt x="7000" y="1390417"/>
                  </a:cubicBezTo>
                  <a:cubicBezTo>
                    <a:pt x="2518" y="1385934"/>
                    <a:pt x="0" y="1379855"/>
                    <a:pt x="0" y="1373516"/>
                  </a:cubicBezTo>
                  <a:lnTo>
                    <a:pt x="0" y="23901"/>
                  </a:lnTo>
                  <a:cubicBezTo>
                    <a:pt x="0" y="10701"/>
                    <a:pt x="10701" y="0"/>
                    <a:pt x="23901" y="0"/>
                  </a:cubicBezTo>
                  <a:close/>
                </a:path>
              </a:pathLst>
            </a:custGeom>
            <a:solidFill>
              <a:srgbClr val="FFFFFF">
                <a:alpha val="70980"/>
              </a:srgbClr>
            </a:solidFill>
            <a:ln w="38100" cap="rnd">
              <a:solidFill>
                <a:srgbClr val="A25A17">
                  <a:alpha val="70980"/>
                </a:srgbClr>
              </a:solidFill>
              <a:prstDash val="solid"/>
              <a:round/>
            </a:ln>
          </p:spPr>
        </p:sp>
        <p:sp>
          <p:nvSpPr>
            <p:cNvPr id="6" name="TextBox 6"/>
            <p:cNvSpPr txBox="1"/>
            <p:nvPr/>
          </p:nvSpPr>
          <p:spPr>
            <a:xfrm>
              <a:off x="0" y="38100"/>
              <a:ext cx="4350927" cy="1359317"/>
            </a:xfrm>
            <a:prstGeom prst="rect">
              <a:avLst/>
            </a:prstGeom>
          </p:spPr>
          <p:txBody>
            <a:bodyPr lIns="50800" tIns="50800" rIns="50800" bIns="50800" rtlCol="0" anchor="ctr"/>
            <a:lstStyle/>
            <a:p>
              <a:pPr algn="ctr">
                <a:lnSpc>
                  <a:spcPts val="2258"/>
                </a:lnSpc>
              </a:pPr>
              <a:endParaRPr/>
            </a:p>
          </p:txBody>
        </p:sp>
      </p:grpSp>
      <p:sp>
        <p:nvSpPr>
          <p:cNvPr id="7" name="TextBox 7"/>
          <p:cNvSpPr txBox="1"/>
          <p:nvPr/>
        </p:nvSpPr>
        <p:spPr>
          <a:xfrm>
            <a:off x="193055" y="447061"/>
            <a:ext cx="17861204" cy="2259332"/>
          </a:xfrm>
          <a:prstGeom prst="rect">
            <a:avLst/>
          </a:prstGeom>
        </p:spPr>
        <p:txBody>
          <a:bodyPr lIns="0" tIns="0" rIns="0" bIns="0" rtlCol="0" anchor="t">
            <a:spAutoFit/>
          </a:bodyPr>
          <a:lstStyle/>
          <a:p>
            <a:pPr algn="ctr">
              <a:lnSpc>
                <a:spcPts val="8819"/>
              </a:lnSpc>
              <a:spcBef>
                <a:spcPct val="0"/>
              </a:spcBef>
            </a:pPr>
            <a:r>
              <a:rPr lang="en-US" sz="6299">
                <a:solidFill>
                  <a:srgbClr val="964900"/>
                </a:solidFill>
                <a:latin typeface="#9Slide05 IcielSanelma"/>
              </a:rPr>
              <a:t>Nhiệm vụ 1: Hãy khái quát những giá trị nội dung và nghệ thuật của bài thơ “Tự tình”.</a:t>
            </a:r>
          </a:p>
        </p:txBody>
      </p:sp>
      <p:sp>
        <p:nvSpPr>
          <p:cNvPr id="8" name="TextBox 8"/>
          <p:cNvSpPr txBox="1"/>
          <p:nvPr/>
        </p:nvSpPr>
        <p:spPr>
          <a:xfrm>
            <a:off x="978971" y="3089913"/>
            <a:ext cx="16811010" cy="5581650"/>
          </a:xfrm>
          <a:prstGeom prst="rect">
            <a:avLst/>
          </a:prstGeom>
        </p:spPr>
        <p:txBody>
          <a:bodyPr lIns="0" tIns="0" rIns="0" bIns="0" rtlCol="0" anchor="t">
            <a:spAutoFit/>
          </a:bodyPr>
          <a:lstStyle/>
          <a:p>
            <a:pPr algn="just">
              <a:lnSpc>
                <a:spcPts val="6299"/>
              </a:lnSpc>
            </a:pPr>
            <a:r>
              <a:rPr lang="en-US" sz="4500" dirty="0" err="1">
                <a:solidFill>
                  <a:srgbClr val="964900"/>
                </a:solidFill>
                <a:latin typeface="Roboto Condensed Bold"/>
              </a:rPr>
              <a:t>Giá</a:t>
            </a:r>
            <a:r>
              <a:rPr lang="en-US" sz="4500" dirty="0">
                <a:solidFill>
                  <a:srgbClr val="964900"/>
                </a:solidFill>
                <a:latin typeface="Roboto Condensed Bold"/>
              </a:rPr>
              <a:t> </a:t>
            </a:r>
            <a:r>
              <a:rPr lang="en-US" sz="4500" dirty="0" err="1">
                <a:solidFill>
                  <a:srgbClr val="964900"/>
                </a:solidFill>
                <a:latin typeface="Roboto Condensed Bold"/>
              </a:rPr>
              <a:t>trị</a:t>
            </a:r>
            <a:r>
              <a:rPr lang="en-US" sz="4500" dirty="0">
                <a:solidFill>
                  <a:srgbClr val="964900"/>
                </a:solidFill>
                <a:latin typeface="Roboto Condensed Bold"/>
              </a:rPr>
              <a:t> </a:t>
            </a:r>
            <a:r>
              <a:rPr lang="en-US" sz="4500" dirty="0" err="1">
                <a:solidFill>
                  <a:srgbClr val="964900"/>
                </a:solidFill>
                <a:latin typeface="Roboto Condensed Bold"/>
              </a:rPr>
              <a:t>nội</a:t>
            </a:r>
            <a:r>
              <a:rPr lang="en-US" sz="4500" dirty="0">
                <a:solidFill>
                  <a:srgbClr val="964900"/>
                </a:solidFill>
                <a:latin typeface="Roboto Condensed Bold"/>
              </a:rPr>
              <a:t> dung:</a:t>
            </a:r>
          </a:p>
          <a:p>
            <a:pPr algn="just">
              <a:lnSpc>
                <a:spcPts val="6299"/>
              </a:lnSpc>
            </a:pPr>
            <a:r>
              <a:rPr lang="en-US" sz="4500" dirty="0">
                <a:solidFill>
                  <a:srgbClr val="964900"/>
                </a:solidFill>
                <a:latin typeface="Roboto Condensed"/>
              </a:rPr>
              <a:t> + </a:t>
            </a:r>
            <a:r>
              <a:rPr lang="en-US" sz="4500" dirty="0" err="1">
                <a:solidFill>
                  <a:srgbClr val="964900"/>
                </a:solidFill>
                <a:latin typeface="Roboto Condensed"/>
              </a:rPr>
              <a:t>Tâm</a:t>
            </a:r>
            <a:r>
              <a:rPr lang="en-US" sz="4500" dirty="0">
                <a:solidFill>
                  <a:srgbClr val="964900"/>
                </a:solidFill>
                <a:latin typeface="Roboto Condensed"/>
              </a:rPr>
              <a:t> </a:t>
            </a:r>
            <a:r>
              <a:rPr lang="en-US" sz="4500" dirty="0" err="1">
                <a:solidFill>
                  <a:srgbClr val="964900"/>
                </a:solidFill>
                <a:latin typeface="Roboto Condensed"/>
              </a:rPr>
              <a:t>trạng</a:t>
            </a:r>
            <a:r>
              <a:rPr lang="en-US" sz="4500" dirty="0">
                <a:solidFill>
                  <a:srgbClr val="964900"/>
                </a:solidFill>
                <a:latin typeface="Roboto Condensed"/>
              </a:rPr>
              <a:t> </a:t>
            </a:r>
            <a:r>
              <a:rPr lang="en-US" sz="4500" dirty="0" err="1">
                <a:solidFill>
                  <a:srgbClr val="964900"/>
                </a:solidFill>
                <a:latin typeface="Roboto Condensed"/>
              </a:rPr>
              <a:t>buồn</a:t>
            </a:r>
            <a:r>
              <a:rPr lang="en-US" sz="4500" dirty="0">
                <a:solidFill>
                  <a:srgbClr val="964900"/>
                </a:solidFill>
                <a:latin typeface="Roboto Condensed"/>
              </a:rPr>
              <a:t> </a:t>
            </a:r>
            <a:r>
              <a:rPr lang="en-US" sz="4500" dirty="0" err="1">
                <a:solidFill>
                  <a:srgbClr val="964900"/>
                </a:solidFill>
                <a:latin typeface="Roboto Condensed"/>
              </a:rPr>
              <a:t>tủi</a:t>
            </a:r>
            <a:r>
              <a:rPr lang="en-US" sz="4500" dirty="0">
                <a:solidFill>
                  <a:srgbClr val="964900"/>
                </a:solidFill>
                <a:latin typeface="Roboto Condensed"/>
              </a:rPr>
              <a:t>, </a:t>
            </a:r>
            <a:r>
              <a:rPr lang="en-US" sz="4500" dirty="0" err="1">
                <a:solidFill>
                  <a:srgbClr val="964900"/>
                </a:solidFill>
                <a:latin typeface="Roboto Condensed"/>
              </a:rPr>
              <a:t>phẫn</a:t>
            </a:r>
            <a:r>
              <a:rPr lang="en-US" sz="4500" dirty="0">
                <a:solidFill>
                  <a:srgbClr val="964900"/>
                </a:solidFill>
                <a:latin typeface="Roboto Condensed"/>
              </a:rPr>
              <a:t> </a:t>
            </a:r>
            <a:r>
              <a:rPr lang="en-US" sz="4500" dirty="0" err="1">
                <a:solidFill>
                  <a:srgbClr val="964900"/>
                </a:solidFill>
                <a:latin typeface="Roboto Condensed"/>
              </a:rPr>
              <a:t>uất</a:t>
            </a:r>
            <a:r>
              <a:rPr lang="en-US" sz="4500" dirty="0">
                <a:solidFill>
                  <a:srgbClr val="964900"/>
                </a:solidFill>
                <a:latin typeface="Roboto Condensed"/>
              </a:rPr>
              <a:t> </a:t>
            </a:r>
            <a:r>
              <a:rPr lang="en-US" sz="4500" dirty="0" err="1">
                <a:solidFill>
                  <a:srgbClr val="964900"/>
                </a:solidFill>
                <a:latin typeface="Roboto Condensed"/>
              </a:rPr>
              <a:t>của</a:t>
            </a:r>
            <a:r>
              <a:rPr lang="en-US" sz="4500" dirty="0">
                <a:solidFill>
                  <a:srgbClr val="964900"/>
                </a:solidFill>
                <a:latin typeface="Roboto Condensed"/>
              </a:rPr>
              <a:t> </a:t>
            </a:r>
            <a:r>
              <a:rPr lang="en-US" sz="4500" dirty="0" err="1">
                <a:solidFill>
                  <a:srgbClr val="964900"/>
                </a:solidFill>
                <a:latin typeface="Roboto Condensed"/>
              </a:rPr>
              <a:t>Hồ</a:t>
            </a:r>
            <a:r>
              <a:rPr lang="en-US" sz="4500" dirty="0">
                <a:solidFill>
                  <a:srgbClr val="964900"/>
                </a:solidFill>
                <a:latin typeface="Roboto Condensed"/>
              </a:rPr>
              <a:t> </a:t>
            </a:r>
            <a:r>
              <a:rPr lang="en-US" sz="4500" dirty="0" err="1">
                <a:solidFill>
                  <a:srgbClr val="964900"/>
                </a:solidFill>
                <a:latin typeface="Roboto Condensed"/>
              </a:rPr>
              <a:t>Xuân</a:t>
            </a:r>
            <a:r>
              <a:rPr lang="en-US" sz="4500" dirty="0">
                <a:solidFill>
                  <a:srgbClr val="964900"/>
                </a:solidFill>
                <a:latin typeface="Roboto Condensed"/>
              </a:rPr>
              <a:t> </a:t>
            </a:r>
            <a:r>
              <a:rPr lang="en-US" sz="4500" dirty="0" err="1">
                <a:solidFill>
                  <a:srgbClr val="964900"/>
                </a:solidFill>
                <a:latin typeface="Roboto Condensed"/>
              </a:rPr>
              <a:t>Hương</a:t>
            </a:r>
            <a:r>
              <a:rPr lang="en-US" sz="4500" dirty="0">
                <a:solidFill>
                  <a:srgbClr val="964900"/>
                </a:solidFill>
                <a:latin typeface="Roboto Condensed"/>
              </a:rPr>
              <a:t> </a:t>
            </a:r>
            <a:r>
              <a:rPr lang="en-US" sz="4500" dirty="0" err="1">
                <a:solidFill>
                  <a:srgbClr val="964900"/>
                </a:solidFill>
                <a:latin typeface="Roboto Condensed"/>
              </a:rPr>
              <a:t>trước</a:t>
            </a:r>
            <a:r>
              <a:rPr lang="en-US" sz="4500" dirty="0">
                <a:solidFill>
                  <a:srgbClr val="964900"/>
                </a:solidFill>
                <a:latin typeface="Roboto Condensed"/>
              </a:rPr>
              <a:t> </a:t>
            </a:r>
            <a:r>
              <a:rPr lang="en-US" sz="4500" dirty="0" err="1">
                <a:solidFill>
                  <a:srgbClr val="964900"/>
                </a:solidFill>
                <a:latin typeface="Roboto Condensed"/>
              </a:rPr>
              <a:t>duyên</a:t>
            </a:r>
            <a:r>
              <a:rPr lang="en-US" sz="4500" dirty="0">
                <a:solidFill>
                  <a:srgbClr val="964900"/>
                </a:solidFill>
                <a:latin typeface="Roboto Condensed"/>
              </a:rPr>
              <a:t> </a:t>
            </a:r>
            <a:r>
              <a:rPr lang="en-US" sz="4500" dirty="0" err="1">
                <a:solidFill>
                  <a:srgbClr val="964900"/>
                </a:solidFill>
                <a:latin typeface="Roboto Condensed"/>
              </a:rPr>
              <a:t>phận</a:t>
            </a:r>
            <a:endParaRPr lang="en-US" sz="4500" dirty="0">
              <a:solidFill>
                <a:srgbClr val="964900"/>
              </a:solidFill>
              <a:latin typeface="Roboto Condensed"/>
            </a:endParaRPr>
          </a:p>
          <a:p>
            <a:pPr algn="just">
              <a:lnSpc>
                <a:spcPts val="6299"/>
              </a:lnSpc>
            </a:pPr>
            <a:r>
              <a:rPr lang="en-US" sz="4500" dirty="0">
                <a:solidFill>
                  <a:srgbClr val="964900"/>
                </a:solidFill>
                <a:latin typeface="Roboto Condensed"/>
              </a:rPr>
              <a:t> + </a:t>
            </a:r>
            <a:r>
              <a:rPr lang="en-US" sz="4500" dirty="0" err="1">
                <a:solidFill>
                  <a:srgbClr val="964900"/>
                </a:solidFill>
                <a:latin typeface="Roboto Condensed"/>
              </a:rPr>
              <a:t>Khát</a:t>
            </a:r>
            <a:r>
              <a:rPr lang="en-US" sz="4500" dirty="0">
                <a:solidFill>
                  <a:srgbClr val="964900"/>
                </a:solidFill>
                <a:latin typeface="Roboto Condensed"/>
              </a:rPr>
              <a:t> </a:t>
            </a:r>
            <a:r>
              <a:rPr lang="en-US" sz="4500" dirty="0" err="1">
                <a:solidFill>
                  <a:srgbClr val="964900"/>
                </a:solidFill>
                <a:latin typeface="Roboto Condensed"/>
              </a:rPr>
              <a:t>vọng</a:t>
            </a:r>
            <a:r>
              <a:rPr lang="en-US" sz="4500" dirty="0">
                <a:solidFill>
                  <a:srgbClr val="964900"/>
                </a:solidFill>
                <a:latin typeface="Roboto Condensed"/>
              </a:rPr>
              <a:t> </a:t>
            </a:r>
            <a:r>
              <a:rPr lang="en-US" sz="4500" dirty="0" err="1">
                <a:solidFill>
                  <a:srgbClr val="964900"/>
                </a:solidFill>
                <a:latin typeface="Roboto Condensed"/>
              </a:rPr>
              <a:t>sống</a:t>
            </a:r>
            <a:r>
              <a:rPr lang="en-US" sz="4500" dirty="0">
                <a:solidFill>
                  <a:srgbClr val="964900"/>
                </a:solidFill>
                <a:latin typeface="Roboto Condensed"/>
              </a:rPr>
              <a:t>, </a:t>
            </a:r>
            <a:r>
              <a:rPr lang="en-US" sz="4500" dirty="0" err="1">
                <a:solidFill>
                  <a:srgbClr val="964900"/>
                </a:solidFill>
                <a:latin typeface="Roboto Condensed"/>
              </a:rPr>
              <a:t>khát</a:t>
            </a:r>
            <a:r>
              <a:rPr lang="en-US" sz="4500" dirty="0">
                <a:solidFill>
                  <a:srgbClr val="964900"/>
                </a:solidFill>
                <a:latin typeface="Roboto Condensed"/>
              </a:rPr>
              <a:t> </a:t>
            </a:r>
            <a:r>
              <a:rPr lang="en-US" sz="4500" dirty="0" err="1">
                <a:solidFill>
                  <a:srgbClr val="964900"/>
                </a:solidFill>
                <a:latin typeface="Roboto Condensed"/>
              </a:rPr>
              <a:t>vọng</a:t>
            </a:r>
            <a:r>
              <a:rPr lang="en-US" sz="4500" dirty="0">
                <a:solidFill>
                  <a:srgbClr val="964900"/>
                </a:solidFill>
                <a:latin typeface="Roboto Condensed"/>
              </a:rPr>
              <a:t> </a:t>
            </a:r>
            <a:r>
              <a:rPr lang="en-US" sz="4500" dirty="0" err="1">
                <a:solidFill>
                  <a:srgbClr val="964900"/>
                </a:solidFill>
                <a:latin typeface="Roboto Condensed"/>
              </a:rPr>
              <a:t>hạnh</a:t>
            </a:r>
            <a:r>
              <a:rPr lang="en-US" sz="4500" dirty="0">
                <a:solidFill>
                  <a:srgbClr val="964900"/>
                </a:solidFill>
                <a:latin typeface="Roboto Condensed"/>
              </a:rPr>
              <a:t> </a:t>
            </a:r>
            <a:r>
              <a:rPr lang="en-US" sz="4500" dirty="0" err="1">
                <a:solidFill>
                  <a:srgbClr val="964900"/>
                </a:solidFill>
                <a:latin typeface="Roboto Condensed"/>
              </a:rPr>
              <a:t>phúc</a:t>
            </a:r>
            <a:r>
              <a:rPr lang="en-US" sz="4500" dirty="0">
                <a:solidFill>
                  <a:srgbClr val="964900"/>
                </a:solidFill>
                <a:latin typeface="Roboto Condensed"/>
              </a:rPr>
              <a:t> </a:t>
            </a:r>
            <a:r>
              <a:rPr lang="en-US" sz="4500" dirty="0" err="1">
                <a:solidFill>
                  <a:srgbClr val="964900"/>
                </a:solidFill>
                <a:latin typeface="Roboto Condensed"/>
              </a:rPr>
              <a:t>của</a:t>
            </a:r>
            <a:r>
              <a:rPr lang="en-US" sz="4500" dirty="0">
                <a:solidFill>
                  <a:srgbClr val="964900"/>
                </a:solidFill>
                <a:latin typeface="Roboto Condensed"/>
              </a:rPr>
              <a:t> </a:t>
            </a:r>
            <a:r>
              <a:rPr lang="en-US" sz="4500" dirty="0" err="1">
                <a:solidFill>
                  <a:srgbClr val="964900"/>
                </a:solidFill>
                <a:latin typeface="Roboto Condensed"/>
              </a:rPr>
              <a:t>nữ</a:t>
            </a:r>
            <a:r>
              <a:rPr lang="en-US" sz="4500" dirty="0">
                <a:solidFill>
                  <a:srgbClr val="964900"/>
                </a:solidFill>
                <a:latin typeface="Roboto Condensed"/>
              </a:rPr>
              <a:t> </a:t>
            </a:r>
            <a:r>
              <a:rPr lang="en-US" sz="4500" dirty="0" err="1">
                <a:solidFill>
                  <a:srgbClr val="964900"/>
                </a:solidFill>
                <a:latin typeface="Roboto Condensed"/>
              </a:rPr>
              <a:t>sĩ</a:t>
            </a:r>
            <a:endParaRPr lang="en-US" sz="4500" dirty="0">
              <a:solidFill>
                <a:srgbClr val="964900"/>
              </a:solidFill>
              <a:latin typeface="Roboto Condensed"/>
            </a:endParaRPr>
          </a:p>
          <a:p>
            <a:pPr algn="just">
              <a:lnSpc>
                <a:spcPts val="6299"/>
              </a:lnSpc>
            </a:pPr>
            <a:r>
              <a:rPr lang="en-US" sz="4500" dirty="0" err="1">
                <a:solidFill>
                  <a:srgbClr val="964900"/>
                </a:solidFill>
                <a:latin typeface="Roboto Condensed Bold"/>
              </a:rPr>
              <a:t>Giá</a:t>
            </a:r>
            <a:r>
              <a:rPr lang="en-US" sz="4500" dirty="0">
                <a:solidFill>
                  <a:srgbClr val="964900"/>
                </a:solidFill>
                <a:latin typeface="Roboto Condensed Bold"/>
              </a:rPr>
              <a:t> </a:t>
            </a:r>
            <a:r>
              <a:rPr lang="en-US" sz="4500" dirty="0" err="1">
                <a:solidFill>
                  <a:srgbClr val="964900"/>
                </a:solidFill>
                <a:latin typeface="Roboto Condensed Bold"/>
              </a:rPr>
              <a:t>trị</a:t>
            </a:r>
            <a:r>
              <a:rPr lang="en-US" sz="4500" dirty="0">
                <a:solidFill>
                  <a:srgbClr val="964900"/>
                </a:solidFill>
                <a:latin typeface="Roboto Condensed Bold"/>
              </a:rPr>
              <a:t> </a:t>
            </a:r>
            <a:r>
              <a:rPr lang="en-US" sz="4500" dirty="0" err="1">
                <a:solidFill>
                  <a:srgbClr val="964900"/>
                </a:solidFill>
                <a:latin typeface="Roboto Condensed Bold"/>
              </a:rPr>
              <a:t>nghệ</a:t>
            </a:r>
            <a:r>
              <a:rPr lang="en-US" sz="4500" dirty="0">
                <a:solidFill>
                  <a:srgbClr val="964900"/>
                </a:solidFill>
                <a:latin typeface="Roboto Condensed Bold"/>
              </a:rPr>
              <a:t> </a:t>
            </a:r>
            <a:r>
              <a:rPr lang="en-US" sz="4500" dirty="0" err="1">
                <a:solidFill>
                  <a:srgbClr val="964900"/>
                </a:solidFill>
                <a:latin typeface="Roboto Condensed Bold"/>
              </a:rPr>
              <a:t>thuật</a:t>
            </a:r>
            <a:r>
              <a:rPr lang="en-US" sz="4500" dirty="0">
                <a:solidFill>
                  <a:srgbClr val="964900"/>
                </a:solidFill>
                <a:latin typeface="Roboto Condensed Bold"/>
              </a:rPr>
              <a:t>:</a:t>
            </a:r>
          </a:p>
          <a:p>
            <a:pPr algn="just">
              <a:lnSpc>
                <a:spcPts val="6299"/>
              </a:lnSpc>
            </a:pPr>
            <a:r>
              <a:rPr lang="en-US" sz="4500" dirty="0">
                <a:solidFill>
                  <a:srgbClr val="964900"/>
                </a:solidFill>
                <a:latin typeface="Roboto Condensed"/>
              </a:rPr>
              <a:t> + </a:t>
            </a:r>
            <a:r>
              <a:rPr lang="en-US" sz="4500" dirty="0" err="1">
                <a:solidFill>
                  <a:srgbClr val="964900"/>
                </a:solidFill>
                <a:latin typeface="Roboto Condensed"/>
              </a:rPr>
              <a:t>Nghệ</a:t>
            </a:r>
            <a:r>
              <a:rPr lang="en-US" sz="4500" dirty="0">
                <a:solidFill>
                  <a:srgbClr val="964900"/>
                </a:solidFill>
                <a:latin typeface="Roboto Condensed"/>
              </a:rPr>
              <a:t> </a:t>
            </a:r>
            <a:r>
              <a:rPr lang="en-US" sz="4500" dirty="0" err="1">
                <a:solidFill>
                  <a:srgbClr val="964900"/>
                </a:solidFill>
                <a:latin typeface="Roboto Condensed"/>
              </a:rPr>
              <a:t>thuật</a:t>
            </a:r>
            <a:r>
              <a:rPr lang="en-US" sz="4500" dirty="0">
                <a:solidFill>
                  <a:srgbClr val="964900"/>
                </a:solidFill>
                <a:latin typeface="Roboto Condensed"/>
              </a:rPr>
              <a:t> </a:t>
            </a:r>
            <a:r>
              <a:rPr lang="en-US" sz="4500" dirty="0" err="1">
                <a:solidFill>
                  <a:srgbClr val="964900"/>
                </a:solidFill>
                <a:latin typeface="Roboto Condensed"/>
              </a:rPr>
              <a:t>thơ</a:t>
            </a:r>
            <a:r>
              <a:rPr lang="en-US" sz="4500" dirty="0">
                <a:solidFill>
                  <a:srgbClr val="964900"/>
                </a:solidFill>
                <a:latin typeface="Roboto Condensed"/>
              </a:rPr>
              <a:t> </a:t>
            </a:r>
            <a:r>
              <a:rPr lang="en-US" sz="4500" dirty="0" err="1">
                <a:solidFill>
                  <a:srgbClr val="964900"/>
                </a:solidFill>
                <a:latin typeface="Roboto Condensed"/>
              </a:rPr>
              <a:t>Đường</a:t>
            </a:r>
            <a:r>
              <a:rPr lang="en-US" sz="4500" dirty="0">
                <a:solidFill>
                  <a:srgbClr val="964900"/>
                </a:solidFill>
                <a:latin typeface="Roboto Condensed"/>
              </a:rPr>
              <a:t>: </a:t>
            </a:r>
            <a:r>
              <a:rPr lang="en-US" sz="4500" dirty="0" err="1">
                <a:solidFill>
                  <a:srgbClr val="964900"/>
                </a:solidFill>
                <a:latin typeface="Roboto Condensed"/>
              </a:rPr>
              <a:t>đối</a:t>
            </a:r>
            <a:r>
              <a:rPr lang="en-US" sz="4500" dirty="0">
                <a:solidFill>
                  <a:srgbClr val="964900"/>
                </a:solidFill>
                <a:latin typeface="Roboto Condensed"/>
              </a:rPr>
              <a:t>, </a:t>
            </a:r>
            <a:r>
              <a:rPr lang="en-US" sz="4500" dirty="0" err="1">
                <a:solidFill>
                  <a:srgbClr val="964900"/>
                </a:solidFill>
                <a:latin typeface="Roboto Condensed"/>
              </a:rPr>
              <a:t>tính</a:t>
            </a:r>
            <a:r>
              <a:rPr lang="en-US" sz="4500" dirty="0">
                <a:solidFill>
                  <a:srgbClr val="964900"/>
                </a:solidFill>
                <a:latin typeface="Roboto Condensed"/>
              </a:rPr>
              <a:t> </a:t>
            </a:r>
            <a:r>
              <a:rPr lang="en-US" sz="4500" dirty="0" err="1">
                <a:solidFill>
                  <a:srgbClr val="964900"/>
                </a:solidFill>
                <a:latin typeface="Roboto Condensed"/>
              </a:rPr>
              <a:t>chất</a:t>
            </a:r>
            <a:r>
              <a:rPr lang="en-US" sz="4500" dirty="0">
                <a:solidFill>
                  <a:srgbClr val="964900"/>
                </a:solidFill>
                <a:latin typeface="Roboto Condensed"/>
              </a:rPr>
              <a:t> </a:t>
            </a:r>
            <a:r>
              <a:rPr lang="en-US" sz="4500" dirty="0" err="1">
                <a:solidFill>
                  <a:srgbClr val="964900"/>
                </a:solidFill>
                <a:latin typeface="Roboto Condensed"/>
              </a:rPr>
              <a:t>hàm</a:t>
            </a:r>
            <a:r>
              <a:rPr lang="en-US" sz="4500" dirty="0">
                <a:solidFill>
                  <a:srgbClr val="964900"/>
                </a:solidFill>
                <a:latin typeface="Roboto Condensed"/>
              </a:rPr>
              <a:t> </a:t>
            </a:r>
            <a:r>
              <a:rPr lang="en-US" sz="4500" dirty="0" err="1">
                <a:solidFill>
                  <a:srgbClr val="964900"/>
                </a:solidFill>
                <a:latin typeface="Roboto Condensed"/>
              </a:rPr>
              <a:t>súc</a:t>
            </a:r>
            <a:r>
              <a:rPr lang="en-US" sz="4500" dirty="0">
                <a:solidFill>
                  <a:srgbClr val="964900"/>
                </a:solidFill>
                <a:latin typeface="Roboto Condensed"/>
              </a:rPr>
              <a:t>, </a:t>
            </a:r>
            <a:r>
              <a:rPr lang="en-US" sz="4500" dirty="0" err="1">
                <a:solidFill>
                  <a:srgbClr val="964900"/>
                </a:solidFill>
                <a:latin typeface="Roboto Condensed"/>
              </a:rPr>
              <a:t>đảo</a:t>
            </a:r>
            <a:r>
              <a:rPr lang="en-US" sz="4500" dirty="0">
                <a:solidFill>
                  <a:srgbClr val="964900"/>
                </a:solidFill>
                <a:latin typeface="Roboto Condensed"/>
              </a:rPr>
              <a:t> </a:t>
            </a:r>
            <a:r>
              <a:rPr lang="en-US" sz="4500" dirty="0" err="1">
                <a:solidFill>
                  <a:srgbClr val="964900"/>
                </a:solidFill>
                <a:latin typeface="Roboto Condensed"/>
              </a:rPr>
              <a:t>ngữ</a:t>
            </a:r>
            <a:endParaRPr lang="en-US" sz="4500" dirty="0">
              <a:solidFill>
                <a:srgbClr val="964900"/>
              </a:solidFill>
              <a:latin typeface="Roboto Condensed"/>
            </a:endParaRPr>
          </a:p>
          <a:p>
            <a:pPr algn="just">
              <a:lnSpc>
                <a:spcPts val="6299"/>
              </a:lnSpc>
            </a:pPr>
            <a:r>
              <a:rPr lang="en-US" sz="4500" dirty="0">
                <a:solidFill>
                  <a:srgbClr val="964900"/>
                </a:solidFill>
                <a:latin typeface="Roboto Condensed"/>
              </a:rPr>
              <a:t> + </a:t>
            </a:r>
            <a:r>
              <a:rPr lang="en-US" sz="4500" dirty="0" err="1">
                <a:solidFill>
                  <a:srgbClr val="964900"/>
                </a:solidFill>
                <a:latin typeface="Roboto Condensed"/>
              </a:rPr>
              <a:t>Sử</a:t>
            </a:r>
            <a:r>
              <a:rPr lang="en-US" sz="4500" dirty="0">
                <a:solidFill>
                  <a:srgbClr val="964900"/>
                </a:solidFill>
                <a:latin typeface="Roboto Condensed"/>
              </a:rPr>
              <a:t> </a:t>
            </a:r>
            <a:r>
              <a:rPr lang="en-US" sz="4500" dirty="0" err="1">
                <a:solidFill>
                  <a:srgbClr val="964900"/>
                </a:solidFill>
                <a:latin typeface="Roboto Condensed"/>
              </a:rPr>
              <a:t>dụng</a:t>
            </a:r>
            <a:r>
              <a:rPr lang="en-US" sz="4500" dirty="0">
                <a:solidFill>
                  <a:srgbClr val="964900"/>
                </a:solidFill>
                <a:latin typeface="Roboto Condensed"/>
              </a:rPr>
              <a:t> </a:t>
            </a:r>
            <a:r>
              <a:rPr lang="en-US" sz="4500" dirty="0" err="1">
                <a:solidFill>
                  <a:srgbClr val="964900"/>
                </a:solidFill>
                <a:latin typeface="Roboto Condensed"/>
              </a:rPr>
              <a:t>từ</a:t>
            </a:r>
            <a:r>
              <a:rPr lang="en-US" sz="4500" dirty="0">
                <a:solidFill>
                  <a:srgbClr val="964900"/>
                </a:solidFill>
                <a:latin typeface="Roboto Condensed"/>
              </a:rPr>
              <a:t> </a:t>
            </a:r>
            <a:r>
              <a:rPr lang="en-US" sz="4500" dirty="0" err="1">
                <a:solidFill>
                  <a:srgbClr val="964900"/>
                </a:solidFill>
                <a:latin typeface="Roboto Condensed"/>
              </a:rPr>
              <a:t>ngữ</a:t>
            </a:r>
            <a:r>
              <a:rPr lang="en-US" sz="4500" dirty="0">
                <a:solidFill>
                  <a:srgbClr val="964900"/>
                </a:solidFill>
                <a:latin typeface="Roboto Condensed"/>
              </a:rPr>
              <a:t>, </a:t>
            </a:r>
            <a:r>
              <a:rPr lang="en-US" sz="4500" dirty="0" err="1">
                <a:solidFill>
                  <a:srgbClr val="964900"/>
                </a:solidFill>
                <a:latin typeface="Roboto Condensed"/>
              </a:rPr>
              <a:t>hình</a:t>
            </a:r>
            <a:r>
              <a:rPr lang="en-US" sz="4500" dirty="0">
                <a:solidFill>
                  <a:srgbClr val="964900"/>
                </a:solidFill>
                <a:latin typeface="Roboto Condensed"/>
              </a:rPr>
              <a:t> </a:t>
            </a:r>
            <a:r>
              <a:rPr lang="en-US" sz="4500" dirty="0" err="1">
                <a:solidFill>
                  <a:srgbClr val="964900"/>
                </a:solidFill>
                <a:latin typeface="Roboto Condensed"/>
              </a:rPr>
              <a:t>ảnh</a:t>
            </a:r>
            <a:r>
              <a:rPr lang="en-US" sz="4500" dirty="0">
                <a:solidFill>
                  <a:srgbClr val="964900"/>
                </a:solidFill>
                <a:latin typeface="Roboto Condensed"/>
              </a:rPr>
              <a:t> </a:t>
            </a:r>
            <a:r>
              <a:rPr lang="en-US" sz="4500" dirty="0" err="1">
                <a:solidFill>
                  <a:srgbClr val="964900"/>
                </a:solidFill>
                <a:latin typeface="Roboto Condensed"/>
              </a:rPr>
              <a:t>giản</a:t>
            </a:r>
            <a:r>
              <a:rPr lang="en-US" sz="4500" dirty="0">
                <a:solidFill>
                  <a:srgbClr val="964900"/>
                </a:solidFill>
                <a:latin typeface="Roboto Condensed"/>
              </a:rPr>
              <a:t> </a:t>
            </a:r>
            <a:r>
              <a:rPr lang="en-US" sz="4500" dirty="0" err="1">
                <a:solidFill>
                  <a:srgbClr val="964900"/>
                </a:solidFill>
                <a:latin typeface="Roboto Condensed"/>
              </a:rPr>
              <a:t>dị</a:t>
            </a:r>
            <a:r>
              <a:rPr lang="en-US" sz="4500" dirty="0">
                <a:solidFill>
                  <a:srgbClr val="964900"/>
                </a:solidFill>
                <a:latin typeface="Roboto Condensed"/>
              </a:rPr>
              <a:t>, </a:t>
            </a:r>
            <a:r>
              <a:rPr lang="en-US" sz="4500" dirty="0" err="1">
                <a:solidFill>
                  <a:srgbClr val="964900"/>
                </a:solidFill>
                <a:latin typeface="Roboto Condensed"/>
              </a:rPr>
              <a:t>giàu</a:t>
            </a:r>
            <a:r>
              <a:rPr lang="en-US" sz="4500" dirty="0">
                <a:solidFill>
                  <a:srgbClr val="964900"/>
                </a:solidFill>
                <a:latin typeface="Roboto Condensed"/>
              </a:rPr>
              <a:t> </a:t>
            </a:r>
            <a:r>
              <a:rPr lang="en-US" sz="4500" dirty="0" err="1">
                <a:solidFill>
                  <a:srgbClr val="964900"/>
                </a:solidFill>
                <a:latin typeface="Roboto Condensed"/>
              </a:rPr>
              <a:t>sức</a:t>
            </a:r>
            <a:r>
              <a:rPr lang="en-US" sz="4500" dirty="0">
                <a:solidFill>
                  <a:srgbClr val="964900"/>
                </a:solidFill>
                <a:latin typeface="Roboto Condensed"/>
              </a:rPr>
              <a:t> </a:t>
            </a:r>
            <a:r>
              <a:rPr lang="en-US" sz="4500" dirty="0" err="1">
                <a:solidFill>
                  <a:srgbClr val="964900"/>
                </a:solidFill>
                <a:latin typeface="Roboto Condensed"/>
              </a:rPr>
              <a:t>biểu</a:t>
            </a:r>
            <a:r>
              <a:rPr lang="en-US" sz="4500" dirty="0">
                <a:solidFill>
                  <a:srgbClr val="964900"/>
                </a:solidFill>
                <a:latin typeface="Roboto Condensed"/>
              </a:rPr>
              <a:t> </a:t>
            </a:r>
            <a:r>
              <a:rPr lang="en-US" sz="4500" dirty="0" err="1">
                <a:solidFill>
                  <a:srgbClr val="964900"/>
                </a:solidFill>
                <a:latin typeface="Roboto Condensed"/>
              </a:rPr>
              <a:t>cảm</a:t>
            </a:r>
            <a:endParaRPr lang="en-US" sz="4500" dirty="0">
              <a:solidFill>
                <a:srgbClr val="964900"/>
              </a:solidFill>
              <a:latin typeface="Roboto Condensed"/>
            </a:endParaRPr>
          </a:p>
          <a:p>
            <a:pPr algn="just">
              <a:lnSpc>
                <a:spcPts val="6299"/>
              </a:lnSpc>
            </a:pPr>
            <a:endParaRPr lang="en-US" sz="4500" dirty="0">
              <a:solidFill>
                <a:srgbClr val="964900"/>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flipV="1">
            <a:off x="-1893216" y="-2317189"/>
            <a:ext cx="12578412" cy="20369897"/>
          </a:xfrm>
          <a:custGeom>
            <a:avLst/>
            <a:gdLst/>
            <a:ahLst/>
            <a:cxnLst/>
            <a:rect l="l" t="t" r="r" b="b"/>
            <a:pathLst>
              <a:path w="12578412" h="20369897">
                <a:moveTo>
                  <a:pt x="0" y="20369897"/>
                </a:moveTo>
                <a:lnTo>
                  <a:pt x="12578412" y="20369897"/>
                </a:lnTo>
                <a:lnTo>
                  <a:pt x="12578412" y="0"/>
                </a:lnTo>
                <a:lnTo>
                  <a:pt x="0" y="0"/>
                </a:lnTo>
                <a:lnTo>
                  <a:pt x="0" y="20369897"/>
                </a:lnTo>
                <a:close/>
              </a:path>
            </a:pathLst>
          </a:custGeom>
          <a:blipFill>
            <a:blip r:embed="rId3"/>
            <a:stretch>
              <a:fillRect/>
            </a:stretch>
          </a:blipFill>
        </p:spPr>
      </p:sp>
      <p:sp>
        <p:nvSpPr>
          <p:cNvPr id="4" name="Freeform 4"/>
          <p:cNvSpPr/>
          <p:nvPr/>
        </p:nvSpPr>
        <p:spPr>
          <a:xfrm>
            <a:off x="10744464" y="966501"/>
            <a:ext cx="6652642" cy="6814244"/>
          </a:xfrm>
          <a:custGeom>
            <a:avLst/>
            <a:gdLst/>
            <a:ahLst/>
            <a:cxnLst/>
            <a:rect l="l" t="t" r="r" b="b"/>
            <a:pathLst>
              <a:path w="6652642" h="6814244">
                <a:moveTo>
                  <a:pt x="0" y="0"/>
                </a:moveTo>
                <a:lnTo>
                  <a:pt x="6652642" y="0"/>
                </a:lnTo>
                <a:lnTo>
                  <a:pt x="6652642" y="6814244"/>
                </a:lnTo>
                <a:lnTo>
                  <a:pt x="0" y="6814244"/>
                </a:lnTo>
                <a:lnTo>
                  <a:pt x="0" y="0"/>
                </a:lnTo>
                <a:close/>
              </a:path>
            </a:pathLst>
          </a:custGeom>
          <a:blipFill>
            <a:blip r:embed="rId4"/>
            <a:stretch>
              <a:fillRect/>
            </a:stretch>
          </a:blipFill>
        </p:spPr>
      </p:sp>
      <p:sp>
        <p:nvSpPr>
          <p:cNvPr id="5" name="TextBox 5"/>
          <p:cNvSpPr txBox="1"/>
          <p:nvPr/>
        </p:nvSpPr>
        <p:spPr>
          <a:xfrm>
            <a:off x="711276" y="1737845"/>
            <a:ext cx="6936879" cy="5462797"/>
          </a:xfrm>
          <a:prstGeom prst="rect">
            <a:avLst/>
          </a:prstGeom>
        </p:spPr>
        <p:txBody>
          <a:bodyPr lIns="0" tIns="0" rIns="0" bIns="0" rtlCol="0" anchor="t">
            <a:spAutoFit/>
          </a:bodyPr>
          <a:lstStyle/>
          <a:p>
            <a:pPr algn="ctr">
              <a:lnSpc>
                <a:spcPts val="7217"/>
              </a:lnSpc>
              <a:spcBef>
                <a:spcPct val="0"/>
              </a:spcBef>
            </a:pPr>
            <a:r>
              <a:rPr lang="en-US" sz="5155" spc="15" dirty="0" err="1">
                <a:solidFill>
                  <a:srgbClr val="FFFFFF"/>
                </a:solidFill>
                <a:latin typeface="Roboto Condensed Bold"/>
              </a:rPr>
              <a:t>Bà</a:t>
            </a:r>
            <a:r>
              <a:rPr lang="en-US" sz="5155" spc="15" dirty="0">
                <a:solidFill>
                  <a:srgbClr val="FFFFFF"/>
                </a:solidFill>
                <a:latin typeface="Roboto Condensed Bold"/>
              </a:rPr>
              <a:t> </a:t>
            </a:r>
            <a:r>
              <a:rPr lang="en-US" sz="5155" spc="15" dirty="0" err="1">
                <a:solidFill>
                  <a:srgbClr val="FFFFFF"/>
                </a:solidFill>
                <a:latin typeface="Roboto Condensed Bold"/>
              </a:rPr>
              <a:t>là</a:t>
            </a:r>
            <a:r>
              <a:rPr lang="en-US" sz="5155" spc="15" dirty="0">
                <a:solidFill>
                  <a:srgbClr val="FFFFFF"/>
                </a:solidFill>
                <a:latin typeface="Roboto Condensed Bold"/>
              </a:rPr>
              <a:t> con </a:t>
            </a:r>
            <a:r>
              <a:rPr lang="en-US" sz="5155" spc="15" dirty="0" err="1">
                <a:solidFill>
                  <a:srgbClr val="FFFFFF"/>
                </a:solidFill>
                <a:latin typeface="Roboto Condensed Bold"/>
              </a:rPr>
              <a:t>gái</a:t>
            </a:r>
            <a:r>
              <a:rPr lang="en-US" sz="5155" spc="15" dirty="0">
                <a:solidFill>
                  <a:srgbClr val="FFFFFF"/>
                </a:solidFill>
                <a:latin typeface="Roboto Condensed Bold"/>
              </a:rPr>
              <a:t> </a:t>
            </a:r>
            <a:r>
              <a:rPr lang="en-US" sz="5155" spc="15" dirty="0" err="1">
                <a:solidFill>
                  <a:srgbClr val="FFFFFF"/>
                </a:solidFill>
                <a:latin typeface="Roboto Condensed Bold"/>
              </a:rPr>
              <a:t>thứ</a:t>
            </a:r>
            <a:r>
              <a:rPr lang="en-US" sz="5155" spc="15" dirty="0">
                <a:solidFill>
                  <a:srgbClr val="FFFFFF"/>
                </a:solidFill>
                <a:latin typeface="Roboto Condensed Bold"/>
              </a:rPr>
              <a:t> </a:t>
            </a:r>
            <a:r>
              <a:rPr lang="en-US" sz="5155" spc="15" dirty="0" err="1">
                <a:solidFill>
                  <a:srgbClr val="FFFFFF"/>
                </a:solidFill>
                <a:latin typeface="Roboto Condensed Bold"/>
              </a:rPr>
              <a:t>tư</a:t>
            </a:r>
            <a:r>
              <a:rPr lang="en-US" sz="5155" spc="15" dirty="0">
                <a:solidFill>
                  <a:srgbClr val="FFFFFF"/>
                </a:solidFill>
                <a:latin typeface="Roboto Condensed Bold"/>
              </a:rPr>
              <a:t> </a:t>
            </a:r>
            <a:r>
              <a:rPr lang="en-US" sz="5155" spc="15" dirty="0" err="1">
                <a:solidFill>
                  <a:srgbClr val="FFFFFF"/>
                </a:solidFill>
                <a:latin typeface="Roboto Condensed Bold"/>
              </a:rPr>
              <a:t>của</a:t>
            </a:r>
            <a:r>
              <a:rPr lang="en-US" sz="5155" spc="15" dirty="0">
                <a:solidFill>
                  <a:srgbClr val="FFFFFF"/>
                </a:solidFill>
                <a:latin typeface="Roboto Condensed Bold"/>
              </a:rPr>
              <a:t> </a:t>
            </a:r>
            <a:r>
              <a:rPr lang="en-US" sz="5155" spc="15" dirty="0" err="1">
                <a:solidFill>
                  <a:srgbClr val="FFFFFF"/>
                </a:solidFill>
                <a:latin typeface="Roboto Condensed Bold"/>
              </a:rPr>
              <a:t>nhà</a:t>
            </a:r>
            <a:r>
              <a:rPr lang="en-US" sz="5155" spc="15" dirty="0">
                <a:solidFill>
                  <a:srgbClr val="FFFFFF"/>
                </a:solidFill>
                <a:latin typeface="Roboto Condensed Bold"/>
              </a:rPr>
              <a:t> </a:t>
            </a:r>
            <a:r>
              <a:rPr lang="en-US" sz="5155" spc="15" dirty="0" err="1">
                <a:solidFill>
                  <a:srgbClr val="FFFFFF"/>
                </a:solidFill>
                <a:latin typeface="Roboto Condensed Bold"/>
              </a:rPr>
              <a:t>thơ</a:t>
            </a:r>
            <a:r>
              <a:rPr lang="en-US" sz="5155" spc="15" dirty="0">
                <a:solidFill>
                  <a:srgbClr val="FFFFFF"/>
                </a:solidFill>
                <a:latin typeface="Roboto Condensed Bold"/>
              </a:rPr>
              <a:t> </a:t>
            </a:r>
            <a:r>
              <a:rPr lang="en-US" sz="5155" spc="15" dirty="0" err="1">
                <a:solidFill>
                  <a:srgbClr val="FFFFFF"/>
                </a:solidFill>
                <a:latin typeface="Roboto Condensed Bold"/>
              </a:rPr>
              <a:t>Nguyễn</a:t>
            </a:r>
            <a:r>
              <a:rPr lang="en-US" sz="5155" spc="15" dirty="0">
                <a:solidFill>
                  <a:srgbClr val="FFFFFF"/>
                </a:solidFill>
                <a:latin typeface="Roboto Condensed Bold"/>
              </a:rPr>
              <a:t> </a:t>
            </a:r>
            <a:r>
              <a:rPr lang="en-US" sz="5155" spc="15" dirty="0" err="1">
                <a:solidFill>
                  <a:srgbClr val="FFFFFF"/>
                </a:solidFill>
                <a:latin typeface="Roboto Condensed Bold"/>
              </a:rPr>
              <a:t>Đình</a:t>
            </a:r>
            <a:r>
              <a:rPr lang="en-US" sz="5155" spc="15" dirty="0">
                <a:solidFill>
                  <a:srgbClr val="FFFFFF"/>
                </a:solidFill>
                <a:latin typeface="Roboto Condensed Bold"/>
              </a:rPr>
              <a:t> </a:t>
            </a:r>
            <a:r>
              <a:rPr lang="en-US" sz="5155" spc="15" dirty="0" err="1">
                <a:solidFill>
                  <a:srgbClr val="FFFFFF"/>
                </a:solidFill>
                <a:latin typeface="Roboto Condensed Bold"/>
              </a:rPr>
              <a:t>Chiểu</a:t>
            </a:r>
            <a:r>
              <a:rPr lang="en-US" sz="5155" spc="15" dirty="0">
                <a:solidFill>
                  <a:srgbClr val="FFFFFF"/>
                </a:solidFill>
                <a:latin typeface="Roboto Condensed Bold"/>
              </a:rPr>
              <a:t>, </a:t>
            </a:r>
            <a:r>
              <a:rPr lang="en-US" sz="5155" spc="15" dirty="0" err="1">
                <a:solidFill>
                  <a:srgbClr val="FFFFFF"/>
                </a:solidFill>
                <a:latin typeface="Roboto Condensed Bold"/>
              </a:rPr>
              <a:t>là</a:t>
            </a:r>
            <a:r>
              <a:rPr lang="en-US" sz="5155" spc="15" dirty="0">
                <a:solidFill>
                  <a:srgbClr val="FFFFFF"/>
                </a:solidFill>
                <a:latin typeface="Roboto Condensed Bold"/>
              </a:rPr>
              <a:t> </a:t>
            </a:r>
            <a:r>
              <a:rPr lang="en-US" sz="5155" spc="15" dirty="0" err="1">
                <a:solidFill>
                  <a:srgbClr val="FFFFFF"/>
                </a:solidFill>
                <a:latin typeface="Roboto Condensed Bold"/>
              </a:rPr>
              <a:t>nhà</a:t>
            </a:r>
            <a:r>
              <a:rPr lang="en-US" sz="5155" spc="15" dirty="0">
                <a:solidFill>
                  <a:srgbClr val="FFFFFF"/>
                </a:solidFill>
                <a:latin typeface="Roboto Condensed Bold"/>
              </a:rPr>
              <a:t> </a:t>
            </a:r>
            <a:r>
              <a:rPr lang="en-US" sz="5155" spc="15" dirty="0" err="1">
                <a:solidFill>
                  <a:srgbClr val="FFFFFF"/>
                </a:solidFill>
                <a:latin typeface="Roboto Condensed Bold"/>
              </a:rPr>
              <a:t>thơ</a:t>
            </a:r>
            <a:r>
              <a:rPr lang="en-US" sz="5155" spc="15" dirty="0">
                <a:solidFill>
                  <a:srgbClr val="FFFFFF"/>
                </a:solidFill>
                <a:latin typeface="Roboto Condensed Bold"/>
              </a:rPr>
              <a:t> </a:t>
            </a:r>
            <a:r>
              <a:rPr lang="en-US" sz="5155" spc="15" dirty="0" err="1">
                <a:solidFill>
                  <a:srgbClr val="FFFFFF"/>
                </a:solidFill>
                <a:latin typeface="Roboto Condensed Bold"/>
              </a:rPr>
              <a:t>đồng</a:t>
            </a:r>
            <a:r>
              <a:rPr lang="en-US" sz="5155" spc="15" dirty="0">
                <a:solidFill>
                  <a:srgbClr val="FFFFFF"/>
                </a:solidFill>
                <a:latin typeface="Roboto Condensed Bold"/>
              </a:rPr>
              <a:t> </a:t>
            </a:r>
            <a:r>
              <a:rPr lang="en-US" sz="5155" spc="15" dirty="0" err="1">
                <a:solidFill>
                  <a:srgbClr val="FFFFFF"/>
                </a:solidFill>
                <a:latin typeface="Roboto Condensed Bold"/>
              </a:rPr>
              <a:t>thời</a:t>
            </a:r>
            <a:r>
              <a:rPr lang="en-US" sz="5155" spc="15" dirty="0">
                <a:solidFill>
                  <a:srgbClr val="FFFFFF"/>
                </a:solidFill>
                <a:latin typeface="Roboto Condensed Bold"/>
              </a:rPr>
              <a:t> </a:t>
            </a:r>
            <a:r>
              <a:rPr lang="en-US" sz="5155" spc="15" dirty="0" err="1">
                <a:solidFill>
                  <a:srgbClr val="FFFFFF"/>
                </a:solidFill>
                <a:latin typeface="Roboto Condensed Bold"/>
              </a:rPr>
              <a:t>là</a:t>
            </a:r>
            <a:r>
              <a:rPr lang="en-US" sz="5155" spc="15" dirty="0">
                <a:solidFill>
                  <a:srgbClr val="FFFFFF"/>
                </a:solidFill>
                <a:latin typeface="Roboto Condensed Bold"/>
              </a:rPr>
              <a:t> </a:t>
            </a:r>
            <a:r>
              <a:rPr lang="en-US" sz="5155" spc="15" dirty="0" err="1">
                <a:solidFill>
                  <a:srgbClr val="FFFFFF"/>
                </a:solidFill>
                <a:latin typeface="Roboto Condensed Bold"/>
              </a:rPr>
              <a:t>nữ</a:t>
            </a:r>
            <a:r>
              <a:rPr lang="en-US" sz="5155" spc="15" dirty="0">
                <a:solidFill>
                  <a:srgbClr val="FFFFFF"/>
                </a:solidFill>
                <a:latin typeface="Roboto Condensed Bold"/>
              </a:rPr>
              <a:t> </a:t>
            </a:r>
            <a:r>
              <a:rPr lang="en-US" sz="5155" spc="15" dirty="0" err="1">
                <a:solidFill>
                  <a:srgbClr val="FFFFFF"/>
                </a:solidFill>
                <a:latin typeface="Roboto Condensed Bold"/>
              </a:rPr>
              <a:t>chủ</a:t>
            </a:r>
            <a:r>
              <a:rPr lang="en-US" sz="5155" spc="15" dirty="0">
                <a:solidFill>
                  <a:srgbClr val="FFFFFF"/>
                </a:solidFill>
                <a:latin typeface="Roboto Condensed Bold"/>
              </a:rPr>
              <a:t> </a:t>
            </a:r>
            <a:r>
              <a:rPr lang="en-US" sz="5155" spc="15" dirty="0" err="1">
                <a:solidFill>
                  <a:srgbClr val="FFFFFF"/>
                </a:solidFill>
                <a:latin typeface="Roboto Condensed Bold"/>
              </a:rPr>
              <a:t>bút</a:t>
            </a:r>
            <a:r>
              <a:rPr lang="en-US" sz="5155" spc="15" dirty="0">
                <a:solidFill>
                  <a:srgbClr val="FFFFFF"/>
                </a:solidFill>
                <a:latin typeface="Roboto Condensed Bold"/>
              </a:rPr>
              <a:t> </a:t>
            </a:r>
            <a:r>
              <a:rPr lang="en-US" sz="5155" spc="15" dirty="0" err="1">
                <a:solidFill>
                  <a:srgbClr val="FFFFFF"/>
                </a:solidFill>
                <a:latin typeface="Roboto Condensed Bold"/>
              </a:rPr>
              <a:t>đầu</a:t>
            </a:r>
            <a:r>
              <a:rPr lang="en-US" sz="5155" spc="15" dirty="0">
                <a:solidFill>
                  <a:srgbClr val="FFFFFF"/>
                </a:solidFill>
                <a:latin typeface="Roboto Condensed Bold"/>
              </a:rPr>
              <a:t> </a:t>
            </a:r>
            <a:r>
              <a:rPr lang="en-US" sz="5155" spc="15" dirty="0" err="1">
                <a:solidFill>
                  <a:srgbClr val="FFFFFF"/>
                </a:solidFill>
                <a:latin typeface="Roboto Condensed Bold"/>
              </a:rPr>
              <a:t>tiên</a:t>
            </a:r>
            <a:r>
              <a:rPr lang="en-US" sz="5155" spc="15" dirty="0">
                <a:solidFill>
                  <a:srgbClr val="FFFFFF"/>
                </a:solidFill>
                <a:latin typeface="Roboto Condensed Bold"/>
              </a:rPr>
              <a:t> </a:t>
            </a:r>
            <a:r>
              <a:rPr lang="en-US" sz="5155" spc="15" dirty="0" err="1">
                <a:solidFill>
                  <a:srgbClr val="FFFFFF"/>
                </a:solidFill>
                <a:latin typeface="Roboto Condensed Bold"/>
              </a:rPr>
              <a:t>của</a:t>
            </a:r>
            <a:r>
              <a:rPr lang="en-US" sz="5155" spc="15" dirty="0">
                <a:solidFill>
                  <a:srgbClr val="FFFFFF"/>
                </a:solidFill>
                <a:latin typeface="Roboto Condensed Bold"/>
              </a:rPr>
              <a:t> </a:t>
            </a:r>
            <a:r>
              <a:rPr lang="en-US" sz="5155" spc="15" dirty="0" err="1">
                <a:solidFill>
                  <a:srgbClr val="FFFFFF"/>
                </a:solidFill>
                <a:latin typeface="Roboto Condensed Bold"/>
              </a:rPr>
              <a:t>tờ</a:t>
            </a:r>
            <a:r>
              <a:rPr lang="en-US" sz="5155" spc="15" dirty="0">
                <a:solidFill>
                  <a:srgbClr val="FFFFFF"/>
                </a:solidFill>
                <a:latin typeface="Roboto Condensed Bold"/>
              </a:rPr>
              <a:t> </a:t>
            </a:r>
            <a:r>
              <a:rPr lang="en-US" sz="5155" spc="15" dirty="0" err="1">
                <a:solidFill>
                  <a:srgbClr val="FFFFFF"/>
                </a:solidFill>
                <a:latin typeface="Roboto Condensed Bold"/>
              </a:rPr>
              <a:t>báo</a:t>
            </a:r>
            <a:r>
              <a:rPr lang="en-US" sz="5155" spc="15" dirty="0">
                <a:solidFill>
                  <a:srgbClr val="FFFFFF"/>
                </a:solidFill>
                <a:latin typeface="Roboto Condensed Bold"/>
              </a:rPr>
              <a:t> </a:t>
            </a:r>
            <a:r>
              <a:rPr lang="en-US" sz="5155" spc="15" dirty="0" err="1">
                <a:solidFill>
                  <a:srgbClr val="FFFFFF"/>
                </a:solidFill>
                <a:latin typeface="Roboto Condensed Bold"/>
              </a:rPr>
              <a:t>nữ</a:t>
            </a:r>
            <a:r>
              <a:rPr lang="en-US" sz="5155" spc="15" dirty="0">
                <a:solidFill>
                  <a:srgbClr val="FFFFFF"/>
                </a:solidFill>
                <a:latin typeface="Roboto Condensed Bold"/>
              </a:rPr>
              <a:t> </a:t>
            </a:r>
            <a:r>
              <a:rPr lang="en-US" sz="5155" spc="15" dirty="0" err="1">
                <a:solidFill>
                  <a:srgbClr val="FFFFFF"/>
                </a:solidFill>
                <a:latin typeface="Roboto Condensed Bold"/>
              </a:rPr>
              <a:t>giới</a:t>
            </a:r>
            <a:r>
              <a:rPr lang="en-US" sz="5155" spc="15" dirty="0">
                <a:solidFill>
                  <a:srgbClr val="FFFFFF"/>
                </a:solidFill>
                <a:latin typeface="Roboto Condensed Bold"/>
              </a:rPr>
              <a:t> </a:t>
            </a:r>
            <a:r>
              <a:rPr lang="en-US" sz="5155" spc="15" dirty="0" err="1">
                <a:solidFill>
                  <a:srgbClr val="FFFFFF"/>
                </a:solidFill>
                <a:latin typeface="Roboto Condensed Bold"/>
              </a:rPr>
              <a:t>được</a:t>
            </a:r>
            <a:r>
              <a:rPr lang="en-US" sz="5155" spc="15" dirty="0">
                <a:solidFill>
                  <a:srgbClr val="FFFFFF"/>
                </a:solidFill>
                <a:latin typeface="Roboto Condensed Bold"/>
              </a:rPr>
              <a:t> </a:t>
            </a:r>
            <a:r>
              <a:rPr lang="en-US" sz="5155" spc="15" dirty="0" err="1">
                <a:solidFill>
                  <a:srgbClr val="FFFFFF"/>
                </a:solidFill>
                <a:latin typeface="Roboto Condensed Bold"/>
              </a:rPr>
              <a:t>xuất</a:t>
            </a:r>
            <a:r>
              <a:rPr lang="en-US" sz="5155" spc="15" dirty="0">
                <a:solidFill>
                  <a:srgbClr val="FFFFFF"/>
                </a:solidFill>
                <a:latin typeface="Roboto Condensed Bold"/>
              </a:rPr>
              <a:t> </a:t>
            </a:r>
            <a:r>
              <a:rPr lang="en-US" sz="5155" spc="15" dirty="0" err="1">
                <a:solidFill>
                  <a:srgbClr val="FFFFFF"/>
                </a:solidFill>
                <a:latin typeface="Roboto Condensed Bold"/>
              </a:rPr>
              <a:t>bản</a:t>
            </a:r>
            <a:r>
              <a:rPr lang="en-US" sz="5155" spc="15" dirty="0">
                <a:solidFill>
                  <a:srgbClr val="FFFFFF"/>
                </a:solidFill>
                <a:latin typeface="Roboto Condensed Bold"/>
              </a:rPr>
              <a:t> </a:t>
            </a:r>
            <a:r>
              <a:rPr lang="en-US" sz="5155" spc="15" dirty="0" err="1">
                <a:solidFill>
                  <a:srgbClr val="FFFFFF"/>
                </a:solidFill>
                <a:latin typeface="Roboto Condensed Bold"/>
              </a:rPr>
              <a:t>tại</a:t>
            </a:r>
            <a:r>
              <a:rPr lang="en-US" sz="5155" spc="15" dirty="0">
                <a:solidFill>
                  <a:srgbClr val="FFFFFF"/>
                </a:solidFill>
                <a:latin typeface="Roboto Condensed Bold"/>
              </a:rPr>
              <a:t> </a:t>
            </a:r>
            <a:r>
              <a:rPr lang="en-US" sz="5155" spc="15" dirty="0" err="1">
                <a:solidFill>
                  <a:srgbClr val="FFFFFF"/>
                </a:solidFill>
                <a:latin typeface="Roboto Condensed Bold"/>
              </a:rPr>
              <a:t>Sài</a:t>
            </a:r>
            <a:r>
              <a:rPr lang="en-US" sz="5155" spc="15" dirty="0">
                <a:solidFill>
                  <a:srgbClr val="FFFFFF"/>
                </a:solidFill>
                <a:latin typeface="Roboto Condensed Bold"/>
              </a:rPr>
              <a:t> </a:t>
            </a:r>
            <a:r>
              <a:rPr lang="en-US" sz="5155" spc="15" dirty="0" err="1">
                <a:solidFill>
                  <a:srgbClr val="FFFFFF"/>
                </a:solidFill>
                <a:latin typeface="Roboto Condensed Bold"/>
              </a:rPr>
              <a:t>Gòn</a:t>
            </a:r>
            <a:r>
              <a:rPr lang="en-US" sz="5155" spc="15" dirty="0">
                <a:solidFill>
                  <a:srgbClr val="FFFFFF"/>
                </a:solidFill>
                <a:latin typeface="Roboto Condensed Bold"/>
              </a:rPr>
              <a:t>.</a:t>
            </a:r>
          </a:p>
        </p:txBody>
      </p:sp>
      <p:sp>
        <p:nvSpPr>
          <p:cNvPr id="6" name="TextBox 6"/>
          <p:cNvSpPr txBox="1"/>
          <p:nvPr/>
        </p:nvSpPr>
        <p:spPr>
          <a:xfrm>
            <a:off x="9144000" y="7951957"/>
            <a:ext cx="9507091" cy="1012084"/>
          </a:xfrm>
          <a:prstGeom prst="rect">
            <a:avLst/>
          </a:prstGeom>
        </p:spPr>
        <p:txBody>
          <a:bodyPr lIns="0" tIns="0" rIns="0" bIns="0" rtlCol="0" anchor="t">
            <a:spAutoFit/>
          </a:bodyPr>
          <a:lstStyle/>
          <a:p>
            <a:pPr algn="ctr">
              <a:lnSpc>
                <a:spcPts val="7843"/>
              </a:lnSpc>
              <a:spcBef>
                <a:spcPct val="0"/>
              </a:spcBef>
            </a:pPr>
            <a:r>
              <a:rPr lang="en-US" sz="5602" spc="16">
                <a:solidFill>
                  <a:srgbClr val="543110"/>
                </a:solidFill>
                <a:latin typeface="#9Slide05 SVNLifehack Script"/>
              </a:rPr>
              <a:t>Sương Nguyệt Anh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TextBox 3"/>
          <p:cNvSpPr txBox="1"/>
          <p:nvPr/>
        </p:nvSpPr>
        <p:spPr>
          <a:xfrm>
            <a:off x="688586" y="1382358"/>
            <a:ext cx="16570714" cy="4904232"/>
          </a:xfrm>
          <a:prstGeom prst="rect">
            <a:avLst/>
          </a:prstGeom>
        </p:spPr>
        <p:txBody>
          <a:bodyPr lIns="0" tIns="0" rIns="0" bIns="0" rtlCol="0" anchor="t">
            <a:spAutoFit/>
          </a:bodyPr>
          <a:lstStyle/>
          <a:p>
            <a:pPr algn="ctr">
              <a:lnSpc>
                <a:spcPts val="9594"/>
              </a:lnSpc>
            </a:pPr>
            <a:r>
              <a:rPr lang="en-US" sz="7800">
                <a:solidFill>
                  <a:srgbClr val="964900"/>
                </a:solidFill>
                <a:latin typeface="#9Slide05 IcielSanelma"/>
              </a:rPr>
              <a:t>Nhiệm vụ 2 (Bài tập về nhà): Đặc điểm của thơ Nôm Đường luật là sự kết hợp hài hòa yếu tố Nôm và yếu tố Đường luật. Bằng sơ đồ tư duy, hãy xác định rõ các yếu tố này trong bài thơ “Tự tình”</a:t>
            </a:r>
          </a:p>
        </p:txBody>
      </p:sp>
      <p:sp>
        <p:nvSpPr>
          <p:cNvPr id="4" name="Freeform 4"/>
          <p:cNvSpPr/>
          <p:nvPr/>
        </p:nvSpPr>
        <p:spPr>
          <a:xfrm>
            <a:off x="-174034" y="6715607"/>
            <a:ext cx="18636067" cy="4006754"/>
          </a:xfrm>
          <a:custGeom>
            <a:avLst/>
            <a:gdLst/>
            <a:ahLst/>
            <a:cxnLst/>
            <a:rect l="l" t="t" r="r" b="b"/>
            <a:pathLst>
              <a:path w="18636067" h="4006754">
                <a:moveTo>
                  <a:pt x="0" y="0"/>
                </a:moveTo>
                <a:lnTo>
                  <a:pt x="18636068" y="0"/>
                </a:lnTo>
                <a:lnTo>
                  <a:pt x="18636068" y="4006754"/>
                </a:lnTo>
                <a:lnTo>
                  <a:pt x="0" y="4006754"/>
                </a:lnTo>
                <a:lnTo>
                  <a:pt x="0" y="0"/>
                </a:lnTo>
                <a:close/>
              </a:path>
            </a:pathLst>
          </a:custGeom>
          <a:blipFill>
            <a:blip r:embed="rId3">
              <a:alphaModFix amt="94000"/>
              <a:extLst>
                <a:ext uri="{96DAC541-7B7A-43D3-8B79-37D633B846F1}">
                  <asvg:svgBlip xmlns:asvg="http://schemas.microsoft.com/office/drawing/2016/SVG/main" xmlns="" r:embed="rId4"/>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rot="5400000">
            <a:off x="2854794" y="4775820"/>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3"/>
            <a:stretch>
              <a:fillRect/>
            </a:stretch>
          </a:blipFill>
        </p:spPr>
      </p:sp>
      <p:sp>
        <p:nvSpPr>
          <p:cNvPr id="4" name="Freeform 4"/>
          <p:cNvSpPr/>
          <p:nvPr/>
        </p:nvSpPr>
        <p:spPr>
          <a:xfrm>
            <a:off x="-174034" y="6970392"/>
            <a:ext cx="18636067" cy="4006754"/>
          </a:xfrm>
          <a:custGeom>
            <a:avLst/>
            <a:gdLst/>
            <a:ahLst/>
            <a:cxnLst/>
            <a:rect l="l" t="t" r="r" b="b"/>
            <a:pathLst>
              <a:path w="18636067" h="4006754">
                <a:moveTo>
                  <a:pt x="0" y="0"/>
                </a:moveTo>
                <a:lnTo>
                  <a:pt x="18636068" y="0"/>
                </a:lnTo>
                <a:lnTo>
                  <a:pt x="18636068" y="4006755"/>
                </a:lnTo>
                <a:lnTo>
                  <a:pt x="0" y="4006755"/>
                </a:lnTo>
                <a:lnTo>
                  <a:pt x="0" y="0"/>
                </a:lnTo>
                <a:close/>
              </a:path>
            </a:pathLst>
          </a:custGeom>
          <a:blipFill>
            <a:blip r:embed="rId4">
              <a:alphaModFix amt="94000"/>
              <a:extLst>
                <a:ext uri="{96DAC541-7B7A-43D3-8B79-37D633B846F1}">
                  <asvg:svgBlip xmlns:asvg="http://schemas.microsoft.com/office/drawing/2016/SVG/main" xmlns="" r:embed="rId5"/>
                </a:ext>
              </a:extLst>
            </a:blip>
            <a:stretch>
              <a:fillRect/>
            </a:stretch>
          </a:blipFill>
        </p:spPr>
      </p:sp>
      <p:grpSp>
        <p:nvGrpSpPr>
          <p:cNvPr id="5" name="Group 5"/>
          <p:cNvGrpSpPr/>
          <p:nvPr/>
        </p:nvGrpSpPr>
        <p:grpSpPr>
          <a:xfrm>
            <a:off x="739375" y="2279597"/>
            <a:ext cx="16519925" cy="7344953"/>
            <a:chOff x="0" y="0"/>
            <a:chExt cx="4350927" cy="1934473"/>
          </a:xfrm>
        </p:grpSpPr>
        <p:sp>
          <p:nvSpPr>
            <p:cNvPr id="6" name="Freeform 6"/>
            <p:cNvSpPr/>
            <p:nvPr/>
          </p:nvSpPr>
          <p:spPr>
            <a:xfrm>
              <a:off x="0" y="0"/>
              <a:ext cx="4350927" cy="1934473"/>
            </a:xfrm>
            <a:custGeom>
              <a:avLst/>
              <a:gdLst/>
              <a:ahLst/>
              <a:cxnLst/>
              <a:rect l="l" t="t" r="r" b="b"/>
              <a:pathLst>
                <a:path w="4350927" h="1934473">
                  <a:moveTo>
                    <a:pt x="23901" y="0"/>
                  </a:moveTo>
                  <a:lnTo>
                    <a:pt x="4327026" y="0"/>
                  </a:lnTo>
                  <a:cubicBezTo>
                    <a:pt x="4333365" y="0"/>
                    <a:pt x="4339444" y="2518"/>
                    <a:pt x="4343926" y="7000"/>
                  </a:cubicBezTo>
                  <a:cubicBezTo>
                    <a:pt x="4348409" y="11483"/>
                    <a:pt x="4350927" y="17562"/>
                    <a:pt x="4350927" y="23901"/>
                  </a:cubicBezTo>
                  <a:lnTo>
                    <a:pt x="4350927" y="1910573"/>
                  </a:lnTo>
                  <a:cubicBezTo>
                    <a:pt x="4350927" y="1923772"/>
                    <a:pt x="4340226" y="1934473"/>
                    <a:pt x="4327026" y="1934473"/>
                  </a:cubicBezTo>
                  <a:lnTo>
                    <a:pt x="23901" y="1934473"/>
                  </a:lnTo>
                  <a:cubicBezTo>
                    <a:pt x="10701" y="1934473"/>
                    <a:pt x="0" y="1923772"/>
                    <a:pt x="0" y="1910573"/>
                  </a:cubicBezTo>
                  <a:lnTo>
                    <a:pt x="0" y="23901"/>
                  </a:lnTo>
                  <a:cubicBezTo>
                    <a:pt x="0" y="10701"/>
                    <a:pt x="10701" y="0"/>
                    <a:pt x="23901" y="0"/>
                  </a:cubicBezTo>
                  <a:close/>
                </a:path>
              </a:pathLst>
            </a:custGeom>
            <a:solidFill>
              <a:srgbClr val="FFFFFF">
                <a:alpha val="80784"/>
              </a:srgbClr>
            </a:solidFill>
            <a:ln w="38100" cap="rnd">
              <a:solidFill>
                <a:srgbClr val="A25A17">
                  <a:alpha val="80784"/>
                </a:srgbClr>
              </a:solidFill>
              <a:prstDash val="solid"/>
              <a:round/>
            </a:ln>
          </p:spPr>
        </p:sp>
        <p:sp>
          <p:nvSpPr>
            <p:cNvPr id="7" name="TextBox 7"/>
            <p:cNvSpPr txBox="1"/>
            <p:nvPr/>
          </p:nvSpPr>
          <p:spPr>
            <a:xfrm>
              <a:off x="0" y="38100"/>
              <a:ext cx="4350927" cy="1896373"/>
            </a:xfrm>
            <a:prstGeom prst="rect">
              <a:avLst/>
            </a:prstGeom>
          </p:spPr>
          <p:txBody>
            <a:bodyPr lIns="50800" tIns="50800" rIns="50800" bIns="50800" rtlCol="0" anchor="ctr"/>
            <a:lstStyle/>
            <a:p>
              <a:pPr algn="ctr">
                <a:lnSpc>
                  <a:spcPts val="2258"/>
                </a:lnSpc>
              </a:pPr>
              <a:endParaRPr/>
            </a:p>
          </p:txBody>
        </p:sp>
      </p:grpSp>
      <p:sp>
        <p:nvSpPr>
          <p:cNvPr id="8" name="TextBox 8"/>
          <p:cNvSpPr txBox="1"/>
          <p:nvPr/>
        </p:nvSpPr>
        <p:spPr>
          <a:xfrm>
            <a:off x="436898" y="1066800"/>
            <a:ext cx="17708836" cy="806575"/>
          </a:xfrm>
          <a:prstGeom prst="rect">
            <a:avLst/>
          </a:prstGeom>
        </p:spPr>
        <p:txBody>
          <a:bodyPr lIns="0" tIns="0" rIns="0" bIns="0" rtlCol="0" anchor="t">
            <a:spAutoFit/>
          </a:bodyPr>
          <a:lstStyle/>
          <a:p>
            <a:pPr algn="ctr">
              <a:lnSpc>
                <a:spcPts val="5543"/>
              </a:lnSpc>
            </a:pPr>
            <a:r>
              <a:rPr lang="en-US" sz="5599">
                <a:solidFill>
                  <a:srgbClr val="964900"/>
                </a:solidFill>
                <a:latin typeface="#9Slide05 IcielSanelma"/>
              </a:rPr>
              <a:t>Nhiệm vụ 3: Hãy chỉ ra con đường giải mã một bài thơ Nôm Đường luật.</a:t>
            </a:r>
          </a:p>
        </p:txBody>
      </p:sp>
      <p:sp>
        <p:nvSpPr>
          <p:cNvPr id="9" name="TextBox 9"/>
          <p:cNvSpPr txBox="1"/>
          <p:nvPr/>
        </p:nvSpPr>
        <p:spPr>
          <a:xfrm>
            <a:off x="1028700" y="2505611"/>
            <a:ext cx="15554333" cy="6807199"/>
          </a:xfrm>
          <a:prstGeom prst="rect">
            <a:avLst/>
          </a:prstGeom>
        </p:spPr>
        <p:txBody>
          <a:bodyPr lIns="0" tIns="0" rIns="0" bIns="0" rtlCol="0" anchor="t">
            <a:spAutoFit/>
          </a:bodyPr>
          <a:lstStyle/>
          <a:p>
            <a:pPr algn="just">
              <a:lnSpc>
                <a:spcPts val="4900"/>
              </a:lnSpc>
            </a:pPr>
            <a:r>
              <a:rPr lang="en-US" sz="3500">
                <a:solidFill>
                  <a:srgbClr val="964900"/>
                </a:solidFill>
                <a:latin typeface="Roboto Condensed Bold"/>
              </a:rPr>
              <a:t>Yếu tố Nôm trong thơ Nôm Đường luật biểu hiện ở:</a:t>
            </a:r>
          </a:p>
          <a:p>
            <a:pPr algn="just">
              <a:lnSpc>
                <a:spcPts val="4900"/>
              </a:lnSpc>
            </a:pPr>
            <a:r>
              <a:rPr lang="en-US" sz="3500">
                <a:solidFill>
                  <a:srgbClr val="964900"/>
                </a:solidFill>
                <a:latin typeface="Roboto Condensed"/>
              </a:rPr>
              <a:t> </a:t>
            </a:r>
            <a:r>
              <a:rPr lang="en-US" sz="3500">
                <a:solidFill>
                  <a:srgbClr val="964900"/>
                </a:solidFill>
                <a:latin typeface="Roboto Condensed Italics"/>
              </a:rPr>
              <a:t>+ Đề tài chủ đề hướng tới những vấn đề của đất nước, dân tộc</a:t>
            </a:r>
          </a:p>
          <a:p>
            <a:pPr algn="just">
              <a:lnSpc>
                <a:spcPts val="4900"/>
              </a:lnSpc>
            </a:pPr>
            <a:r>
              <a:rPr lang="en-US" sz="3500">
                <a:solidFill>
                  <a:srgbClr val="964900"/>
                </a:solidFill>
                <a:latin typeface="Roboto Condensed Italics"/>
              </a:rPr>
              <a:t> + Ngôn ngữ là chữ Nôm, tiếng Việt, ngôn ngữ văn học dân gian, ngôn ngữ đời sống</a:t>
            </a:r>
          </a:p>
          <a:p>
            <a:pPr algn="just">
              <a:lnSpc>
                <a:spcPts val="4900"/>
              </a:lnSpc>
            </a:pPr>
            <a:r>
              <a:rPr lang="en-US" sz="3500">
                <a:solidFill>
                  <a:srgbClr val="964900"/>
                </a:solidFill>
                <a:latin typeface="Roboto Condensed Italics"/>
              </a:rPr>
              <a:t> + Hình ảnh là những hình ảnh chân thực, bình dị, dân dã</a:t>
            </a:r>
          </a:p>
          <a:p>
            <a:pPr algn="just">
              <a:lnSpc>
                <a:spcPts val="4900"/>
              </a:lnSpc>
            </a:pPr>
            <a:r>
              <a:rPr lang="en-US" sz="3500">
                <a:solidFill>
                  <a:srgbClr val="964900"/>
                </a:solidFill>
                <a:latin typeface="Roboto Condensed Italics"/>
              </a:rPr>
              <a:t> + Ngắt nhịp đa dạng hơn, sử dụng nhịp 3/4…</a:t>
            </a:r>
          </a:p>
          <a:p>
            <a:pPr algn="just">
              <a:lnSpc>
                <a:spcPts val="4900"/>
              </a:lnSpc>
            </a:pPr>
            <a:r>
              <a:rPr lang="en-US" sz="3500">
                <a:solidFill>
                  <a:srgbClr val="964900"/>
                </a:solidFill>
                <a:latin typeface="Roboto Condensed"/>
              </a:rPr>
              <a:t>-</a:t>
            </a:r>
            <a:r>
              <a:rPr lang="en-US" sz="3500">
                <a:solidFill>
                  <a:srgbClr val="964900"/>
                </a:solidFill>
                <a:latin typeface="Roboto Condensed Bold"/>
              </a:rPr>
              <a:t> Yếu tố Đường luật trong thơ Nôm Đường luật biểu hiện ở:</a:t>
            </a:r>
          </a:p>
          <a:p>
            <a:pPr algn="just">
              <a:lnSpc>
                <a:spcPts val="4900"/>
              </a:lnSpc>
            </a:pPr>
            <a:r>
              <a:rPr lang="en-US" sz="3500">
                <a:solidFill>
                  <a:srgbClr val="964900"/>
                </a:solidFill>
                <a:latin typeface="Roboto Condensed"/>
              </a:rPr>
              <a:t> </a:t>
            </a:r>
            <a:r>
              <a:rPr lang="en-US" sz="3500">
                <a:solidFill>
                  <a:srgbClr val="964900"/>
                </a:solidFill>
                <a:latin typeface="Roboto Condensed Italics"/>
              </a:rPr>
              <a:t>+ Đề tài chủ đề hướng tới những quan niệm, những phạm trù Nho giáo, Đạo giáo</a:t>
            </a:r>
          </a:p>
          <a:p>
            <a:pPr algn="just">
              <a:lnSpc>
                <a:spcPts val="4900"/>
              </a:lnSpc>
            </a:pPr>
            <a:r>
              <a:rPr lang="en-US" sz="3500">
                <a:solidFill>
                  <a:srgbClr val="964900"/>
                </a:solidFill>
                <a:latin typeface="Roboto Condensed Italics"/>
              </a:rPr>
              <a:t> + Ngôn ngữ là những từ Hán Việt, điển cố, thi liệu Hán học, sự “đúc chữ”, trau chuốt trong dùng từ</a:t>
            </a:r>
          </a:p>
          <a:p>
            <a:pPr algn="just">
              <a:lnSpc>
                <a:spcPts val="4900"/>
              </a:lnSpc>
            </a:pPr>
            <a:r>
              <a:rPr lang="en-US" sz="3500">
                <a:solidFill>
                  <a:srgbClr val="964900"/>
                </a:solidFill>
                <a:latin typeface="Roboto Condensed Italics"/>
              </a:rPr>
              <a:t> + Hình ảnh là những hình ảnh tao nhã, mỹ lệ, ước lệ</a:t>
            </a:r>
          </a:p>
          <a:p>
            <a:pPr algn="just">
              <a:lnSpc>
                <a:spcPts val="4900"/>
              </a:lnSpc>
            </a:pPr>
            <a:r>
              <a:rPr lang="en-US" sz="3500">
                <a:solidFill>
                  <a:srgbClr val="964900"/>
                </a:solidFill>
                <a:latin typeface="Roboto Condensed Italics"/>
              </a:rPr>
              <a:t>+ Luật bằng trắc, niêm, đối theo những quy định chặt chẽ, quy phạm…</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grpSp>
        <p:nvGrpSpPr>
          <p:cNvPr id="3" name="Group 3"/>
          <p:cNvGrpSpPr/>
          <p:nvPr/>
        </p:nvGrpSpPr>
        <p:grpSpPr>
          <a:xfrm>
            <a:off x="739375" y="4020807"/>
            <a:ext cx="16519925" cy="3110198"/>
            <a:chOff x="0" y="-40997"/>
            <a:chExt cx="4350927" cy="819147"/>
          </a:xfrm>
        </p:grpSpPr>
        <p:sp>
          <p:nvSpPr>
            <p:cNvPr id="4" name="Freeform 4"/>
            <p:cNvSpPr/>
            <p:nvPr/>
          </p:nvSpPr>
          <p:spPr>
            <a:xfrm>
              <a:off x="0" y="0"/>
              <a:ext cx="4350927" cy="695322"/>
            </a:xfrm>
            <a:custGeom>
              <a:avLst/>
              <a:gdLst/>
              <a:ahLst/>
              <a:cxnLst/>
              <a:rect l="l" t="t" r="r" b="b"/>
              <a:pathLst>
                <a:path w="4350927" h="695322">
                  <a:moveTo>
                    <a:pt x="23901" y="0"/>
                  </a:moveTo>
                  <a:lnTo>
                    <a:pt x="4327026" y="0"/>
                  </a:lnTo>
                  <a:cubicBezTo>
                    <a:pt x="4333365" y="0"/>
                    <a:pt x="4339444" y="2518"/>
                    <a:pt x="4343926" y="7000"/>
                  </a:cubicBezTo>
                  <a:cubicBezTo>
                    <a:pt x="4348409" y="11483"/>
                    <a:pt x="4350927" y="17562"/>
                    <a:pt x="4350927" y="23901"/>
                  </a:cubicBezTo>
                  <a:lnTo>
                    <a:pt x="4350927" y="671421"/>
                  </a:lnTo>
                  <a:cubicBezTo>
                    <a:pt x="4350927" y="684621"/>
                    <a:pt x="4340226" y="695322"/>
                    <a:pt x="4327026" y="695322"/>
                  </a:cubicBezTo>
                  <a:lnTo>
                    <a:pt x="23901" y="695322"/>
                  </a:lnTo>
                  <a:cubicBezTo>
                    <a:pt x="17562" y="695322"/>
                    <a:pt x="11483" y="692804"/>
                    <a:pt x="7000" y="688322"/>
                  </a:cubicBezTo>
                  <a:cubicBezTo>
                    <a:pt x="2518" y="683839"/>
                    <a:pt x="0" y="677760"/>
                    <a:pt x="0" y="671421"/>
                  </a:cubicBezTo>
                  <a:lnTo>
                    <a:pt x="0" y="23901"/>
                  </a:lnTo>
                  <a:cubicBezTo>
                    <a:pt x="0" y="10701"/>
                    <a:pt x="10701" y="0"/>
                    <a:pt x="23901" y="0"/>
                  </a:cubicBezTo>
                  <a:close/>
                </a:path>
              </a:pathLst>
            </a:custGeom>
            <a:solidFill>
              <a:srgbClr val="FFFFFF">
                <a:alpha val="70980"/>
              </a:srgbClr>
            </a:solidFill>
            <a:ln w="38100" cap="rnd">
              <a:solidFill>
                <a:srgbClr val="A25A17">
                  <a:alpha val="70980"/>
                </a:srgbClr>
              </a:solidFill>
              <a:prstDash val="solid"/>
              <a:round/>
            </a:ln>
          </p:spPr>
        </p:sp>
        <p:sp>
          <p:nvSpPr>
            <p:cNvPr id="5" name="TextBox 5"/>
            <p:cNvSpPr txBox="1"/>
            <p:nvPr/>
          </p:nvSpPr>
          <p:spPr>
            <a:xfrm>
              <a:off x="0" y="-40997"/>
              <a:ext cx="4350927" cy="819147"/>
            </a:xfrm>
            <a:prstGeom prst="rect">
              <a:avLst/>
            </a:prstGeom>
          </p:spPr>
          <p:txBody>
            <a:bodyPr lIns="50800" tIns="50800" rIns="50800" bIns="50800" rtlCol="0" anchor="ctr"/>
            <a:lstStyle/>
            <a:p>
              <a:pPr algn="ctr">
                <a:lnSpc>
                  <a:spcPts val="6427"/>
                </a:lnSpc>
              </a:pPr>
              <a:r>
                <a:rPr lang="en-US" sz="4313" dirty="0" err="1">
                  <a:solidFill>
                    <a:srgbClr val="A25A17">
                      <a:alpha val="70980"/>
                    </a:srgbClr>
                  </a:solidFill>
                  <a:latin typeface="Roboto Condensed"/>
                </a:rPr>
                <a:t>Tóm</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lại</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để</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đọc</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văn</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bản</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thơ</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Nôm</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Đường</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luật</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phải</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chú</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trọng</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đến</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kết</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cấu</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cách</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sử</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dụng</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ngôn</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từ</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cách</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gieo</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vần</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cách</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vận</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dụng</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các</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phép</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đối</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để</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thể</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hiện</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nội</a:t>
              </a:r>
              <a:r>
                <a:rPr lang="en-US" sz="4313" dirty="0">
                  <a:solidFill>
                    <a:srgbClr val="A25A17">
                      <a:alpha val="70980"/>
                    </a:srgbClr>
                  </a:solidFill>
                  <a:latin typeface="Roboto Condensed"/>
                </a:rPr>
                <a:t> dung </a:t>
              </a:r>
              <a:r>
                <a:rPr lang="en-US" sz="4313" dirty="0" err="1">
                  <a:solidFill>
                    <a:srgbClr val="A25A17">
                      <a:alpha val="70980"/>
                    </a:srgbClr>
                  </a:solidFill>
                  <a:latin typeface="Roboto Condensed"/>
                </a:rPr>
                <a:t>phản</a:t>
              </a:r>
              <a:r>
                <a:rPr lang="en-US" sz="4313" dirty="0">
                  <a:solidFill>
                    <a:srgbClr val="A25A17">
                      <a:alpha val="70980"/>
                    </a:srgbClr>
                  </a:solidFill>
                  <a:latin typeface="Roboto Condensed"/>
                </a:rPr>
                <a:t> </a:t>
              </a:r>
              <a:r>
                <a:rPr lang="en-US" sz="4313" dirty="0" err="1">
                  <a:solidFill>
                    <a:srgbClr val="A25A17">
                      <a:alpha val="70980"/>
                    </a:srgbClr>
                  </a:solidFill>
                  <a:latin typeface="Roboto Condensed"/>
                </a:rPr>
                <a:t>ánh</a:t>
              </a:r>
              <a:r>
                <a:rPr lang="en-US" sz="4313" dirty="0">
                  <a:solidFill>
                    <a:srgbClr val="A25A17">
                      <a:alpha val="70980"/>
                    </a:srgbClr>
                  </a:solidFill>
                  <a:latin typeface="Roboto Condensed"/>
                </a:rPr>
                <a:t>.</a:t>
              </a:r>
            </a:p>
          </p:txBody>
        </p:sp>
      </p:grpSp>
      <p:sp>
        <p:nvSpPr>
          <p:cNvPr id="6" name="Freeform 6"/>
          <p:cNvSpPr/>
          <p:nvPr/>
        </p:nvSpPr>
        <p:spPr>
          <a:xfrm>
            <a:off x="-174034" y="7092904"/>
            <a:ext cx="18636067" cy="4006754"/>
          </a:xfrm>
          <a:custGeom>
            <a:avLst/>
            <a:gdLst/>
            <a:ahLst/>
            <a:cxnLst/>
            <a:rect l="l" t="t" r="r" b="b"/>
            <a:pathLst>
              <a:path w="18636067" h="4006754">
                <a:moveTo>
                  <a:pt x="0" y="0"/>
                </a:moveTo>
                <a:lnTo>
                  <a:pt x="18636068" y="0"/>
                </a:lnTo>
                <a:lnTo>
                  <a:pt x="18636068" y="4006755"/>
                </a:lnTo>
                <a:lnTo>
                  <a:pt x="0" y="4006755"/>
                </a:lnTo>
                <a:lnTo>
                  <a:pt x="0" y="0"/>
                </a:lnTo>
                <a:close/>
              </a:path>
            </a:pathLst>
          </a:custGeom>
          <a:blipFill>
            <a:blip r:embed="rId3">
              <a:alphaModFix amt="94000"/>
              <a:extLst>
                <a:ext uri="{96DAC541-7B7A-43D3-8B79-37D633B846F1}">
                  <asvg:svgBlip xmlns:asvg="http://schemas.microsoft.com/office/drawing/2016/SVG/main" xmlns="" r:embed="rId4"/>
                </a:ext>
              </a:extLst>
            </a:blip>
            <a:stretch>
              <a:fillRect/>
            </a:stretch>
          </a:blipFill>
        </p:spPr>
      </p:sp>
      <p:sp>
        <p:nvSpPr>
          <p:cNvPr id="7" name="TextBox 7"/>
          <p:cNvSpPr txBox="1"/>
          <p:nvPr/>
        </p:nvSpPr>
        <p:spPr>
          <a:xfrm>
            <a:off x="739375" y="1844875"/>
            <a:ext cx="16570714" cy="806575"/>
          </a:xfrm>
          <a:prstGeom prst="rect">
            <a:avLst/>
          </a:prstGeom>
        </p:spPr>
        <p:txBody>
          <a:bodyPr lIns="0" tIns="0" rIns="0" bIns="0" rtlCol="0" anchor="t">
            <a:spAutoFit/>
          </a:bodyPr>
          <a:lstStyle/>
          <a:p>
            <a:pPr algn="ctr">
              <a:lnSpc>
                <a:spcPts val="5543"/>
              </a:lnSpc>
            </a:pPr>
            <a:r>
              <a:rPr lang="en-US" sz="5599">
                <a:solidFill>
                  <a:srgbClr val="964900"/>
                </a:solidFill>
                <a:latin typeface="#9Slide05 IcielSanelma"/>
              </a:rPr>
              <a:t>Nhiệm vụ 3: Hãy chỉ ra con đường giải mã một bài thơ Nôm Đường luật.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a:off x="-174034" y="6743700"/>
            <a:ext cx="18636067" cy="4006754"/>
          </a:xfrm>
          <a:custGeom>
            <a:avLst/>
            <a:gdLst/>
            <a:ahLst/>
            <a:cxnLst/>
            <a:rect l="l" t="t" r="r" b="b"/>
            <a:pathLst>
              <a:path w="18636067" h="4006754">
                <a:moveTo>
                  <a:pt x="0" y="0"/>
                </a:moveTo>
                <a:lnTo>
                  <a:pt x="18636067" y="0"/>
                </a:lnTo>
                <a:lnTo>
                  <a:pt x="18636067" y="4006755"/>
                </a:lnTo>
                <a:lnTo>
                  <a:pt x="0" y="4006755"/>
                </a:lnTo>
                <a:lnTo>
                  <a:pt x="0" y="0"/>
                </a:lnTo>
                <a:close/>
              </a:path>
            </a:pathLst>
          </a:custGeom>
          <a:blipFill>
            <a:blip r:embed="rId3">
              <a:alphaModFix amt="68000"/>
              <a:extLst>
                <a:ext uri="{96DAC541-7B7A-43D3-8B79-37D633B846F1}">
                  <asvg:svgBlip xmlns:asvg="http://schemas.microsoft.com/office/drawing/2016/SVG/main" xmlns="" r:embed="rId4"/>
                </a:ext>
              </a:extLst>
            </a:blip>
            <a:stretch>
              <a:fillRect/>
            </a:stretch>
          </a:blipFill>
        </p:spPr>
      </p:sp>
      <p:graphicFrame>
        <p:nvGraphicFramePr>
          <p:cNvPr id="4" name="Table 4"/>
          <p:cNvGraphicFramePr>
            <a:graphicFrameLocks noGrp="1"/>
          </p:cNvGraphicFramePr>
          <p:nvPr/>
        </p:nvGraphicFramePr>
        <p:xfrm>
          <a:off x="1258016" y="1964676"/>
          <a:ext cx="16001284" cy="7038342"/>
        </p:xfrm>
        <a:graphic>
          <a:graphicData uri="http://schemas.openxmlformats.org/drawingml/2006/table">
            <a:tbl>
              <a:tblPr/>
              <a:tblGrid>
                <a:gridCol w="2486590">
                  <a:extLst>
                    <a:ext uri="{9D8B030D-6E8A-4147-A177-3AD203B41FA5}">
                      <a16:colId xmlns:a16="http://schemas.microsoft.com/office/drawing/2014/main" xmlns="" val="20000"/>
                    </a:ext>
                  </a:extLst>
                </a:gridCol>
                <a:gridCol w="13514694">
                  <a:extLst>
                    <a:ext uri="{9D8B030D-6E8A-4147-A177-3AD203B41FA5}">
                      <a16:colId xmlns:a16="http://schemas.microsoft.com/office/drawing/2014/main" xmlns="" val="20001"/>
                    </a:ext>
                  </a:extLst>
                </a:gridCol>
              </a:tblGrid>
              <a:tr h="1101337">
                <a:tc>
                  <a:txBody>
                    <a:bodyPr/>
                    <a:lstStyle/>
                    <a:p>
                      <a:pPr algn="ctr">
                        <a:lnSpc>
                          <a:spcPts val="4899"/>
                        </a:lnSpc>
                        <a:defRPr/>
                      </a:pPr>
                      <a:r>
                        <a:rPr lang="en-US" sz="3499">
                          <a:solidFill>
                            <a:srgbClr val="543110"/>
                          </a:solidFill>
                          <a:latin typeface="Roboto Condensed Bold"/>
                        </a:rPr>
                        <a:t>Mở đoạn</a:t>
                      </a:r>
                      <a:endParaRPr lang="en-US" sz="1100"/>
                    </a:p>
                  </a:txBody>
                  <a:tcPr marL="190500" marR="190500" marT="190500" marB="190500" anchor="ctr">
                    <a:lnL w="38100" cap="flat" cmpd="sng" algn="ctr">
                      <a:solidFill>
                        <a:srgbClr val="765858"/>
                      </a:solidFill>
                      <a:prstDash val="solid"/>
                      <a:round/>
                      <a:headEnd type="none" w="med" len="med"/>
                      <a:tailEnd type="none" w="med" len="med"/>
                    </a:lnL>
                    <a:lnR w="38100" cap="flat" cmpd="sng" algn="ctr">
                      <a:solidFill>
                        <a:srgbClr val="765858"/>
                      </a:solidFill>
                      <a:prstDash val="solid"/>
                      <a:round/>
                      <a:headEnd type="none" w="med" len="med"/>
                      <a:tailEnd type="none" w="med" len="med"/>
                    </a:lnR>
                    <a:lnT w="38100" cap="flat" cmpd="sng" algn="ctr">
                      <a:solidFill>
                        <a:srgbClr val="765858"/>
                      </a:solidFill>
                      <a:prstDash val="solid"/>
                      <a:round/>
                      <a:headEnd type="none" w="med" len="med"/>
                      <a:tailEnd type="none" w="med" len="med"/>
                    </a:lnT>
                    <a:lnB w="38100" cap="flat" cmpd="sng" algn="ctr">
                      <a:solidFill>
                        <a:srgbClr val="765858"/>
                      </a:solidFill>
                      <a:prstDash val="solid"/>
                      <a:round/>
                      <a:headEnd type="none" w="med" len="med"/>
                      <a:tailEnd type="none" w="med" len="med"/>
                    </a:lnB>
                    <a:solidFill>
                      <a:srgbClr val="CB9461"/>
                    </a:solidFill>
                  </a:tcPr>
                </a:tc>
                <a:tc>
                  <a:txBody>
                    <a:bodyPr/>
                    <a:lstStyle/>
                    <a:p>
                      <a:pPr algn="l">
                        <a:lnSpc>
                          <a:spcPts val="4899"/>
                        </a:lnSpc>
                        <a:defRPr/>
                      </a:pPr>
                      <a:r>
                        <a:rPr lang="en-US" sz="3499">
                          <a:solidFill>
                            <a:srgbClr val="543110"/>
                          </a:solidFill>
                          <a:latin typeface="Roboto Condensed"/>
                        </a:rPr>
                        <a:t>Giới thiệu tác giả, tác phẩm và nêu cảm nhận chung về bài thơ </a:t>
                      </a:r>
                      <a:r>
                        <a:rPr lang="en-US" sz="3499">
                          <a:solidFill>
                            <a:srgbClr val="543110"/>
                          </a:solidFill>
                          <a:latin typeface="Roboto Condensed Bold Italics"/>
                        </a:rPr>
                        <a:t>Tự Tình</a:t>
                      </a:r>
                      <a:endParaRPr lang="en-US" sz="1100"/>
                    </a:p>
                  </a:txBody>
                  <a:tcPr marL="190500" marR="190500" marT="190500" marB="190500" anchor="ctr">
                    <a:lnL w="38100" cap="flat" cmpd="sng" algn="ctr">
                      <a:solidFill>
                        <a:srgbClr val="765858"/>
                      </a:solidFill>
                      <a:prstDash val="solid"/>
                      <a:round/>
                      <a:headEnd type="none" w="med" len="med"/>
                      <a:tailEnd type="none" w="med" len="med"/>
                    </a:lnL>
                    <a:lnR w="38100" cap="flat" cmpd="sng" algn="ctr">
                      <a:solidFill>
                        <a:srgbClr val="765858"/>
                      </a:solidFill>
                      <a:prstDash val="solid"/>
                      <a:round/>
                      <a:headEnd type="none" w="med" len="med"/>
                      <a:tailEnd type="none" w="med" len="med"/>
                    </a:lnR>
                    <a:lnT w="38100" cap="flat" cmpd="sng" algn="ctr">
                      <a:solidFill>
                        <a:srgbClr val="765858"/>
                      </a:solidFill>
                      <a:prstDash val="solid"/>
                      <a:round/>
                      <a:headEnd type="none" w="med" len="med"/>
                      <a:tailEnd type="none" w="med" len="med"/>
                    </a:lnT>
                    <a:lnB w="38100" cap="flat" cmpd="sng" algn="ctr">
                      <a:solidFill>
                        <a:srgbClr val="765858"/>
                      </a:solidFill>
                      <a:prstDash val="solid"/>
                      <a:round/>
                      <a:headEnd type="none" w="med" len="med"/>
                      <a:tailEnd type="none" w="med" len="med"/>
                    </a:lnB>
                    <a:solidFill>
                      <a:srgbClr val="F3F1EC"/>
                    </a:solidFill>
                  </a:tcPr>
                </a:tc>
                <a:extLst>
                  <a:ext uri="{0D108BD9-81ED-4DB2-BD59-A6C34878D82A}">
                    <a16:rowId xmlns:a16="http://schemas.microsoft.com/office/drawing/2014/main" xmlns="" val="10000"/>
                  </a:ext>
                </a:extLst>
              </a:tr>
              <a:tr h="4835668">
                <a:tc>
                  <a:txBody>
                    <a:bodyPr/>
                    <a:lstStyle/>
                    <a:p>
                      <a:pPr algn="ctr">
                        <a:lnSpc>
                          <a:spcPts val="4899"/>
                        </a:lnSpc>
                        <a:defRPr/>
                      </a:pPr>
                      <a:r>
                        <a:rPr lang="en-US" sz="3499">
                          <a:solidFill>
                            <a:srgbClr val="543110"/>
                          </a:solidFill>
                          <a:latin typeface="Roboto Condensed Bold"/>
                        </a:rPr>
                        <a:t>Thân đoạn</a:t>
                      </a:r>
                      <a:endParaRPr lang="en-US" sz="1100"/>
                    </a:p>
                  </a:txBody>
                  <a:tcPr marL="190500" marR="190500" marT="190500" marB="190500" anchor="ctr">
                    <a:lnL w="38100" cap="flat" cmpd="sng" algn="ctr">
                      <a:solidFill>
                        <a:srgbClr val="765858"/>
                      </a:solidFill>
                      <a:prstDash val="solid"/>
                      <a:round/>
                      <a:headEnd type="none" w="med" len="med"/>
                      <a:tailEnd type="none" w="med" len="med"/>
                    </a:lnL>
                    <a:lnR w="38100" cap="flat" cmpd="sng" algn="ctr">
                      <a:solidFill>
                        <a:srgbClr val="765858"/>
                      </a:solidFill>
                      <a:prstDash val="solid"/>
                      <a:round/>
                      <a:headEnd type="none" w="med" len="med"/>
                      <a:tailEnd type="none" w="med" len="med"/>
                    </a:lnR>
                    <a:lnT w="38100" cap="flat" cmpd="sng" algn="ctr">
                      <a:solidFill>
                        <a:srgbClr val="765858"/>
                      </a:solidFill>
                      <a:prstDash val="solid"/>
                      <a:round/>
                      <a:headEnd type="none" w="med" len="med"/>
                      <a:tailEnd type="none" w="med" len="med"/>
                    </a:lnT>
                    <a:lnB w="38100" cap="flat" cmpd="sng" algn="ctr">
                      <a:solidFill>
                        <a:srgbClr val="765858"/>
                      </a:solidFill>
                      <a:prstDash val="solid"/>
                      <a:round/>
                      <a:headEnd type="none" w="med" len="med"/>
                      <a:tailEnd type="none" w="med" len="med"/>
                    </a:lnB>
                    <a:solidFill>
                      <a:srgbClr val="CB9461"/>
                    </a:solidFill>
                  </a:tcPr>
                </a:tc>
                <a:tc>
                  <a:txBody>
                    <a:bodyPr/>
                    <a:lstStyle/>
                    <a:p>
                      <a:pPr algn="just">
                        <a:lnSpc>
                          <a:spcPts val="4899"/>
                        </a:lnSpc>
                        <a:defRPr/>
                      </a:pPr>
                      <a:r>
                        <a:rPr lang="en-US" sz="3499">
                          <a:solidFill>
                            <a:srgbClr val="543110"/>
                          </a:solidFill>
                          <a:latin typeface="Roboto Condensed"/>
                        </a:rPr>
                        <a:t>Trình bày cảm xúc, ấn tượng của người đọc về nội dung và nghệ thuật của bài thơ (sử dụng những từ ngữ, hình ảnh được trích từ bài thơ để làm rõ)</a:t>
                      </a:r>
                      <a:endParaRPr lang="en-US" sz="1100"/>
                    </a:p>
                    <a:p>
                      <a:pPr marL="755641" lvl="1" indent="-377820" algn="just">
                        <a:lnSpc>
                          <a:spcPts val="4899"/>
                        </a:lnSpc>
                        <a:buFont typeface="Arial"/>
                        <a:buChar char="•"/>
                      </a:pPr>
                      <a:r>
                        <a:rPr lang="en-US" sz="3499">
                          <a:solidFill>
                            <a:srgbClr val="543110"/>
                          </a:solidFill>
                          <a:latin typeface="Roboto Condensed"/>
                        </a:rPr>
                        <a:t>Cảm xúc về thân phận của người phụ nữ dưới chế độ phong kiến và cá tính mạnh mẽ, không chịu chấp nhận số phận của Hồ Xuân Hương.</a:t>
                      </a:r>
                    </a:p>
                    <a:p>
                      <a:pPr marL="755641" lvl="1" indent="-377820" algn="just">
                        <a:lnSpc>
                          <a:spcPts val="4899"/>
                        </a:lnSpc>
                        <a:buFont typeface="Arial"/>
                        <a:buChar char="•"/>
                      </a:pPr>
                      <a:r>
                        <a:rPr lang="en-US" sz="3499">
                          <a:solidFill>
                            <a:srgbClr val="543110"/>
                          </a:solidFill>
                          <a:latin typeface="Roboto Condensed"/>
                        </a:rPr>
                        <a:t>Ấn tượng về cách dùng từ ngữ và hình ảnh vừa táo bạo, độc đáo, lại vừa khác biệt với các nhà thơ khác…</a:t>
                      </a:r>
                    </a:p>
                  </a:txBody>
                  <a:tcPr marL="190500" marR="190500" marT="190500" marB="190500" anchor="ctr">
                    <a:lnL w="38100" cap="flat" cmpd="sng" algn="ctr">
                      <a:solidFill>
                        <a:srgbClr val="765858"/>
                      </a:solidFill>
                      <a:prstDash val="solid"/>
                      <a:round/>
                      <a:headEnd type="none" w="med" len="med"/>
                      <a:tailEnd type="none" w="med" len="med"/>
                    </a:lnL>
                    <a:lnR w="38100" cap="flat" cmpd="sng" algn="ctr">
                      <a:solidFill>
                        <a:srgbClr val="765858"/>
                      </a:solidFill>
                      <a:prstDash val="solid"/>
                      <a:round/>
                      <a:headEnd type="none" w="med" len="med"/>
                      <a:tailEnd type="none" w="med" len="med"/>
                    </a:lnR>
                    <a:lnT w="38100" cap="flat" cmpd="sng" algn="ctr">
                      <a:solidFill>
                        <a:srgbClr val="765858"/>
                      </a:solidFill>
                      <a:prstDash val="solid"/>
                      <a:round/>
                      <a:headEnd type="none" w="med" len="med"/>
                      <a:tailEnd type="none" w="med" len="med"/>
                    </a:lnT>
                    <a:lnB w="38100" cap="flat" cmpd="sng" algn="ctr">
                      <a:solidFill>
                        <a:srgbClr val="765858"/>
                      </a:solidFill>
                      <a:prstDash val="solid"/>
                      <a:round/>
                      <a:headEnd type="none" w="med" len="med"/>
                      <a:tailEnd type="none" w="med" len="med"/>
                    </a:lnB>
                    <a:solidFill>
                      <a:srgbClr val="F3F1EC"/>
                    </a:solidFill>
                  </a:tcPr>
                </a:tc>
                <a:extLst>
                  <a:ext uri="{0D108BD9-81ED-4DB2-BD59-A6C34878D82A}">
                    <a16:rowId xmlns:a16="http://schemas.microsoft.com/office/drawing/2014/main" xmlns="" val="10001"/>
                  </a:ext>
                </a:extLst>
              </a:tr>
              <a:tr h="1101337">
                <a:tc>
                  <a:txBody>
                    <a:bodyPr/>
                    <a:lstStyle/>
                    <a:p>
                      <a:pPr algn="ctr">
                        <a:lnSpc>
                          <a:spcPts val="4899"/>
                        </a:lnSpc>
                        <a:defRPr/>
                      </a:pPr>
                      <a:r>
                        <a:rPr lang="en-US" sz="3499">
                          <a:solidFill>
                            <a:srgbClr val="543110"/>
                          </a:solidFill>
                          <a:latin typeface="Roboto Condensed Bold"/>
                        </a:rPr>
                        <a:t>Kết đoạn</a:t>
                      </a:r>
                      <a:endParaRPr lang="en-US" sz="1100"/>
                    </a:p>
                  </a:txBody>
                  <a:tcPr marL="190500" marR="190500" marT="190500" marB="190500" anchor="ctr">
                    <a:lnL w="38100" cap="flat" cmpd="sng" algn="ctr">
                      <a:solidFill>
                        <a:srgbClr val="765858"/>
                      </a:solidFill>
                      <a:prstDash val="solid"/>
                      <a:round/>
                      <a:headEnd type="none" w="med" len="med"/>
                      <a:tailEnd type="none" w="med" len="med"/>
                    </a:lnL>
                    <a:lnR w="38100" cap="flat" cmpd="sng" algn="ctr">
                      <a:solidFill>
                        <a:srgbClr val="765858"/>
                      </a:solidFill>
                      <a:prstDash val="solid"/>
                      <a:round/>
                      <a:headEnd type="none" w="med" len="med"/>
                      <a:tailEnd type="none" w="med" len="med"/>
                    </a:lnR>
                    <a:lnT w="38100" cap="flat" cmpd="sng" algn="ctr">
                      <a:solidFill>
                        <a:srgbClr val="765858"/>
                      </a:solidFill>
                      <a:prstDash val="solid"/>
                      <a:round/>
                      <a:headEnd type="none" w="med" len="med"/>
                      <a:tailEnd type="none" w="med" len="med"/>
                    </a:lnT>
                    <a:lnB w="38100" cap="flat" cmpd="sng" algn="ctr">
                      <a:solidFill>
                        <a:srgbClr val="765858"/>
                      </a:solidFill>
                      <a:prstDash val="solid"/>
                      <a:round/>
                      <a:headEnd type="none" w="med" len="med"/>
                      <a:tailEnd type="none" w="med" len="med"/>
                    </a:lnB>
                    <a:solidFill>
                      <a:srgbClr val="CB9461"/>
                    </a:solidFill>
                  </a:tcPr>
                </a:tc>
                <a:tc>
                  <a:txBody>
                    <a:bodyPr/>
                    <a:lstStyle/>
                    <a:p>
                      <a:pPr algn="l">
                        <a:lnSpc>
                          <a:spcPts val="4899"/>
                        </a:lnSpc>
                        <a:defRPr/>
                      </a:pPr>
                      <a:r>
                        <a:rPr lang="en-US" sz="3499" dirty="0" err="1">
                          <a:solidFill>
                            <a:srgbClr val="543110"/>
                          </a:solidFill>
                          <a:latin typeface="Roboto Condensed"/>
                        </a:rPr>
                        <a:t>Khái</a:t>
                      </a:r>
                      <a:r>
                        <a:rPr lang="en-US" sz="3499" dirty="0">
                          <a:solidFill>
                            <a:srgbClr val="543110"/>
                          </a:solidFill>
                          <a:latin typeface="Roboto Condensed"/>
                        </a:rPr>
                        <a:t> </a:t>
                      </a:r>
                      <a:r>
                        <a:rPr lang="en-US" sz="3499" dirty="0" err="1">
                          <a:solidFill>
                            <a:srgbClr val="543110"/>
                          </a:solidFill>
                          <a:latin typeface="Roboto Condensed"/>
                        </a:rPr>
                        <a:t>quát</a:t>
                      </a:r>
                      <a:r>
                        <a:rPr lang="en-US" sz="3499" dirty="0">
                          <a:solidFill>
                            <a:srgbClr val="543110"/>
                          </a:solidFill>
                          <a:latin typeface="Roboto Condensed"/>
                        </a:rPr>
                        <a:t> </a:t>
                      </a:r>
                      <a:r>
                        <a:rPr lang="en-US" sz="3499" dirty="0" err="1">
                          <a:solidFill>
                            <a:srgbClr val="543110"/>
                          </a:solidFill>
                          <a:latin typeface="Roboto Condensed"/>
                        </a:rPr>
                        <a:t>giá</a:t>
                      </a:r>
                      <a:r>
                        <a:rPr lang="en-US" sz="3499" dirty="0">
                          <a:solidFill>
                            <a:srgbClr val="543110"/>
                          </a:solidFill>
                          <a:latin typeface="Roboto Condensed"/>
                        </a:rPr>
                        <a:t> </a:t>
                      </a:r>
                      <a:r>
                        <a:rPr lang="en-US" sz="3499" dirty="0" err="1">
                          <a:solidFill>
                            <a:srgbClr val="543110"/>
                          </a:solidFill>
                          <a:latin typeface="Roboto Condensed"/>
                        </a:rPr>
                        <a:t>trị</a:t>
                      </a:r>
                      <a:r>
                        <a:rPr lang="en-US" sz="3499" dirty="0">
                          <a:solidFill>
                            <a:srgbClr val="543110"/>
                          </a:solidFill>
                          <a:latin typeface="Roboto Condensed"/>
                        </a:rPr>
                        <a:t> </a:t>
                      </a:r>
                      <a:r>
                        <a:rPr lang="en-US" sz="3499" dirty="0" err="1">
                          <a:solidFill>
                            <a:srgbClr val="543110"/>
                          </a:solidFill>
                          <a:latin typeface="Roboto Condensed"/>
                        </a:rPr>
                        <a:t>của</a:t>
                      </a:r>
                      <a:r>
                        <a:rPr lang="en-US" sz="3499" dirty="0">
                          <a:solidFill>
                            <a:srgbClr val="543110"/>
                          </a:solidFill>
                          <a:latin typeface="Roboto Condensed"/>
                        </a:rPr>
                        <a:t> </a:t>
                      </a:r>
                      <a:r>
                        <a:rPr lang="en-US" sz="3499" dirty="0" err="1">
                          <a:solidFill>
                            <a:srgbClr val="543110"/>
                          </a:solidFill>
                          <a:latin typeface="Roboto Condensed"/>
                        </a:rPr>
                        <a:t>bài</a:t>
                      </a:r>
                      <a:r>
                        <a:rPr lang="en-US" sz="3499" dirty="0">
                          <a:solidFill>
                            <a:srgbClr val="543110"/>
                          </a:solidFill>
                          <a:latin typeface="Roboto Condensed"/>
                        </a:rPr>
                        <a:t> </a:t>
                      </a:r>
                      <a:r>
                        <a:rPr lang="en-US" sz="3499" dirty="0" err="1">
                          <a:solidFill>
                            <a:srgbClr val="543110"/>
                          </a:solidFill>
                          <a:latin typeface="Roboto Condensed"/>
                        </a:rPr>
                        <a:t>thơ</a:t>
                      </a:r>
                      <a:r>
                        <a:rPr lang="en-US" sz="3499" dirty="0">
                          <a:solidFill>
                            <a:srgbClr val="543110"/>
                          </a:solidFill>
                          <a:latin typeface="Roboto Condensed"/>
                        </a:rPr>
                        <a:t> </a:t>
                      </a:r>
                      <a:r>
                        <a:rPr lang="en-US" sz="3499" dirty="0" err="1">
                          <a:solidFill>
                            <a:srgbClr val="543110"/>
                          </a:solidFill>
                          <a:latin typeface="Roboto Condensed Bold Italics"/>
                        </a:rPr>
                        <a:t>Tự</a:t>
                      </a:r>
                      <a:r>
                        <a:rPr lang="en-US" sz="3499" dirty="0">
                          <a:solidFill>
                            <a:srgbClr val="543110"/>
                          </a:solidFill>
                          <a:latin typeface="Roboto Condensed Bold Italics"/>
                        </a:rPr>
                        <a:t> </a:t>
                      </a:r>
                      <a:r>
                        <a:rPr lang="en-US" sz="3499" dirty="0" err="1">
                          <a:solidFill>
                            <a:srgbClr val="543110"/>
                          </a:solidFill>
                          <a:latin typeface="Roboto Condensed Bold Italics"/>
                        </a:rPr>
                        <a:t>tình</a:t>
                      </a:r>
                      <a:endParaRPr lang="en-US" sz="1100" dirty="0"/>
                    </a:p>
                  </a:txBody>
                  <a:tcPr marL="190500" marR="190500" marT="190500" marB="190500" anchor="ctr">
                    <a:lnL w="38100" cap="flat" cmpd="sng" algn="ctr">
                      <a:solidFill>
                        <a:srgbClr val="765858"/>
                      </a:solidFill>
                      <a:prstDash val="solid"/>
                      <a:round/>
                      <a:headEnd type="none" w="med" len="med"/>
                      <a:tailEnd type="none" w="med" len="med"/>
                    </a:lnL>
                    <a:lnR w="38100" cap="flat" cmpd="sng" algn="ctr">
                      <a:solidFill>
                        <a:srgbClr val="765858"/>
                      </a:solidFill>
                      <a:prstDash val="solid"/>
                      <a:round/>
                      <a:headEnd type="none" w="med" len="med"/>
                      <a:tailEnd type="none" w="med" len="med"/>
                    </a:lnR>
                    <a:lnT w="38100" cap="flat" cmpd="sng" algn="ctr">
                      <a:solidFill>
                        <a:srgbClr val="765858"/>
                      </a:solidFill>
                      <a:prstDash val="solid"/>
                      <a:round/>
                      <a:headEnd type="none" w="med" len="med"/>
                      <a:tailEnd type="none" w="med" len="med"/>
                    </a:lnT>
                    <a:lnB w="38100" cap="flat" cmpd="sng" algn="ctr">
                      <a:solidFill>
                        <a:srgbClr val="765858"/>
                      </a:solidFill>
                      <a:prstDash val="solid"/>
                      <a:round/>
                      <a:headEnd type="none" w="med" len="med"/>
                      <a:tailEnd type="none" w="med" len="med"/>
                    </a:lnB>
                    <a:solidFill>
                      <a:srgbClr val="F3F1EC"/>
                    </a:solidFill>
                  </a:tcPr>
                </a:tc>
                <a:extLst>
                  <a:ext uri="{0D108BD9-81ED-4DB2-BD59-A6C34878D82A}">
                    <a16:rowId xmlns:a16="http://schemas.microsoft.com/office/drawing/2014/main" xmlns="" val="10002"/>
                  </a:ext>
                </a:extLst>
              </a:tr>
            </a:tbl>
          </a:graphicData>
        </a:graphic>
      </p:graphicFrame>
      <p:sp>
        <p:nvSpPr>
          <p:cNvPr id="5" name="TextBox 5"/>
          <p:cNvSpPr txBox="1"/>
          <p:nvPr/>
        </p:nvSpPr>
        <p:spPr>
          <a:xfrm>
            <a:off x="858643" y="296800"/>
            <a:ext cx="16570714" cy="1501900"/>
          </a:xfrm>
          <a:prstGeom prst="rect">
            <a:avLst/>
          </a:prstGeom>
        </p:spPr>
        <p:txBody>
          <a:bodyPr lIns="0" tIns="0" rIns="0" bIns="0" rtlCol="0" anchor="t">
            <a:spAutoFit/>
          </a:bodyPr>
          <a:lstStyle/>
          <a:p>
            <a:pPr algn="ctr">
              <a:lnSpc>
                <a:spcPts val="5543"/>
              </a:lnSpc>
            </a:pPr>
            <a:r>
              <a:rPr lang="en-US" sz="5599">
                <a:solidFill>
                  <a:srgbClr val="964900"/>
                </a:solidFill>
                <a:latin typeface="#9Slide05 IcielSanelma"/>
              </a:rPr>
              <a:t>Nhiệm vụ 4: Bài thơ “Tự tình” để lại trong bạn cảm xúc hoặc ấn tượng gì? Hãy viết một đoạn văn (khoảng 8-10 câu) ghi lại điều đó.</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EBE7E0"/>
        </a:solidFill>
        <a:effectLst/>
      </p:bgPr>
    </p:bg>
    <p:spTree>
      <p:nvGrpSpPr>
        <p:cNvPr id="1" name=""/>
        <p:cNvGrpSpPr/>
        <p:nvPr/>
      </p:nvGrpSpPr>
      <p:grpSpPr>
        <a:xfrm>
          <a:off x="0" y="0"/>
          <a:ext cx="0" cy="0"/>
          <a:chOff x="0" y="0"/>
          <a:chExt cx="0" cy="0"/>
        </a:xfrm>
      </p:grpSpPr>
      <p:sp>
        <p:nvSpPr>
          <p:cNvPr id="2" name="Freeform 2"/>
          <p:cNvSpPr/>
          <p:nvPr/>
        </p:nvSpPr>
        <p:spPr>
          <a:xfrm flipV="1">
            <a:off x="-2363427" y="-3938448"/>
            <a:ext cx="12578412" cy="20369897"/>
          </a:xfrm>
          <a:custGeom>
            <a:avLst/>
            <a:gdLst/>
            <a:ahLst/>
            <a:cxnLst/>
            <a:rect l="l" t="t" r="r" b="b"/>
            <a:pathLst>
              <a:path w="12578412" h="20369897">
                <a:moveTo>
                  <a:pt x="0" y="20369897"/>
                </a:moveTo>
                <a:lnTo>
                  <a:pt x="12578412" y="20369897"/>
                </a:lnTo>
                <a:lnTo>
                  <a:pt x="12578412" y="0"/>
                </a:lnTo>
                <a:lnTo>
                  <a:pt x="0" y="0"/>
                </a:lnTo>
                <a:lnTo>
                  <a:pt x="0" y="20369897"/>
                </a:lnTo>
                <a:close/>
              </a:path>
            </a:pathLst>
          </a:custGeom>
          <a:blipFill>
            <a:blip r:embed="rId2"/>
            <a:stretch>
              <a:fillRect/>
            </a:stretch>
          </a:blipFill>
        </p:spPr>
      </p:sp>
      <p:sp>
        <p:nvSpPr>
          <p:cNvPr id="3" name="Freeform 3"/>
          <p:cNvSpPr/>
          <p:nvPr/>
        </p:nvSpPr>
        <p:spPr>
          <a:xfrm>
            <a:off x="1389676" y="0"/>
            <a:ext cx="8825308" cy="8229600"/>
          </a:xfrm>
          <a:custGeom>
            <a:avLst/>
            <a:gdLst/>
            <a:ahLst/>
            <a:cxnLst/>
            <a:rect l="l" t="t" r="r" b="b"/>
            <a:pathLst>
              <a:path w="8825308" h="8229600">
                <a:moveTo>
                  <a:pt x="0" y="0"/>
                </a:moveTo>
                <a:lnTo>
                  <a:pt x="8825309" y="0"/>
                </a:lnTo>
                <a:lnTo>
                  <a:pt x="8825309" y="8229600"/>
                </a:lnTo>
                <a:lnTo>
                  <a:pt x="0" y="8229600"/>
                </a:lnTo>
                <a:lnTo>
                  <a:pt x="0" y="0"/>
                </a:lnTo>
                <a:close/>
              </a:path>
            </a:pathLst>
          </a:custGeom>
          <a:blipFill>
            <a:blip r:embed="rId3"/>
            <a:stretch>
              <a:fillRect/>
            </a:stretch>
          </a:blipFill>
        </p:spPr>
      </p:sp>
      <p:pic>
        <p:nvPicPr>
          <p:cNvPr id="4" name="Picture 4"/>
          <p:cNvPicPr>
            <a:picLocks noChangeAspect="1"/>
          </p:cNvPicPr>
          <p:nvPr/>
        </p:nvPicPr>
        <p:blipFill>
          <a:blip r:embed="rId4"/>
          <a:srcRect/>
          <a:stretch>
            <a:fillRect/>
          </a:stretch>
        </p:blipFill>
        <p:spPr>
          <a:xfrm>
            <a:off x="1028700" y="1394881"/>
            <a:ext cx="7679266" cy="10815868"/>
          </a:xfrm>
          <a:prstGeom prst="rect">
            <a:avLst/>
          </a:prstGeom>
        </p:spPr>
      </p:pic>
      <p:sp>
        <p:nvSpPr>
          <p:cNvPr id="5" name="TextBox 5"/>
          <p:cNvSpPr txBox="1"/>
          <p:nvPr/>
        </p:nvSpPr>
        <p:spPr>
          <a:xfrm>
            <a:off x="9937503" y="3610662"/>
            <a:ext cx="7562333" cy="1779879"/>
          </a:xfrm>
          <a:prstGeom prst="rect">
            <a:avLst/>
          </a:prstGeom>
        </p:spPr>
        <p:txBody>
          <a:bodyPr lIns="0" tIns="0" rIns="0" bIns="0" rtlCol="0" anchor="t">
            <a:spAutoFit/>
          </a:bodyPr>
          <a:lstStyle/>
          <a:p>
            <a:pPr algn="ctr">
              <a:lnSpc>
                <a:spcPts val="13882"/>
              </a:lnSpc>
            </a:pPr>
            <a:r>
              <a:rPr lang="en-US" sz="9915">
                <a:solidFill>
                  <a:srgbClr val="964900"/>
                </a:solidFill>
                <a:latin typeface="#9Slide05 SVNLifehack Script"/>
              </a:rPr>
              <a:t>V. Vận dụng</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rot="5400000">
            <a:off x="2854794" y="4775820"/>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3"/>
            <a:stretch>
              <a:fillRect/>
            </a:stretch>
          </a:blipFill>
        </p:spPr>
      </p:sp>
      <p:grpSp>
        <p:nvGrpSpPr>
          <p:cNvPr id="4" name="Group 4"/>
          <p:cNvGrpSpPr/>
          <p:nvPr/>
        </p:nvGrpSpPr>
        <p:grpSpPr>
          <a:xfrm>
            <a:off x="858643" y="1531444"/>
            <a:ext cx="16519925" cy="1535150"/>
            <a:chOff x="0" y="0"/>
            <a:chExt cx="4350927" cy="404319"/>
          </a:xfrm>
        </p:grpSpPr>
        <p:sp>
          <p:nvSpPr>
            <p:cNvPr id="5" name="Freeform 5"/>
            <p:cNvSpPr/>
            <p:nvPr/>
          </p:nvSpPr>
          <p:spPr>
            <a:xfrm>
              <a:off x="0" y="0"/>
              <a:ext cx="4350927" cy="404319"/>
            </a:xfrm>
            <a:custGeom>
              <a:avLst/>
              <a:gdLst/>
              <a:ahLst/>
              <a:cxnLst/>
              <a:rect l="l" t="t" r="r" b="b"/>
              <a:pathLst>
                <a:path w="4350927" h="404319">
                  <a:moveTo>
                    <a:pt x="13591" y="0"/>
                  </a:moveTo>
                  <a:lnTo>
                    <a:pt x="4337336" y="0"/>
                  </a:lnTo>
                  <a:cubicBezTo>
                    <a:pt x="4340940" y="0"/>
                    <a:pt x="4344397" y="1432"/>
                    <a:pt x="4346946" y="3981"/>
                  </a:cubicBezTo>
                  <a:cubicBezTo>
                    <a:pt x="4349495" y="6529"/>
                    <a:pt x="4350927" y="9986"/>
                    <a:pt x="4350927" y="13591"/>
                  </a:cubicBezTo>
                  <a:lnTo>
                    <a:pt x="4350927" y="390729"/>
                  </a:lnTo>
                  <a:cubicBezTo>
                    <a:pt x="4350927" y="394333"/>
                    <a:pt x="4349495" y="397790"/>
                    <a:pt x="4346946" y="400339"/>
                  </a:cubicBezTo>
                  <a:cubicBezTo>
                    <a:pt x="4344397" y="402888"/>
                    <a:pt x="4340940" y="404319"/>
                    <a:pt x="4337336" y="404319"/>
                  </a:cubicBezTo>
                  <a:lnTo>
                    <a:pt x="13591" y="404319"/>
                  </a:lnTo>
                  <a:cubicBezTo>
                    <a:pt x="9986" y="404319"/>
                    <a:pt x="6529" y="402888"/>
                    <a:pt x="3981" y="400339"/>
                  </a:cubicBezTo>
                  <a:cubicBezTo>
                    <a:pt x="1432" y="397790"/>
                    <a:pt x="0" y="394333"/>
                    <a:pt x="0" y="390729"/>
                  </a:cubicBezTo>
                  <a:lnTo>
                    <a:pt x="0" y="13591"/>
                  </a:lnTo>
                  <a:cubicBezTo>
                    <a:pt x="0" y="9986"/>
                    <a:pt x="1432" y="6529"/>
                    <a:pt x="3981" y="3981"/>
                  </a:cubicBezTo>
                  <a:cubicBezTo>
                    <a:pt x="6529" y="1432"/>
                    <a:pt x="9986" y="0"/>
                    <a:pt x="13591" y="0"/>
                  </a:cubicBezTo>
                  <a:close/>
                </a:path>
              </a:pathLst>
            </a:custGeom>
            <a:solidFill>
              <a:srgbClr val="FFFFFF">
                <a:alpha val="70980"/>
              </a:srgbClr>
            </a:solidFill>
            <a:ln w="38100" cap="rnd">
              <a:solidFill>
                <a:srgbClr val="A25A17">
                  <a:alpha val="70980"/>
                </a:srgbClr>
              </a:solidFill>
              <a:prstDash val="solid"/>
              <a:round/>
            </a:ln>
          </p:spPr>
        </p:sp>
        <p:sp>
          <p:nvSpPr>
            <p:cNvPr id="6" name="TextBox 6"/>
            <p:cNvSpPr txBox="1"/>
            <p:nvPr/>
          </p:nvSpPr>
          <p:spPr>
            <a:xfrm>
              <a:off x="0" y="0"/>
              <a:ext cx="4350927" cy="404319"/>
            </a:xfrm>
            <a:prstGeom prst="rect">
              <a:avLst/>
            </a:prstGeom>
          </p:spPr>
          <p:txBody>
            <a:bodyPr lIns="50800" tIns="50800" rIns="50800" bIns="50800" rtlCol="0" anchor="ctr"/>
            <a:lstStyle/>
            <a:p>
              <a:pPr algn="l">
                <a:lnSpc>
                  <a:spcPts val="4799"/>
                </a:lnSpc>
              </a:pPr>
              <a:r>
                <a:rPr lang="en-US" sz="3999">
                  <a:solidFill>
                    <a:srgbClr val="A25A17">
                      <a:alpha val="70980"/>
                    </a:srgbClr>
                  </a:solidFill>
                  <a:latin typeface="Roboto Condensed Bold"/>
                </a:rPr>
                <a:t>Nhiệm vụ 1</a:t>
              </a:r>
              <a:r>
                <a:rPr lang="en-US" sz="3999">
                  <a:solidFill>
                    <a:srgbClr val="A25A17">
                      <a:alpha val="70980"/>
                    </a:srgbClr>
                  </a:solidFill>
                  <a:latin typeface="Roboto Condensed"/>
                </a:rPr>
                <a:t>: Sưu tầm 2 bài thơ </a:t>
              </a:r>
              <a:r>
                <a:rPr lang="en-US" sz="3999">
                  <a:solidFill>
                    <a:srgbClr val="A25A17">
                      <a:alpha val="70980"/>
                    </a:srgbClr>
                  </a:solidFill>
                  <a:latin typeface="Roboto Condensed Italics"/>
                </a:rPr>
                <a:t>Tự tình </a:t>
              </a:r>
              <a:r>
                <a:rPr lang="en-US" sz="3999">
                  <a:solidFill>
                    <a:srgbClr val="A25A17">
                      <a:alpha val="70980"/>
                    </a:srgbClr>
                  </a:solidFill>
                  <a:latin typeface="Roboto Condensed"/>
                </a:rPr>
                <a:t>còn lại của Hồ Xuân Hương. Nhận xét về sự giống và khác nhau giữa các bài trong chùm thơ </a:t>
              </a:r>
              <a:r>
                <a:rPr lang="en-US" sz="3999">
                  <a:solidFill>
                    <a:srgbClr val="A25A17">
                      <a:alpha val="70980"/>
                    </a:srgbClr>
                  </a:solidFill>
                  <a:latin typeface="Roboto Condensed Italics"/>
                </a:rPr>
                <a:t>Tự tình</a:t>
              </a:r>
              <a:r>
                <a:rPr lang="en-US" sz="3999">
                  <a:solidFill>
                    <a:srgbClr val="A25A17">
                      <a:alpha val="70980"/>
                    </a:srgbClr>
                  </a:solidFill>
                  <a:latin typeface="Roboto Condensed"/>
                </a:rPr>
                <a:t>. </a:t>
              </a:r>
            </a:p>
          </p:txBody>
        </p:sp>
      </p:grpSp>
      <p:sp>
        <p:nvSpPr>
          <p:cNvPr id="7" name="TextBox 7"/>
          <p:cNvSpPr txBox="1"/>
          <p:nvPr/>
        </p:nvSpPr>
        <p:spPr>
          <a:xfrm>
            <a:off x="858643" y="477571"/>
            <a:ext cx="16570714" cy="1639060"/>
          </a:xfrm>
          <a:prstGeom prst="rect">
            <a:avLst/>
          </a:prstGeom>
        </p:spPr>
        <p:txBody>
          <a:bodyPr lIns="0" tIns="0" rIns="0" bIns="0" rtlCol="0" anchor="t">
            <a:spAutoFit/>
          </a:bodyPr>
          <a:lstStyle/>
          <a:p>
            <a:pPr algn="ctr">
              <a:lnSpc>
                <a:spcPts val="6038"/>
              </a:lnSpc>
            </a:pPr>
            <a:r>
              <a:rPr lang="en-US" sz="6099">
                <a:solidFill>
                  <a:srgbClr val="964900"/>
                </a:solidFill>
                <a:latin typeface="#9Slide05 IcielSanelma"/>
              </a:rPr>
              <a:t>Hãy lựa chọn và thực hiện 01 trong số nhiệm vụ học tập sau:</a:t>
            </a:r>
          </a:p>
          <a:p>
            <a:pPr algn="ctr">
              <a:lnSpc>
                <a:spcPts val="6038"/>
              </a:lnSpc>
            </a:pPr>
            <a:endParaRPr lang="en-US" sz="6099">
              <a:solidFill>
                <a:srgbClr val="964900"/>
              </a:solidFill>
              <a:latin typeface="#9Slide05 IcielSanelma"/>
            </a:endParaRPr>
          </a:p>
        </p:txBody>
      </p:sp>
      <p:grpSp>
        <p:nvGrpSpPr>
          <p:cNvPr id="8" name="Group 8"/>
          <p:cNvGrpSpPr/>
          <p:nvPr/>
        </p:nvGrpSpPr>
        <p:grpSpPr>
          <a:xfrm>
            <a:off x="909432" y="3190419"/>
            <a:ext cx="16519925" cy="2118816"/>
            <a:chOff x="0" y="0"/>
            <a:chExt cx="4350927" cy="558042"/>
          </a:xfrm>
        </p:grpSpPr>
        <p:sp>
          <p:nvSpPr>
            <p:cNvPr id="9" name="Freeform 9"/>
            <p:cNvSpPr/>
            <p:nvPr/>
          </p:nvSpPr>
          <p:spPr>
            <a:xfrm>
              <a:off x="0" y="0"/>
              <a:ext cx="4350927" cy="558042"/>
            </a:xfrm>
            <a:custGeom>
              <a:avLst/>
              <a:gdLst/>
              <a:ahLst/>
              <a:cxnLst/>
              <a:rect l="l" t="t" r="r" b="b"/>
              <a:pathLst>
                <a:path w="4350927" h="558042">
                  <a:moveTo>
                    <a:pt x="11716" y="0"/>
                  </a:moveTo>
                  <a:lnTo>
                    <a:pt x="4339211" y="0"/>
                  </a:lnTo>
                  <a:cubicBezTo>
                    <a:pt x="4342318" y="0"/>
                    <a:pt x="4345298" y="1234"/>
                    <a:pt x="4347495" y="3432"/>
                  </a:cubicBezTo>
                  <a:cubicBezTo>
                    <a:pt x="4349692" y="5629"/>
                    <a:pt x="4350927" y="8609"/>
                    <a:pt x="4350927" y="11716"/>
                  </a:cubicBezTo>
                  <a:lnTo>
                    <a:pt x="4350927" y="546326"/>
                  </a:lnTo>
                  <a:cubicBezTo>
                    <a:pt x="4350927" y="552797"/>
                    <a:pt x="4345681" y="558042"/>
                    <a:pt x="4339211" y="558042"/>
                  </a:cubicBezTo>
                  <a:lnTo>
                    <a:pt x="11716" y="558042"/>
                  </a:lnTo>
                  <a:cubicBezTo>
                    <a:pt x="5245" y="558042"/>
                    <a:pt x="0" y="552797"/>
                    <a:pt x="0" y="546326"/>
                  </a:cubicBezTo>
                  <a:lnTo>
                    <a:pt x="0" y="11716"/>
                  </a:lnTo>
                  <a:cubicBezTo>
                    <a:pt x="0" y="5245"/>
                    <a:pt x="5245" y="0"/>
                    <a:pt x="11716" y="0"/>
                  </a:cubicBezTo>
                  <a:close/>
                </a:path>
              </a:pathLst>
            </a:custGeom>
            <a:solidFill>
              <a:srgbClr val="FFFFFF">
                <a:alpha val="70980"/>
              </a:srgbClr>
            </a:solidFill>
            <a:ln w="38100" cap="rnd">
              <a:solidFill>
                <a:srgbClr val="A25A17">
                  <a:alpha val="70980"/>
                </a:srgbClr>
              </a:solidFill>
              <a:prstDash val="solid"/>
              <a:round/>
            </a:ln>
          </p:spPr>
        </p:sp>
        <p:sp>
          <p:nvSpPr>
            <p:cNvPr id="10" name="TextBox 10"/>
            <p:cNvSpPr txBox="1"/>
            <p:nvPr/>
          </p:nvSpPr>
          <p:spPr>
            <a:xfrm>
              <a:off x="0" y="0"/>
              <a:ext cx="4350927" cy="558042"/>
            </a:xfrm>
            <a:prstGeom prst="rect">
              <a:avLst/>
            </a:prstGeom>
          </p:spPr>
          <p:txBody>
            <a:bodyPr lIns="50800" tIns="50800" rIns="50800" bIns="50800" rtlCol="0" anchor="ctr"/>
            <a:lstStyle/>
            <a:p>
              <a:pPr algn="l">
                <a:lnSpc>
                  <a:spcPts val="4799"/>
                </a:lnSpc>
              </a:pPr>
              <a:r>
                <a:rPr lang="en-US" sz="3999">
                  <a:solidFill>
                    <a:srgbClr val="A25A17">
                      <a:alpha val="70980"/>
                    </a:srgbClr>
                  </a:solidFill>
                  <a:latin typeface="Roboto Condensed Bold"/>
                </a:rPr>
                <a:t>Nhiệm vụ 2: </a:t>
              </a:r>
              <a:r>
                <a:rPr lang="en-US" sz="3999">
                  <a:solidFill>
                    <a:srgbClr val="A25A17">
                      <a:alpha val="70980"/>
                    </a:srgbClr>
                  </a:solidFill>
                  <a:latin typeface="Roboto Condensed"/>
                </a:rPr>
                <a:t>Lựa chọn 1 trích đoạn trong </a:t>
              </a:r>
              <a:r>
                <a:rPr lang="en-US" sz="3999">
                  <a:solidFill>
                    <a:srgbClr val="A25A17">
                      <a:alpha val="70980"/>
                    </a:srgbClr>
                  </a:solidFill>
                  <a:latin typeface="Roboto Condensed Italics"/>
                </a:rPr>
                <a:t>Truyện Kiều/ Truyện Lục Vân Tiên</a:t>
              </a:r>
              <a:r>
                <a:rPr lang="en-US" sz="3999">
                  <a:solidFill>
                    <a:srgbClr val="A25A17">
                      <a:alpha val="70980"/>
                    </a:srgbClr>
                  </a:solidFill>
                  <a:latin typeface="Roboto Condensed"/>
                </a:rPr>
                <a:t> chuyển thể thành một câu chuyện (Yêu cầu: viết dưới dạng văn xuôi có hình minh họa/ truyện tranh)</a:t>
              </a:r>
            </a:p>
          </p:txBody>
        </p:sp>
      </p:grpSp>
      <p:grpSp>
        <p:nvGrpSpPr>
          <p:cNvPr id="11" name="Group 11"/>
          <p:cNvGrpSpPr/>
          <p:nvPr/>
        </p:nvGrpSpPr>
        <p:grpSpPr>
          <a:xfrm>
            <a:off x="909432" y="5433060"/>
            <a:ext cx="16519925" cy="2118816"/>
            <a:chOff x="0" y="0"/>
            <a:chExt cx="4350927" cy="558042"/>
          </a:xfrm>
        </p:grpSpPr>
        <p:sp>
          <p:nvSpPr>
            <p:cNvPr id="12" name="Freeform 12"/>
            <p:cNvSpPr/>
            <p:nvPr/>
          </p:nvSpPr>
          <p:spPr>
            <a:xfrm>
              <a:off x="0" y="0"/>
              <a:ext cx="4350927" cy="558042"/>
            </a:xfrm>
            <a:custGeom>
              <a:avLst/>
              <a:gdLst/>
              <a:ahLst/>
              <a:cxnLst/>
              <a:rect l="l" t="t" r="r" b="b"/>
              <a:pathLst>
                <a:path w="4350927" h="558042">
                  <a:moveTo>
                    <a:pt x="11247" y="0"/>
                  </a:moveTo>
                  <a:lnTo>
                    <a:pt x="4339679" y="0"/>
                  </a:lnTo>
                  <a:cubicBezTo>
                    <a:pt x="4342662" y="0"/>
                    <a:pt x="4345523" y="1185"/>
                    <a:pt x="4347632" y="3294"/>
                  </a:cubicBezTo>
                  <a:cubicBezTo>
                    <a:pt x="4349742" y="5404"/>
                    <a:pt x="4350927" y="8264"/>
                    <a:pt x="4350927" y="11247"/>
                  </a:cubicBezTo>
                  <a:lnTo>
                    <a:pt x="4350927" y="546795"/>
                  </a:lnTo>
                  <a:cubicBezTo>
                    <a:pt x="4350927" y="549778"/>
                    <a:pt x="4349742" y="552639"/>
                    <a:pt x="4347632" y="554748"/>
                  </a:cubicBezTo>
                  <a:cubicBezTo>
                    <a:pt x="4345523" y="556857"/>
                    <a:pt x="4342662" y="558042"/>
                    <a:pt x="4339679" y="558042"/>
                  </a:cubicBezTo>
                  <a:lnTo>
                    <a:pt x="11247" y="558042"/>
                  </a:lnTo>
                  <a:cubicBezTo>
                    <a:pt x="8264" y="558042"/>
                    <a:pt x="5404" y="556857"/>
                    <a:pt x="3294" y="554748"/>
                  </a:cubicBezTo>
                  <a:cubicBezTo>
                    <a:pt x="1185" y="552639"/>
                    <a:pt x="0" y="549778"/>
                    <a:pt x="0" y="546795"/>
                  </a:cubicBezTo>
                  <a:lnTo>
                    <a:pt x="0" y="11247"/>
                  </a:lnTo>
                  <a:cubicBezTo>
                    <a:pt x="0" y="8264"/>
                    <a:pt x="1185" y="5404"/>
                    <a:pt x="3294" y="3294"/>
                  </a:cubicBezTo>
                  <a:cubicBezTo>
                    <a:pt x="5404" y="1185"/>
                    <a:pt x="8264" y="0"/>
                    <a:pt x="11247" y="0"/>
                  </a:cubicBezTo>
                  <a:close/>
                </a:path>
              </a:pathLst>
            </a:custGeom>
            <a:solidFill>
              <a:srgbClr val="FFFFFF">
                <a:alpha val="70980"/>
              </a:srgbClr>
            </a:solidFill>
            <a:ln w="38100" cap="rnd">
              <a:solidFill>
                <a:srgbClr val="A25A17">
                  <a:alpha val="70980"/>
                </a:srgbClr>
              </a:solidFill>
              <a:prstDash val="solid"/>
              <a:round/>
            </a:ln>
          </p:spPr>
        </p:sp>
        <p:sp>
          <p:nvSpPr>
            <p:cNvPr id="13" name="TextBox 13"/>
            <p:cNvSpPr txBox="1"/>
            <p:nvPr/>
          </p:nvSpPr>
          <p:spPr>
            <a:xfrm>
              <a:off x="0" y="0"/>
              <a:ext cx="4350927" cy="558042"/>
            </a:xfrm>
            <a:prstGeom prst="rect">
              <a:avLst/>
            </a:prstGeom>
          </p:spPr>
          <p:txBody>
            <a:bodyPr lIns="50800" tIns="50800" rIns="50800" bIns="50800" rtlCol="0" anchor="ctr"/>
            <a:lstStyle/>
            <a:p>
              <a:pPr algn="just">
                <a:lnSpc>
                  <a:spcPts val="4799"/>
                </a:lnSpc>
              </a:pPr>
              <a:r>
                <a:rPr lang="en-US" sz="3999">
                  <a:solidFill>
                    <a:srgbClr val="A25A17">
                      <a:alpha val="70980"/>
                    </a:srgbClr>
                  </a:solidFill>
                  <a:latin typeface="Roboto Condensed Bold"/>
                </a:rPr>
                <a:t>Nhiệm vụ 3: </a:t>
              </a:r>
              <a:r>
                <a:rPr lang="en-US" sz="3999">
                  <a:solidFill>
                    <a:srgbClr val="A25A17">
                      <a:alpha val="70980"/>
                    </a:srgbClr>
                  </a:solidFill>
                  <a:latin typeface="Roboto Condensed"/>
                </a:rPr>
                <a:t>Lựa chọn 3 – 4 đoạn thơ trong </a:t>
              </a:r>
              <a:r>
                <a:rPr lang="en-US" sz="3999">
                  <a:solidFill>
                    <a:srgbClr val="A25A17">
                      <a:alpha val="70980"/>
                    </a:srgbClr>
                  </a:solidFill>
                  <a:latin typeface="Roboto Condensed Italics"/>
                </a:rPr>
                <a:t>Truyện Kiều/ Truyện Lục Vân Tiên</a:t>
              </a:r>
              <a:r>
                <a:rPr lang="en-US" sz="3999">
                  <a:solidFill>
                    <a:srgbClr val="A25A17">
                      <a:alpha val="70980"/>
                    </a:srgbClr>
                  </a:solidFill>
                  <a:latin typeface="Roboto Condensed"/>
                </a:rPr>
                <a:t> để thiết kế các thẻ Bookmark (Yêu cầu: Lựa chọn hình ảnh minh họa phù hợp với đoạn thơ; khuyến khích vẽ tay/ phần mềm thiết kế)</a:t>
              </a:r>
            </a:p>
          </p:txBody>
        </p:sp>
      </p:grpSp>
      <p:grpSp>
        <p:nvGrpSpPr>
          <p:cNvPr id="14" name="Group 14"/>
          <p:cNvGrpSpPr/>
          <p:nvPr/>
        </p:nvGrpSpPr>
        <p:grpSpPr>
          <a:xfrm>
            <a:off x="858643" y="7723150"/>
            <a:ext cx="16519925" cy="1535150"/>
            <a:chOff x="0" y="0"/>
            <a:chExt cx="4350927" cy="404319"/>
          </a:xfrm>
        </p:grpSpPr>
        <p:sp>
          <p:nvSpPr>
            <p:cNvPr id="15" name="Freeform 15"/>
            <p:cNvSpPr/>
            <p:nvPr/>
          </p:nvSpPr>
          <p:spPr>
            <a:xfrm>
              <a:off x="0" y="0"/>
              <a:ext cx="4350927" cy="404319"/>
            </a:xfrm>
            <a:custGeom>
              <a:avLst/>
              <a:gdLst/>
              <a:ahLst/>
              <a:cxnLst/>
              <a:rect l="l" t="t" r="r" b="b"/>
              <a:pathLst>
                <a:path w="4350927" h="404319">
                  <a:moveTo>
                    <a:pt x="11247" y="0"/>
                  </a:moveTo>
                  <a:lnTo>
                    <a:pt x="4339679" y="0"/>
                  </a:lnTo>
                  <a:cubicBezTo>
                    <a:pt x="4342662" y="0"/>
                    <a:pt x="4345523" y="1185"/>
                    <a:pt x="4347632" y="3294"/>
                  </a:cubicBezTo>
                  <a:cubicBezTo>
                    <a:pt x="4349742" y="5404"/>
                    <a:pt x="4350927" y="8264"/>
                    <a:pt x="4350927" y="11247"/>
                  </a:cubicBezTo>
                  <a:lnTo>
                    <a:pt x="4350927" y="393072"/>
                  </a:lnTo>
                  <a:cubicBezTo>
                    <a:pt x="4350927" y="396055"/>
                    <a:pt x="4349742" y="398916"/>
                    <a:pt x="4347632" y="401025"/>
                  </a:cubicBezTo>
                  <a:cubicBezTo>
                    <a:pt x="4345523" y="403134"/>
                    <a:pt x="4342662" y="404319"/>
                    <a:pt x="4339679" y="404319"/>
                  </a:cubicBezTo>
                  <a:lnTo>
                    <a:pt x="11247" y="404319"/>
                  </a:lnTo>
                  <a:cubicBezTo>
                    <a:pt x="8264" y="404319"/>
                    <a:pt x="5404" y="403134"/>
                    <a:pt x="3294" y="401025"/>
                  </a:cubicBezTo>
                  <a:cubicBezTo>
                    <a:pt x="1185" y="398916"/>
                    <a:pt x="0" y="396055"/>
                    <a:pt x="0" y="393072"/>
                  </a:cubicBezTo>
                  <a:lnTo>
                    <a:pt x="0" y="11247"/>
                  </a:lnTo>
                  <a:cubicBezTo>
                    <a:pt x="0" y="8264"/>
                    <a:pt x="1185" y="5404"/>
                    <a:pt x="3294" y="3294"/>
                  </a:cubicBezTo>
                  <a:cubicBezTo>
                    <a:pt x="5404" y="1185"/>
                    <a:pt x="8264" y="0"/>
                    <a:pt x="11247" y="0"/>
                  </a:cubicBezTo>
                  <a:close/>
                </a:path>
              </a:pathLst>
            </a:custGeom>
            <a:solidFill>
              <a:srgbClr val="FFFFFF">
                <a:alpha val="70980"/>
              </a:srgbClr>
            </a:solidFill>
            <a:ln w="38100" cap="rnd">
              <a:solidFill>
                <a:srgbClr val="A25A17">
                  <a:alpha val="70980"/>
                </a:srgbClr>
              </a:solidFill>
              <a:prstDash val="solid"/>
              <a:round/>
            </a:ln>
          </p:spPr>
        </p:sp>
        <p:sp>
          <p:nvSpPr>
            <p:cNvPr id="16" name="TextBox 16"/>
            <p:cNvSpPr txBox="1"/>
            <p:nvPr/>
          </p:nvSpPr>
          <p:spPr>
            <a:xfrm>
              <a:off x="0" y="0"/>
              <a:ext cx="4350927" cy="404319"/>
            </a:xfrm>
            <a:prstGeom prst="rect">
              <a:avLst/>
            </a:prstGeom>
          </p:spPr>
          <p:txBody>
            <a:bodyPr lIns="50800" tIns="50800" rIns="50800" bIns="50800" rtlCol="0" anchor="ctr"/>
            <a:lstStyle/>
            <a:p>
              <a:pPr algn="just">
                <a:lnSpc>
                  <a:spcPts val="4799"/>
                </a:lnSpc>
              </a:pPr>
              <a:r>
                <a:rPr lang="en-US" sz="3999">
                  <a:solidFill>
                    <a:srgbClr val="A25A17">
                      <a:alpha val="70980"/>
                    </a:srgbClr>
                  </a:solidFill>
                  <a:latin typeface="Roboto Condensed Bold"/>
                </a:rPr>
                <a:t>Nhiệm vụ 4: </a:t>
              </a:r>
              <a:r>
                <a:rPr lang="en-US" sz="3999">
                  <a:solidFill>
                    <a:srgbClr val="A25A17">
                      <a:alpha val="70980"/>
                    </a:srgbClr>
                  </a:solidFill>
                  <a:latin typeface="Roboto Condensed"/>
                </a:rPr>
                <a:t>Quay/ dựng 1 video/ kịch chiếu bóng kể về câu chuyện 1 </a:t>
              </a:r>
              <a:r>
                <a:rPr lang="en-US" sz="3999">
                  <a:solidFill>
                    <a:srgbClr val="A25A17">
                      <a:alpha val="70980"/>
                    </a:srgbClr>
                  </a:solidFill>
                  <a:latin typeface="Roboto Condensed Italics"/>
                </a:rPr>
                <a:t>Lục Vân Tiên </a:t>
              </a:r>
              <a:r>
                <a:rPr lang="en-US" sz="3999">
                  <a:solidFill>
                    <a:srgbClr val="A25A17">
                      <a:alpha val="70980"/>
                    </a:srgbClr>
                  </a:solidFill>
                  <a:latin typeface="Roboto Condensed"/>
                </a:rPr>
                <a:t>ngoài đời thực.</a:t>
              </a:r>
            </a:p>
          </p:txBody>
        </p:sp>
      </p:gr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6544" t="-10663" r="-18425" b="-3175"/>
            </a:stretch>
          </a:blipFill>
        </p:spPr>
      </p:sp>
      <p:sp>
        <p:nvSpPr>
          <p:cNvPr id="4" name="TextBox 4"/>
          <p:cNvSpPr txBox="1"/>
          <p:nvPr/>
        </p:nvSpPr>
        <p:spPr>
          <a:xfrm>
            <a:off x="-618234" y="2106827"/>
            <a:ext cx="13850424" cy="3570147"/>
          </a:xfrm>
          <a:prstGeom prst="rect">
            <a:avLst/>
          </a:prstGeom>
        </p:spPr>
        <p:txBody>
          <a:bodyPr lIns="0" tIns="0" rIns="0" bIns="0" rtlCol="0" anchor="t">
            <a:spAutoFit/>
          </a:bodyPr>
          <a:lstStyle/>
          <a:p>
            <a:pPr algn="ctr">
              <a:lnSpc>
                <a:spcPts val="12921"/>
              </a:lnSpc>
            </a:pPr>
            <a:r>
              <a:rPr lang="en-US" sz="14852" dirty="0">
                <a:solidFill>
                  <a:srgbClr val="543110"/>
                </a:solidFill>
                <a:latin typeface="#9Slide05 SVNLifehack Script"/>
              </a:rPr>
              <a:t>Xin </a:t>
            </a:r>
            <a:r>
              <a:rPr lang="en-US" sz="14852" dirty="0" err="1">
                <a:solidFill>
                  <a:srgbClr val="543110"/>
                </a:solidFill>
                <a:latin typeface="#9Slide05 SVNLifehack Script"/>
              </a:rPr>
              <a:t>chào</a:t>
            </a:r>
            <a:r>
              <a:rPr lang="en-US" sz="14852" dirty="0">
                <a:solidFill>
                  <a:srgbClr val="543110"/>
                </a:solidFill>
                <a:latin typeface="#9Slide05 SVNLifehack Script"/>
              </a:rPr>
              <a:t> </a:t>
            </a:r>
            <a:r>
              <a:rPr lang="en-US" sz="14852" dirty="0" err="1">
                <a:solidFill>
                  <a:srgbClr val="543110"/>
                </a:solidFill>
                <a:latin typeface="#9Slide05 SVNLifehack Script"/>
              </a:rPr>
              <a:t>và</a:t>
            </a:r>
            <a:r>
              <a:rPr lang="en-US" sz="14852" dirty="0">
                <a:solidFill>
                  <a:srgbClr val="543110"/>
                </a:solidFill>
                <a:latin typeface="#9Slide05 SVNLifehack Script"/>
              </a:rPr>
              <a:t> </a:t>
            </a:r>
          </a:p>
          <a:p>
            <a:pPr algn="ctr">
              <a:lnSpc>
                <a:spcPts val="12921"/>
              </a:lnSpc>
            </a:pPr>
            <a:r>
              <a:rPr lang="en-US" sz="14852" dirty="0" err="1">
                <a:solidFill>
                  <a:srgbClr val="543110"/>
                </a:solidFill>
                <a:latin typeface="#9Slide05 SVNLifehack Script"/>
              </a:rPr>
              <a:t>hẹn</a:t>
            </a:r>
            <a:r>
              <a:rPr lang="en-US" sz="14852" dirty="0">
                <a:solidFill>
                  <a:srgbClr val="543110"/>
                </a:solidFill>
                <a:latin typeface="#9Slide05 SVNLifehack Script"/>
              </a:rPr>
              <a:t> </a:t>
            </a:r>
            <a:r>
              <a:rPr lang="en-US" sz="14852" dirty="0" err="1">
                <a:solidFill>
                  <a:srgbClr val="543110"/>
                </a:solidFill>
                <a:latin typeface="#9Slide05 SVNLifehack Script"/>
              </a:rPr>
              <a:t>gặp</a:t>
            </a:r>
            <a:r>
              <a:rPr lang="en-US" sz="14852" dirty="0">
                <a:solidFill>
                  <a:srgbClr val="543110"/>
                </a:solidFill>
                <a:latin typeface="#9Slide05 SVNLifehack Script"/>
              </a:rPr>
              <a:t> </a:t>
            </a:r>
            <a:r>
              <a:rPr lang="en-US" sz="14852" dirty="0" err="1">
                <a:solidFill>
                  <a:srgbClr val="543110"/>
                </a:solidFill>
                <a:latin typeface="#9Slide05 SVNLifehack Script"/>
              </a:rPr>
              <a:t>lại</a:t>
            </a:r>
            <a:r>
              <a:rPr lang="en-US" sz="14852" dirty="0">
                <a:solidFill>
                  <a:srgbClr val="543110"/>
                </a:solidFill>
                <a:latin typeface="#9Slide05 SVNLifehack Script"/>
              </a:rPr>
              <a:t> !</a:t>
            </a:r>
          </a:p>
        </p:txBody>
      </p:sp>
      <p:sp>
        <p:nvSpPr>
          <p:cNvPr id="5" name="Freeform 5"/>
          <p:cNvSpPr/>
          <p:nvPr/>
        </p:nvSpPr>
        <p:spPr>
          <a:xfrm>
            <a:off x="4512052" y="-475460"/>
            <a:ext cx="13775948" cy="10762460"/>
          </a:xfrm>
          <a:custGeom>
            <a:avLst/>
            <a:gdLst/>
            <a:ahLst/>
            <a:cxnLst/>
            <a:rect l="l" t="t" r="r" b="b"/>
            <a:pathLst>
              <a:path w="13775948" h="10762460">
                <a:moveTo>
                  <a:pt x="0" y="0"/>
                </a:moveTo>
                <a:lnTo>
                  <a:pt x="13775948" y="0"/>
                </a:lnTo>
                <a:lnTo>
                  <a:pt x="13775948" y="10762460"/>
                </a:lnTo>
                <a:lnTo>
                  <a:pt x="0" y="10762460"/>
                </a:lnTo>
                <a:lnTo>
                  <a:pt x="0" y="0"/>
                </a:lnTo>
                <a:close/>
              </a:path>
            </a:pathLst>
          </a:custGeom>
          <a:blipFill>
            <a:blip r:embed="rId3">
              <a:alphaModFix amt="71000"/>
              <a:extLst>
                <a:ext uri="{96DAC541-7B7A-43D3-8B79-37D633B846F1}">
                  <asvg:svgBlip xmlns:asvg="http://schemas.microsoft.com/office/drawing/2016/SVG/main" xmlns="" r:embed="rId5"/>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flipV="1">
            <a:off x="-1893216" y="-2317189"/>
            <a:ext cx="12578412" cy="20369897"/>
          </a:xfrm>
          <a:custGeom>
            <a:avLst/>
            <a:gdLst/>
            <a:ahLst/>
            <a:cxnLst/>
            <a:rect l="l" t="t" r="r" b="b"/>
            <a:pathLst>
              <a:path w="12578412" h="20369897">
                <a:moveTo>
                  <a:pt x="0" y="20369897"/>
                </a:moveTo>
                <a:lnTo>
                  <a:pt x="12578412" y="20369897"/>
                </a:lnTo>
                <a:lnTo>
                  <a:pt x="12578412" y="0"/>
                </a:lnTo>
                <a:lnTo>
                  <a:pt x="0" y="0"/>
                </a:lnTo>
                <a:lnTo>
                  <a:pt x="0" y="20369897"/>
                </a:lnTo>
                <a:close/>
              </a:path>
            </a:pathLst>
          </a:custGeom>
          <a:blipFill>
            <a:blip r:embed="rId3"/>
            <a:stretch>
              <a:fillRect/>
            </a:stretch>
          </a:blipFill>
        </p:spPr>
      </p:sp>
      <p:sp>
        <p:nvSpPr>
          <p:cNvPr id="4" name="Freeform 4"/>
          <p:cNvSpPr/>
          <p:nvPr/>
        </p:nvSpPr>
        <p:spPr>
          <a:xfrm>
            <a:off x="11135261" y="1028700"/>
            <a:ext cx="5524569" cy="7085182"/>
          </a:xfrm>
          <a:custGeom>
            <a:avLst/>
            <a:gdLst/>
            <a:ahLst/>
            <a:cxnLst/>
            <a:rect l="l" t="t" r="r" b="b"/>
            <a:pathLst>
              <a:path w="5524569" h="7085182">
                <a:moveTo>
                  <a:pt x="0" y="0"/>
                </a:moveTo>
                <a:lnTo>
                  <a:pt x="5524569" y="0"/>
                </a:lnTo>
                <a:lnTo>
                  <a:pt x="5524569" y="7085182"/>
                </a:lnTo>
                <a:lnTo>
                  <a:pt x="0" y="7085182"/>
                </a:lnTo>
                <a:lnTo>
                  <a:pt x="0" y="0"/>
                </a:lnTo>
                <a:close/>
              </a:path>
            </a:pathLst>
          </a:custGeom>
          <a:blipFill>
            <a:blip r:embed="rId4"/>
            <a:stretch>
              <a:fillRect/>
            </a:stretch>
          </a:blipFill>
        </p:spPr>
      </p:sp>
      <p:sp>
        <p:nvSpPr>
          <p:cNvPr id="5" name="TextBox 5"/>
          <p:cNvSpPr txBox="1"/>
          <p:nvPr/>
        </p:nvSpPr>
        <p:spPr>
          <a:xfrm>
            <a:off x="742020" y="3268192"/>
            <a:ext cx="7307940" cy="3636316"/>
          </a:xfrm>
          <a:prstGeom prst="rect">
            <a:avLst/>
          </a:prstGeom>
        </p:spPr>
        <p:txBody>
          <a:bodyPr lIns="0" tIns="0" rIns="0" bIns="0" rtlCol="0" anchor="t">
            <a:spAutoFit/>
          </a:bodyPr>
          <a:lstStyle/>
          <a:p>
            <a:pPr algn="ctr">
              <a:lnSpc>
                <a:spcPts val="7217"/>
              </a:lnSpc>
              <a:spcBef>
                <a:spcPct val="0"/>
              </a:spcBef>
            </a:pPr>
            <a:r>
              <a:rPr lang="en-US" sz="5155" spc="15" dirty="0" err="1">
                <a:solidFill>
                  <a:srgbClr val="FFFFFF"/>
                </a:solidFill>
                <a:latin typeface="Roboto Condensed Bold"/>
              </a:rPr>
              <a:t>Bà</a:t>
            </a:r>
            <a:r>
              <a:rPr lang="en-US" sz="5155" spc="15" dirty="0">
                <a:solidFill>
                  <a:srgbClr val="FFFFFF"/>
                </a:solidFill>
                <a:latin typeface="Roboto Condensed Bold"/>
              </a:rPr>
              <a:t> </a:t>
            </a:r>
            <a:r>
              <a:rPr lang="en-US" sz="5155" spc="15" dirty="0" err="1">
                <a:solidFill>
                  <a:srgbClr val="FFFFFF"/>
                </a:solidFill>
                <a:latin typeface="Roboto Condensed Bold"/>
              </a:rPr>
              <a:t>là</a:t>
            </a:r>
            <a:r>
              <a:rPr lang="en-US" sz="5155" spc="15" dirty="0">
                <a:solidFill>
                  <a:srgbClr val="FFFFFF"/>
                </a:solidFill>
                <a:latin typeface="Roboto Condensed Bold"/>
              </a:rPr>
              <a:t> </a:t>
            </a:r>
            <a:r>
              <a:rPr lang="en-US" sz="5155" spc="15" dirty="0" err="1">
                <a:solidFill>
                  <a:srgbClr val="FFFFFF"/>
                </a:solidFill>
                <a:latin typeface="Roboto Condensed Bold"/>
              </a:rPr>
              <a:t>nhà</a:t>
            </a:r>
            <a:r>
              <a:rPr lang="en-US" sz="5155" spc="15" dirty="0">
                <a:solidFill>
                  <a:srgbClr val="FFFFFF"/>
                </a:solidFill>
                <a:latin typeface="Roboto Condensed Bold"/>
              </a:rPr>
              <a:t> </a:t>
            </a:r>
            <a:r>
              <a:rPr lang="en-US" sz="5155" spc="15" dirty="0" err="1">
                <a:solidFill>
                  <a:srgbClr val="FFFFFF"/>
                </a:solidFill>
                <a:latin typeface="Roboto Condensed Bold"/>
              </a:rPr>
              <a:t>thơ</a:t>
            </a:r>
            <a:r>
              <a:rPr lang="en-US" sz="5155" spc="15" dirty="0">
                <a:solidFill>
                  <a:srgbClr val="FFFFFF"/>
                </a:solidFill>
                <a:latin typeface="Roboto Condensed Bold"/>
              </a:rPr>
              <a:t> </a:t>
            </a:r>
            <a:r>
              <a:rPr lang="en-US" sz="5155" spc="15" dirty="0" err="1">
                <a:solidFill>
                  <a:srgbClr val="FFFFFF"/>
                </a:solidFill>
                <a:latin typeface="Roboto Condensed Bold"/>
              </a:rPr>
              <a:t>tình</a:t>
            </a:r>
            <a:r>
              <a:rPr lang="en-US" sz="5155" spc="15" dirty="0">
                <a:solidFill>
                  <a:srgbClr val="FFFFFF"/>
                </a:solidFill>
                <a:latin typeface="Roboto Condensed Bold"/>
              </a:rPr>
              <a:t> </a:t>
            </a:r>
            <a:r>
              <a:rPr lang="en-US" sz="5155" spc="15" dirty="0" err="1">
                <a:solidFill>
                  <a:srgbClr val="FFFFFF"/>
                </a:solidFill>
                <a:latin typeface="Roboto Condensed Bold"/>
              </a:rPr>
              <a:t>nổi</a:t>
            </a:r>
            <a:r>
              <a:rPr lang="en-US" sz="5155" spc="15" dirty="0">
                <a:solidFill>
                  <a:srgbClr val="FFFFFF"/>
                </a:solidFill>
                <a:latin typeface="Roboto Condensed Bold"/>
              </a:rPr>
              <a:t> </a:t>
            </a:r>
            <a:r>
              <a:rPr lang="en-US" sz="5155" spc="15" dirty="0" err="1">
                <a:solidFill>
                  <a:srgbClr val="FFFFFF"/>
                </a:solidFill>
                <a:latin typeface="Roboto Condensed Bold"/>
              </a:rPr>
              <a:t>tiếng</a:t>
            </a:r>
            <a:r>
              <a:rPr lang="en-US" sz="5155" spc="15" dirty="0">
                <a:solidFill>
                  <a:srgbClr val="FFFFFF"/>
                </a:solidFill>
                <a:latin typeface="Roboto Condensed Bold"/>
              </a:rPr>
              <a:t> </a:t>
            </a:r>
            <a:r>
              <a:rPr lang="en-US" sz="5155" spc="15" dirty="0" err="1">
                <a:solidFill>
                  <a:srgbClr val="FFFFFF"/>
                </a:solidFill>
                <a:latin typeface="Roboto Condensed Bold"/>
              </a:rPr>
              <a:t>của</a:t>
            </a:r>
            <a:r>
              <a:rPr lang="en-US" sz="5155" spc="15" dirty="0">
                <a:solidFill>
                  <a:srgbClr val="FFFFFF"/>
                </a:solidFill>
                <a:latin typeface="Roboto Condensed Bold"/>
              </a:rPr>
              <a:t> </a:t>
            </a:r>
            <a:r>
              <a:rPr lang="en-US" sz="5155" spc="15" dirty="0" err="1">
                <a:solidFill>
                  <a:srgbClr val="FFFFFF"/>
                </a:solidFill>
                <a:latin typeface="Roboto Condensed Bold"/>
              </a:rPr>
              <a:t>văn</a:t>
            </a:r>
            <a:r>
              <a:rPr lang="en-US" sz="5155" spc="15" dirty="0">
                <a:solidFill>
                  <a:srgbClr val="FFFFFF"/>
                </a:solidFill>
                <a:latin typeface="Roboto Condensed Bold"/>
              </a:rPr>
              <a:t> </a:t>
            </a:r>
            <a:r>
              <a:rPr lang="en-US" sz="5155" spc="15" dirty="0" err="1">
                <a:solidFill>
                  <a:srgbClr val="FFFFFF"/>
                </a:solidFill>
                <a:latin typeface="Roboto Condensed Bold"/>
              </a:rPr>
              <a:t>học</a:t>
            </a:r>
            <a:r>
              <a:rPr lang="en-US" sz="5155" spc="15" dirty="0">
                <a:solidFill>
                  <a:srgbClr val="FFFFFF"/>
                </a:solidFill>
                <a:latin typeface="Roboto Condensed Bold"/>
              </a:rPr>
              <a:t> </a:t>
            </a:r>
            <a:r>
              <a:rPr lang="en-US" sz="5155" spc="15" dirty="0" err="1">
                <a:solidFill>
                  <a:srgbClr val="FFFFFF"/>
                </a:solidFill>
                <a:latin typeface="Roboto Condensed Bold"/>
              </a:rPr>
              <a:t>Việt</a:t>
            </a:r>
            <a:r>
              <a:rPr lang="en-US" sz="5155" spc="15" dirty="0">
                <a:solidFill>
                  <a:srgbClr val="FFFFFF"/>
                </a:solidFill>
                <a:latin typeface="Roboto Condensed Bold"/>
              </a:rPr>
              <a:t> Nam </a:t>
            </a:r>
            <a:r>
              <a:rPr lang="en-US" sz="5155" spc="15" dirty="0" err="1">
                <a:solidFill>
                  <a:srgbClr val="FFFFFF"/>
                </a:solidFill>
                <a:latin typeface="Roboto Condensed Bold"/>
              </a:rPr>
              <a:t>hiện</a:t>
            </a:r>
            <a:r>
              <a:rPr lang="en-US" sz="5155" spc="15" dirty="0">
                <a:solidFill>
                  <a:srgbClr val="FFFFFF"/>
                </a:solidFill>
                <a:latin typeface="Roboto Condensed Bold"/>
              </a:rPr>
              <a:t> </a:t>
            </a:r>
            <a:r>
              <a:rPr lang="en-US" sz="5155" spc="15" dirty="0" err="1">
                <a:solidFill>
                  <a:srgbClr val="FFFFFF"/>
                </a:solidFill>
                <a:latin typeface="Roboto Condensed Bold"/>
              </a:rPr>
              <a:t>đại</a:t>
            </a:r>
            <a:r>
              <a:rPr lang="en-US" sz="5155" spc="15" dirty="0">
                <a:solidFill>
                  <a:srgbClr val="FFFFFF"/>
                </a:solidFill>
                <a:latin typeface="Roboto Condensed Bold"/>
              </a:rPr>
              <a:t>, </a:t>
            </a:r>
            <a:r>
              <a:rPr lang="en-US" sz="5155" spc="15" dirty="0" err="1">
                <a:solidFill>
                  <a:srgbClr val="FFFFFF"/>
                </a:solidFill>
                <a:latin typeface="Roboto Condensed Bold"/>
              </a:rPr>
              <a:t>có</a:t>
            </a:r>
            <a:r>
              <a:rPr lang="en-US" sz="5155" spc="15" dirty="0">
                <a:solidFill>
                  <a:srgbClr val="FFFFFF"/>
                </a:solidFill>
                <a:latin typeface="Roboto Condensed Bold"/>
              </a:rPr>
              <a:t> </a:t>
            </a:r>
            <a:r>
              <a:rPr lang="en-US" sz="5155" spc="15" dirty="0" err="1">
                <a:solidFill>
                  <a:srgbClr val="FFFFFF"/>
                </a:solidFill>
                <a:latin typeface="Roboto Condensed Bold"/>
              </a:rPr>
              <a:t>chồng</a:t>
            </a:r>
            <a:r>
              <a:rPr lang="en-US" sz="5155" spc="15" dirty="0">
                <a:solidFill>
                  <a:srgbClr val="FFFFFF"/>
                </a:solidFill>
                <a:latin typeface="Roboto Condensed Bold"/>
              </a:rPr>
              <a:t> </a:t>
            </a:r>
            <a:r>
              <a:rPr lang="en-US" sz="5155" spc="15" dirty="0" err="1">
                <a:solidFill>
                  <a:srgbClr val="FFFFFF"/>
                </a:solidFill>
                <a:latin typeface="Roboto Condensed Bold"/>
              </a:rPr>
              <a:t>là</a:t>
            </a:r>
            <a:r>
              <a:rPr lang="en-US" sz="5155" spc="15" dirty="0">
                <a:solidFill>
                  <a:srgbClr val="FFFFFF"/>
                </a:solidFill>
                <a:latin typeface="Roboto Condensed Bold"/>
              </a:rPr>
              <a:t> </a:t>
            </a:r>
            <a:r>
              <a:rPr lang="en-US" sz="5155" spc="15" dirty="0" err="1">
                <a:solidFill>
                  <a:srgbClr val="FFFFFF"/>
                </a:solidFill>
                <a:latin typeface="Roboto Condensed Bold"/>
              </a:rPr>
              <a:t>nhà</a:t>
            </a:r>
            <a:r>
              <a:rPr lang="en-US" sz="5155" spc="15" dirty="0">
                <a:solidFill>
                  <a:srgbClr val="FFFFFF"/>
                </a:solidFill>
                <a:latin typeface="Roboto Condensed Bold"/>
              </a:rPr>
              <a:t> </a:t>
            </a:r>
            <a:r>
              <a:rPr lang="en-US" sz="5155" spc="15" dirty="0" err="1">
                <a:solidFill>
                  <a:srgbClr val="FFFFFF"/>
                </a:solidFill>
                <a:latin typeface="Roboto Condensed Bold"/>
              </a:rPr>
              <a:t>viết</a:t>
            </a:r>
            <a:r>
              <a:rPr lang="en-US" sz="5155" spc="15" dirty="0">
                <a:solidFill>
                  <a:srgbClr val="FFFFFF"/>
                </a:solidFill>
                <a:latin typeface="Roboto Condensed Bold"/>
              </a:rPr>
              <a:t> </a:t>
            </a:r>
            <a:r>
              <a:rPr lang="en-US" sz="5155" spc="15" dirty="0" err="1">
                <a:solidFill>
                  <a:srgbClr val="FFFFFF"/>
                </a:solidFill>
                <a:latin typeface="Roboto Condensed Bold"/>
              </a:rPr>
              <a:t>kịch</a:t>
            </a:r>
            <a:r>
              <a:rPr lang="en-US" sz="5155" spc="15" dirty="0">
                <a:solidFill>
                  <a:srgbClr val="FFFFFF"/>
                </a:solidFill>
                <a:latin typeface="Roboto Condensed Bold"/>
              </a:rPr>
              <a:t> </a:t>
            </a:r>
            <a:r>
              <a:rPr lang="en-US" sz="5155" spc="15" dirty="0" err="1">
                <a:solidFill>
                  <a:srgbClr val="FFFFFF"/>
                </a:solidFill>
                <a:latin typeface="Roboto Condensed Bold"/>
              </a:rPr>
              <a:t>Lưu</a:t>
            </a:r>
            <a:r>
              <a:rPr lang="en-US" sz="5155" spc="15" dirty="0">
                <a:solidFill>
                  <a:srgbClr val="FFFFFF"/>
                </a:solidFill>
                <a:latin typeface="Roboto Condensed Bold"/>
              </a:rPr>
              <a:t> Quang </a:t>
            </a:r>
            <a:r>
              <a:rPr lang="en-US" sz="5155" spc="15" dirty="0" err="1">
                <a:solidFill>
                  <a:srgbClr val="FFFFFF"/>
                </a:solidFill>
                <a:latin typeface="Roboto Condensed Bold"/>
              </a:rPr>
              <a:t>Vũ</a:t>
            </a:r>
            <a:r>
              <a:rPr lang="en-US" sz="5155" spc="15" dirty="0">
                <a:solidFill>
                  <a:srgbClr val="FFFFFF"/>
                </a:solidFill>
                <a:latin typeface="Roboto Condensed Bold"/>
              </a:rPr>
              <a:t>.</a:t>
            </a:r>
          </a:p>
        </p:txBody>
      </p:sp>
      <p:sp>
        <p:nvSpPr>
          <p:cNvPr id="6" name="TextBox 6"/>
          <p:cNvSpPr txBox="1"/>
          <p:nvPr/>
        </p:nvSpPr>
        <p:spPr>
          <a:xfrm>
            <a:off x="9144000" y="8246216"/>
            <a:ext cx="9507091" cy="1012084"/>
          </a:xfrm>
          <a:prstGeom prst="rect">
            <a:avLst/>
          </a:prstGeom>
        </p:spPr>
        <p:txBody>
          <a:bodyPr lIns="0" tIns="0" rIns="0" bIns="0" rtlCol="0" anchor="t">
            <a:spAutoFit/>
          </a:bodyPr>
          <a:lstStyle/>
          <a:p>
            <a:pPr algn="ctr">
              <a:lnSpc>
                <a:spcPts val="7843"/>
              </a:lnSpc>
              <a:spcBef>
                <a:spcPct val="0"/>
              </a:spcBef>
            </a:pPr>
            <a:r>
              <a:rPr lang="en-US" sz="5602" spc="16">
                <a:solidFill>
                  <a:srgbClr val="543110"/>
                </a:solidFill>
                <a:latin typeface="#9Slide05 SVNLifehack Script"/>
              </a:rPr>
              <a:t>Xuân Quỳnh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flipV="1">
            <a:off x="-1893216" y="-2317189"/>
            <a:ext cx="12578412" cy="20369897"/>
          </a:xfrm>
          <a:custGeom>
            <a:avLst/>
            <a:gdLst/>
            <a:ahLst/>
            <a:cxnLst/>
            <a:rect l="l" t="t" r="r" b="b"/>
            <a:pathLst>
              <a:path w="12578412" h="20369897">
                <a:moveTo>
                  <a:pt x="0" y="20369897"/>
                </a:moveTo>
                <a:lnTo>
                  <a:pt x="12578412" y="20369897"/>
                </a:lnTo>
                <a:lnTo>
                  <a:pt x="12578412" y="0"/>
                </a:lnTo>
                <a:lnTo>
                  <a:pt x="0" y="0"/>
                </a:lnTo>
                <a:lnTo>
                  <a:pt x="0" y="20369897"/>
                </a:lnTo>
                <a:close/>
              </a:path>
            </a:pathLst>
          </a:custGeom>
          <a:blipFill>
            <a:blip r:embed="rId3"/>
            <a:stretch>
              <a:fillRect/>
            </a:stretch>
          </a:blipFill>
        </p:spPr>
      </p:sp>
      <p:sp>
        <p:nvSpPr>
          <p:cNvPr id="4" name="Freeform 4"/>
          <p:cNvSpPr/>
          <p:nvPr/>
        </p:nvSpPr>
        <p:spPr>
          <a:xfrm>
            <a:off x="9962042" y="2644991"/>
            <a:ext cx="7871007" cy="4482722"/>
          </a:xfrm>
          <a:custGeom>
            <a:avLst/>
            <a:gdLst/>
            <a:ahLst/>
            <a:cxnLst/>
            <a:rect l="l" t="t" r="r" b="b"/>
            <a:pathLst>
              <a:path w="7871007" h="4482722">
                <a:moveTo>
                  <a:pt x="0" y="0"/>
                </a:moveTo>
                <a:lnTo>
                  <a:pt x="7871007" y="0"/>
                </a:lnTo>
                <a:lnTo>
                  <a:pt x="7871007" y="4482721"/>
                </a:lnTo>
                <a:lnTo>
                  <a:pt x="0" y="4482721"/>
                </a:lnTo>
                <a:lnTo>
                  <a:pt x="0" y="0"/>
                </a:lnTo>
                <a:close/>
              </a:path>
            </a:pathLst>
          </a:custGeom>
          <a:blipFill>
            <a:blip r:embed="rId4"/>
            <a:stretch>
              <a:fillRect t="-4730" b="-3472"/>
            </a:stretch>
          </a:blipFill>
        </p:spPr>
      </p:sp>
      <p:sp>
        <p:nvSpPr>
          <p:cNvPr id="5" name="TextBox 5"/>
          <p:cNvSpPr txBox="1"/>
          <p:nvPr/>
        </p:nvSpPr>
        <p:spPr>
          <a:xfrm>
            <a:off x="742020" y="3268192"/>
            <a:ext cx="7307940" cy="3640956"/>
          </a:xfrm>
          <a:prstGeom prst="rect">
            <a:avLst/>
          </a:prstGeom>
        </p:spPr>
        <p:txBody>
          <a:bodyPr lIns="0" tIns="0" rIns="0" bIns="0" rtlCol="0" anchor="t">
            <a:spAutoFit/>
          </a:bodyPr>
          <a:lstStyle/>
          <a:p>
            <a:pPr algn="ctr">
              <a:lnSpc>
                <a:spcPts val="7217"/>
              </a:lnSpc>
              <a:spcBef>
                <a:spcPct val="0"/>
              </a:spcBef>
            </a:pPr>
            <a:r>
              <a:rPr lang="en-US" sz="5155" spc="15" dirty="0" err="1">
                <a:solidFill>
                  <a:srgbClr val="FFFFFF"/>
                </a:solidFill>
                <a:latin typeface="Roboto Condensed Bold"/>
              </a:rPr>
              <a:t>Bà</a:t>
            </a:r>
            <a:r>
              <a:rPr lang="en-US" sz="5155" spc="15" dirty="0">
                <a:solidFill>
                  <a:srgbClr val="FFFFFF"/>
                </a:solidFill>
                <a:latin typeface="Roboto Condensed Bold"/>
              </a:rPr>
              <a:t> </a:t>
            </a:r>
            <a:r>
              <a:rPr lang="en-US" sz="5155" spc="15" dirty="0" err="1">
                <a:solidFill>
                  <a:srgbClr val="FFFFFF"/>
                </a:solidFill>
                <a:latin typeface="Roboto Condensed Bold"/>
              </a:rPr>
              <a:t>thuộc</a:t>
            </a:r>
            <a:r>
              <a:rPr lang="en-US" sz="5155" spc="15" dirty="0">
                <a:solidFill>
                  <a:srgbClr val="FFFFFF"/>
                </a:solidFill>
                <a:latin typeface="Roboto Condensed Bold"/>
              </a:rPr>
              <a:t> </a:t>
            </a:r>
            <a:r>
              <a:rPr lang="en-US" sz="5155" spc="15" dirty="0" err="1">
                <a:solidFill>
                  <a:srgbClr val="FFFFFF"/>
                </a:solidFill>
                <a:latin typeface="Roboto Condensed Bold"/>
              </a:rPr>
              <a:t>thế</a:t>
            </a:r>
            <a:r>
              <a:rPr lang="en-US" sz="5155" spc="15" dirty="0">
                <a:solidFill>
                  <a:srgbClr val="FFFFFF"/>
                </a:solidFill>
                <a:latin typeface="Roboto Condensed Bold"/>
              </a:rPr>
              <a:t> </a:t>
            </a:r>
            <a:r>
              <a:rPr lang="en-US" sz="5155" spc="15" dirty="0" err="1">
                <a:solidFill>
                  <a:srgbClr val="FFFFFF"/>
                </a:solidFill>
                <a:latin typeface="Roboto Condensed Bold"/>
              </a:rPr>
              <a:t>hệ</a:t>
            </a:r>
            <a:r>
              <a:rPr lang="en-US" sz="5155" spc="15" dirty="0">
                <a:solidFill>
                  <a:srgbClr val="FFFFFF"/>
                </a:solidFill>
                <a:latin typeface="Roboto Condensed Bold"/>
              </a:rPr>
              <a:t> </a:t>
            </a:r>
            <a:r>
              <a:rPr lang="en-US" sz="5155" spc="15" dirty="0" err="1">
                <a:solidFill>
                  <a:srgbClr val="FFFFFF"/>
                </a:solidFill>
                <a:latin typeface="Roboto Condensed Bold"/>
              </a:rPr>
              <a:t>nhà</a:t>
            </a:r>
            <a:r>
              <a:rPr lang="en-US" sz="5155" spc="15" dirty="0">
                <a:solidFill>
                  <a:srgbClr val="FFFFFF"/>
                </a:solidFill>
                <a:latin typeface="Roboto Condensed Bold"/>
              </a:rPr>
              <a:t> </a:t>
            </a:r>
            <a:r>
              <a:rPr lang="en-US" sz="5155" spc="15" dirty="0" err="1">
                <a:solidFill>
                  <a:srgbClr val="FFFFFF"/>
                </a:solidFill>
                <a:latin typeface="Roboto Condensed Bold"/>
              </a:rPr>
              <a:t>thơ</a:t>
            </a:r>
            <a:r>
              <a:rPr lang="en-US" sz="5155" spc="15" dirty="0">
                <a:solidFill>
                  <a:srgbClr val="FFFFFF"/>
                </a:solidFill>
                <a:latin typeface="Roboto Condensed Bold"/>
              </a:rPr>
              <a:t> </a:t>
            </a:r>
            <a:r>
              <a:rPr lang="en-US" sz="5155" spc="15" dirty="0" err="1">
                <a:solidFill>
                  <a:srgbClr val="FFFFFF"/>
                </a:solidFill>
                <a:latin typeface="Roboto Condensed Bold"/>
              </a:rPr>
              <a:t>trưởng</a:t>
            </a:r>
            <a:r>
              <a:rPr lang="en-US" sz="5155" spc="15" dirty="0">
                <a:solidFill>
                  <a:srgbClr val="FFFFFF"/>
                </a:solidFill>
                <a:latin typeface="Roboto Condensed Bold"/>
              </a:rPr>
              <a:t> </a:t>
            </a:r>
            <a:r>
              <a:rPr lang="en-US" sz="5155" spc="15" dirty="0" err="1">
                <a:solidFill>
                  <a:srgbClr val="FFFFFF"/>
                </a:solidFill>
                <a:latin typeface="Roboto Condensed Bold"/>
              </a:rPr>
              <a:t>thành</a:t>
            </a:r>
            <a:r>
              <a:rPr lang="en-US" sz="5155" spc="15" dirty="0">
                <a:solidFill>
                  <a:srgbClr val="FFFFFF"/>
                </a:solidFill>
                <a:latin typeface="Roboto Condensed Bold"/>
              </a:rPr>
              <a:t> </a:t>
            </a:r>
            <a:r>
              <a:rPr lang="en-US" sz="5155" spc="15" dirty="0" err="1">
                <a:solidFill>
                  <a:srgbClr val="FFFFFF"/>
                </a:solidFill>
                <a:latin typeface="Roboto Condensed Bold"/>
              </a:rPr>
              <a:t>từ</a:t>
            </a:r>
            <a:r>
              <a:rPr lang="en-US" sz="5155" spc="15" dirty="0">
                <a:solidFill>
                  <a:srgbClr val="FFFFFF"/>
                </a:solidFill>
                <a:latin typeface="Roboto Condensed Bold"/>
              </a:rPr>
              <a:t> </a:t>
            </a:r>
            <a:r>
              <a:rPr lang="en-US" sz="5155" spc="15" dirty="0" err="1">
                <a:solidFill>
                  <a:srgbClr val="FFFFFF"/>
                </a:solidFill>
                <a:latin typeface="Roboto Condensed Bold"/>
              </a:rPr>
              <a:t>kháng</a:t>
            </a:r>
            <a:r>
              <a:rPr lang="en-US" sz="5155" spc="15" dirty="0">
                <a:solidFill>
                  <a:srgbClr val="FFFFFF"/>
                </a:solidFill>
                <a:latin typeface="Roboto Condensed Bold"/>
              </a:rPr>
              <a:t> </a:t>
            </a:r>
            <a:r>
              <a:rPr lang="en-US" sz="5155" spc="15" dirty="0" err="1">
                <a:solidFill>
                  <a:srgbClr val="FFFFFF"/>
                </a:solidFill>
                <a:latin typeface="Roboto Condensed Bold"/>
              </a:rPr>
              <a:t>chiến</a:t>
            </a:r>
            <a:r>
              <a:rPr lang="en-US" sz="5155" spc="15" dirty="0">
                <a:solidFill>
                  <a:srgbClr val="FFFFFF"/>
                </a:solidFill>
                <a:latin typeface="Roboto Condensed Bold"/>
              </a:rPr>
              <a:t> </a:t>
            </a:r>
            <a:r>
              <a:rPr lang="en-US" sz="5155" spc="15" dirty="0" err="1">
                <a:solidFill>
                  <a:srgbClr val="FFFFFF"/>
                </a:solidFill>
                <a:latin typeface="Roboto Condensed Bold"/>
              </a:rPr>
              <a:t>chống</a:t>
            </a:r>
            <a:r>
              <a:rPr lang="en-US" sz="5155" spc="15" dirty="0">
                <a:solidFill>
                  <a:srgbClr val="FFFFFF"/>
                </a:solidFill>
                <a:latin typeface="Roboto Condensed Bold"/>
              </a:rPr>
              <a:t> </a:t>
            </a:r>
            <a:r>
              <a:rPr lang="en-US" sz="5155" spc="15" dirty="0" err="1">
                <a:solidFill>
                  <a:srgbClr val="FFFFFF"/>
                </a:solidFill>
                <a:latin typeface="Roboto Condensed Bold"/>
              </a:rPr>
              <a:t>Mỹ</a:t>
            </a:r>
            <a:r>
              <a:rPr lang="en-US" sz="5155" spc="15" dirty="0">
                <a:solidFill>
                  <a:srgbClr val="FFFFFF"/>
                </a:solidFill>
                <a:latin typeface="Roboto Condensed Bold"/>
              </a:rPr>
              <a:t>, </a:t>
            </a:r>
            <a:r>
              <a:rPr lang="en-US" sz="5155" spc="15" dirty="0" err="1">
                <a:solidFill>
                  <a:srgbClr val="FFFFFF"/>
                </a:solidFill>
                <a:latin typeface="Roboto Condensed Bold"/>
              </a:rPr>
              <a:t>nổi</a:t>
            </a:r>
            <a:r>
              <a:rPr lang="en-US" sz="5155" spc="15" dirty="0">
                <a:solidFill>
                  <a:srgbClr val="FFFFFF"/>
                </a:solidFill>
                <a:latin typeface="Roboto Condensed Bold"/>
              </a:rPr>
              <a:t> </a:t>
            </a:r>
            <a:r>
              <a:rPr lang="en-US" sz="5155" spc="15" dirty="0" err="1">
                <a:solidFill>
                  <a:srgbClr val="FFFFFF"/>
                </a:solidFill>
                <a:latin typeface="Roboto Condensed Bold"/>
              </a:rPr>
              <a:t>tiếng</a:t>
            </a:r>
            <a:r>
              <a:rPr lang="en-US" sz="5155" spc="15" dirty="0">
                <a:solidFill>
                  <a:srgbClr val="FFFFFF"/>
                </a:solidFill>
                <a:latin typeface="Roboto Condensed Bold"/>
              </a:rPr>
              <a:t> </a:t>
            </a:r>
            <a:r>
              <a:rPr lang="en-US" sz="5155" spc="15" dirty="0" err="1">
                <a:solidFill>
                  <a:srgbClr val="FFFFFF"/>
                </a:solidFill>
                <a:latin typeface="Roboto Condensed Bold"/>
              </a:rPr>
              <a:t>với</a:t>
            </a:r>
            <a:r>
              <a:rPr lang="en-US" sz="5155" spc="15" dirty="0">
                <a:solidFill>
                  <a:srgbClr val="FFFFFF"/>
                </a:solidFill>
                <a:latin typeface="Roboto Condensed Bold"/>
              </a:rPr>
              <a:t> </a:t>
            </a:r>
            <a:r>
              <a:rPr lang="en-US" sz="5155" spc="15" dirty="0" err="1">
                <a:solidFill>
                  <a:srgbClr val="FFFFFF"/>
                </a:solidFill>
                <a:latin typeface="Roboto Condensed Bold"/>
              </a:rPr>
              <a:t>bài</a:t>
            </a:r>
            <a:r>
              <a:rPr lang="en-US" sz="5155" spc="15" dirty="0">
                <a:solidFill>
                  <a:srgbClr val="FFFFFF"/>
                </a:solidFill>
                <a:latin typeface="Roboto Condensed Bold"/>
              </a:rPr>
              <a:t> </a:t>
            </a:r>
            <a:r>
              <a:rPr lang="en-US" sz="5155" spc="15" dirty="0" err="1">
                <a:solidFill>
                  <a:srgbClr val="FFFFFF"/>
                </a:solidFill>
                <a:latin typeface="Roboto Condensed Bold"/>
              </a:rPr>
              <a:t>thơ</a:t>
            </a:r>
            <a:r>
              <a:rPr lang="en-US" sz="5155" spc="15" dirty="0">
                <a:solidFill>
                  <a:srgbClr val="FFFFFF"/>
                </a:solidFill>
                <a:latin typeface="Roboto Condensed Bold"/>
              </a:rPr>
              <a:t> </a:t>
            </a:r>
            <a:r>
              <a:rPr lang="en-US" sz="5155" spc="15" dirty="0">
                <a:solidFill>
                  <a:srgbClr val="FFFFFF"/>
                </a:solidFill>
                <a:latin typeface="Roboto Condensed Bold Italics"/>
              </a:rPr>
              <a:t>“</a:t>
            </a:r>
            <a:r>
              <a:rPr lang="en-US" sz="5155" spc="15" dirty="0" err="1">
                <a:solidFill>
                  <a:srgbClr val="FFFFFF"/>
                </a:solidFill>
                <a:latin typeface="Roboto Condensed Bold Italics"/>
              </a:rPr>
              <a:t>Hương</a:t>
            </a:r>
            <a:r>
              <a:rPr lang="en-US" sz="5155" spc="15" dirty="0">
                <a:solidFill>
                  <a:srgbClr val="FFFFFF"/>
                </a:solidFill>
                <a:latin typeface="Roboto Condensed Bold Italics"/>
              </a:rPr>
              <a:t> </a:t>
            </a:r>
            <a:r>
              <a:rPr lang="en-US" sz="5155" spc="15" dirty="0" err="1">
                <a:solidFill>
                  <a:srgbClr val="FFFFFF"/>
                </a:solidFill>
                <a:latin typeface="Roboto Condensed Bold Italics"/>
              </a:rPr>
              <a:t>thầm</a:t>
            </a:r>
            <a:r>
              <a:rPr lang="en-US" sz="5155" spc="15" dirty="0">
                <a:solidFill>
                  <a:srgbClr val="FFFFFF"/>
                </a:solidFill>
                <a:latin typeface="Roboto Condensed Bold Italics"/>
              </a:rPr>
              <a:t>”</a:t>
            </a:r>
          </a:p>
        </p:txBody>
      </p:sp>
      <p:sp>
        <p:nvSpPr>
          <p:cNvPr id="6" name="TextBox 6"/>
          <p:cNvSpPr txBox="1"/>
          <p:nvPr/>
        </p:nvSpPr>
        <p:spPr>
          <a:xfrm>
            <a:off x="9144000" y="7472371"/>
            <a:ext cx="9507091" cy="1012084"/>
          </a:xfrm>
          <a:prstGeom prst="rect">
            <a:avLst/>
          </a:prstGeom>
        </p:spPr>
        <p:txBody>
          <a:bodyPr lIns="0" tIns="0" rIns="0" bIns="0" rtlCol="0" anchor="t">
            <a:spAutoFit/>
          </a:bodyPr>
          <a:lstStyle/>
          <a:p>
            <a:pPr algn="ctr">
              <a:lnSpc>
                <a:spcPts val="7843"/>
              </a:lnSpc>
              <a:spcBef>
                <a:spcPct val="0"/>
              </a:spcBef>
            </a:pPr>
            <a:r>
              <a:rPr lang="en-US" sz="5602" spc="16">
                <a:solidFill>
                  <a:srgbClr val="543110"/>
                </a:solidFill>
                <a:latin typeface="#9Slide05 SVNLifehack Script"/>
              </a:rPr>
              <a:t>Phan Thị Thanh Nhàn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rot="-10800000">
            <a:off x="9634787" y="-2631478"/>
            <a:ext cx="12578412" cy="20369897"/>
          </a:xfrm>
          <a:custGeom>
            <a:avLst/>
            <a:gdLst/>
            <a:ahLst/>
            <a:cxnLst/>
            <a:rect l="l" t="t" r="r" b="b"/>
            <a:pathLst>
              <a:path w="12578412" h="20369897">
                <a:moveTo>
                  <a:pt x="0" y="0"/>
                </a:moveTo>
                <a:lnTo>
                  <a:pt x="12578411" y="0"/>
                </a:lnTo>
                <a:lnTo>
                  <a:pt x="12578411" y="20369897"/>
                </a:lnTo>
                <a:lnTo>
                  <a:pt x="0" y="20369897"/>
                </a:lnTo>
                <a:lnTo>
                  <a:pt x="0" y="0"/>
                </a:lnTo>
                <a:close/>
              </a:path>
            </a:pathLst>
          </a:custGeom>
          <a:blipFill>
            <a:blip r:embed="rId3"/>
            <a:stretch>
              <a:fillRect/>
            </a:stretch>
          </a:blipFill>
        </p:spPr>
      </p:sp>
      <p:sp>
        <p:nvSpPr>
          <p:cNvPr id="4" name="Freeform 4"/>
          <p:cNvSpPr/>
          <p:nvPr/>
        </p:nvSpPr>
        <p:spPr>
          <a:xfrm>
            <a:off x="5707621" y="2520042"/>
            <a:ext cx="14823042" cy="7766958"/>
          </a:xfrm>
          <a:custGeom>
            <a:avLst/>
            <a:gdLst/>
            <a:ahLst/>
            <a:cxnLst/>
            <a:rect l="l" t="t" r="r" b="b"/>
            <a:pathLst>
              <a:path w="14823042" h="7766958">
                <a:moveTo>
                  <a:pt x="0" y="0"/>
                </a:moveTo>
                <a:lnTo>
                  <a:pt x="14823043" y="0"/>
                </a:lnTo>
                <a:lnTo>
                  <a:pt x="14823043" y="7766958"/>
                </a:lnTo>
                <a:lnTo>
                  <a:pt x="0" y="7766958"/>
                </a:lnTo>
                <a:lnTo>
                  <a:pt x="0" y="0"/>
                </a:lnTo>
                <a:close/>
              </a:path>
            </a:pathLst>
          </a:custGeom>
          <a:blipFill>
            <a:blip r:embed="rId4"/>
            <a:stretch>
              <a:fillRect/>
            </a:stretch>
          </a:blipFill>
        </p:spPr>
      </p:sp>
      <p:sp>
        <p:nvSpPr>
          <p:cNvPr id="5" name="TextBox 5"/>
          <p:cNvSpPr txBox="1"/>
          <p:nvPr/>
        </p:nvSpPr>
        <p:spPr>
          <a:xfrm>
            <a:off x="944211" y="2722080"/>
            <a:ext cx="11765295" cy="3681441"/>
          </a:xfrm>
          <a:prstGeom prst="rect">
            <a:avLst/>
          </a:prstGeom>
        </p:spPr>
        <p:txBody>
          <a:bodyPr lIns="0" tIns="0" rIns="0" bIns="0" rtlCol="0" anchor="t">
            <a:spAutoFit/>
          </a:bodyPr>
          <a:lstStyle/>
          <a:p>
            <a:pPr algn="l">
              <a:lnSpc>
                <a:spcPts val="30185"/>
              </a:lnSpc>
            </a:pPr>
            <a:r>
              <a:rPr lang="en-US" sz="21561" spc="-668" dirty="0">
                <a:solidFill>
                  <a:srgbClr val="543110"/>
                </a:solidFill>
                <a:latin typeface="UTM ThuPhap Thien An"/>
              </a:rPr>
              <a:t>TỰ TÌNH</a:t>
            </a:r>
          </a:p>
        </p:txBody>
      </p:sp>
      <p:sp>
        <p:nvSpPr>
          <p:cNvPr id="6" name="TextBox 6"/>
          <p:cNvSpPr txBox="1"/>
          <p:nvPr/>
        </p:nvSpPr>
        <p:spPr>
          <a:xfrm>
            <a:off x="317933" y="749483"/>
            <a:ext cx="5260563" cy="2162170"/>
          </a:xfrm>
          <a:prstGeom prst="rect">
            <a:avLst/>
          </a:prstGeom>
        </p:spPr>
        <p:txBody>
          <a:bodyPr lIns="0" tIns="0" rIns="0" bIns="0" rtlCol="0" anchor="t">
            <a:spAutoFit/>
          </a:bodyPr>
          <a:lstStyle/>
          <a:p>
            <a:pPr algn="l">
              <a:lnSpc>
                <a:spcPts val="15459"/>
              </a:lnSpc>
            </a:pPr>
            <a:r>
              <a:rPr lang="en-US" sz="14447">
                <a:solidFill>
                  <a:srgbClr val="4B412E"/>
                </a:solidFill>
                <a:latin typeface="#9Slide05 IcielSanelma"/>
              </a:rPr>
              <a:t>Văn bản</a:t>
            </a:r>
          </a:p>
        </p:txBody>
      </p:sp>
      <p:sp>
        <p:nvSpPr>
          <p:cNvPr id="7" name="TextBox 7"/>
          <p:cNvSpPr txBox="1"/>
          <p:nvPr/>
        </p:nvSpPr>
        <p:spPr>
          <a:xfrm>
            <a:off x="3428810" y="6914222"/>
            <a:ext cx="5421502" cy="1049898"/>
          </a:xfrm>
          <a:prstGeom prst="rect">
            <a:avLst/>
          </a:prstGeom>
        </p:spPr>
        <p:txBody>
          <a:bodyPr lIns="0" tIns="0" rIns="0" bIns="0" rtlCol="0" anchor="t">
            <a:spAutoFit/>
          </a:bodyPr>
          <a:lstStyle/>
          <a:p>
            <a:pPr algn="l">
              <a:lnSpc>
                <a:spcPts val="8321"/>
              </a:lnSpc>
            </a:pPr>
            <a:r>
              <a:rPr lang="en-US" sz="5439">
                <a:solidFill>
                  <a:srgbClr val="543110"/>
                </a:solidFill>
                <a:latin typeface="#9Slide05 SVNLifehack Script"/>
              </a:rPr>
              <a:t>Hồ Xuân Hương</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rot="-5399999">
            <a:off x="3011651" y="-15044149"/>
            <a:ext cx="12578412" cy="20369897"/>
          </a:xfrm>
          <a:custGeom>
            <a:avLst/>
            <a:gdLst/>
            <a:ahLst/>
            <a:cxnLst/>
            <a:rect l="l" t="t" r="r" b="b"/>
            <a:pathLst>
              <a:path w="12578412" h="20369897">
                <a:moveTo>
                  <a:pt x="0" y="0"/>
                </a:moveTo>
                <a:lnTo>
                  <a:pt x="12578411" y="0"/>
                </a:lnTo>
                <a:lnTo>
                  <a:pt x="12578411" y="20369897"/>
                </a:lnTo>
                <a:lnTo>
                  <a:pt x="0" y="20369897"/>
                </a:lnTo>
                <a:lnTo>
                  <a:pt x="0" y="0"/>
                </a:lnTo>
                <a:close/>
              </a:path>
            </a:pathLst>
          </a:custGeom>
          <a:blipFill>
            <a:blip r:embed="rId3"/>
            <a:stretch>
              <a:fillRect/>
            </a:stretch>
          </a:blipFill>
        </p:spPr>
      </p:sp>
      <p:sp>
        <p:nvSpPr>
          <p:cNvPr id="4" name="Freeform 4"/>
          <p:cNvSpPr/>
          <p:nvPr/>
        </p:nvSpPr>
        <p:spPr>
          <a:xfrm rot="5400000">
            <a:off x="2454332" y="5023076"/>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3"/>
            <a:stretch>
              <a:fillRect/>
            </a:stretch>
          </a:blipFill>
        </p:spPr>
      </p:sp>
      <p:sp>
        <p:nvSpPr>
          <p:cNvPr id="5" name="TextBox 5"/>
          <p:cNvSpPr txBox="1"/>
          <p:nvPr/>
        </p:nvSpPr>
        <p:spPr>
          <a:xfrm>
            <a:off x="4259000" y="-111374"/>
            <a:ext cx="9770000" cy="1880097"/>
          </a:xfrm>
          <a:prstGeom prst="rect">
            <a:avLst/>
          </a:prstGeom>
        </p:spPr>
        <p:txBody>
          <a:bodyPr lIns="0" tIns="0" rIns="0" bIns="0" rtlCol="0" anchor="t">
            <a:spAutoFit/>
          </a:bodyPr>
          <a:lstStyle/>
          <a:p>
            <a:pPr algn="l">
              <a:lnSpc>
                <a:spcPts val="14996"/>
              </a:lnSpc>
            </a:pPr>
            <a:r>
              <a:rPr lang="en-US" sz="9801">
                <a:solidFill>
                  <a:srgbClr val="543110"/>
                </a:solidFill>
                <a:latin typeface="#9Slide05 SVNLifehack Script"/>
              </a:rPr>
              <a:t>Mục tiêu bài học</a:t>
            </a:r>
          </a:p>
        </p:txBody>
      </p:sp>
      <p:sp>
        <p:nvSpPr>
          <p:cNvPr id="6" name="TextBox 6"/>
          <p:cNvSpPr txBox="1"/>
          <p:nvPr/>
        </p:nvSpPr>
        <p:spPr>
          <a:xfrm>
            <a:off x="748928" y="2305050"/>
            <a:ext cx="16790144" cy="5581650"/>
          </a:xfrm>
          <a:prstGeom prst="rect">
            <a:avLst/>
          </a:prstGeom>
        </p:spPr>
        <p:txBody>
          <a:bodyPr lIns="0" tIns="0" rIns="0" bIns="0" rtlCol="0" anchor="t">
            <a:spAutoFit/>
          </a:bodyPr>
          <a:lstStyle/>
          <a:p>
            <a:pPr marL="971550" lvl="1" indent="-485775" algn="just">
              <a:lnSpc>
                <a:spcPts val="6299"/>
              </a:lnSpc>
              <a:buFont typeface="Arial"/>
              <a:buChar char="•"/>
            </a:pPr>
            <a:r>
              <a:rPr lang="en-US" sz="4500" spc="13">
                <a:solidFill>
                  <a:srgbClr val="543110"/>
                </a:solidFill>
                <a:latin typeface="Roboto Condensed"/>
              </a:rPr>
              <a:t>Nhận biết và phân tích được chủ đề, tư tưởng, thông điệp mà văn bản truyện thơ Nôm muốn gửi đến người đọc thông qua hình thức nghệ thuật như: cốt truyện, nhân vật, lời thoại,... trong văn bản </a:t>
            </a:r>
            <a:r>
              <a:rPr lang="en-US" sz="4500" spc="13">
                <a:solidFill>
                  <a:srgbClr val="543110"/>
                </a:solidFill>
                <a:latin typeface="Roboto Condensed Bold Italics"/>
              </a:rPr>
              <a:t>Tự tình.</a:t>
            </a:r>
          </a:p>
          <a:p>
            <a:pPr marL="971550" lvl="1" indent="-485775" algn="just">
              <a:lnSpc>
                <a:spcPts val="6299"/>
              </a:lnSpc>
              <a:buFont typeface="Arial"/>
              <a:buChar char="•"/>
            </a:pPr>
            <a:r>
              <a:rPr lang="en-US" sz="4500" spc="13">
                <a:solidFill>
                  <a:srgbClr val="543110"/>
                </a:solidFill>
                <a:latin typeface="Roboto Condensed"/>
              </a:rPr>
              <a:t>Nhận biết và phân biệt được lời người kể chuyện và lời nhân vật; lời đối thoại và lời độc thoại trong văn bản truyện thơ Nôm </a:t>
            </a:r>
            <a:r>
              <a:rPr lang="en-US" sz="4500" spc="13">
                <a:solidFill>
                  <a:srgbClr val="543110"/>
                </a:solidFill>
                <a:latin typeface="Roboto Condensed Bold Italics"/>
              </a:rPr>
              <a:t>Tự tình.</a:t>
            </a:r>
          </a:p>
          <a:p>
            <a:pPr marL="971550" lvl="1" indent="-485775" algn="just">
              <a:lnSpc>
                <a:spcPts val="6299"/>
              </a:lnSpc>
              <a:buFont typeface="Arial"/>
              <a:buChar char="•"/>
            </a:pPr>
            <a:r>
              <a:rPr lang="en-US" sz="4500" spc="13">
                <a:solidFill>
                  <a:srgbClr val="543110"/>
                </a:solidFill>
                <a:latin typeface="Roboto Condensed"/>
              </a:rPr>
              <a:t>Rèn luyện được kĩ năng đọc văn bản truyện thơ Nôm thông qua đọc hiểu văn bản </a:t>
            </a:r>
            <a:r>
              <a:rPr lang="en-US" sz="4500" spc="13">
                <a:solidFill>
                  <a:srgbClr val="543110"/>
                </a:solidFill>
                <a:latin typeface="Roboto Condensed Bold Italics"/>
              </a:rPr>
              <a:t>Tự tình.</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sp>
      <p:sp>
        <p:nvSpPr>
          <p:cNvPr id="3" name="Freeform 3"/>
          <p:cNvSpPr/>
          <p:nvPr/>
        </p:nvSpPr>
        <p:spPr>
          <a:xfrm rot="5400000">
            <a:off x="2854794" y="4775820"/>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3"/>
            <a:stretch>
              <a:fillRect/>
            </a:stretch>
          </a:blipFill>
        </p:spPr>
      </p:sp>
      <p:sp>
        <p:nvSpPr>
          <p:cNvPr id="4" name="TextBox 4"/>
          <p:cNvSpPr txBox="1"/>
          <p:nvPr/>
        </p:nvSpPr>
        <p:spPr>
          <a:xfrm>
            <a:off x="2710774" y="422307"/>
            <a:ext cx="10638323" cy="1406392"/>
          </a:xfrm>
          <a:prstGeom prst="rect">
            <a:avLst/>
          </a:prstGeom>
        </p:spPr>
        <p:txBody>
          <a:bodyPr lIns="0" tIns="0" rIns="0" bIns="0" rtlCol="0" anchor="t">
            <a:spAutoFit/>
          </a:bodyPr>
          <a:lstStyle/>
          <a:p>
            <a:pPr algn="r">
              <a:lnSpc>
                <a:spcPts val="10077"/>
              </a:lnSpc>
            </a:pPr>
            <a:r>
              <a:rPr lang="en-US" sz="9418">
                <a:solidFill>
                  <a:srgbClr val="543110"/>
                </a:solidFill>
                <a:latin typeface="#9Slide05 SVNLifehack Script"/>
              </a:rPr>
              <a:t>II. Đọc văn bản</a:t>
            </a:r>
          </a:p>
        </p:txBody>
      </p:sp>
      <p:sp>
        <p:nvSpPr>
          <p:cNvPr id="5" name="Freeform 5"/>
          <p:cNvSpPr/>
          <p:nvPr/>
        </p:nvSpPr>
        <p:spPr>
          <a:xfrm>
            <a:off x="-1306962" y="4731314"/>
            <a:ext cx="20635910" cy="6268158"/>
          </a:xfrm>
          <a:custGeom>
            <a:avLst/>
            <a:gdLst/>
            <a:ahLst/>
            <a:cxnLst/>
            <a:rect l="l" t="t" r="r" b="b"/>
            <a:pathLst>
              <a:path w="20635910" h="6268158">
                <a:moveTo>
                  <a:pt x="0" y="0"/>
                </a:moveTo>
                <a:lnTo>
                  <a:pt x="20635911" y="0"/>
                </a:lnTo>
                <a:lnTo>
                  <a:pt x="20635911" y="6268158"/>
                </a:lnTo>
                <a:lnTo>
                  <a:pt x="0" y="6268158"/>
                </a:lnTo>
                <a:lnTo>
                  <a:pt x="0" y="0"/>
                </a:lnTo>
                <a:close/>
              </a:path>
            </a:pathLst>
          </a:custGeom>
          <a:blipFill>
            <a:blip r:embed="rId4">
              <a:alphaModFix amt="85000"/>
              <a:extLst>
                <a:ext uri="{96DAC541-7B7A-43D3-8B79-37D633B846F1}">
                  <asvg:svgBlip xmlns:asvg="http://schemas.microsoft.com/office/drawing/2016/SVG/main" xmlns="" r:embed="rId5"/>
                </a:ext>
              </a:extLst>
            </a:blip>
            <a:stretch>
              <a:fillRect/>
            </a:stretch>
          </a:blipFill>
        </p:spPr>
      </p:sp>
      <p:graphicFrame>
        <p:nvGraphicFramePr>
          <p:cNvPr id="6" name="Table 6"/>
          <p:cNvGraphicFramePr>
            <a:graphicFrameLocks noGrp="1"/>
          </p:cNvGraphicFramePr>
          <p:nvPr/>
        </p:nvGraphicFramePr>
        <p:xfrm>
          <a:off x="685618" y="2387351"/>
          <a:ext cx="16916764" cy="6870948"/>
        </p:xfrm>
        <a:graphic>
          <a:graphicData uri="http://schemas.openxmlformats.org/drawingml/2006/table">
            <a:tbl>
              <a:tblPr/>
              <a:tblGrid>
                <a:gridCol w="14298705">
                  <a:extLst>
                    <a:ext uri="{9D8B030D-6E8A-4147-A177-3AD203B41FA5}">
                      <a16:colId xmlns:a16="http://schemas.microsoft.com/office/drawing/2014/main" xmlns="" val="20000"/>
                    </a:ext>
                  </a:extLst>
                </a:gridCol>
                <a:gridCol w="1263906">
                  <a:extLst>
                    <a:ext uri="{9D8B030D-6E8A-4147-A177-3AD203B41FA5}">
                      <a16:colId xmlns:a16="http://schemas.microsoft.com/office/drawing/2014/main" xmlns="" val="20001"/>
                    </a:ext>
                  </a:extLst>
                </a:gridCol>
                <a:gridCol w="1354153">
                  <a:extLst>
                    <a:ext uri="{9D8B030D-6E8A-4147-A177-3AD203B41FA5}">
                      <a16:colId xmlns:a16="http://schemas.microsoft.com/office/drawing/2014/main" xmlns="" val="20002"/>
                    </a:ext>
                  </a:extLst>
                </a:gridCol>
              </a:tblGrid>
              <a:tr h="1245154">
                <a:tc>
                  <a:txBody>
                    <a:bodyPr/>
                    <a:lstStyle/>
                    <a:p>
                      <a:pPr algn="ctr">
                        <a:lnSpc>
                          <a:spcPts val="5039"/>
                        </a:lnSpc>
                        <a:defRPr/>
                      </a:pPr>
                      <a:r>
                        <a:rPr lang="en-US" sz="4199">
                          <a:solidFill>
                            <a:srgbClr val="FFFFFF"/>
                          </a:solidFill>
                          <a:latin typeface="Roboto Condensed Bold"/>
                        </a:rPr>
                        <a:t>Tiêu chí</a:t>
                      </a: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6B604C"/>
                    </a:solidFill>
                  </a:tcPr>
                </a:tc>
                <a:tc>
                  <a:txBody>
                    <a:bodyPr/>
                    <a:lstStyle/>
                    <a:p>
                      <a:pPr algn="ctr">
                        <a:lnSpc>
                          <a:spcPts val="5039"/>
                        </a:lnSpc>
                        <a:defRPr/>
                      </a:pPr>
                      <a:r>
                        <a:rPr lang="en-US" sz="4199">
                          <a:solidFill>
                            <a:srgbClr val="FFFFFF"/>
                          </a:solidFill>
                          <a:latin typeface="Roboto Condensed Bold"/>
                        </a:rPr>
                        <a:t>Đạt </a:t>
                      </a: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6B604C"/>
                    </a:solidFill>
                  </a:tcPr>
                </a:tc>
                <a:tc>
                  <a:txBody>
                    <a:bodyPr/>
                    <a:lstStyle/>
                    <a:p>
                      <a:pPr algn="ctr">
                        <a:lnSpc>
                          <a:spcPts val="5039"/>
                        </a:lnSpc>
                        <a:defRPr/>
                      </a:pPr>
                      <a:r>
                        <a:rPr lang="en-US" sz="4199">
                          <a:solidFill>
                            <a:srgbClr val="FFFFFF"/>
                          </a:solidFill>
                          <a:latin typeface="Roboto Condensed Bold"/>
                        </a:rPr>
                        <a:t>CĐ</a:t>
                      </a: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6B604C"/>
                    </a:solidFill>
                  </a:tcPr>
                </a:tc>
                <a:extLst>
                  <a:ext uri="{0D108BD9-81ED-4DB2-BD59-A6C34878D82A}">
                    <a16:rowId xmlns:a16="http://schemas.microsoft.com/office/drawing/2014/main" xmlns="" val="10000"/>
                  </a:ext>
                </a:extLst>
              </a:tr>
              <a:tr h="1251665">
                <a:tc>
                  <a:txBody>
                    <a:bodyPr/>
                    <a:lstStyle/>
                    <a:p>
                      <a:pPr algn="l">
                        <a:lnSpc>
                          <a:spcPts val="4799"/>
                        </a:lnSpc>
                        <a:defRPr/>
                      </a:pPr>
                      <a:r>
                        <a:rPr lang="en-US" sz="3999">
                          <a:solidFill>
                            <a:srgbClr val="000000"/>
                          </a:solidFill>
                          <a:latin typeface="Roboto Condensed"/>
                        </a:rPr>
                        <a:t>Đọc diễn cảm, không bỏ từ, thêm từ.</a:t>
                      </a: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extLst>
                  <a:ext uri="{0D108BD9-81ED-4DB2-BD59-A6C34878D82A}">
                    <a16:rowId xmlns:a16="http://schemas.microsoft.com/office/drawing/2014/main" xmlns="" val="10001"/>
                  </a:ext>
                </a:extLst>
              </a:tr>
              <a:tr h="1251665">
                <a:tc>
                  <a:txBody>
                    <a:bodyPr/>
                    <a:lstStyle/>
                    <a:p>
                      <a:pPr algn="l">
                        <a:lnSpc>
                          <a:spcPts val="4799"/>
                        </a:lnSpc>
                        <a:defRPr/>
                      </a:pPr>
                      <a:r>
                        <a:rPr lang="en-US" sz="3999">
                          <a:solidFill>
                            <a:srgbClr val="000000"/>
                          </a:solidFill>
                          <a:latin typeface="Roboto Condensed"/>
                        </a:rPr>
                        <a:t>Đọc to, rõ bảo đảm trong không gian lớp học, cả lớp cùng nghe được.</a:t>
                      </a: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extLst>
                  <a:ext uri="{0D108BD9-81ED-4DB2-BD59-A6C34878D82A}">
                    <a16:rowId xmlns:a16="http://schemas.microsoft.com/office/drawing/2014/main" xmlns="" val="10002"/>
                  </a:ext>
                </a:extLst>
              </a:tr>
              <a:tr h="1245154">
                <a:tc>
                  <a:txBody>
                    <a:bodyPr/>
                    <a:lstStyle/>
                    <a:p>
                      <a:pPr algn="l">
                        <a:lnSpc>
                          <a:spcPts val="4799"/>
                        </a:lnSpc>
                        <a:defRPr/>
                      </a:pPr>
                      <a:r>
                        <a:rPr lang="en-US" sz="3999">
                          <a:solidFill>
                            <a:srgbClr val="000000"/>
                          </a:solidFill>
                          <a:latin typeface="Roboto Condensed"/>
                        </a:rPr>
                        <a:t>Tốc độ đọc phù hợp.</a:t>
                      </a: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extLst>
                  <a:ext uri="{0D108BD9-81ED-4DB2-BD59-A6C34878D82A}">
                    <a16:rowId xmlns:a16="http://schemas.microsoft.com/office/drawing/2014/main" xmlns="" val="10003"/>
                  </a:ext>
                </a:extLst>
              </a:tr>
              <a:tr h="1877310">
                <a:tc>
                  <a:txBody>
                    <a:bodyPr/>
                    <a:lstStyle/>
                    <a:p>
                      <a:pPr algn="just">
                        <a:lnSpc>
                          <a:spcPts val="5359"/>
                        </a:lnSpc>
                        <a:defRPr/>
                      </a:pPr>
                      <a:r>
                        <a:rPr lang="en-US" sz="3999">
                          <a:solidFill>
                            <a:srgbClr val="000000"/>
                          </a:solidFill>
                          <a:latin typeface="Roboto Condensed"/>
                        </a:rPr>
                        <a:t>Sử dụng giọng điệu khác nhau để thể hiện tâm trạng, cảm xúc của nhân vật trữ tình</a:t>
                      </a: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extLst>
                  <a:ext uri="{0D108BD9-81ED-4DB2-BD59-A6C34878D82A}">
                    <a16:rowId xmlns:a16="http://schemas.microsoft.com/office/drawing/2014/main" xmlns="" val="10004"/>
                  </a:ext>
                </a:extLst>
              </a:tr>
            </a:tbl>
          </a:graphicData>
        </a:graphic>
      </p:graphicFrame>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3065</Words>
  <Application>Microsoft Office PowerPoint</Application>
  <PresentationFormat>Custom</PresentationFormat>
  <Paragraphs>195</Paragraphs>
  <Slides>46</Slides>
  <Notes>2</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46</vt:i4>
      </vt:variant>
    </vt:vector>
  </HeadingPairs>
  <TitlesOfParts>
    <vt:vector size="57" baseType="lpstr">
      <vt:lpstr>Arial</vt:lpstr>
      <vt:lpstr>Roboto Condensed</vt:lpstr>
      <vt:lpstr>UTM ThuPhap Thien An</vt:lpstr>
      <vt:lpstr>Roboto Condensed Bold Italics</vt:lpstr>
      <vt:lpstr>#9Slide05 Braxton Regular</vt:lpstr>
      <vt:lpstr>#9Slide05 IcielSanelma</vt:lpstr>
      <vt:lpstr>#9Slide05 SVNLifehack Script</vt:lpstr>
      <vt:lpstr>Calibri</vt:lpstr>
      <vt:lpstr>Roboto Condensed Bold</vt:lpstr>
      <vt:lpstr>Roboto Condensed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9KN_Doc 4_Tu tinh</dc:title>
  <dc:creator>DELL</dc:creator>
  <cp:lastModifiedBy>LAPTOP</cp:lastModifiedBy>
  <cp:revision>5</cp:revision>
  <dcterms:created xsi:type="dcterms:W3CDTF">2006-08-16T00:00:00Z</dcterms:created>
  <dcterms:modified xsi:type="dcterms:W3CDTF">2025-05-11T04:14:20Z</dcterms:modified>
  <dc:identifier>DAGJeia_ug4</dc:identifier>
</cp:coreProperties>
</file>