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4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81" r:id="rId23"/>
    <p:sldId id="277" r:id="rId24"/>
    <p:sldId id="278" r:id="rId25"/>
    <p:sldId id="297" r:id="rId26"/>
    <p:sldId id="279" r:id="rId27"/>
    <p:sldId id="280" r:id="rId28"/>
    <p:sldId id="298" r:id="rId29"/>
    <p:sldId id="296" r:id="rId30"/>
    <p:sldId id="282" r:id="rId31"/>
    <p:sldId id="283" r:id="rId32"/>
    <p:sldId id="284" r:id="rId33"/>
    <p:sldId id="285" r:id="rId34"/>
    <p:sldId id="286" r:id="rId35"/>
    <p:sldId id="287" r:id="rId36"/>
    <p:sldId id="288" r:id="rId37"/>
    <p:sldId id="294" r:id="rId38"/>
    <p:sldId id="289" r:id="rId39"/>
    <p:sldId id="290" r:id="rId40"/>
    <p:sldId id="291" r:id="rId41"/>
    <p:sldId id="295" r:id="rId42"/>
    <p:sldId id="292" r:id="rId43"/>
    <p:sldId id="293" r:id="rId44"/>
  </p:sldIdLst>
  <p:sldSz cx="18288000" cy="10287000"/>
  <p:notesSz cx="6858000" cy="9144000"/>
  <p:embeddedFontLst>
    <p:embeddedFont>
      <p:font typeface="#9Slide05 Aphrodite Pro" panose="02000000000000000000" pitchFamily="2" charset="0"/>
      <p:regular r:id="rId46"/>
    </p:embeddedFont>
    <p:embeddedFont>
      <p:font typeface="#9Slide05 Dear Saturday" panose="02000505000000020004" pitchFamily="2" charset="0"/>
      <p:regular r:id="rId47"/>
    </p:embeddedFont>
    <p:embeddedFont>
      <p:font typeface="#9Slide05 VL Fadilla" pitchFamily="2" charset="0"/>
      <p:regular r:id="rId48"/>
    </p:embeddedFont>
    <p:embeddedFont>
      <p:font typeface="#9Slide07 Crocante" panose="02000000000000000000" pitchFamily="2" charset="0"/>
      <p:regular r:id="rId49"/>
    </p:embeddedFont>
    <p:embeddedFont>
      <p:font typeface="#9Slide07 SVNUT Triumph Press" panose="00000500000000000000" pitchFamily="2" charset="0"/>
      <p:boldItalic r:id="rId50"/>
    </p:embeddedFont>
    <p:embeddedFont>
      <p:font typeface="Arimo" panose="020B0604020202020204" charset="0"/>
      <p:regular r:id="rId51"/>
    </p:embeddedFont>
    <p:embeddedFont>
      <p:font typeface="Fraunces Bold" panose="020B0604020202020204" charset="0"/>
      <p:regular r:id="rId52"/>
    </p:embeddedFont>
    <p:embeddedFont>
      <p:font typeface="Fraunces Semi-Bold" panose="020B0604020202020204" charset="0"/>
      <p:regular r:id="rId53"/>
    </p:embeddedFont>
    <p:embeddedFont>
      <p:font typeface="Roboto Condensed" panose="02000000000000000000" pitchFamily="2" charset="0"/>
      <p:regular r:id="rId54"/>
      <p:bold r:id="rId55"/>
      <p:italic r:id="rId56"/>
    </p:embeddedFont>
    <p:embeddedFont>
      <p:font typeface="Roboto Condensed Bold" panose="02000000000000000000" charset="0"/>
      <p:regular r:id="rId57"/>
    </p:embeddedFont>
    <p:embeddedFont>
      <p:font typeface="Roboto Condensed Bold Italics" panose="020B0604020202020204" charset="0"/>
      <p:regular r:id="rId58"/>
    </p:embeddedFont>
    <p:embeddedFont>
      <p:font typeface="Roboto Condensed Italics" panose="020B0604020202020204" charset="0"/>
      <p:regular r:id="rId5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17" autoAdjust="0"/>
    <p:restoredTop sz="94622" autoAdjust="0"/>
  </p:normalViewPr>
  <p:slideViewPr>
    <p:cSldViewPr>
      <p:cViewPr varScale="1">
        <p:scale>
          <a:sx n="70" d="100"/>
          <a:sy n="70" d="100"/>
        </p:scale>
        <p:origin x="780"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2.fntdata"/><Relationship Id="rId50" Type="http://schemas.openxmlformats.org/officeDocument/2006/relationships/font" Target="fonts/font5.fntdata"/><Relationship Id="rId55" Type="http://schemas.openxmlformats.org/officeDocument/2006/relationships/font" Target="fonts/font10.fntdata"/><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3" Type="http://schemas.openxmlformats.org/officeDocument/2006/relationships/font" Target="fonts/font8.fntdata"/><Relationship Id="rId58" Type="http://schemas.openxmlformats.org/officeDocument/2006/relationships/font" Target="fonts/font13.fntdata"/><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3.fntdata"/><Relationship Id="rId56" Type="http://schemas.openxmlformats.org/officeDocument/2006/relationships/font" Target="fonts/font11.fntdata"/><Relationship Id="rId8" Type="http://schemas.openxmlformats.org/officeDocument/2006/relationships/slide" Target="slides/slide7.xml"/><Relationship Id="rId51" Type="http://schemas.openxmlformats.org/officeDocument/2006/relationships/font" Target="fonts/font6.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1.fntdata"/><Relationship Id="rId59" Type="http://schemas.openxmlformats.org/officeDocument/2006/relationships/font" Target="fonts/font14.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9.fntdata"/><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4.fntdata"/><Relationship Id="rId57" Type="http://schemas.openxmlformats.org/officeDocument/2006/relationships/font" Target="fonts/font12.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7.fntdata"/><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01.10.2024</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3</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19</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3</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19</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19</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4</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4</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4</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4</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19</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3</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14</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3</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6</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11</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3</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6</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11</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1853354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3</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6</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11</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16920986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11</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35439610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13</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11</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11</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11</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11</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11</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21</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17</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17</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95353724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17</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8</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13</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17</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17</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368655931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15</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24</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13</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13</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13</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13</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13</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10/1/2024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10/1/2024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10/1/2024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10/1/2024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10/1/2024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11.sv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9.sv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24.svg"/><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19.sv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svg"/></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6.svg"/></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6.svg"/></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6.svg"/></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6.sv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26.svg"/></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30.svg"/><Relationship Id="rId5" Type="http://schemas.openxmlformats.org/officeDocument/2006/relationships/image" Target="../media/image29.png"/><Relationship Id="rId4" Type="http://schemas.openxmlformats.org/officeDocument/2006/relationships/image" Target="../media/image26.svg"/></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32.svg"/></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33.png"/><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6.svg"/></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33.png"/><Relationship Id="rId2" Type="http://schemas.openxmlformats.org/officeDocument/2006/relationships/notesSlide" Target="../notesSlides/notesSlide34.xml"/><Relationship Id="rId1" Type="http://schemas.openxmlformats.org/officeDocument/2006/relationships/slideLayout" Target="../slideLayouts/slideLayout7.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6.svg"/></Relationships>
</file>

<file path=ppt/slides/_rels/slide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8.xml"/><Relationship Id="rId1" Type="http://schemas.openxmlformats.org/officeDocument/2006/relationships/slideLayout" Target="../slideLayouts/slideLayout7.xml"/><Relationship Id="rId5" Type="http://schemas.openxmlformats.org/officeDocument/2006/relationships/image" Target="../media/image34.png"/><Relationship Id="rId4" Type="http://schemas.openxmlformats.org/officeDocument/2006/relationships/image" Target="../media/image26.svg"/></Relationships>
</file>

<file path=ppt/slides/_rels/slide3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openxmlformats.org/officeDocument/2006/relationships/image" Target="../media/image36.sv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0.xml"/><Relationship Id="rId1" Type="http://schemas.openxmlformats.org/officeDocument/2006/relationships/slideLayout" Target="../slideLayouts/slideLayout7.xml"/><Relationship Id="rId5" Type="http://schemas.openxmlformats.org/officeDocument/2006/relationships/image" Target="../media/image34.png"/><Relationship Id="rId4" Type="http://schemas.openxmlformats.org/officeDocument/2006/relationships/image" Target="../media/image26.sv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2.xml"/><Relationship Id="rId1" Type="http://schemas.openxmlformats.org/officeDocument/2006/relationships/slideLayout" Target="../slideLayouts/slideLayout7.xml"/><Relationship Id="rId4" Type="http://schemas.openxmlformats.org/officeDocument/2006/relationships/image" Target="../media/image38.svg"/></Relationships>
</file>

<file path=ppt/slides/_rels/slide4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3.xml"/><Relationship Id="rId1" Type="http://schemas.openxmlformats.org/officeDocument/2006/relationships/slideLayout" Target="../slideLayouts/slideLayout7.xml"/><Relationship Id="rId5" Type="http://schemas.openxmlformats.org/officeDocument/2006/relationships/image" Target="../media/image41.png"/><Relationship Id="rId4" Type="http://schemas.openxmlformats.org/officeDocument/2006/relationships/image" Target="../media/image40.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BF8E9"/>
        </a:solidFill>
        <a:effectLst/>
      </p:bgPr>
    </p:bg>
    <p:spTree>
      <p:nvGrpSpPr>
        <p:cNvPr id="1" name=""/>
        <p:cNvGrpSpPr/>
        <p:nvPr/>
      </p:nvGrpSpPr>
      <p:grpSpPr>
        <a:xfrm>
          <a:off x="0" y="0"/>
          <a:ext cx="0" cy="0"/>
          <a:chOff x="0" y="0"/>
          <a:chExt cx="0" cy="0"/>
        </a:xfrm>
      </p:grpSpPr>
      <p:grpSp>
        <p:nvGrpSpPr>
          <p:cNvPr id="2" name="Group 2"/>
          <p:cNvGrpSpPr/>
          <p:nvPr/>
        </p:nvGrpSpPr>
        <p:grpSpPr>
          <a:xfrm>
            <a:off x="7971608" y="-2057400"/>
            <a:ext cx="11945986" cy="10287000"/>
            <a:chOff x="0" y="0"/>
            <a:chExt cx="15927982" cy="13716000"/>
          </a:xfrm>
        </p:grpSpPr>
        <p:sp>
          <p:nvSpPr>
            <p:cNvPr id="3" name="Freeform 3"/>
            <p:cNvSpPr/>
            <p:nvPr/>
          </p:nvSpPr>
          <p:spPr>
            <a:xfrm>
              <a:off x="0" y="0"/>
              <a:ext cx="15927960" cy="13716000"/>
            </a:xfrm>
            <a:custGeom>
              <a:avLst/>
              <a:gdLst/>
              <a:ahLst/>
              <a:cxnLst/>
              <a:rect l="l" t="t" r="r" b="b"/>
              <a:pathLst>
                <a:path w="15927960" h="13716000">
                  <a:moveTo>
                    <a:pt x="0" y="0"/>
                  </a:moveTo>
                  <a:lnTo>
                    <a:pt x="15927960" y="0"/>
                  </a:lnTo>
                  <a:lnTo>
                    <a:pt x="15927960" y="13716000"/>
                  </a:lnTo>
                  <a:lnTo>
                    <a:pt x="0" y="13716000"/>
                  </a:lnTo>
                  <a:close/>
                </a:path>
              </a:pathLst>
            </a:custGeom>
            <a:solidFill>
              <a:srgbClr val="FBF8E9">
                <a:alpha val="33725"/>
              </a:srgbClr>
            </a:solidFill>
          </p:spPr>
          <p:txBody>
            <a:bodyPr/>
            <a:lstStyle/>
            <a:p>
              <a:endParaRPr lang="en-US"/>
            </a:p>
          </p:txBody>
        </p:sp>
      </p:grpSp>
      <p:grpSp>
        <p:nvGrpSpPr>
          <p:cNvPr id="4" name="Group 4"/>
          <p:cNvGrpSpPr/>
          <p:nvPr/>
        </p:nvGrpSpPr>
        <p:grpSpPr>
          <a:xfrm>
            <a:off x="1672770" y="3494956"/>
            <a:ext cx="12271832" cy="5632226"/>
            <a:chOff x="0" y="0"/>
            <a:chExt cx="3232087" cy="1483385"/>
          </a:xfrm>
        </p:grpSpPr>
        <p:sp>
          <p:nvSpPr>
            <p:cNvPr id="5" name="Freeform 5"/>
            <p:cNvSpPr/>
            <p:nvPr/>
          </p:nvSpPr>
          <p:spPr>
            <a:xfrm>
              <a:off x="0" y="0"/>
              <a:ext cx="3232087" cy="1483385"/>
            </a:xfrm>
            <a:custGeom>
              <a:avLst/>
              <a:gdLst/>
              <a:ahLst/>
              <a:cxnLst/>
              <a:rect l="l" t="t" r="r" b="b"/>
              <a:pathLst>
                <a:path w="3232087" h="1483385">
                  <a:moveTo>
                    <a:pt x="32174" y="0"/>
                  </a:moveTo>
                  <a:lnTo>
                    <a:pt x="3199913" y="0"/>
                  </a:lnTo>
                  <a:cubicBezTo>
                    <a:pt x="3217682" y="0"/>
                    <a:pt x="3232087" y="14405"/>
                    <a:pt x="3232087" y="32174"/>
                  </a:cubicBezTo>
                  <a:lnTo>
                    <a:pt x="3232087" y="1451210"/>
                  </a:lnTo>
                  <a:cubicBezTo>
                    <a:pt x="3232087" y="1459743"/>
                    <a:pt x="3228698" y="1467927"/>
                    <a:pt x="3222664" y="1473961"/>
                  </a:cubicBezTo>
                  <a:cubicBezTo>
                    <a:pt x="3216630" y="1479995"/>
                    <a:pt x="3208446" y="1483385"/>
                    <a:pt x="3199913" y="1483385"/>
                  </a:cubicBezTo>
                  <a:lnTo>
                    <a:pt x="32174" y="1483385"/>
                  </a:lnTo>
                  <a:cubicBezTo>
                    <a:pt x="14405" y="1483385"/>
                    <a:pt x="0" y="1468980"/>
                    <a:pt x="0" y="1451210"/>
                  </a:cubicBezTo>
                  <a:lnTo>
                    <a:pt x="0" y="32174"/>
                  </a:lnTo>
                  <a:cubicBezTo>
                    <a:pt x="0" y="14405"/>
                    <a:pt x="14405" y="0"/>
                    <a:pt x="32174" y="0"/>
                  </a:cubicBezTo>
                  <a:close/>
                </a:path>
              </a:pathLst>
            </a:custGeom>
            <a:solidFill>
              <a:srgbClr val="FFFFFF">
                <a:alpha val="62745"/>
              </a:srgbClr>
            </a:solidFill>
          </p:spPr>
          <p:txBody>
            <a:bodyPr/>
            <a:lstStyle/>
            <a:p>
              <a:endParaRPr lang="en-US"/>
            </a:p>
          </p:txBody>
        </p:sp>
        <p:sp>
          <p:nvSpPr>
            <p:cNvPr id="6" name="TextBox 6"/>
            <p:cNvSpPr txBox="1"/>
            <p:nvPr/>
          </p:nvSpPr>
          <p:spPr>
            <a:xfrm>
              <a:off x="0" y="-285750"/>
              <a:ext cx="3232087" cy="1769135"/>
            </a:xfrm>
            <a:prstGeom prst="rect">
              <a:avLst/>
            </a:prstGeom>
          </p:spPr>
          <p:txBody>
            <a:bodyPr lIns="50800" tIns="50800" rIns="50800" bIns="50800" rtlCol="0" anchor="ctr"/>
            <a:lstStyle/>
            <a:p>
              <a:pPr algn="ctr">
                <a:lnSpc>
                  <a:spcPts val="5759"/>
                </a:lnSpc>
              </a:pPr>
              <a:endParaRPr/>
            </a:p>
          </p:txBody>
        </p:sp>
      </p:grpSp>
      <p:sp>
        <p:nvSpPr>
          <p:cNvPr id="7" name="Freeform 7"/>
          <p:cNvSpPr/>
          <p:nvPr/>
        </p:nvSpPr>
        <p:spPr>
          <a:xfrm flipH="1">
            <a:off x="14479827" y="0"/>
            <a:ext cx="3808173" cy="10257706"/>
          </a:xfrm>
          <a:custGeom>
            <a:avLst/>
            <a:gdLst/>
            <a:ahLst/>
            <a:cxnLst/>
            <a:rect l="l" t="t" r="r" b="b"/>
            <a:pathLst>
              <a:path w="3808173" h="10257706">
                <a:moveTo>
                  <a:pt x="3808173" y="0"/>
                </a:moveTo>
                <a:lnTo>
                  <a:pt x="0" y="0"/>
                </a:lnTo>
                <a:lnTo>
                  <a:pt x="0" y="10257706"/>
                </a:lnTo>
                <a:lnTo>
                  <a:pt x="3808173" y="10257706"/>
                </a:lnTo>
                <a:lnTo>
                  <a:pt x="3808173" y="0"/>
                </a:lnTo>
                <a:close/>
              </a:path>
            </a:pathLst>
          </a:custGeom>
          <a:blipFill>
            <a:blip r:embed="rId3"/>
            <a:stretch>
              <a:fillRect/>
            </a:stretch>
          </a:blipFill>
        </p:spPr>
        <p:txBody>
          <a:bodyPr/>
          <a:lstStyle/>
          <a:p>
            <a:endParaRPr lang="en-US"/>
          </a:p>
        </p:txBody>
      </p:sp>
      <p:sp>
        <p:nvSpPr>
          <p:cNvPr id="8" name="TextBox 8"/>
          <p:cNvSpPr txBox="1"/>
          <p:nvPr/>
        </p:nvSpPr>
        <p:spPr>
          <a:xfrm>
            <a:off x="3499369" y="2097770"/>
            <a:ext cx="7866757" cy="1028700"/>
          </a:xfrm>
          <a:prstGeom prst="rect">
            <a:avLst/>
          </a:prstGeom>
        </p:spPr>
        <p:txBody>
          <a:bodyPr lIns="0" tIns="0" rIns="0" bIns="0" rtlCol="0" anchor="t">
            <a:spAutoFit/>
          </a:bodyPr>
          <a:lstStyle/>
          <a:p>
            <a:pPr algn="ctr">
              <a:lnSpc>
                <a:spcPts val="7560"/>
              </a:lnSpc>
              <a:spcBef>
                <a:spcPct val="0"/>
              </a:spcBef>
            </a:pPr>
            <a:r>
              <a:rPr lang="en-US" sz="6300" dirty="0">
                <a:solidFill>
                  <a:srgbClr val="DE7158"/>
                </a:solidFill>
                <a:latin typeface="#9Slide07 Crocante"/>
                <a:ea typeface="#9Slide07 Crocante"/>
                <a:cs typeface="#9Slide07 Crocante"/>
                <a:sym typeface="#9Slide07 Crocante"/>
              </a:rPr>
              <a:t>PHÁN ĐOÁN Ý TƯỞNG </a:t>
            </a:r>
          </a:p>
        </p:txBody>
      </p:sp>
      <p:sp>
        <p:nvSpPr>
          <p:cNvPr id="9" name="TextBox 9"/>
          <p:cNvSpPr txBox="1"/>
          <p:nvPr/>
        </p:nvSpPr>
        <p:spPr>
          <a:xfrm>
            <a:off x="2125320" y="4069333"/>
            <a:ext cx="11366731" cy="4908550"/>
          </a:xfrm>
          <a:prstGeom prst="rect">
            <a:avLst/>
          </a:prstGeom>
        </p:spPr>
        <p:txBody>
          <a:bodyPr lIns="0" tIns="0" rIns="0" bIns="0" rtlCol="0" anchor="t">
            <a:spAutoFit/>
          </a:bodyPr>
          <a:lstStyle/>
          <a:p>
            <a:pPr algn="just">
              <a:lnSpc>
                <a:spcPts val="5599"/>
              </a:lnSpc>
            </a:pPr>
            <a:r>
              <a:rPr lang="en-US" sz="3999" dirty="0" err="1">
                <a:solidFill>
                  <a:srgbClr val="A98256"/>
                </a:solidFill>
                <a:latin typeface="Roboto Condensed"/>
                <a:ea typeface="Roboto Condensed"/>
                <a:cs typeface="Roboto Condensed"/>
                <a:sym typeface="Roboto Condensed"/>
              </a:rPr>
              <a:t>Tác</a:t>
            </a:r>
            <a:r>
              <a:rPr lang="en-US" sz="3999" dirty="0">
                <a:solidFill>
                  <a:srgbClr val="A98256"/>
                </a:solidFill>
                <a:latin typeface="Roboto Condensed"/>
                <a:ea typeface="Roboto Condensed"/>
                <a:cs typeface="Roboto Condensed"/>
                <a:sym typeface="Roboto Condensed"/>
              </a:rPr>
              <a:t> </a:t>
            </a:r>
            <a:r>
              <a:rPr lang="en-US" sz="3999" dirty="0" err="1">
                <a:solidFill>
                  <a:srgbClr val="A98256"/>
                </a:solidFill>
                <a:latin typeface="Roboto Condensed"/>
                <a:ea typeface="Roboto Condensed"/>
                <a:cs typeface="Roboto Condensed"/>
                <a:sym typeface="Roboto Condensed"/>
              </a:rPr>
              <a:t>giả</a:t>
            </a:r>
            <a:r>
              <a:rPr lang="en-US" sz="3999" dirty="0">
                <a:solidFill>
                  <a:srgbClr val="A98256"/>
                </a:solidFill>
                <a:latin typeface="Roboto Condensed"/>
                <a:ea typeface="Roboto Condensed"/>
                <a:cs typeface="Roboto Condensed"/>
                <a:sym typeface="Roboto Condensed"/>
              </a:rPr>
              <a:t> </a:t>
            </a:r>
            <a:r>
              <a:rPr lang="en-US" sz="3999" dirty="0" err="1">
                <a:solidFill>
                  <a:srgbClr val="A98256"/>
                </a:solidFill>
                <a:latin typeface="Roboto Condensed"/>
                <a:ea typeface="Roboto Condensed"/>
                <a:cs typeface="Roboto Condensed"/>
                <a:sym typeface="Roboto Condensed"/>
              </a:rPr>
              <a:t>Trần</a:t>
            </a:r>
            <a:r>
              <a:rPr lang="en-US" sz="3999" dirty="0">
                <a:solidFill>
                  <a:srgbClr val="A98256"/>
                </a:solidFill>
                <a:latin typeface="Roboto Condensed"/>
                <a:ea typeface="Roboto Condensed"/>
                <a:cs typeface="Roboto Condensed"/>
                <a:sym typeface="Roboto Condensed"/>
              </a:rPr>
              <a:t> Văn </a:t>
            </a:r>
            <a:r>
              <a:rPr lang="en-US" sz="3999" dirty="0" err="1">
                <a:solidFill>
                  <a:srgbClr val="A98256"/>
                </a:solidFill>
                <a:latin typeface="Roboto Condensed"/>
                <a:ea typeface="Roboto Condensed"/>
                <a:cs typeface="Roboto Condensed"/>
                <a:sym typeface="Roboto Condensed"/>
              </a:rPr>
              <a:t>Toàn</a:t>
            </a:r>
            <a:r>
              <a:rPr lang="en-US" sz="3999" dirty="0">
                <a:solidFill>
                  <a:srgbClr val="A98256"/>
                </a:solidFill>
                <a:latin typeface="Roboto Condensed"/>
                <a:ea typeface="Roboto Condensed"/>
                <a:cs typeface="Roboto Condensed"/>
                <a:sym typeface="Roboto Condensed"/>
              </a:rPr>
              <a:t> </a:t>
            </a:r>
            <a:r>
              <a:rPr lang="en-US" sz="3999" dirty="0" err="1">
                <a:solidFill>
                  <a:srgbClr val="A98256"/>
                </a:solidFill>
                <a:latin typeface="Roboto Condensed"/>
                <a:ea typeface="Roboto Condensed"/>
                <a:cs typeface="Roboto Condensed"/>
                <a:sym typeface="Roboto Condensed"/>
              </a:rPr>
              <a:t>có</a:t>
            </a:r>
            <a:r>
              <a:rPr lang="en-US" sz="3999" dirty="0">
                <a:solidFill>
                  <a:srgbClr val="A98256"/>
                </a:solidFill>
                <a:latin typeface="Roboto Condensed"/>
                <a:ea typeface="Roboto Condensed"/>
                <a:cs typeface="Roboto Condensed"/>
                <a:sym typeface="Roboto Condensed"/>
              </a:rPr>
              <a:t> </a:t>
            </a:r>
            <a:r>
              <a:rPr lang="en-US" sz="3999" dirty="0" err="1">
                <a:solidFill>
                  <a:srgbClr val="A98256"/>
                </a:solidFill>
                <a:latin typeface="Roboto Condensed"/>
                <a:ea typeface="Roboto Condensed"/>
                <a:cs typeface="Roboto Condensed"/>
                <a:sym typeface="Roboto Condensed"/>
              </a:rPr>
              <a:t>một</a:t>
            </a:r>
            <a:r>
              <a:rPr lang="en-US" sz="3999" dirty="0">
                <a:solidFill>
                  <a:srgbClr val="A98256"/>
                </a:solidFill>
                <a:latin typeface="Roboto Condensed"/>
                <a:ea typeface="Roboto Condensed"/>
                <a:cs typeface="Roboto Condensed"/>
                <a:sym typeface="Roboto Condensed"/>
              </a:rPr>
              <a:t> </a:t>
            </a:r>
            <a:r>
              <a:rPr lang="en-US" sz="3999" dirty="0" err="1">
                <a:solidFill>
                  <a:srgbClr val="A98256"/>
                </a:solidFill>
                <a:latin typeface="Roboto Condensed"/>
                <a:ea typeface="Roboto Condensed"/>
                <a:cs typeface="Roboto Condensed"/>
                <a:sym typeface="Roboto Condensed"/>
              </a:rPr>
              <a:t>bài</a:t>
            </a:r>
            <a:r>
              <a:rPr lang="en-US" sz="3999" dirty="0">
                <a:solidFill>
                  <a:srgbClr val="A98256"/>
                </a:solidFill>
                <a:latin typeface="Roboto Condensed"/>
                <a:ea typeface="Roboto Condensed"/>
                <a:cs typeface="Roboto Condensed"/>
                <a:sym typeface="Roboto Condensed"/>
              </a:rPr>
              <a:t> </a:t>
            </a:r>
            <a:r>
              <a:rPr lang="en-US" sz="3999" dirty="0" err="1">
                <a:solidFill>
                  <a:srgbClr val="A98256"/>
                </a:solidFill>
                <a:latin typeface="Roboto Condensed"/>
                <a:ea typeface="Roboto Condensed"/>
                <a:cs typeface="Roboto Condensed"/>
                <a:sym typeface="Roboto Condensed"/>
              </a:rPr>
              <a:t>viết</a:t>
            </a:r>
            <a:r>
              <a:rPr lang="en-US" sz="3999" dirty="0">
                <a:solidFill>
                  <a:srgbClr val="A98256"/>
                </a:solidFill>
                <a:latin typeface="Roboto Condensed"/>
                <a:ea typeface="Roboto Condensed"/>
                <a:cs typeface="Roboto Condensed"/>
                <a:sym typeface="Roboto Condensed"/>
              </a:rPr>
              <a:t> </a:t>
            </a:r>
            <a:r>
              <a:rPr lang="en-US" sz="3999" dirty="0" err="1">
                <a:solidFill>
                  <a:srgbClr val="A98256"/>
                </a:solidFill>
                <a:latin typeface="Roboto Condensed"/>
                <a:ea typeface="Roboto Condensed"/>
                <a:cs typeface="Roboto Condensed"/>
                <a:sym typeface="Roboto Condensed"/>
              </a:rPr>
              <a:t>nghị</a:t>
            </a:r>
            <a:r>
              <a:rPr lang="en-US" sz="3999" dirty="0">
                <a:solidFill>
                  <a:srgbClr val="A98256"/>
                </a:solidFill>
                <a:latin typeface="Roboto Condensed"/>
                <a:ea typeface="Roboto Condensed"/>
                <a:cs typeface="Roboto Condensed"/>
                <a:sym typeface="Roboto Condensed"/>
              </a:rPr>
              <a:t> </a:t>
            </a:r>
            <a:r>
              <a:rPr lang="en-US" sz="3999" dirty="0" err="1">
                <a:solidFill>
                  <a:srgbClr val="A98256"/>
                </a:solidFill>
                <a:latin typeface="Roboto Condensed"/>
                <a:ea typeface="Roboto Condensed"/>
                <a:cs typeface="Roboto Condensed"/>
                <a:sym typeface="Roboto Condensed"/>
              </a:rPr>
              <a:t>luận</a:t>
            </a:r>
            <a:r>
              <a:rPr lang="en-US" sz="3999" dirty="0">
                <a:solidFill>
                  <a:srgbClr val="A98256"/>
                </a:solidFill>
                <a:latin typeface="Roboto Condensed"/>
                <a:ea typeface="Roboto Condensed"/>
                <a:cs typeface="Roboto Condensed"/>
                <a:sym typeface="Roboto Condensed"/>
              </a:rPr>
              <a:t> </a:t>
            </a:r>
            <a:r>
              <a:rPr lang="en-US" sz="3999" dirty="0" err="1">
                <a:solidFill>
                  <a:srgbClr val="A98256"/>
                </a:solidFill>
                <a:latin typeface="Roboto Condensed"/>
                <a:ea typeface="Roboto Condensed"/>
                <a:cs typeface="Roboto Condensed"/>
                <a:sym typeface="Roboto Condensed"/>
              </a:rPr>
              <a:t>văn</a:t>
            </a:r>
            <a:r>
              <a:rPr lang="en-US" sz="3999" dirty="0">
                <a:solidFill>
                  <a:srgbClr val="A98256"/>
                </a:solidFill>
                <a:latin typeface="Roboto Condensed"/>
                <a:ea typeface="Roboto Condensed"/>
                <a:cs typeface="Roboto Condensed"/>
                <a:sym typeface="Roboto Condensed"/>
              </a:rPr>
              <a:t> </a:t>
            </a:r>
            <a:r>
              <a:rPr lang="en-US" sz="3999" dirty="0" err="1">
                <a:solidFill>
                  <a:srgbClr val="A98256"/>
                </a:solidFill>
                <a:latin typeface="Roboto Condensed"/>
                <a:ea typeface="Roboto Condensed"/>
                <a:cs typeface="Roboto Condensed"/>
                <a:sym typeface="Roboto Condensed"/>
              </a:rPr>
              <a:t>học</a:t>
            </a:r>
            <a:r>
              <a:rPr lang="en-US" sz="3999" dirty="0">
                <a:solidFill>
                  <a:srgbClr val="A98256"/>
                </a:solidFill>
                <a:latin typeface="Roboto Condensed"/>
                <a:ea typeface="Roboto Condensed"/>
                <a:cs typeface="Roboto Condensed"/>
                <a:sym typeface="Roboto Condensed"/>
              </a:rPr>
              <a:t> </a:t>
            </a:r>
            <a:r>
              <a:rPr lang="en-US" sz="3999" dirty="0" err="1">
                <a:solidFill>
                  <a:srgbClr val="A98256"/>
                </a:solidFill>
                <a:latin typeface="Roboto Condensed"/>
                <a:ea typeface="Roboto Condensed"/>
                <a:cs typeface="Roboto Condensed"/>
                <a:sym typeface="Roboto Condensed"/>
              </a:rPr>
              <a:t>mang</a:t>
            </a:r>
            <a:r>
              <a:rPr lang="en-US" sz="3999" dirty="0">
                <a:solidFill>
                  <a:srgbClr val="A98256"/>
                </a:solidFill>
                <a:latin typeface="Roboto Condensed"/>
                <a:ea typeface="Roboto Condensed"/>
                <a:cs typeface="Roboto Condensed"/>
                <a:sym typeface="Roboto Condensed"/>
              </a:rPr>
              <a:t> </a:t>
            </a:r>
            <a:r>
              <a:rPr lang="en-US" sz="3999" dirty="0" err="1">
                <a:solidFill>
                  <a:srgbClr val="A98256"/>
                </a:solidFill>
                <a:latin typeface="Roboto Condensed"/>
                <a:ea typeface="Roboto Condensed"/>
                <a:cs typeface="Roboto Condensed"/>
                <a:sym typeface="Roboto Condensed"/>
              </a:rPr>
              <a:t>tên</a:t>
            </a:r>
            <a:r>
              <a:rPr lang="en-US" sz="3999" dirty="0">
                <a:solidFill>
                  <a:srgbClr val="A98256"/>
                </a:solidFill>
                <a:latin typeface="Roboto Condensed"/>
                <a:ea typeface="Roboto Condensed"/>
                <a:cs typeface="Roboto Condensed"/>
                <a:sym typeface="Roboto Condensed"/>
              </a:rPr>
              <a:t>: </a:t>
            </a:r>
            <a:r>
              <a:rPr lang="en-US" sz="3999" i="1" dirty="0" err="1">
                <a:solidFill>
                  <a:srgbClr val="A98256"/>
                </a:solidFill>
                <a:latin typeface="Roboto Condensed Italics"/>
                <a:ea typeface="Roboto Condensed Italics"/>
                <a:cs typeface="Roboto Condensed Italics"/>
                <a:sym typeface="Roboto Condensed Italics"/>
              </a:rPr>
              <a:t>Từ</a:t>
            </a:r>
            <a:r>
              <a:rPr lang="en-US" sz="3999" i="1" dirty="0">
                <a:solidFill>
                  <a:srgbClr val="A98256"/>
                </a:solidFill>
                <a:latin typeface="Roboto Condensed Italics"/>
                <a:ea typeface="Roboto Condensed Italics"/>
                <a:cs typeface="Roboto Condensed Italics"/>
                <a:sym typeface="Roboto Condensed Italics"/>
              </a:rPr>
              <a:t> “</a:t>
            </a:r>
            <a:r>
              <a:rPr lang="en-US" sz="3999" i="1" dirty="0" err="1">
                <a:solidFill>
                  <a:srgbClr val="A98256"/>
                </a:solidFill>
                <a:latin typeface="Roboto Condensed Italics"/>
                <a:ea typeface="Roboto Condensed Italics"/>
                <a:cs typeface="Roboto Condensed Italics"/>
                <a:sym typeface="Roboto Condensed Italics"/>
              </a:rPr>
              <a:t>Thằng</a:t>
            </a:r>
            <a:r>
              <a:rPr lang="en-US" sz="3999" i="1" dirty="0">
                <a:solidFill>
                  <a:srgbClr val="A98256"/>
                </a:solidFill>
                <a:latin typeface="Roboto Condensed Italics"/>
                <a:ea typeface="Roboto Condensed Italics"/>
                <a:cs typeface="Roboto Condensed Italics"/>
                <a:sym typeface="Roboto Condensed Italics"/>
              </a:rPr>
              <a:t> </a:t>
            </a:r>
            <a:r>
              <a:rPr lang="en-US" sz="3999" i="1" dirty="0" err="1">
                <a:solidFill>
                  <a:srgbClr val="A98256"/>
                </a:solidFill>
                <a:latin typeface="Roboto Condensed Italics"/>
                <a:ea typeface="Roboto Condensed Italics"/>
                <a:cs typeface="Roboto Condensed Italics"/>
                <a:sym typeface="Roboto Condensed Italics"/>
              </a:rPr>
              <a:t>quỷ</a:t>
            </a:r>
            <a:r>
              <a:rPr lang="en-US" sz="3999" i="1" dirty="0">
                <a:solidFill>
                  <a:srgbClr val="A98256"/>
                </a:solidFill>
                <a:latin typeface="Roboto Condensed Italics"/>
                <a:ea typeface="Roboto Condensed Italics"/>
                <a:cs typeface="Roboto Condensed Italics"/>
                <a:sym typeface="Roboto Condensed Italics"/>
              </a:rPr>
              <a:t> </a:t>
            </a:r>
            <a:r>
              <a:rPr lang="en-US" sz="3999" i="1" dirty="0" err="1">
                <a:solidFill>
                  <a:srgbClr val="A98256"/>
                </a:solidFill>
                <a:latin typeface="Roboto Condensed Italics"/>
                <a:ea typeface="Roboto Condensed Italics"/>
                <a:cs typeface="Roboto Condensed Italics"/>
                <a:sym typeface="Roboto Condensed Italics"/>
              </a:rPr>
              <a:t>nhỏ</a:t>
            </a:r>
            <a:r>
              <a:rPr lang="en-US" sz="3999" i="1" dirty="0">
                <a:solidFill>
                  <a:srgbClr val="A98256"/>
                </a:solidFill>
                <a:latin typeface="Roboto Condensed Italics"/>
                <a:ea typeface="Roboto Condensed Italics"/>
                <a:cs typeface="Roboto Condensed Italics"/>
                <a:sym typeface="Roboto Condensed Italics"/>
              </a:rPr>
              <a:t>” </a:t>
            </a:r>
            <a:r>
              <a:rPr lang="en-US" sz="3999" i="1" dirty="0" err="1">
                <a:solidFill>
                  <a:srgbClr val="A98256"/>
                </a:solidFill>
                <a:latin typeface="Roboto Condensed Italics"/>
                <a:ea typeface="Roboto Condensed Italics"/>
                <a:cs typeface="Roboto Condensed Italics"/>
                <a:sym typeface="Roboto Condensed Italics"/>
              </a:rPr>
              <a:t>của</a:t>
            </a:r>
            <a:r>
              <a:rPr lang="en-US" sz="3999" i="1" dirty="0">
                <a:solidFill>
                  <a:srgbClr val="A98256"/>
                </a:solidFill>
                <a:latin typeface="Roboto Condensed Italics"/>
                <a:ea typeface="Roboto Condensed Italics"/>
                <a:cs typeface="Roboto Condensed Italics"/>
                <a:sym typeface="Roboto Condensed Italics"/>
              </a:rPr>
              <a:t> </a:t>
            </a:r>
            <a:r>
              <a:rPr lang="en-US" sz="3999" i="1" dirty="0" err="1">
                <a:solidFill>
                  <a:srgbClr val="A98256"/>
                </a:solidFill>
                <a:latin typeface="Roboto Condensed Italics"/>
                <a:ea typeface="Roboto Condensed Italics"/>
                <a:cs typeface="Roboto Condensed Italics"/>
                <a:sym typeface="Roboto Condensed Italics"/>
              </a:rPr>
              <a:t>Nguyễn</a:t>
            </a:r>
            <a:r>
              <a:rPr lang="en-US" sz="3999" i="1" dirty="0">
                <a:solidFill>
                  <a:srgbClr val="A98256"/>
                </a:solidFill>
                <a:latin typeface="Roboto Condensed Italics"/>
                <a:ea typeface="Roboto Condensed Italics"/>
                <a:cs typeface="Roboto Condensed Italics"/>
                <a:sym typeface="Roboto Condensed Italics"/>
              </a:rPr>
              <a:t> </a:t>
            </a:r>
            <a:r>
              <a:rPr lang="en-US" sz="3999" i="1" dirty="0" err="1">
                <a:solidFill>
                  <a:srgbClr val="A98256"/>
                </a:solidFill>
                <a:latin typeface="Roboto Condensed Italics"/>
                <a:ea typeface="Roboto Condensed Italics"/>
                <a:cs typeface="Roboto Condensed Italics"/>
                <a:sym typeface="Roboto Condensed Italics"/>
              </a:rPr>
              <a:t>Nhật</a:t>
            </a:r>
            <a:r>
              <a:rPr lang="en-US" sz="3999" i="1" dirty="0">
                <a:solidFill>
                  <a:srgbClr val="A98256"/>
                </a:solidFill>
                <a:latin typeface="Roboto Condensed Italics"/>
                <a:ea typeface="Roboto Condensed Italics"/>
                <a:cs typeface="Roboto Condensed Italics"/>
                <a:sym typeface="Roboto Condensed Italics"/>
              </a:rPr>
              <a:t> </a:t>
            </a:r>
            <a:r>
              <a:rPr lang="en-US" sz="3999" i="1" dirty="0" err="1">
                <a:solidFill>
                  <a:srgbClr val="A98256"/>
                </a:solidFill>
                <a:latin typeface="Roboto Condensed Italics"/>
                <a:ea typeface="Roboto Condensed Italics"/>
                <a:cs typeface="Roboto Condensed Italics"/>
                <a:sym typeface="Roboto Condensed Italics"/>
              </a:rPr>
              <a:t>Ánh</a:t>
            </a:r>
            <a:r>
              <a:rPr lang="en-US" sz="3999" i="1" dirty="0">
                <a:solidFill>
                  <a:srgbClr val="A98256"/>
                </a:solidFill>
                <a:latin typeface="Roboto Condensed Italics"/>
                <a:ea typeface="Roboto Condensed Italics"/>
                <a:cs typeface="Roboto Condensed Italics"/>
                <a:sym typeface="Roboto Condensed Italics"/>
              </a:rPr>
              <a:t> </a:t>
            </a:r>
            <a:r>
              <a:rPr lang="en-US" sz="3999" i="1" dirty="0" err="1">
                <a:solidFill>
                  <a:srgbClr val="A98256"/>
                </a:solidFill>
                <a:latin typeface="Roboto Condensed Italics"/>
                <a:ea typeface="Roboto Condensed Italics"/>
                <a:cs typeface="Roboto Condensed Italics"/>
                <a:sym typeface="Roboto Condensed Italics"/>
              </a:rPr>
              <a:t>nghĩ</a:t>
            </a:r>
            <a:r>
              <a:rPr lang="en-US" sz="3999" i="1" dirty="0">
                <a:solidFill>
                  <a:srgbClr val="A98256"/>
                </a:solidFill>
                <a:latin typeface="Roboto Condensed Italics"/>
                <a:ea typeface="Roboto Condensed Italics"/>
                <a:cs typeface="Roboto Condensed Italics"/>
                <a:sym typeface="Roboto Condensed Italics"/>
              </a:rPr>
              <a:t> </a:t>
            </a:r>
            <a:r>
              <a:rPr lang="en-US" sz="3999" i="1" dirty="0" err="1">
                <a:solidFill>
                  <a:srgbClr val="A98256"/>
                </a:solidFill>
                <a:latin typeface="Roboto Condensed Italics"/>
                <a:ea typeface="Roboto Condensed Italics"/>
                <a:cs typeface="Roboto Condensed Italics"/>
                <a:sym typeface="Roboto Condensed Italics"/>
              </a:rPr>
              <a:t>về</a:t>
            </a:r>
            <a:r>
              <a:rPr lang="en-US" sz="3999" i="1" dirty="0">
                <a:solidFill>
                  <a:srgbClr val="A98256"/>
                </a:solidFill>
                <a:latin typeface="Roboto Condensed Italics"/>
                <a:ea typeface="Roboto Condensed Italics"/>
                <a:cs typeface="Roboto Condensed Italics"/>
                <a:sym typeface="Roboto Condensed Italics"/>
              </a:rPr>
              <a:t> </a:t>
            </a:r>
            <a:r>
              <a:rPr lang="en-US" sz="3999" i="1" dirty="0" err="1">
                <a:solidFill>
                  <a:srgbClr val="A98256"/>
                </a:solidFill>
                <a:latin typeface="Roboto Condensed Italics"/>
                <a:ea typeface="Roboto Condensed Italics"/>
                <a:cs typeface="Roboto Condensed Italics"/>
                <a:sym typeface="Roboto Condensed Italics"/>
              </a:rPr>
              <a:t>những</a:t>
            </a:r>
            <a:r>
              <a:rPr lang="en-US" sz="3999" i="1" dirty="0">
                <a:solidFill>
                  <a:srgbClr val="A98256"/>
                </a:solidFill>
                <a:latin typeface="Roboto Condensed Italics"/>
                <a:ea typeface="Roboto Condensed Italics"/>
                <a:cs typeface="Roboto Condensed Italics"/>
                <a:sym typeface="Roboto Condensed Italics"/>
              </a:rPr>
              <a:t> </a:t>
            </a:r>
            <a:r>
              <a:rPr lang="en-US" sz="3999" i="1" dirty="0" err="1">
                <a:solidFill>
                  <a:srgbClr val="A98256"/>
                </a:solidFill>
                <a:latin typeface="Roboto Condensed Italics"/>
                <a:ea typeface="Roboto Condensed Italics"/>
                <a:cs typeface="Roboto Condensed Italics"/>
                <a:sym typeface="Roboto Condensed Italics"/>
              </a:rPr>
              <a:t>phẩm</a:t>
            </a:r>
            <a:r>
              <a:rPr lang="en-US" sz="3999" i="1" dirty="0">
                <a:solidFill>
                  <a:srgbClr val="A98256"/>
                </a:solidFill>
                <a:latin typeface="Roboto Condensed Italics"/>
                <a:ea typeface="Roboto Condensed Italics"/>
                <a:cs typeface="Roboto Condensed Italics"/>
                <a:sym typeface="Roboto Condensed Italics"/>
              </a:rPr>
              <a:t> </a:t>
            </a:r>
            <a:r>
              <a:rPr lang="en-US" sz="3999" i="1" dirty="0" err="1">
                <a:solidFill>
                  <a:srgbClr val="A98256"/>
                </a:solidFill>
                <a:latin typeface="Roboto Condensed Italics"/>
                <a:ea typeface="Roboto Condensed Italics"/>
                <a:cs typeface="Roboto Condensed Italics"/>
                <a:sym typeface="Roboto Condensed Italics"/>
              </a:rPr>
              <a:t>chất</a:t>
            </a:r>
            <a:r>
              <a:rPr lang="en-US" sz="3999" i="1" dirty="0">
                <a:solidFill>
                  <a:srgbClr val="A98256"/>
                </a:solidFill>
                <a:latin typeface="Roboto Condensed Italics"/>
                <a:ea typeface="Roboto Condensed Italics"/>
                <a:cs typeface="Roboto Condensed Italics"/>
                <a:sym typeface="Roboto Condensed Italics"/>
              </a:rPr>
              <a:t> </a:t>
            </a:r>
            <a:r>
              <a:rPr lang="en-US" sz="3999" i="1" dirty="0" err="1">
                <a:solidFill>
                  <a:srgbClr val="A98256"/>
                </a:solidFill>
                <a:latin typeface="Roboto Condensed Italics"/>
                <a:ea typeface="Roboto Condensed Italics"/>
                <a:cs typeface="Roboto Condensed Italics"/>
                <a:sym typeface="Roboto Condensed Italics"/>
              </a:rPr>
              <a:t>của</a:t>
            </a:r>
            <a:r>
              <a:rPr lang="en-US" sz="3999" i="1" dirty="0">
                <a:solidFill>
                  <a:srgbClr val="A98256"/>
                </a:solidFill>
                <a:latin typeface="Roboto Condensed Italics"/>
                <a:ea typeface="Roboto Condensed Italics"/>
                <a:cs typeface="Roboto Condensed Italics"/>
                <a:sym typeface="Roboto Condensed Italics"/>
              </a:rPr>
              <a:t> </a:t>
            </a:r>
            <a:r>
              <a:rPr lang="en-US" sz="3999" i="1" dirty="0" err="1">
                <a:solidFill>
                  <a:srgbClr val="A98256"/>
                </a:solidFill>
                <a:latin typeface="Roboto Condensed Italics"/>
                <a:ea typeface="Roboto Condensed Italics"/>
                <a:cs typeface="Roboto Condensed Italics"/>
                <a:sym typeface="Roboto Condensed Italics"/>
              </a:rPr>
              <a:t>một</a:t>
            </a:r>
            <a:r>
              <a:rPr lang="en-US" sz="3999" i="1" dirty="0">
                <a:solidFill>
                  <a:srgbClr val="A98256"/>
                </a:solidFill>
                <a:latin typeface="Roboto Condensed Italics"/>
                <a:ea typeface="Roboto Condensed Italics"/>
                <a:cs typeface="Roboto Condensed Italics"/>
                <a:sym typeface="Roboto Condensed Italics"/>
              </a:rPr>
              <a:t> </a:t>
            </a:r>
            <a:r>
              <a:rPr lang="en-US" sz="3999" i="1" dirty="0" err="1">
                <a:solidFill>
                  <a:srgbClr val="A98256"/>
                </a:solidFill>
                <a:latin typeface="Roboto Condensed Italics"/>
                <a:ea typeface="Roboto Condensed Italics"/>
                <a:cs typeface="Roboto Condensed Italics"/>
                <a:sym typeface="Roboto Condensed Italics"/>
              </a:rPr>
              <a:t>tác</a:t>
            </a:r>
            <a:r>
              <a:rPr lang="en-US" sz="3999" i="1" dirty="0">
                <a:solidFill>
                  <a:srgbClr val="A98256"/>
                </a:solidFill>
                <a:latin typeface="Roboto Condensed Italics"/>
                <a:ea typeface="Roboto Condensed Italics"/>
                <a:cs typeface="Roboto Condensed Italics"/>
                <a:sym typeface="Roboto Condensed Italics"/>
              </a:rPr>
              <a:t> </a:t>
            </a:r>
            <a:r>
              <a:rPr lang="en-US" sz="3999" i="1" dirty="0" err="1">
                <a:solidFill>
                  <a:srgbClr val="A98256"/>
                </a:solidFill>
                <a:latin typeface="Roboto Condensed Italics"/>
                <a:ea typeface="Roboto Condensed Italics"/>
                <a:cs typeface="Roboto Condensed Italics"/>
                <a:sym typeface="Roboto Condensed Italics"/>
              </a:rPr>
              <a:t>phẩm</a:t>
            </a:r>
            <a:r>
              <a:rPr lang="en-US" sz="3999" i="1" dirty="0">
                <a:solidFill>
                  <a:srgbClr val="A98256"/>
                </a:solidFill>
                <a:latin typeface="Roboto Condensed Italics"/>
                <a:ea typeface="Roboto Condensed Italics"/>
                <a:cs typeface="Roboto Condensed Italics"/>
                <a:sym typeface="Roboto Condensed Italics"/>
              </a:rPr>
              <a:t> </a:t>
            </a:r>
            <a:r>
              <a:rPr lang="en-US" sz="3999" i="1" dirty="0" err="1">
                <a:solidFill>
                  <a:srgbClr val="A98256"/>
                </a:solidFill>
                <a:latin typeface="Roboto Condensed Italics"/>
                <a:ea typeface="Roboto Condensed Italics"/>
                <a:cs typeface="Roboto Condensed Italics"/>
                <a:sym typeface="Roboto Condensed Italics"/>
              </a:rPr>
              <a:t>viết</a:t>
            </a:r>
            <a:r>
              <a:rPr lang="en-US" sz="3999" i="1" dirty="0">
                <a:solidFill>
                  <a:srgbClr val="A98256"/>
                </a:solidFill>
                <a:latin typeface="Roboto Condensed Italics"/>
                <a:ea typeface="Roboto Condensed Italics"/>
                <a:cs typeface="Roboto Condensed Italics"/>
                <a:sym typeface="Roboto Condensed Italics"/>
              </a:rPr>
              <a:t> </a:t>
            </a:r>
            <a:r>
              <a:rPr lang="en-US" sz="3999" i="1" dirty="0" err="1">
                <a:solidFill>
                  <a:srgbClr val="A98256"/>
                </a:solidFill>
                <a:latin typeface="Roboto Condensed Italics"/>
                <a:ea typeface="Roboto Condensed Italics"/>
                <a:cs typeface="Roboto Condensed Italics"/>
                <a:sym typeface="Roboto Condensed Italics"/>
              </a:rPr>
              <a:t>cho</a:t>
            </a:r>
            <a:r>
              <a:rPr lang="en-US" sz="3999" i="1" dirty="0">
                <a:solidFill>
                  <a:srgbClr val="A98256"/>
                </a:solidFill>
                <a:latin typeface="Roboto Condensed Italics"/>
                <a:ea typeface="Roboto Condensed Italics"/>
                <a:cs typeface="Roboto Condensed Italics"/>
                <a:sym typeface="Roboto Condensed Italics"/>
              </a:rPr>
              <a:t> </a:t>
            </a:r>
            <a:r>
              <a:rPr lang="en-US" sz="3999" i="1" dirty="0" err="1">
                <a:solidFill>
                  <a:srgbClr val="A98256"/>
                </a:solidFill>
                <a:latin typeface="Roboto Condensed Italics"/>
                <a:ea typeface="Roboto Condensed Italics"/>
                <a:cs typeface="Roboto Condensed Italics"/>
                <a:sym typeface="Roboto Condensed Italics"/>
              </a:rPr>
              <a:t>thiếu</a:t>
            </a:r>
            <a:r>
              <a:rPr lang="en-US" sz="3999" i="1" dirty="0">
                <a:solidFill>
                  <a:srgbClr val="A98256"/>
                </a:solidFill>
                <a:latin typeface="Roboto Condensed Italics"/>
                <a:ea typeface="Roboto Condensed Italics"/>
                <a:cs typeface="Roboto Condensed Italics"/>
                <a:sym typeface="Roboto Condensed Italics"/>
              </a:rPr>
              <a:t> </a:t>
            </a:r>
            <a:r>
              <a:rPr lang="en-US" sz="3999" i="1" dirty="0" err="1">
                <a:solidFill>
                  <a:srgbClr val="A98256"/>
                </a:solidFill>
                <a:latin typeface="Roboto Condensed Italics"/>
                <a:ea typeface="Roboto Condensed Italics"/>
                <a:cs typeface="Roboto Condensed Italics"/>
                <a:sym typeface="Roboto Condensed Italics"/>
              </a:rPr>
              <a:t>nhi</a:t>
            </a:r>
            <a:r>
              <a:rPr lang="en-US" sz="3999" i="1" dirty="0">
                <a:solidFill>
                  <a:srgbClr val="A98256"/>
                </a:solidFill>
                <a:latin typeface="Roboto Condensed Italics"/>
                <a:ea typeface="Roboto Condensed Italics"/>
                <a:cs typeface="Roboto Condensed Italics"/>
                <a:sym typeface="Roboto Condensed Italics"/>
              </a:rPr>
              <a:t>.</a:t>
            </a:r>
          </a:p>
          <a:p>
            <a:pPr algn="just">
              <a:lnSpc>
                <a:spcPts val="5599"/>
              </a:lnSpc>
            </a:pPr>
            <a:r>
              <a:rPr lang="en-US" sz="3999" dirty="0" err="1">
                <a:solidFill>
                  <a:srgbClr val="A98256"/>
                </a:solidFill>
                <a:latin typeface="Roboto Condensed"/>
                <a:ea typeface="Roboto Condensed"/>
                <a:cs typeface="Roboto Condensed"/>
                <a:sym typeface="Roboto Condensed"/>
              </a:rPr>
              <a:t>Từ</a:t>
            </a:r>
            <a:r>
              <a:rPr lang="en-US" sz="3999" dirty="0">
                <a:solidFill>
                  <a:srgbClr val="A98256"/>
                </a:solidFill>
                <a:latin typeface="Roboto Condensed"/>
                <a:ea typeface="Roboto Condensed"/>
                <a:cs typeface="Roboto Condensed"/>
                <a:sym typeface="Roboto Condensed"/>
              </a:rPr>
              <a:t> </a:t>
            </a:r>
            <a:r>
              <a:rPr lang="en-US" sz="3999" dirty="0" err="1">
                <a:solidFill>
                  <a:srgbClr val="A98256"/>
                </a:solidFill>
                <a:latin typeface="Roboto Condensed"/>
                <a:ea typeface="Roboto Condensed"/>
                <a:cs typeface="Roboto Condensed"/>
                <a:sym typeface="Roboto Condensed"/>
              </a:rPr>
              <a:t>nhan</a:t>
            </a:r>
            <a:r>
              <a:rPr lang="en-US" sz="3999" dirty="0">
                <a:solidFill>
                  <a:srgbClr val="A98256"/>
                </a:solidFill>
                <a:latin typeface="Roboto Condensed"/>
                <a:ea typeface="Roboto Condensed"/>
                <a:cs typeface="Roboto Condensed"/>
                <a:sym typeface="Roboto Condensed"/>
              </a:rPr>
              <a:t> </a:t>
            </a:r>
            <a:r>
              <a:rPr lang="en-US" sz="3999" dirty="0" err="1">
                <a:solidFill>
                  <a:srgbClr val="A98256"/>
                </a:solidFill>
                <a:latin typeface="Roboto Condensed"/>
                <a:ea typeface="Roboto Condensed"/>
                <a:cs typeface="Roboto Condensed"/>
                <a:sym typeface="Roboto Condensed"/>
              </a:rPr>
              <a:t>đề</a:t>
            </a:r>
            <a:r>
              <a:rPr lang="en-US" sz="3999" dirty="0">
                <a:solidFill>
                  <a:srgbClr val="A98256"/>
                </a:solidFill>
                <a:latin typeface="Roboto Condensed"/>
                <a:ea typeface="Roboto Condensed"/>
                <a:cs typeface="Roboto Condensed"/>
                <a:sym typeface="Roboto Condensed"/>
              </a:rPr>
              <a:t> </a:t>
            </a:r>
            <a:r>
              <a:rPr lang="en-US" sz="3999" dirty="0" err="1">
                <a:solidFill>
                  <a:srgbClr val="A98256"/>
                </a:solidFill>
                <a:latin typeface="Roboto Condensed"/>
                <a:ea typeface="Roboto Condensed"/>
                <a:cs typeface="Roboto Condensed"/>
                <a:sym typeface="Roboto Condensed"/>
              </a:rPr>
              <a:t>bài</a:t>
            </a:r>
            <a:r>
              <a:rPr lang="en-US" sz="3999" dirty="0">
                <a:solidFill>
                  <a:srgbClr val="A98256"/>
                </a:solidFill>
                <a:latin typeface="Roboto Condensed"/>
                <a:ea typeface="Roboto Condensed"/>
                <a:cs typeface="Roboto Condensed"/>
                <a:sym typeface="Roboto Condensed"/>
              </a:rPr>
              <a:t> </a:t>
            </a:r>
            <a:r>
              <a:rPr lang="en-US" sz="3999" dirty="0" err="1">
                <a:solidFill>
                  <a:srgbClr val="A98256"/>
                </a:solidFill>
                <a:latin typeface="Roboto Condensed"/>
                <a:ea typeface="Roboto Condensed"/>
                <a:cs typeface="Roboto Condensed"/>
                <a:sym typeface="Roboto Condensed"/>
              </a:rPr>
              <a:t>viết</a:t>
            </a:r>
            <a:r>
              <a:rPr lang="en-US" sz="3999" dirty="0">
                <a:solidFill>
                  <a:srgbClr val="A98256"/>
                </a:solidFill>
                <a:latin typeface="Roboto Condensed"/>
                <a:ea typeface="Roboto Condensed"/>
                <a:cs typeface="Roboto Condensed"/>
                <a:sym typeface="Roboto Condensed"/>
              </a:rPr>
              <a:t>, </a:t>
            </a:r>
            <a:r>
              <a:rPr lang="en-US" sz="3999" dirty="0" err="1">
                <a:solidFill>
                  <a:srgbClr val="A98256"/>
                </a:solidFill>
                <a:latin typeface="Roboto Condensed"/>
                <a:ea typeface="Roboto Condensed"/>
                <a:cs typeface="Roboto Condensed"/>
                <a:sym typeface="Roboto Condensed"/>
              </a:rPr>
              <a:t>em</a:t>
            </a:r>
            <a:r>
              <a:rPr lang="en-US" sz="3999" dirty="0">
                <a:solidFill>
                  <a:srgbClr val="A98256"/>
                </a:solidFill>
                <a:latin typeface="Roboto Condensed"/>
                <a:ea typeface="Roboto Condensed"/>
                <a:cs typeface="Roboto Condensed"/>
                <a:sym typeface="Roboto Condensed"/>
              </a:rPr>
              <a:t> </a:t>
            </a:r>
            <a:r>
              <a:rPr lang="en-US" sz="3999" dirty="0" err="1">
                <a:solidFill>
                  <a:srgbClr val="A98256"/>
                </a:solidFill>
                <a:latin typeface="Roboto Condensed"/>
                <a:ea typeface="Roboto Condensed"/>
                <a:cs typeface="Roboto Condensed"/>
                <a:sym typeface="Roboto Condensed"/>
              </a:rPr>
              <a:t>suy</a:t>
            </a:r>
            <a:r>
              <a:rPr lang="en-US" sz="3999" dirty="0">
                <a:solidFill>
                  <a:srgbClr val="A98256"/>
                </a:solidFill>
                <a:latin typeface="Roboto Condensed"/>
                <a:ea typeface="Roboto Condensed"/>
                <a:cs typeface="Roboto Condensed"/>
                <a:sym typeface="Roboto Condensed"/>
              </a:rPr>
              <a:t> </a:t>
            </a:r>
            <a:r>
              <a:rPr lang="en-US" sz="3999" dirty="0" err="1">
                <a:solidFill>
                  <a:srgbClr val="A98256"/>
                </a:solidFill>
                <a:latin typeface="Roboto Condensed"/>
                <a:ea typeface="Roboto Condensed"/>
                <a:cs typeface="Roboto Condensed"/>
                <a:sym typeface="Roboto Condensed"/>
              </a:rPr>
              <a:t>đoán</a:t>
            </a:r>
            <a:r>
              <a:rPr lang="en-US" sz="3999" dirty="0">
                <a:solidFill>
                  <a:srgbClr val="A98256"/>
                </a:solidFill>
                <a:latin typeface="Roboto Condensed"/>
                <a:ea typeface="Roboto Condensed"/>
                <a:cs typeface="Roboto Condensed"/>
                <a:sym typeface="Roboto Condensed"/>
              </a:rPr>
              <a:t> </a:t>
            </a:r>
            <a:r>
              <a:rPr lang="en-US" sz="3999" dirty="0" err="1">
                <a:solidFill>
                  <a:srgbClr val="A98256"/>
                </a:solidFill>
                <a:latin typeface="Roboto Condensed"/>
                <a:ea typeface="Roboto Condensed"/>
                <a:cs typeface="Roboto Condensed"/>
                <a:sym typeface="Roboto Condensed"/>
              </a:rPr>
              <a:t>xem</a:t>
            </a:r>
            <a:r>
              <a:rPr lang="en-US" sz="3999" dirty="0">
                <a:solidFill>
                  <a:srgbClr val="A98256"/>
                </a:solidFill>
                <a:latin typeface="Roboto Condensed"/>
                <a:ea typeface="Roboto Condensed"/>
                <a:cs typeface="Roboto Condensed"/>
                <a:sym typeface="Roboto Condensed"/>
              </a:rPr>
              <a:t>, </a:t>
            </a:r>
            <a:r>
              <a:rPr lang="en-US" sz="3999" dirty="0" err="1">
                <a:solidFill>
                  <a:srgbClr val="A98256"/>
                </a:solidFill>
                <a:latin typeface="Roboto Condensed"/>
                <a:ea typeface="Roboto Condensed"/>
                <a:cs typeface="Roboto Condensed"/>
                <a:sym typeface="Roboto Condensed"/>
              </a:rPr>
              <a:t>tác</a:t>
            </a:r>
            <a:r>
              <a:rPr lang="en-US" sz="3999" dirty="0">
                <a:solidFill>
                  <a:srgbClr val="A98256"/>
                </a:solidFill>
                <a:latin typeface="Roboto Condensed"/>
                <a:ea typeface="Roboto Condensed"/>
                <a:cs typeface="Roboto Condensed"/>
                <a:sym typeface="Roboto Condensed"/>
              </a:rPr>
              <a:t> </a:t>
            </a:r>
            <a:r>
              <a:rPr lang="en-US" sz="3999" dirty="0" err="1">
                <a:solidFill>
                  <a:srgbClr val="A98256"/>
                </a:solidFill>
                <a:latin typeface="Roboto Condensed"/>
                <a:ea typeface="Roboto Condensed"/>
                <a:cs typeface="Roboto Condensed"/>
                <a:sym typeface="Roboto Condensed"/>
              </a:rPr>
              <a:t>giả</a:t>
            </a:r>
            <a:r>
              <a:rPr lang="en-US" sz="3999" dirty="0">
                <a:solidFill>
                  <a:srgbClr val="A98256"/>
                </a:solidFill>
                <a:latin typeface="Roboto Condensed"/>
                <a:ea typeface="Roboto Condensed"/>
                <a:cs typeface="Roboto Condensed"/>
                <a:sym typeface="Roboto Condensed"/>
              </a:rPr>
              <a:t> </a:t>
            </a:r>
            <a:r>
              <a:rPr lang="en-US" sz="3999" dirty="0" err="1">
                <a:solidFill>
                  <a:srgbClr val="A98256"/>
                </a:solidFill>
                <a:latin typeface="Roboto Condensed"/>
                <a:ea typeface="Roboto Condensed"/>
                <a:cs typeface="Roboto Condensed"/>
                <a:sym typeface="Roboto Condensed"/>
              </a:rPr>
              <a:t>bài</a:t>
            </a:r>
            <a:r>
              <a:rPr lang="en-US" sz="3999" dirty="0">
                <a:solidFill>
                  <a:srgbClr val="A98256"/>
                </a:solidFill>
                <a:latin typeface="Roboto Condensed"/>
                <a:ea typeface="Roboto Condensed"/>
                <a:cs typeface="Roboto Condensed"/>
                <a:sym typeface="Roboto Condensed"/>
              </a:rPr>
              <a:t> </a:t>
            </a:r>
            <a:r>
              <a:rPr lang="en-US" sz="3999" dirty="0" err="1">
                <a:solidFill>
                  <a:srgbClr val="A98256"/>
                </a:solidFill>
                <a:latin typeface="Roboto Condensed"/>
                <a:ea typeface="Roboto Condensed"/>
                <a:cs typeface="Roboto Condensed"/>
                <a:sym typeface="Roboto Condensed"/>
              </a:rPr>
              <a:t>viết</a:t>
            </a:r>
            <a:r>
              <a:rPr lang="en-US" sz="3999" dirty="0">
                <a:solidFill>
                  <a:srgbClr val="A98256"/>
                </a:solidFill>
                <a:latin typeface="Roboto Condensed"/>
                <a:ea typeface="Roboto Condensed"/>
                <a:cs typeface="Roboto Condensed"/>
                <a:sym typeface="Roboto Condensed"/>
              </a:rPr>
              <a:t> </a:t>
            </a:r>
            <a:r>
              <a:rPr lang="en-US" sz="3999" dirty="0" err="1">
                <a:solidFill>
                  <a:srgbClr val="A98256"/>
                </a:solidFill>
                <a:latin typeface="Roboto Condensed"/>
                <a:ea typeface="Roboto Condensed"/>
                <a:cs typeface="Roboto Condensed"/>
                <a:sym typeface="Roboto Condensed"/>
              </a:rPr>
              <a:t>đưa</a:t>
            </a:r>
            <a:r>
              <a:rPr lang="en-US" sz="3999" dirty="0">
                <a:solidFill>
                  <a:srgbClr val="A98256"/>
                </a:solidFill>
                <a:latin typeface="Roboto Condensed"/>
                <a:ea typeface="Roboto Condensed"/>
                <a:cs typeface="Roboto Condensed"/>
                <a:sym typeface="Roboto Condensed"/>
              </a:rPr>
              <a:t> </a:t>
            </a:r>
            <a:r>
              <a:rPr lang="en-US" sz="3999" dirty="0" err="1">
                <a:solidFill>
                  <a:srgbClr val="A98256"/>
                </a:solidFill>
                <a:latin typeface="Roboto Condensed"/>
                <a:ea typeface="Roboto Condensed"/>
                <a:cs typeface="Roboto Condensed"/>
                <a:sym typeface="Roboto Condensed"/>
              </a:rPr>
              <a:t>ra</a:t>
            </a:r>
            <a:r>
              <a:rPr lang="en-US" sz="3999" dirty="0">
                <a:solidFill>
                  <a:srgbClr val="A98256"/>
                </a:solidFill>
                <a:latin typeface="Roboto Condensed"/>
                <a:ea typeface="Roboto Condensed"/>
                <a:cs typeface="Roboto Condensed"/>
                <a:sym typeface="Roboto Condensed"/>
              </a:rPr>
              <a:t> </a:t>
            </a:r>
            <a:r>
              <a:rPr lang="en-US" sz="3999" dirty="0" err="1">
                <a:solidFill>
                  <a:srgbClr val="A98256"/>
                </a:solidFill>
                <a:latin typeface="Roboto Condensed"/>
                <a:ea typeface="Roboto Condensed"/>
                <a:cs typeface="Roboto Condensed"/>
                <a:sym typeface="Roboto Condensed"/>
              </a:rPr>
              <a:t>những</a:t>
            </a:r>
            <a:r>
              <a:rPr lang="en-US" sz="3999" dirty="0">
                <a:solidFill>
                  <a:srgbClr val="A98256"/>
                </a:solidFill>
                <a:latin typeface="Roboto Condensed"/>
                <a:ea typeface="Roboto Condensed"/>
                <a:cs typeface="Roboto Condensed"/>
                <a:sym typeface="Roboto Condensed"/>
              </a:rPr>
              <a:t> </a:t>
            </a:r>
            <a:r>
              <a:rPr lang="en-US" sz="3999" dirty="0" err="1">
                <a:solidFill>
                  <a:srgbClr val="A98256"/>
                </a:solidFill>
                <a:latin typeface="Roboto Condensed"/>
                <a:ea typeface="Roboto Condensed"/>
                <a:cs typeface="Roboto Condensed"/>
                <a:sym typeface="Roboto Condensed"/>
              </a:rPr>
              <a:t>phẩm</a:t>
            </a:r>
            <a:r>
              <a:rPr lang="en-US" sz="3999" dirty="0">
                <a:solidFill>
                  <a:srgbClr val="A98256"/>
                </a:solidFill>
                <a:latin typeface="Roboto Condensed"/>
                <a:ea typeface="Roboto Condensed"/>
                <a:cs typeface="Roboto Condensed"/>
                <a:sym typeface="Roboto Condensed"/>
              </a:rPr>
              <a:t> </a:t>
            </a:r>
            <a:r>
              <a:rPr lang="en-US" sz="3999" dirty="0" err="1">
                <a:solidFill>
                  <a:srgbClr val="A98256"/>
                </a:solidFill>
                <a:latin typeface="Roboto Condensed"/>
                <a:ea typeface="Roboto Condensed"/>
                <a:cs typeface="Roboto Condensed"/>
                <a:sym typeface="Roboto Condensed"/>
              </a:rPr>
              <a:t>chất</a:t>
            </a:r>
            <a:r>
              <a:rPr lang="en-US" sz="3999" dirty="0">
                <a:solidFill>
                  <a:srgbClr val="A98256"/>
                </a:solidFill>
                <a:latin typeface="Roboto Condensed"/>
                <a:ea typeface="Roboto Condensed"/>
                <a:cs typeface="Roboto Condensed"/>
                <a:sym typeface="Roboto Condensed"/>
              </a:rPr>
              <a:t> </a:t>
            </a:r>
            <a:r>
              <a:rPr lang="en-US" sz="3999" dirty="0" err="1">
                <a:solidFill>
                  <a:srgbClr val="A98256"/>
                </a:solidFill>
                <a:latin typeface="Roboto Condensed"/>
                <a:ea typeface="Roboto Condensed"/>
                <a:cs typeface="Roboto Condensed"/>
                <a:sym typeface="Roboto Condensed"/>
              </a:rPr>
              <a:t>cần</a:t>
            </a:r>
            <a:r>
              <a:rPr lang="en-US" sz="3999" dirty="0">
                <a:solidFill>
                  <a:srgbClr val="A98256"/>
                </a:solidFill>
                <a:latin typeface="Roboto Condensed"/>
                <a:ea typeface="Roboto Condensed"/>
                <a:cs typeface="Roboto Condensed"/>
                <a:sym typeface="Roboto Condensed"/>
              </a:rPr>
              <a:t> </a:t>
            </a:r>
            <a:r>
              <a:rPr lang="en-US" sz="3999" dirty="0" err="1">
                <a:solidFill>
                  <a:srgbClr val="A98256"/>
                </a:solidFill>
                <a:latin typeface="Roboto Condensed"/>
                <a:ea typeface="Roboto Condensed"/>
                <a:cs typeface="Roboto Condensed"/>
                <a:sym typeface="Roboto Condensed"/>
              </a:rPr>
              <a:t>có</a:t>
            </a:r>
            <a:r>
              <a:rPr lang="en-US" sz="3999" dirty="0">
                <a:solidFill>
                  <a:srgbClr val="A98256"/>
                </a:solidFill>
                <a:latin typeface="Roboto Condensed"/>
                <a:ea typeface="Roboto Condensed"/>
                <a:cs typeface="Roboto Condensed"/>
                <a:sym typeface="Roboto Condensed"/>
              </a:rPr>
              <a:t> </a:t>
            </a:r>
            <a:r>
              <a:rPr lang="en-US" sz="3999" dirty="0" err="1">
                <a:solidFill>
                  <a:srgbClr val="A98256"/>
                </a:solidFill>
                <a:latin typeface="Roboto Condensed"/>
                <a:ea typeface="Roboto Condensed"/>
                <a:cs typeface="Roboto Condensed"/>
                <a:sym typeface="Roboto Condensed"/>
              </a:rPr>
              <a:t>nào</a:t>
            </a:r>
            <a:r>
              <a:rPr lang="en-US" sz="3999" dirty="0">
                <a:solidFill>
                  <a:srgbClr val="A98256"/>
                </a:solidFill>
                <a:latin typeface="Roboto Condensed"/>
                <a:ea typeface="Roboto Condensed"/>
                <a:cs typeface="Roboto Condensed"/>
                <a:sym typeface="Roboto Condensed"/>
              </a:rPr>
              <a:t> </a:t>
            </a:r>
            <a:r>
              <a:rPr lang="en-US" sz="3999" dirty="0" err="1">
                <a:solidFill>
                  <a:srgbClr val="A98256"/>
                </a:solidFill>
                <a:latin typeface="Roboto Condensed"/>
                <a:ea typeface="Roboto Condensed"/>
                <a:cs typeface="Roboto Condensed"/>
                <a:sym typeface="Roboto Condensed"/>
              </a:rPr>
              <a:t>của</a:t>
            </a:r>
            <a:r>
              <a:rPr lang="en-US" sz="3999" dirty="0">
                <a:solidFill>
                  <a:srgbClr val="A98256"/>
                </a:solidFill>
                <a:latin typeface="Roboto Condensed"/>
                <a:ea typeface="Roboto Condensed"/>
                <a:cs typeface="Roboto Condensed"/>
                <a:sym typeface="Roboto Condensed"/>
              </a:rPr>
              <a:t> </a:t>
            </a:r>
            <a:r>
              <a:rPr lang="en-US" sz="3999" dirty="0" err="1">
                <a:solidFill>
                  <a:srgbClr val="A98256"/>
                </a:solidFill>
                <a:latin typeface="Roboto Condensed"/>
                <a:ea typeface="Roboto Condensed"/>
                <a:cs typeface="Roboto Condensed"/>
                <a:sym typeface="Roboto Condensed"/>
              </a:rPr>
              <a:t>một</a:t>
            </a:r>
            <a:r>
              <a:rPr lang="en-US" sz="3999" dirty="0">
                <a:solidFill>
                  <a:srgbClr val="A98256"/>
                </a:solidFill>
                <a:latin typeface="Roboto Condensed"/>
                <a:ea typeface="Roboto Condensed"/>
                <a:cs typeface="Roboto Condensed"/>
                <a:sym typeface="Roboto Condensed"/>
              </a:rPr>
              <a:t> </a:t>
            </a:r>
            <a:r>
              <a:rPr lang="en-US" sz="3999" dirty="0" err="1">
                <a:solidFill>
                  <a:srgbClr val="A98256"/>
                </a:solidFill>
                <a:latin typeface="Roboto Condensed"/>
                <a:ea typeface="Roboto Condensed"/>
                <a:cs typeface="Roboto Condensed"/>
                <a:sym typeface="Roboto Condensed"/>
              </a:rPr>
              <a:t>tác</a:t>
            </a:r>
            <a:r>
              <a:rPr lang="en-US" sz="3999" dirty="0">
                <a:solidFill>
                  <a:srgbClr val="A98256"/>
                </a:solidFill>
                <a:latin typeface="Roboto Condensed"/>
                <a:ea typeface="Roboto Condensed"/>
                <a:cs typeface="Roboto Condensed"/>
                <a:sym typeface="Roboto Condensed"/>
              </a:rPr>
              <a:t> </a:t>
            </a:r>
            <a:r>
              <a:rPr lang="en-US" sz="3999" dirty="0" err="1">
                <a:solidFill>
                  <a:srgbClr val="A98256"/>
                </a:solidFill>
                <a:latin typeface="Roboto Condensed"/>
                <a:ea typeface="Roboto Condensed"/>
                <a:cs typeface="Roboto Condensed"/>
                <a:sym typeface="Roboto Condensed"/>
              </a:rPr>
              <a:t>phẩm</a:t>
            </a:r>
            <a:r>
              <a:rPr lang="en-US" sz="3999" dirty="0">
                <a:solidFill>
                  <a:srgbClr val="A98256"/>
                </a:solidFill>
                <a:latin typeface="Roboto Condensed"/>
                <a:ea typeface="Roboto Condensed"/>
                <a:cs typeface="Roboto Condensed"/>
                <a:sym typeface="Roboto Condensed"/>
              </a:rPr>
              <a:t> </a:t>
            </a:r>
            <a:r>
              <a:rPr lang="en-US" sz="3999" dirty="0" err="1">
                <a:solidFill>
                  <a:srgbClr val="A98256"/>
                </a:solidFill>
                <a:latin typeface="Roboto Condensed"/>
                <a:ea typeface="Roboto Condensed"/>
                <a:cs typeface="Roboto Condensed"/>
                <a:sym typeface="Roboto Condensed"/>
              </a:rPr>
              <a:t>viết</a:t>
            </a:r>
            <a:r>
              <a:rPr lang="en-US" sz="3999" dirty="0">
                <a:solidFill>
                  <a:srgbClr val="A98256"/>
                </a:solidFill>
                <a:latin typeface="Roboto Condensed"/>
                <a:ea typeface="Roboto Condensed"/>
                <a:cs typeface="Roboto Condensed"/>
                <a:sym typeface="Roboto Condensed"/>
              </a:rPr>
              <a:t> </a:t>
            </a:r>
            <a:r>
              <a:rPr lang="en-US" sz="3999" dirty="0" err="1">
                <a:solidFill>
                  <a:srgbClr val="A98256"/>
                </a:solidFill>
                <a:latin typeface="Roboto Condensed"/>
                <a:ea typeface="Roboto Condensed"/>
                <a:cs typeface="Roboto Condensed"/>
                <a:sym typeface="Roboto Condensed"/>
              </a:rPr>
              <a:t>cho</a:t>
            </a:r>
            <a:r>
              <a:rPr lang="en-US" sz="3999" dirty="0">
                <a:solidFill>
                  <a:srgbClr val="A98256"/>
                </a:solidFill>
                <a:latin typeface="Roboto Condensed"/>
                <a:ea typeface="Roboto Condensed"/>
                <a:cs typeface="Roboto Condensed"/>
                <a:sym typeface="Roboto Condensed"/>
              </a:rPr>
              <a:t> </a:t>
            </a:r>
            <a:r>
              <a:rPr lang="en-US" sz="3999" dirty="0" err="1">
                <a:solidFill>
                  <a:srgbClr val="A98256"/>
                </a:solidFill>
                <a:latin typeface="Roboto Condensed"/>
                <a:ea typeface="Roboto Condensed"/>
                <a:cs typeface="Roboto Condensed"/>
                <a:sym typeface="Roboto Condensed"/>
              </a:rPr>
              <a:t>thiếu</a:t>
            </a:r>
            <a:r>
              <a:rPr lang="en-US" sz="3999" dirty="0">
                <a:solidFill>
                  <a:srgbClr val="A98256"/>
                </a:solidFill>
                <a:latin typeface="Roboto Condensed"/>
                <a:ea typeface="Roboto Condensed"/>
                <a:cs typeface="Roboto Condensed"/>
                <a:sym typeface="Roboto Condensed"/>
              </a:rPr>
              <a:t> </a:t>
            </a:r>
            <a:r>
              <a:rPr lang="en-US" sz="3999" dirty="0" err="1">
                <a:solidFill>
                  <a:srgbClr val="A98256"/>
                </a:solidFill>
                <a:latin typeface="Roboto Condensed"/>
                <a:ea typeface="Roboto Condensed"/>
                <a:cs typeface="Roboto Condensed"/>
                <a:sym typeface="Roboto Condensed"/>
              </a:rPr>
              <a:t>nhi</a:t>
            </a:r>
            <a:r>
              <a:rPr lang="en-US" sz="3999" dirty="0">
                <a:solidFill>
                  <a:srgbClr val="A98256"/>
                </a:solidFill>
                <a:latin typeface="Roboto Condensed"/>
                <a:ea typeface="Roboto Condensed"/>
                <a:cs typeface="Roboto Condensed"/>
                <a:sym typeface="Roboto Condensed"/>
              </a:rPr>
              <a:t>?</a:t>
            </a:r>
          </a:p>
          <a:p>
            <a:pPr algn="just">
              <a:lnSpc>
                <a:spcPts val="5599"/>
              </a:lnSpc>
            </a:pPr>
            <a:endParaRPr lang="en-US" sz="3999" dirty="0">
              <a:solidFill>
                <a:srgbClr val="A98256"/>
              </a:solidFill>
              <a:latin typeface="Roboto Condensed"/>
              <a:ea typeface="Roboto Condensed"/>
              <a:cs typeface="Roboto Condensed"/>
              <a:sym typeface="Roboto Condensed"/>
            </a:endParaRPr>
          </a:p>
        </p:txBody>
      </p:sp>
      <p:sp>
        <p:nvSpPr>
          <p:cNvPr id="10" name="TextBox 10"/>
          <p:cNvSpPr txBox="1"/>
          <p:nvPr/>
        </p:nvSpPr>
        <p:spPr>
          <a:xfrm>
            <a:off x="320433" y="410759"/>
            <a:ext cx="15286188" cy="1102997"/>
          </a:xfrm>
          <a:prstGeom prst="rect">
            <a:avLst/>
          </a:prstGeom>
        </p:spPr>
        <p:txBody>
          <a:bodyPr lIns="0" tIns="0" rIns="0" bIns="0" rtlCol="0" anchor="t">
            <a:spAutoFit/>
          </a:bodyPr>
          <a:lstStyle/>
          <a:p>
            <a:pPr marL="1392537" lvl="1" indent="-696269" algn="just">
              <a:lnSpc>
                <a:spcPts val="9029"/>
              </a:lnSpc>
              <a:buAutoNum type="arabicPeriod"/>
            </a:pPr>
            <a:r>
              <a:rPr lang="en-US" sz="6449" b="1" dirty="0">
                <a:solidFill>
                  <a:srgbClr val="A98256"/>
                </a:solidFill>
                <a:latin typeface="Fraunces Semi-Bold"/>
                <a:ea typeface="Fraunces Semi-Bold"/>
                <a:cs typeface="Fraunces Semi-Bold"/>
                <a:sym typeface="Fraunces Semi-Bold"/>
              </a:rPr>
              <a:t>CHUẨN BỊ ĐỌC</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BF8E9"/>
        </a:solidFill>
        <a:effectLst/>
      </p:bgPr>
    </p:bg>
    <p:spTree>
      <p:nvGrpSpPr>
        <p:cNvPr id="1" name=""/>
        <p:cNvGrpSpPr/>
        <p:nvPr/>
      </p:nvGrpSpPr>
      <p:grpSpPr>
        <a:xfrm>
          <a:off x="0" y="0"/>
          <a:ext cx="0" cy="0"/>
          <a:chOff x="0" y="0"/>
          <a:chExt cx="0" cy="0"/>
        </a:xfrm>
      </p:grpSpPr>
      <p:grpSp>
        <p:nvGrpSpPr>
          <p:cNvPr id="2" name="Group 2"/>
          <p:cNvGrpSpPr/>
          <p:nvPr/>
        </p:nvGrpSpPr>
        <p:grpSpPr>
          <a:xfrm>
            <a:off x="13700761" y="9387840"/>
            <a:ext cx="243840" cy="434342"/>
            <a:chOff x="0" y="0"/>
            <a:chExt cx="325120" cy="579122"/>
          </a:xfrm>
        </p:grpSpPr>
        <p:sp>
          <p:nvSpPr>
            <p:cNvPr id="3" name="Freeform 3"/>
            <p:cNvSpPr/>
            <p:nvPr/>
          </p:nvSpPr>
          <p:spPr>
            <a:xfrm>
              <a:off x="0" y="0"/>
              <a:ext cx="325120" cy="579120"/>
            </a:xfrm>
            <a:custGeom>
              <a:avLst/>
              <a:gdLst/>
              <a:ahLst/>
              <a:cxnLst/>
              <a:rect l="l" t="t" r="r" b="b"/>
              <a:pathLst>
                <a:path w="325120" h="579120">
                  <a:moveTo>
                    <a:pt x="325120" y="289560"/>
                  </a:moveTo>
                  <a:cubicBezTo>
                    <a:pt x="325120" y="129667"/>
                    <a:pt x="252349" y="0"/>
                    <a:pt x="162560" y="0"/>
                  </a:cubicBezTo>
                  <a:cubicBezTo>
                    <a:pt x="72771" y="0"/>
                    <a:pt x="0" y="129667"/>
                    <a:pt x="0" y="289560"/>
                  </a:cubicBezTo>
                  <a:cubicBezTo>
                    <a:pt x="0" y="449453"/>
                    <a:pt x="72771" y="579120"/>
                    <a:pt x="162560" y="579120"/>
                  </a:cubicBezTo>
                  <a:cubicBezTo>
                    <a:pt x="252349" y="579120"/>
                    <a:pt x="325120" y="449453"/>
                    <a:pt x="325120" y="289560"/>
                  </a:cubicBezTo>
                  <a:close/>
                </a:path>
              </a:pathLst>
            </a:custGeom>
            <a:solidFill>
              <a:srgbClr val="EADEC6"/>
            </a:solidFill>
          </p:spPr>
          <p:txBody>
            <a:bodyPr/>
            <a:lstStyle/>
            <a:p>
              <a:endParaRPr lang="en-US"/>
            </a:p>
          </p:txBody>
        </p:sp>
      </p:grpSp>
      <p:sp>
        <p:nvSpPr>
          <p:cNvPr id="4" name="Freeform 4"/>
          <p:cNvSpPr/>
          <p:nvPr/>
        </p:nvSpPr>
        <p:spPr>
          <a:xfrm>
            <a:off x="13822682" y="390886"/>
            <a:ext cx="4643009" cy="6644542"/>
          </a:xfrm>
          <a:custGeom>
            <a:avLst/>
            <a:gdLst/>
            <a:ahLst/>
            <a:cxnLst/>
            <a:rect l="l" t="t" r="r" b="b"/>
            <a:pathLst>
              <a:path w="4643009" h="6644542">
                <a:moveTo>
                  <a:pt x="0" y="0"/>
                </a:moveTo>
                <a:lnTo>
                  <a:pt x="4643008" y="0"/>
                </a:lnTo>
                <a:lnTo>
                  <a:pt x="4643008" y="6644543"/>
                </a:lnTo>
                <a:lnTo>
                  <a:pt x="0" y="6644543"/>
                </a:lnTo>
                <a:lnTo>
                  <a:pt x="0" y="0"/>
                </a:lnTo>
                <a:close/>
              </a:path>
            </a:pathLst>
          </a:custGeom>
          <a:blipFill>
            <a:blip r:embed="rId3"/>
            <a:stretch>
              <a:fillRect l="-22077" r="-21030"/>
            </a:stretch>
          </a:blipFill>
        </p:spPr>
        <p:txBody>
          <a:bodyPr/>
          <a:lstStyle/>
          <a:p>
            <a:endParaRPr lang="en-US"/>
          </a:p>
        </p:txBody>
      </p:sp>
      <p:sp>
        <p:nvSpPr>
          <p:cNvPr id="5" name="Freeform 5"/>
          <p:cNvSpPr/>
          <p:nvPr/>
        </p:nvSpPr>
        <p:spPr>
          <a:xfrm>
            <a:off x="12608390" y="3117058"/>
            <a:ext cx="5030586" cy="7603608"/>
          </a:xfrm>
          <a:custGeom>
            <a:avLst/>
            <a:gdLst/>
            <a:ahLst/>
            <a:cxnLst/>
            <a:rect l="l" t="t" r="r" b="b"/>
            <a:pathLst>
              <a:path w="5030586" h="7603608">
                <a:moveTo>
                  <a:pt x="0" y="0"/>
                </a:moveTo>
                <a:lnTo>
                  <a:pt x="5030587" y="0"/>
                </a:lnTo>
                <a:lnTo>
                  <a:pt x="5030587" y="7603608"/>
                </a:lnTo>
                <a:lnTo>
                  <a:pt x="0" y="7603608"/>
                </a:lnTo>
                <a:lnTo>
                  <a:pt x="0" y="0"/>
                </a:lnTo>
                <a:close/>
              </a:path>
            </a:pathLst>
          </a:custGeom>
          <a:blipFill>
            <a:blip r:embed="rId4"/>
            <a:stretch>
              <a:fillRect/>
            </a:stretch>
          </a:blipFill>
        </p:spPr>
        <p:txBody>
          <a:bodyPr/>
          <a:lstStyle/>
          <a:p>
            <a:endParaRPr lang="en-US"/>
          </a:p>
        </p:txBody>
      </p:sp>
      <p:sp>
        <p:nvSpPr>
          <p:cNvPr id="6" name="TextBox 6"/>
          <p:cNvSpPr txBox="1"/>
          <p:nvPr/>
        </p:nvSpPr>
        <p:spPr>
          <a:xfrm>
            <a:off x="1028700" y="566892"/>
            <a:ext cx="9378553" cy="923925"/>
          </a:xfrm>
          <a:prstGeom prst="rect">
            <a:avLst/>
          </a:prstGeom>
        </p:spPr>
        <p:txBody>
          <a:bodyPr lIns="0" tIns="0" rIns="0" bIns="0" rtlCol="0" anchor="t">
            <a:spAutoFit/>
          </a:bodyPr>
          <a:lstStyle/>
          <a:p>
            <a:pPr algn="ctr">
              <a:lnSpc>
                <a:spcPts val="7319"/>
              </a:lnSpc>
              <a:spcBef>
                <a:spcPct val="0"/>
              </a:spcBef>
            </a:pPr>
            <a:r>
              <a:rPr lang="en-US" sz="6099" b="1">
                <a:solidFill>
                  <a:srgbClr val="674935"/>
                </a:solidFill>
                <a:latin typeface="Fraunces Bold"/>
                <a:ea typeface="Fraunces Bold"/>
                <a:cs typeface="Fraunces Bold"/>
                <a:sym typeface="Fraunces Bold"/>
              </a:rPr>
              <a:t>3. KHÁM PHÁ VĂN BẢN</a:t>
            </a:r>
          </a:p>
        </p:txBody>
      </p:sp>
      <p:sp>
        <p:nvSpPr>
          <p:cNvPr id="7" name="TextBox 7"/>
          <p:cNvSpPr txBox="1"/>
          <p:nvPr/>
        </p:nvSpPr>
        <p:spPr>
          <a:xfrm>
            <a:off x="852272" y="3078958"/>
            <a:ext cx="11945330" cy="2089150"/>
          </a:xfrm>
          <a:prstGeom prst="rect">
            <a:avLst/>
          </a:prstGeom>
        </p:spPr>
        <p:txBody>
          <a:bodyPr lIns="0" tIns="0" rIns="0" bIns="0" rtlCol="0" anchor="t">
            <a:spAutoFit/>
          </a:bodyPr>
          <a:lstStyle/>
          <a:p>
            <a:pPr algn="just">
              <a:lnSpc>
                <a:spcPts val="5599"/>
              </a:lnSpc>
            </a:pPr>
            <a:r>
              <a:rPr lang="en-US" sz="3999" b="1" dirty="0">
                <a:solidFill>
                  <a:srgbClr val="674935"/>
                </a:solidFill>
                <a:latin typeface="Roboto Condensed Bold"/>
                <a:ea typeface="Roboto Condensed Bold"/>
                <a:cs typeface="Roboto Condensed Bold"/>
                <a:sym typeface="Roboto Condensed Bold"/>
              </a:rPr>
              <a:t>a. </a:t>
            </a:r>
            <a:r>
              <a:rPr lang="en-US" sz="3999" b="1" dirty="0" err="1">
                <a:solidFill>
                  <a:srgbClr val="674935"/>
                </a:solidFill>
                <a:latin typeface="Roboto Condensed Bold"/>
                <a:ea typeface="Roboto Condensed Bold"/>
                <a:cs typeface="Roboto Condensed Bold"/>
                <a:sym typeface="Roboto Condensed Bold"/>
              </a:rPr>
              <a:t>Tác</a:t>
            </a:r>
            <a:r>
              <a:rPr lang="en-US" sz="3999" b="1" dirty="0">
                <a:solidFill>
                  <a:srgbClr val="674935"/>
                </a:solidFill>
                <a:latin typeface="Roboto Condensed Bold"/>
                <a:ea typeface="Roboto Condensed Bold"/>
                <a:cs typeface="Roboto Condensed Bold"/>
                <a:sym typeface="Roboto Condensed Bold"/>
              </a:rPr>
              <a:t> </a:t>
            </a:r>
            <a:r>
              <a:rPr lang="en-US" sz="3999" b="1" dirty="0" err="1">
                <a:solidFill>
                  <a:srgbClr val="674935"/>
                </a:solidFill>
                <a:latin typeface="Roboto Condensed Bold"/>
                <a:ea typeface="Roboto Condensed Bold"/>
                <a:cs typeface="Roboto Condensed Bold"/>
                <a:sym typeface="Roboto Condensed Bold"/>
              </a:rPr>
              <a:t>giả</a:t>
            </a:r>
            <a:r>
              <a:rPr lang="en-US" sz="3999" b="1" dirty="0">
                <a:solidFill>
                  <a:srgbClr val="674935"/>
                </a:solidFill>
                <a:latin typeface="Roboto Condensed Bold"/>
                <a:ea typeface="Roboto Condensed Bold"/>
                <a:cs typeface="Roboto Condensed Bold"/>
                <a:sym typeface="Roboto Condensed Bold"/>
              </a:rPr>
              <a:t>: </a:t>
            </a:r>
            <a:r>
              <a:rPr lang="en-US" sz="3999" dirty="0" err="1">
                <a:solidFill>
                  <a:srgbClr val="674935"/>
                </a:solidFill>
                <a:latin typeface="Roboto Condensed"/>
                <a:ea typeface="Roboto Condensed"/>
                <a:cs typeface="Roboto Condensed"/>
                <a:sym typeface="Roboto Condensed"/>
              </a:rPr>
              <a:t>Trần</a:t>
            </a:r>
            <a:r>
              <a:rPr lang="en-US" sz="3999" dirty="0">
                <a:solidFill>
                  <a:srgbClr val="674935"/>
                </a:solidFill>
                <a:latin typeface="Roboto Condensed"/>
                <a:ea typeface="Roboto Condensed"/>
                <a:cs typeface="Roboto Condensed"/>
                <a:sym typeface="Roboto Condensed"/>
              </a:rPr>
              <a:t> Văn </a:t>
            </a:r>
            <a:r>
              <a:rPr lang="en-US" sz="3999" dirty="0" err="1">
                <a:solidFill>
                  <a:srgbClr val="674935"/>
                </a:solidFill>
                <a:latin typeface="Roboto Condensed"/>
                <a:ea typeface="Roboto Condensed"/>
                <a:cs typeface="Roboto Condensed"/>
                <a:sym typeface="Roboto Condensed"/>
              </a:rPr>
              <a:t>Toàn</a:t>
            </a:r>
            <a:r>
              <a:rPr lang="en-US" sz="3999" dirty="0">
                <a:solidFill>
                  <a:srgbClr val="674935"/>
                </a:solidFill>
                <a:latin typeface="Roboto Condensed"/>
                <a:ea typeface="Roboto Condensed"/>
                <a:cs typeface="Roboto Condensed"/>
                <a:sym typeface="Roboto Condensed"/>
              </a:rPr>
              <a:t> (1973) </a:t>
            </a:r>
          </a:p>
          <a:p>
            <a:pPr algn="just">
              <a:lnSpc>
                <a:spcPts val="5599"/>
              </a:lnSpc>
            </a:pP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Quê</a:t>
            </a:r>
            <a:r>
              <a:rPr lang="en-US" sz="3999" dirty="0">
                <a:solidFill>
                  <a:srgbClr val="674935"/>
                </a:solidFill>
                <a:latin typeface="Roboto Condensed"/>
                <a:ea typeface="Roboto Condensed"/>
                <a:cs typeface="Roboto Condensed"/>
                <a:sym typeface="Roboto Condensed"/>
              </a:rPr>
              <a:t>: Nam </a:t>
            </a:r>
            <a:r>
              <a:rPr lang="en-US" sz="3999" dirty="0" err="1">
                <a:solidFill>
                  <a:srgbClr val="674935"/>
                </a:solidFill>
                <a:latin typeface="Roboto Condensed"/>
                <a:ea typeface="Roboto Condensed"/>
                <a:cs typeface="Roboto Condensed"/>
                <a:sym typeface="Roboto Condensed"/>
              </a:rPr>
              <a:t>Định</a:t>
            </a:r>
            <a:endParaRPr lang="en-US" sz="3999" dirty="0">
              <a:solidFill>
                <a:srgbClr val="674935"/>
              </a:solidFill>
              <a:latin typeface="Roboto Condensed"/>
              <a:ea typeface="Roboto Condensed"/>
              <a:cs typeface="Roboto Condensed"/>
              <a:sym typeface="Roboto Condensed"/>
            </a:endParaRPr>
          </a:p>
          <a:p>
            <a:pPr algn="just">
              <a:lnSpc>
                <a:spcPts val="5599"/>
              </a:lnSpc>
            </a:pP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Ông</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là</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giảng</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viên</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nhà</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nghiên</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cứu</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phê</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bình</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văn</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học</a:t>
            </a:r>
            <a:r>
              <a:rPr lang="en-US" sz="3999" dirty="0">
                <a:solidFill>
                  <a:srgbClr val="674935"/>
                </a:solidFill>
                <a:latin typeface="Roboto Condensed"/>
                <a:ea typeface="Roboto Condensed"/>
                <a:cs typeface="Roboto Condensed"/>
                <a:sym typeface="Roboto Condensed"/>
              </a:rPr>
              <a:t>. </a:t>
            </a:r>
          </a:p>
        </p:txBody>
      </p:sp>
      <p:sp>
        <p:nvSpPr>
          <p:cNvPr id="8" name="TextBox 8"/>
          <p:cNvSpPr txBox="1"/>
          <p:nvPr/>
        </p:nvSpPr>
        <p:spPr>
          <a:xfrm>
            <a:off x="600346" y="1622784"/>
            <a:ext cx="11282356" cy="1005205"/>
          </a:xfrm>
          <a:prstGeom prst="rect">
            <a:avLst/>
          </a:prstGeom>
        </p:spPr>
        <p:txBody>
          <a:bodyPr lIns="0" tIns="0" rIns="0" bIns="0" rtlCol="0" anchor="t">
            <a:spAutoFit/>
          </a:bodyPr>
          <a:lstStyle/>
          <a:p>
            <a:pPr algn="ctr">
              <a:lnSpc>
                <a:spcPts val="8120"/>
              </a:lnSpc>
            </a:pPr>
            <a:r>
              <a:rPr lang="en-US" sz="5800" dirty="0">
                <a:solidFill>
                  <a:srgbClr val="674935"/>
                </a:solidFill>
                <a:latin typeface="#9Slide07 SVNUT Triumph Press"/>
                <a:ea typeface="#9Slide07 SVNUT Triumph Press"/>
                <a:cs typeface="#9Slide07 SVNUT Triumph Press"/>
                <a:sym typeface="#9Slide07 SVNUT Triumph Press"/>
              </a:rPr>
              <a:t>3.1. </a:t>
            </a:r>
            <a:r>
              <a:rPr lang="en-US" sz="5800" dirty="0" err="1">
                <a:solidFill>
                  <a:srgbClr val="674935"/>
                </a:solidFill>
                <a:latin typeface="#9Slide07 SVNUT Triumph Press"/>
                <a:ea typeface="#9Slide07 SVNUT Triumph Press"/>
                <a:cs typeface="#9Slide07 SVNUT Triumph Press"/>
                <a:sym typeface="#9Slide07 SVNUT Triumph Press"/>
              </a:rPr>
              <a:t>Giới</a:t>
            </a:r>
            <a:r>
              <a:rPr lang="en-US" sz="5800" dirty="0">
                <a:solidFill>
                  <a:srgbClr val="674935"/>
                </a:solidFill>
                <a:latin typeface="#9Slide07 SVNUT Triumph Press"/>
                <a:ea typeface="#9Slide07 SVNUT Triumph Press"/>
                <a:cs typeface="#9Slide07 SVNUT Triumph Press"/>
                <a:sym typeface="#9Slide07 SVNUT Triumph Press"/>
              </a:rPr>
              <a:t> </a:t>
            </a:r>
            <a:r>
              <a:rPr lang="en-US" sz="5800" dirty="0" err="1">
                <a:solidFill>
                  <a:srgbClr val="674935"/>
                </a:solidFill>
                <a:latin typeface="#9Slide07 SVNUT Triumph Press"/>
                <a:ea typeface="#9Slide07 SVNUT Triumph Press"/>
                <a:cs typeface="#9Slide07 SVNUT Triumph Press"/>
                <a:sym typeface="#9Slide07 SVNUT Triumph Press"/>
              </a:rPr>
              <a:t>thiệu</a:t>
            </a:r>
            <a:r>
              <a:rPr lang="en-US" sz="5800" dirty="0">
                <a:solidFill>
                  <a:srgbClr val="674935"/>
                </a:solidFill>
                <a:latin typeface="#9Slide07 SVNUT Triumph Press"/>
                <a:ea typeface="#9Slide07 SVNUT Triumph Press"/>
                <a:cs typeface="#9Slide07 SVNUT Triumph Press"/>
                <a:sym typeface="#9Slide07 SVNUT Triumph Press"/>
              </a:rPr>
              <a:t> </a:t>
            </a:r>
            <a:r>
              <a:rPr lang="en-US" sz="5800" dirty="0" err="1">
                <a:solidFill>
                  <a:srgbClr val="674935"/>
                </a:solidFill>
                <a:latin typeface="#9Slide07 SVNUT Triumph Press"/>
                <a:ea typeface="#9Slide07 SVNUT Triumph Press"/>
                <a:cs typeface="#9Slide07 SVNUT Triumph Press"/>
                <a:sym typeface="#9Slide07 SVNUT Triumph Press"/>
              </a:rPr>
              <a:t>tác</a:t>
            </a:r>
            <a:r>
              <a:rPr lang="en-US" sz="5800" dirty="0">
                <a:solidFill>
                  <a:srgbClr val="674935"/>
                </a:solidFill>
                <a:latin typeface="#9Slide07 SVNUT Triumph Press"/>
                <a:ea typeface="#9Slide07 SVNUT Triumph Press"/>
                <a:cs typeface="#9Slide07 SVNUT Triumph Press"/>
                <a:sym typeface="#9Slide07 SVNUT Triumph Press"/>
              </a:rPr>
              <a:t> </a:t>
            </a:r>
            <a:r>
              <a:rPr lang="en-US" sz="5800" dirty="0" err="1">
                <a:solidFill>
                  <a:srgbClr val="674935"/>
                </a:solidFill>
                <a:latin typeface="#9Slide07 SVNUT Triumph Press"/>
                <a:ea typeface="#9Slide07 SVNUT Triumph Press"/>
                <a:cs typeface="#9Slide07 SVNUT Triumph Press"/>
                <a:sym typeface="#9Slide07 SVNUT Triumph Press"/>
              </a:rPr>
              <a:t>giả</a:t>
            </a:r>
            <a:r>
              <a:rPr lang="en-US" sz="5800" dirty="0">
                <a:solidFill>
                  <a:srgbClr val="674935"/>
                </a:solidFill>
                <a:latin typeface="#9Slide07 SVNUT Triumph Press"/>
                <a:ea typeface="#9Slide07 SVNUT Triumph Press"/>
                <a:cs typeface="#9Slide07 SVNUT Triumph Press"/>
                <a:sym typeface="#9Slide07 SVNUT Triumph Press"/>
              </a:rPr>
              <a:t>, </a:t>
            </a:r>
            <a:r>
              <a:rPr lang="en-US" sz="5800" dirty="0" err="1">
                <a:solidFill>
                  <a:srgbClr val="674935"/>
                </a:solidFill>
                <a:latin typeface="#9Slide07 SVNUT Triumph Press"/>
                <a:ea typeface="#9Slide07 SVNUT Triumph Press"/>
                <a:cs typeface="#9Slide07 SVNUT Triumph Press"/>
                <a:sym typeface="#9Slide07 SVNUT Triumph Press"/>
              </a:rPr>
              <a:t>chú</a:t>
            </a:r>
            <a:r>
              <a:rPr lang="en-US" sz="5800" dirty="0">
                <a:solidFill>
                  <a:srgbClr val="674935"/>
                </a:solidFill>
                <a:latin typeface="#9Slide07 SVNUT Triumph Press"/>
                <a:ea typeface="#9Slide07 SVNUT Triumph Press"/>
                <a:cs typeface="#9Slide07 SVNUT Triumph Press"/>
                <a:sym typeface="#9Slide07 SVNUT Triumph Press"/>
              </a:rPr>
              <a:t> </a:t>
            </a:r>
            <a:r>
              <a:rPr lang="en-US" sz="5800" dirty="0" err="1">
                <a:solidFill>
                  <a:srgbClr val="674935"/>
                </a:solidFill>
                <a:latin typeface="#9Slide07 SVNUT Triumph Press"/>
                <a:ea typeface="#9Slide07 SVNUT Triumph Press"/>
                <a:cs typeface="#9Slide07 SVNUT Triumph Press"/>
                <a:sym typeface="#9Slide07 SVNUT Triumph Press"/>
              </a:rPr>
              <a:t>thích</a:t>
            </a:r>
            <a:endParaRPr lang="en-US" sz="5800" dirty="0">
              <a:solidFill>
                <a:srgbClr val="674935"/>
              </a:solidFill>
              <a:latin typeface="#9Slide07 SVNUT Triumph Press"/>
              <a:ea typeface="#9Slide07 SVNUT Triumph Press"/>
              <a:cs typeface="#9Slide07 SVNUT Triumph Press"/>
              <a:sym typeface="#9Slide07 SVNUT Triumph Press"/>
            </a:endParaRPr>
          </a:p>
        </p:txBody>
      </p:sp>
      <p:sp>
        <p:nvSpPr>
          <p:cNvPr id="9" name="TextBox 9"/>
          <p:cNvSpPr txBox="1"/>
          <p:nvPr/>
        </p:nvSpPr>
        <p:spPr>
          <a:xfrm>
            <a:off x="852272" y="5623951"/>
            <a:ext cx="11945330" cy="2794000"/>
          </a:xfrm>
          <a:prstGeom prst="rect">
            <a:avLst/>
          </a:prstGeom>
        </p:spPr>
        <p:txBody>
          <a:bodyPr lIns="0" tIns="0" rIns="0" bIns="0" rtlCol="0" anchor="t">
            <a:spAutoFit/>
          </a:bodyPr>
          <a:lstStyle/>
          <a:p>
            <a:pPr algn="just">
              <a:lnSpc>
                <a:spcPts val="5599"/>
              </a:lnSpc>
            </a:pPr>
            <a:r>
              <a:rPr lang="en-US" sz="3999" b="1" dirty="0">
                <a:solidFill>
                  <a:srgbClr val="674935"/>
                </a:solidFill>
                <a:latin typeface="Roboto Condensed Bold"/>
                <a:ea typeface="Roboto Condensed Bold"/>
                <a:cs typeface="Roboto Condensed Bold"/>
                <a:sym typeface="Roboto Condensed Bold"/>
              </a:rPr>
              <a:t>b. </a:t>
            </a:r>
            <a:r>
              <a:rPr lang="en-US" sz="3999" b="1" dirty="0" err="1">
                <a:solidFill>
                  <a:srgbClr val="674935"/>
                </a:solidFill>
                <a:latin typeface="Roboto Condensed Bold"/>
                <a:ea typeface="Roboto Condensed Bold"/>
                <a:cs typeface="Roboto Condensed Bold"/>
                <a:sym typeface="Roboto Condensed Bold"/>
              </a:rPr>
              <a:t>Chú</a:t>
            </a:r>
            <a:r>
              <a:rPr lang="en-US" sz="3999" b="1" dirty="0">
                <a:solidFill>
                  <a:srgbClr val="674935"/>
                </a:solidFill>
                <a:latin typeface="Roboto Condensed Bold"/>
                <a:ea typeface="Roboto Condensed Bold"/>
                <a:cs typeface="Roboto Condensed Bold"/>
                <a:sym typeface="Roboto Condensed Bold"/>
              </a:rPr>
              <a:t> </a:t>
            </a:r>
            <a:r>
              <a:rPr lang="en-US" sz="3999" b="1" dirty="0" err="1">
                <a:solidFill>
                  <a:srgbClr val="674935"/>
                </a:solidFill>
                <a:latin typeface="Roboto Condensed Bold"/>
                <a:ea typeface="Roboto Condensed Bold"/>
                <a:cs typeface="Roboto Condensed Bold"/>
                <a:sym typeface="Roboto Condensed Bold"/>
              </a:rPr>
              <a:t>thích</a:t>
            </a:r>
            <a:r>
              <a:rPr lang="en-US" sz="3999" b="1" dirty="0">
                <a:solidFill>
                  <a:srgbClr val="674935"/>
                </a:solidFill>
                <a:latin typeface="Roboto Condensed Bold"/>
                <a:ea typeface="Roboto Condensed Bold"/>
                <a:cs typeface="Roboto Condensed Bold"/>
                <a:sym typeface="Roboto Condensed Bold"/>
              </a:rPr>
              <a:t>:</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Tác</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phẩm</a:t>
            </a:r>
            <a:r>
              <a:rPr lang="en-US" sz="3999" dirty="0">
                <a:solidFill>
                  <a:srgbClr val="674935"/>
                </a:solidFill>
                <a:latin typeface="Roboto Condensed"/>
                <a:ea typeface="Roboto Condensed"/>
                <a:cs typeface="Roboto Condensed"/>
                <a:sym typeface="Roboto Condensed"/>
              </a:rPr>
              <a:t> </a:t>
            </a:r>
            <a:r>
              <a:rPr lang="en-US" sz="3999" i="1" dirty="0" err="1">
                <a:solidFill>
                  <a:srgbClr val="674935"/>
                </a:solidFill>
                <a:latin typeface="Roboto Condensed Italics"/>
                <a:ea typeface="Roboto Condensed Italics"/>
                <a:cs typeface="Roboto Condensed Italics"/>
                <a:sym typeface="Roboto Condensed Italics"/>
              </a:rPr>
              <a:t>Thằng</a:t>
            </a:r>
            <a:r>
              <a:rPr lang="en-US" sz="3999" i="1" dirty="0">
                <a:solidFill>
                  <a:srgbClr val="674935"/>
                </a:solidFill>
                <a:latin typeface="Roboto Condensed Italics"/>
                <a:ea typeface="Roboto Condensed Italics"/>
                <a:cs typeface="Roboto Condensed Italics"/>
                <a:sym typeface="Roboto Condensed Italics"/>
              </a:rPr>
              <a:t> </a:t>
            </a:r>
            <a:r>
              <a:rPr lang="en-US" sz="3999" i="1" dirty="0" err="1">
                <a:solidFill>
                  <a:srgbClr val="674935"/>
                </a:solidFill>
                <a:latin typeface="Roboto Condensed Italics"/>
                <a:ea typeface="Roboto Condensed Italics"/>
                <a:cs typeface="Roboto Condensed Italics"/>
                <a:sym typeface="Roboto Condensed Italics"/>
              </a:rPr>
              <a:t>quỷ</a:t>
            </a:r>
            <a:r>
              <a:rPr lang="en-US" sz="3999" i="1" dirty="0">
                <a:solidFill>
                  <a:srgbClr val="674935"/>
                </a:solidFill>
                <a:latin typeface="Roboto Condensed Italics"/>
                <a:ea typeface="Roboto Condensed Italics"/>
                <a:cs typeface="Roboto Condensed Italics"/>
                <a:sym typeface="Roboto Condensed Italics"/>
              </a:rPr>
              <a:t> </a:t>
            </a:r>
            <a:r>
              <a:rPr lang="en-US" sz="3999" i="1" dirty="0" err="1">
                <a:solidFill>
                  <a:srgbClr val="674935"/>
                </a:solidFill>
                <a:latin typeface="Roboto Condensed Italics"/>
                <a:ea typeface="Roboto Condensed Italics"/>
                <a:cs typeface="Roboto Condensed Italics"/>
                <a:sym typeface="Roboto Condensed Italics"/>
              </a:rPr>
              <a:t>nhỏ</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là</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truyện</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dài</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của</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Nguyễn</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Nhật</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Ánh</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gồm</a:t>
            </a:r>
            <a:r>
              <a:rPr lang="en-US" sz="3999" dirty="0">
                <a:solidFill>
                  <a:srgbClr val="674935"/>
                </a:solidFill>
                <a:latin typeface="Roboto Condensed"/>
                <a:ea typeface="Roboto Condensed"/>
                <a:cs typeface="Roboto Condensed"/>
                <a:sym typeface="Roboto Condensed"/>
              </a:rPr>
              <a:t> 21 </a:t>
            </a:r>
            <a:r>
              <a:rPr lang="en-US" sz="3999" dirty="0" err="1">
                <a:solidFill>
                  <a:srgbClr val="674935"/>
                </a:solidFill>
                <a:latin typeface="Roboto Condensed"/>
                <a:ea typeface="Roboto Condensed"/>
                <a:cs typeface="Roboto Condensed"/>
                <a:sym typeface="Roboto Condensed"/>
              </a:rPr>
              <a:t>chương</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Nhân</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vật</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chính</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là</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Quỳnh</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cậu</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bé</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có</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biệt</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danh</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thằng</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quỷ</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nhỏ</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bởi</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ngoại</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hình</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khác</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lạ</a:t>
            </a:r>
            <a:endParaRPr lang="en-US" sz="3999" dirty="0">
              <a:solidFill>
                <a:srgbClr val="674935"/>
              </a:solidFill>
              <a:latin typeface="Roboto Condensed"/>
              <a:ea typeface="Roboto Condensed"/>
              <a:cs typeface="Roboto Condensed"/>
              <a:sym typeface="Roboto Condensed"/>
            </a:endParaRPr>
          </a:p>
          <a:p>
            <a:pPr algn="just">
              <a:lnSpc>
                <a:spcPts val="5599"/>
              </a:lnSpc>
            </a:pPr>
            <a:endParaRPr lang="en-US" sz="3999" dirty="0">
              <a:solidFill>
                <a:srgbClr val="674935"/>
              </a:solidFill>
              <a:latin typeface="Roboto Condensed"/>
              <a:ea typeface="Roboto Condensed"/>
              <a:cs typeface="Roboto Condensed"/>
              <a:sym typeface="Roboto Condensed"/>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arn(inVertical)">
                                      <p:cBhvr>
                                        <p:cTn id="20" dur="500"/>
                                        <p:tgtEl>
                                          <p:spTgt spid="5"/>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arn(inVertical)">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BF8E9"/>
        </a:solidFill>
        <a:effectLst/>
      </p:bgPr>
    </p:bg>
    <p:spTree>
      <p:nvGrpSpPr>
        <p:cNvPr id="1" name=""/>
        <p:cNvGrpSpPr/>
        <p:nvPr/>
      </p:nvGrpSpPr>
      <p:grpSpPr>
        <a:xfrm>
          <a:off x="0" y="0"/>
          <a:ext cx="0" cy="0"/>
          <a:chOff x="0" y="0"/>
          <a:chExt cx="0" cy="0"/>
        </a:xfrm>
      </p:grpSpPr>
      <p:grpSp>
        <p:nvGrpSpPr>
          <p:cNvPr id="2" name="Group 2"/>
          <p:cNvGrpSpPr/>
          <p:nvPr/>
        </p:nvGrpSpPr>
        <p:grpSpPr>
          <a:xfrm>
            <a:off x="7971608" y="-2057400"/>
            <a:ext cx="11945986" cy="10287000"/>
            <a:chOff x="0" y="0"/>
            <a:chExt cx="15927982" cy="13716000"/>
          </a:xfrm>
        </p:grpSpPr>
        <p:sp>
          <p:nvSpPr>
            <p:cNvPr id="3" name="Freeform 3"/>
            <p:cNvSpPr/>
            <p:nvPr/>
          </p:nvSpPr>
          <p:spPr>
            <a:xfrm>
              <a:off x="0" y="0"/>
              <a:ext cx="15927960" cy="13716000"/>
            </a:xfrm>
            <a:custGeom>
              <a:avLst/>
              <a:gdLst/>
              <a:ahLst/>
              <a:cxnLst/>
              <a:rect l="l" t="t" r="r" b="b"/>
              <a:pathLst>
                <a:path w="15927960" h="13716000">
                  <a:moveTo>
                    <a:pt x="0" y="0"/>
                  </a:moveTo>
                  <a:lnTo>
                    <a:pt x="15927960" y="0"/>
                  </a:lnTo>
                  <a:lnTo>
                    <a:pt x="15927960" y="13716000"/>
                  </a:lnTo>
                  <a:lnTo>
                    <a:pt x="0" y="13716000"/>
                  </a:lnTo>
                  <a:close/>
                </a:path>
              </a:pathLst>
            </a:custGeom>
            <a:solidFill>
              <a:srgbClr val="FBF8E9">
                <a:alpha val="33725"/>
              </a:srgbClr>
            </a:solidFill>
          </p:spPr>
          <p:txBody>
            <a:bodyPr/>
            <a:lstStyle/>
            <a:p>
              <a:endParaRPr lang="en-US"/>
            </a:p>
          </p:txBody>
        </p:sp>
      </p:grpSp>
      <p:sp>
        <p:nvSpPr>
          <p:cNvPr id="4" name="Freeform 4"/>
          <p:cNvSpPr/>
          <p:nvPr/>
        </p:nvSpPr>
        <p:spPr>
          <a:xfrm flipH="1">
            <a:off x="11632306" y="0"/>
            <a:ext cx="8704751" cy="11467548"/>
          </a:xfrm>
          <a:custGeom>
            <a:avLst/>
            <a:gdLst/>
            <a:ahLst/>
            <a:cxnLst/>
            <a:rect l="l" t="t" r="r" b="b"/>
            <a:pathLst>
              <a:path w="8704751" h="11467548">
                <a:moveTo>
                  <a:pt x="8704751" y="0"/>
                </a:moveTo>
                <a:lnTo>
                  <a:pt x="0" y="0"/>
                </a:lnTo>
                <a:lnTo>
                  <a:pt x="0" y="11467548"/>
                </a:lnTo>
                <a:lnTo>
                  <a:pt x="8704751" y="11467548"/>
                </a:lnTo>
                <a:lnTo>
                  <a:pt x="8704751" y="0"/>
                </a:lnTo>
                <a:close/>
              </a:path>
            </a:pathLst>
          </a:custGeom>
          <a:blipFill>
            <a:blip r:embed="rId3"/>
            <a:stretch>
              <a:fillRect t="-2736" r="-147021" b="-2736"/>
            </a:stretch>
          </a:blipFill>
        </p:spPr>
        <p:txBody>
          <a:bodyPr/>
          <a:lstStyle/>
          <a:p>
            <a:endParaRPr lang="en-US"/>
          </a:p>
        </p:txBody>
      </p:sp>
      <p:sp>
        <p:nvSpPr>
          <p:cNvPr id="5" name="Freeform 5"/>
          <p:cNvSpPr/>
          <p:nvPr/>
        </p:nvSpPr>
        <p:spPr>
          <a:xfrm>
            <a:off x="2847212" y="398421"/>
            <a:ext cx="12013395" cy="8859879"/>
          </a:xfrm>
          <a:custGeom>
            <a:avLst/>
            <a:gdLst/>
            <a:ahLst/>
            <a:cxnLst/>
            <a:rect l="l" t="t" r="r" b="b"/>
            <a:pathLst>
              <a:path w="12013395" h="8859879">
                <a:moveTo>
                  <a:pt x="0" y="0"/>
                </a:moveTo>
                <a:lnTo>
                  <a:pt x="12013395" y="0"/>
                </a:lnTo>
                <a:lnTo>
                  <a:pt x="12013395" y="8859879"/>
                </a:lnTo>
                <a:lnTo>
                  <a:pt x="0" y="885987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6" name="TextBox 6"/>
          <p:cNvSpPr txBox="1"/>
          <p:nvPr/>
        </p:nvSpPr>
        <p:spPr>
          <a:xfrm>
            <a:off x="4030761" y="2400029"/>
            <a:ext cx="9646297" cy="4213225"/>
          </a:xfrm>
          <a:prstGeom prst="rect">
            <a:avLst/>
          </a:prstGeom>
        </p:spPr>
        <p:txBody>
          <a:bodyPr lIns="0" tIns="0" rIns="0" bIns="0" rtlCol="0" anchor="t">
            <a:spAutoFit/>
          </a:bodyPr>
          <a:lstStyle/>
          <a:p>
            <a:pPr algn="ctr">
              <a:lnSpc>
                <a:spcPts val="5600"/>
              </a:lnSpc>
            </a:pPr>
            <a:r>
              <a:rPr lang="en-US" sz="4000">
                <a:solidFill>
                  <a:srgbClr val="000000"/>
                </a:solidFill>
                <a:latin typeface="Roboto Condensed"/>
                <a:ea typeface="Roboto Condensed"/>
                <a:cs typeface="Roboto Condensed"/>
                <a:sym typeface="Roboto Condensed"/>
              </a:rPr>
              <a:t>Từ kinh nghiệm đọc hiểu văn bản nghị luận cùng với quá trình đọc hiểu văn bản </a:t>
            </a:r>
            <a:r>
              <a:rPr lang="en-US" sz="4000" i="1">
                <a:solidFill>
                  <a:srgbClr val="000000"/>
                </a:solidFill>
                <a:latin typeface="Roboto Condensed Italics"/>
                <a:ea typeface="Roboto Condensed Italics"/>
                <a:cs typeface="Roboto Condensed Italics"/>
                <a:sym typeface="Roboto Condensed Italics"/>
              </a:rPr>
              <a:t>Người con gái Nam Xương – một bi kịch của con người </a:t>
            </a:r>
            <a:r>
              <a:rPr lang="en-US" sz="4000">
                <a:solidFill>
                  <a:srgbClr val="000000"/>
                </a:solidFill>
                <a:latin typeface="Roboto Condensed"/>
                <a:ea typeface="Roboto Condensed"/>
                <a:cs typeface="Roboto Condensed"/>
                <a:sym typeface="Roboto Condensed"/>
              </a:rPr>
              <a:t>ở tiết học trước, theo em, khi đọc hiểu văn bản nghị luận viết về một tác phẩm văn học, ta cần thực hiện như thế nào?</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BF8E9"/>
        </a:solidFill>
        <a:effectLst/>
      </p:bgPr>
    </p:bg>
    <p:spTree>
      <p:nvGrpSpPr>
        <p:cNvPr id="1" name=""/>
        <p:cNvGrpSpPr/>
        <p:nvPr/>
      </p:nvGrpSpPr>
      <p:grpSpPr>
        <a:xfrm>
          <a:off x="0" y="0"/>
          <a:ext cx="0" cy="0"/>
          <a:chOff x="0" y="0"/>
          <a:chExt cx="0" cy="0"/>
        </a:xfrm>
      </p:grpSpPr>
      <p:grpSp>
        <p:nvGrpSpPr>
          <p:cNvPr id="2" name="Group 2"/>
          <p:cNvGrpSpPr/>
          <p:nvPr/>
        </p:nvGrpSpPr>
        <p:grpSpPr>
          <a:xfrm>
            <a:off x="13700761" y="9387840"/>
            <a:ext cx="243840" cy="434342"/>
            <a:chOff x="0" y="0"/>
            <a:chExt cx="325120" cy="579122"/>
          </a:xfrm>
        </p:grpSpPr>
        <p:sp>
          <p:nvSpPr>
            <p:cNvPr id="3" name="Freeform 3"/>
            <p:cNvSpPr/>
            <p:nvPr/>
          </p:nvSpPr>
          <p:spPr>
            <a:xfrm>
              <a:off x="0" y="0"/>
              <a:ext cx="325120" cy="579120"/>
            </a:xfrm>
            <a:custGeom>
              <a:avLst/>
              <a:gdLst/>
              <a:ahLst/>
              <a:cxnLst/>
              <a:rect l="l" t="t" r="r" b="b"/>
              <a:pathLst>
                <a:path w="325120" h="579120">
                  <a:moveTo>
                    <a:pt x="325120" y="289560"/>
                  </a:moveTo>
                  <a:cubicBezTo>
                    <a:pt x="325120" y="129667"/>
                    <a:pt x="252349" y="0"/>
                    <a:pt x="162560" y="0"/>
                  </a:cubicBezTo>
                  <a:cubicBezTo>
                    <a:pt x="72771" y="0"/>
                    <a:pt x="0" y="129667"/>
                    <a:pt x="0" y="289560"/>
                  </a:cubicBezTo>
                  <a:cubicBezTo>
                    <a:pt x="0" y="449453"/>
                    <a:pt x="72771" y="579120"/>
                    <a:pt x="162560" y="579120"/>
                  </a:cubicBezTo>
                  <a:cubicBezTo>
                    <a:pt x="252349" y="579120"/>
                    <a:pt x="325120" y="449453"/>
                    <a:pt x="325120" y="289560"/>
                  </a:cubicBezTo>
                  <a:close/>
                </a:path>
              </a:pathLst>
            </a:custGeom>
            <a:solidFill>
              <a:srgbClr val="EADEC6"/>
            </a:solidFill>
          </p:spPr>
          <p:txBody>
            <a:bodyPr/>
            <a:lstStyle/>
            <a:p>
              <a:endParaRPr lang="en-US"/>
            </a:p>
          </p:txBody>
        </p:sp>
      </p:grpSp>
      <p:sp>
        <p:nvSpPr>
          <p:cNvPr id="4" name="Freeform 4"/>
          <p:cNvSpPr/>
          <p:nvPr/>
        </p:nvSpPr>
        <p:spPr>
          <a:xfrm>
            <a:off x="1934219" y="4008260"/>
            <a:ext cx="2656831" cy="5652831"/>
          </a:xfrm>
          <a:custGeom>
            <a:avLst/>
            <a:gdLst/>
            <a:ahLst/>
            <a:cxnLst/>
            <a:rect l="l" t="t" r="r" b="b"/>
            <a:pathLst>
              <a:path w="2656831" h="5652831">
                <a:moveTo>
                  <a:pt x="0" y="0"/>
                </a:moveTo>
                <a:lnTo>
                  <a:pt x="2656831" y="0"/>
                </a:lnTo>
                <a:lnTo>
                  <a:pt x="2656831" y="5652831"/>
                </a:lnTo>
                <a:lnTo>
                  <a:pt x="0" y="5652831"/>
                </a:lnTo>
                <a:lnTo>
                  <a:pt x="0" y="0"/>
                </a:lnTo>
                <a:close/>
              </a:path>
            </a:pathLst>
          </a:custGeom>
          <a:blipFill>
            <a:blip r:embed="rId3"/>
            <a:stretch>
              <a:fillRect/>
            </a:stretch>
          </a:blipFill>
        </p:spPr>
        <p:txBody>
          <a:bodyPr/>
          <a:lstStyle/>
          <a:p>
            <a:endParaRPr lang="en-US"/>
          </a:p>
        </p:txBody>
      </p:sp>
      <p:sp>
        <p:nvSpPr>
          <p:cNvPr id="5" name="Freeform 5"/>
          <p:cNvSpPr/>
          <p:nvPr/>
        </p:nvSpPr>
        <p:spPr>
          <a:xfrm>
            <a:off x="3366035" y="4433851"/>
            <a:ext cx="527786" cy="819872"/>
          </a:xfrm>
          <a:custGeom>
            <a:avLst/>
            <a:gdLst/>
            <a:ahLst/>
            <a:cxnLst/>
            <a:rect l="l" t="t" r="r" b="b"/>
            <a:pathLst>
              <a:path w="527786" h="819872">
                <a:moveTo>
                  <a:pt x="0" y="0"/>
                </a:moveTo>
                <a:lnTo>
                  <a:pt x="527786" y="0"/>
                </a:lnTo>
                <a:lnTo>
                  <a:pt x="527786" y="819872"/>
                </a:lnTo>
                <a:lnTo>
                  <a:pt x="0" y="819872"/>
                </a:lnTo>
                <a:lnTo>
                  <a:pt x="0" y="0"/>
                </a:lnTo>
                <a:close/>
              </a:path>
            </a:pathLst>
          </a:custGeom>
          <a:blipFill>
            <a:blip r:embed="rId4"/>
            <a:stretch>
              <a:fillRect t="-11308" b="-11308"/>
            </a:stretch>
          </a:blipFill>
        </p:spPr>
        <p:txBody>
          <a:bodyPr/>
          <a:lstStyle/>
          <a:p>
            <a:endParaRPr lang="en-US"/>
          </a:p>
        </p:txBody>
      </p:sp>
      <p:sp>
        <p:nvSpPr>
          <p:cNvPr id="6" name="Freeform 6"/>
          <p:cNvSpPr/>
          <p:nvPr/>
        </p:nvSpPr>
        <p:spPr>
          <a:xfrm>
            <a:off x="3366035" y="6357875"/>
            <a:ext cx="590956" cy="866124"/>
          </a:xfrm>
          <a:custGeom>
            <a:avLst/>
            <a:gdLst/>
            <a:ahLst/>
            <a:cxnLst/>
            <a:rect l="l" t="t" r="r" b="b"/>
            <a:pathLst>
              <a:path w="590956" h="866124">
                <a:moveTo>
                  <a:pt x="0" y="0"/>
                </a:moveTo>
                <a:lnTo>
                  <a:pt x="590956" y="0"/>
                </a:lnTo>
                <a:lnTo>
                  <a:pt x="590956" y="866124"/>
                </a:lnTo>
                <a:lnTo>
                  <a:pt x="0" y="86612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7" name="Freeform 7"/>
          <p:cNvSpPr/>
          <p:nvPr/>
        </p:nvSpPr>
        <p:spPr>
          <a:xfrm>
            <a:off x="3367890" y="8328899"/>
            <a:ext cx="589101" cy="822152"/>
          </a:xfrm>
          <a:custGeom>
            <a:avLst/>
            <a:gdLst/>
            <a:ahLst/>
            <a:cxnLst/>
            <a:rect l="l" t="t" r="r" b="b"/>
            <a:pathLst>
              <a:path w="589101" h="822152">
                <a:moveTo>
                  <a:pt x="0" y="0"/>
                </a:moveTo>
                <a:lnTo>
                  <a:pt x="589101" y="0"/>
                </a:lnTo>
                <a:lnTo>
                  <a:pt x="589101" y="822153"/>
                </a:lnTo>
                <a:lnTo>
                  <a:pt x="0" y="82215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8" name="TextBox 8"/>
          <p:cNvSpPr txBox="1"/>
          <p:nvPr/>
        </p:nvSpPr>
        <p:spPr>
          <a:xfrm>
            <a:off x="1028700" y="566892"/>
            <a:ext cx="9378553" cy="923925"/>
          </a:xfrm>
          <a:prstGeom prst="rect">
            <a:avLst/>
          </a:prstGeom>
        </p:spPr>
        <p:txBody>
          <a:bodyPr lIns="0" tIns="0" rIns="0" bIns="0" rtlCol="0" anchor="t">
            <a:spAutoFit/>
          </a:bodyPr>
          <a:lstStyle/>
          <a:p>
            <a:pPr algn="ctr">
              <a:lnSpc>
                <a:spcPts val="7319"/>
              </a:lnSpc>
              <a:spcBef>
                <a:spcPct val="0"/>
              </a:spcBef>
            </a:pPr>
            <a:r>
              <a:rPr lang="en-US" sz="6099" b="1">
                <a:solidFill>
                  <a:srgbClr val="674935"/>
                </a:solidFill>
                <a:latin typeface="Fraunces Bold"/>
                <a:ea typeface="Fraunces Bold"/>
                <a:cs typeface="Fraunces Bold"/>
                <a:sym typeface="Fraunces Bold"/>
              </a:rPr>
              <a:t>3. KHÁM PHÁ VĂN BẢN</a:t>
            </a:r>
          </a:p>
        </p:txBody>
      </p:sp>
      <p:sp>
        <p:nvSpPr>
          <p:cNvPr id="9" name="TextBox 9"/>
          <p:cNvSpPr txBox="1"/>
          <p:nvPr/>
        </p:nvSpPr>
        <p:spPr>
          <a:xfrm>
            <a:off x="1028700" y="2938285"/>
            <a:ext cx="16066627" cy="679450"/>
          </a:xfrm>
          <a:prstGeom prst="rect">
            <a:avLst/>
          </a:prstGeom>
        </p:spPr>
        <p:txBody>
          <a:bodyPr lIns="0" tIns="0" rIns="0" bIns="0" rtlCol="0" anchor="t">
            <a:spAutoFit/>
          </a:bodyPr>
          <a:lstStyle/>
          <a:p>
            <a:pPr algn="just">
              <a:lnSpc>
                <a:spcPts val="5599"/>
              </a:lnSpc>
            </a:pPr>
            <a:r>
              <a:rPr lang="en-US" sz="3999" b="1" dirty="0">
                <a:solidFill>
                  <a:srgbClr val="674935"/>
                </a:solidFill>
                <a:latin typeface="Roboto Condensed Bold"/>
                <a:ea typeface="Roboto Condensed Bold"/>
                <a:cs typeface="Roboto Condensed Bold"/>
                <a:sym typeface="Roboto Condensed Bold"/>
              </a:rPr>
              <a:t>c. </a:t>
            </a:r>
            <a:r>
              <a:rPr lang="en-US" sz="3999" b="1" dirty="0" err="1">
                <a:solidFill>
                  <a:srgbClr val="674935"/>
                </a:solidFill>
                <a:latin typeface="Roboto Condensed Bold"/>
                <a:ea typeface="Roboto Condensed Bold"/>
                <a:cs typeface="Roboto Condensed Bold"/>
                <a:sym typeface="Roboto Condensed Bold"/>
              </a:rPr>
              <a:t>Định</a:t>
            </a:r>
            <a:r>
              <a:rPr lang="en-US" sz="3999" b="1" dirty="0">
                <a:solidFill>
                  <a:srgbClr val="674935"/>
                </a:solidFill>
                <a:latin typeface="Roboto Condensed Bold"/>
                <a:ea typeface="Roboto Condensed Bold"/>
                <a:cs typeface="Roboto Condensed Bold"/>
                <a:sym typeface="Roboto Condensed Bold"/>
              </a:rPr>
              <a:t> </a:t>
            </a:r>
            <a:r>
              <a:rPr lang="en-US" sz="3999" b="1" dirty="0" err="1">
                <a:solidFill>
                  <a:srgbClr val="674935"/>
                </a:solidFill>
                <a:latin typeface="Roboto Condensed Bold"/>
                <a:ea typeface="Roboto Condensed Bold"/>
                <a:cs typeface="Roboto Condensed Bold"/>
                <a:sym typeface="Roboto Condensed Bold"/>
              </a:rPr>
              <a:t>hướng</a:t>
            </a:r>
            <a:r>
              <a:rPr lang="en-US" sz="3999" b="1" dirty="0">
                <a:solidFill>
                  <a:srgbClr val="674935"/>
                </a:solidFill>
                <a:latin typeface="Roboto Condensed Bold"/>
                <a:ea typeface="Roboto Condensed Bold"/>
                <a:cs typeface="Roboto Condensed Bold"/>
                <a:sym typeface="Roboto Condensed Bold"/>
              </a:rPr>
              <a:t> </a:t>
            </a:r>
            <a:r>
              <a:rPr lang="en-US" sz="3999" b="1" dirty="0" err="1">
                <a:solidFill>
                  <a:srgbClr val="674935"/>
                </a:solidFill>
                <a:latin typeface="Roboto Condensed Bold"/>
                <a:ea typeface="Roboto Condensed Bold"/>
                <a:cs typeface="Roboto Condensed Bold"/>
                <a:sym typeface="Roboto Condensed Bold"/>
              </a:rPr>
              <a:t>cách</a:t>
            </a:r>
            <a:r>
              <a:rPr lang="en-US" sz="3999" b="1" dirty="0">
                <a:solidFill>
                  <a:srgbClr val="674935"/>
                </a:solidFill>
                <a:latin typeface="Roboto Condensed Bold"/>
                <a:ea typeface="Roboto Condensed Bold"/>
                <a:cs typeface="Roboto Condensed Bold"/>
                <a:sym typeface="Roboto Condensed Bold"/>
              </a:rPr>
              <a:t> </a:t>
            </a:r>
            <a:r>
              <a:rPr lang="en-US" sz="3999" b="1" dirty="0" err="1">
                <a:solidFill>
                  <a:srgbClr val="674935"/>
                </a:solidFill>
                <a:latin typeface="Roboto Condensed Bold"/>
                <a:ea typeface="Roboto Condensed Bold"/>
                <a:cs typeface="Roboto Condensed Bold"/>
                <a:sym typeface="Roboto Condensed Bold"/>
              </a:rPr>
              <a:t>đọc</a:t>
            </a:r>
            <a:r>
              <a:rPr lang="en-US" sz="3999" b="1" dirty="0">
                <a:solidFill>
                  <a:srgbClr val="674935"/>
                </a:solidFill>
                <a:latin typeface="Roboto Condensed Bold"/>
                <a:ea typeface="Roboto Condensed Bold"/>
                <a:cs typeface="Roboto Condensed Bold"/>
                <a:sym typeface="Roboto Condensed Bold"/>
              </a:rPr>
              <a:t> </a:t>
            </a:r>
            <a:r>
              <a:rPr lang="en-US" sz="3999" b="1" dirty="0" err="1">
                <a:solidFill>
                  <a:srgbClr val="674935"/>
                </a:solidFill>
                <a:latin typeface="Roboto Condensed Bold"/>
                <a:ea typeface="Roboto Condensed Bold"/>
                <a:cs typeface="Roboto Condensed Bold"/>
                <a:sym typeface="Roboto Condensed Bold"/>
              </a:rPr>
              <a:t>văn</a:t>
            </a:r>
            <a:r>
              <a:rPr lang="en-US" sz="3999" b="1" dirty="0">
                <a:solidFill>
                  <a:srgbClr val="674935"/>
                </a:solidFill>
                <a:latin typeface="Roboto Condensed Bold"/>
                <a:ea typeface="Roboto Condensed Bold"/>
                <a:cs typeface="Roboto Condensed Bold"/>
                <a:sym typeface="Roboto Condensed Bold"/>
              </a:rPr>
              <a:t> </a:t>
            </a:r>
            <a:r>
              <a:rPr lang="en-US" sz="3999" b="1" dirty="0" err="1">
                <a:solidFill>
                  <a:srgbClr val="674935"/>
                </a:solidFill>
                <a:latin typeface="Roboto Condensed Bold"/>
                <a:ea typeface="Roboto Condensed Bold"/>
                <a:cs typeface="Roboto Condensed Bold"/>
                <a:sym typeface="Roboto Condensed Bold"/>
              </a:rPr>
              <a:t>bản</a:t>
            </a:r>
            <a:r>
              <a:rPr lang="en-US" sz="3999" b="1" dirty="0">
                <a:solidFill>
                  <a:srgbClr val="674935"/>
                </a:solidFill>
                <a:latin typeface="Roboto Condensed Bold"/>
                <a:ea typeface="Roboto Condensed Bold"/>
                <a:cs typeface="Roboto Condensed Bold"/>
                <a:sym typeface="Roboto Condensed Bold"/>
              </a:rPr>
              <a:t> </a:t>
            </a:r>
            <a:r>
              <a:rPr lang="en-US" sz="3999" b="1" dirty="0" err="1">
                <a:solidFill>
                  <a:srgbClr val="674935"/>
                </a:solidFill>
                <a:latin typeface="Roboto Condensed Bold"/>
                <a:ea typeface="Roboto Condensed Bold"/>
                <a:cs typeface="Roboto Condensed Bold"/>
                <a:sym typeface="Roboto Condensed Bold"/>
              </a:rPr>
              <a:t>nghị</a:t>
            </a:r>
            <a:r>
              <a:rPr lang="en-US" sz="3999" b="1" dirty="0">
                <a:solidFill>
                  <a:srgbClr val="674935"/>
                </a:solidFill>
                <a:latin typeface="Roboto Condensed Bold"/>
                <a:ea typeface="Roboto Condensed Bold"/>
                <a:cs typeface="Roboto Condensed Bold"/>
                <a:sym typeface="Roboto Condensed Bold"/>
              </a:rPr>
              <a:t> </a:t>
            </a:r>
            <a:r>
              <a:rPr lang="en-US" sz="3999" b="1" dirty="0" err="1">
                <a:solidFill>
                  <a:srgbClr val="674935"/>
                </a:solidFill>
                <a:latin typeface="Roboto Condensed Bold"/>
                <a:ea typeface="Roboto Condensed Bold"/>
                <a:cs typeface="Roboto Condensed Bold"/>
                <a:sym typeface="Roboto Condensed Bold"/>
              </a:rPr>
              <a:t>luận</a:t>
            </a:r>
            <a:r>
              <a:rPr lang="en-US" sz="3999" b="1" dirty="0">
                <a:solidFill>
                  <a:srgbClr val="674935"/>
                </a:solidFill>
                <a:latin typeface="Roboto Condensed Bold"/>
                <a:ea typeface="Roboto Condensed Bold"/>
                <a:cs typeface="Roboto Condensed Bold"/>
                <a:sym typeface="Roboto Condensed Bold"/>
              </a:rPr>
              <a:t> </a:t>
            </a:r>
            <a:r>
              <a:rPr lang="en-US" sz="3999" b="1" dirty="0" err="1">
                <a:solidFill>
                  <a:srgbClr val="674935"/>
                </a:solidFill>
                <a:latin typeface="Roboto Condensed Bold"/>
                <a:ea typeface="Roboto Condensed Bold"/>
                <a:cs typeface="Roboto Condensed Bold"/>
                <a:sym typeface="Roboto Condensed Bold"/>
              </a:rPr>
              <a:t>viết</a:t>
            </a:r>
            <a:r>
              <a:rPr lang="en-US" sz="3999" b="1" dirty="0">
                <a:solidFill>
                  <a:srgbClr val="674935"/>
                </a:solidFill>
                <a:latin typeface="Roboto Condensed Bold"/>
                <a:ea typeface="Roboto Condensed Bold"/>
                <a:cs typeface="Roboto Condensed Bold"/>
                <a:sym typeface="Roboto Condensed Bold"/>
              </a:rPr>
              <a:t> </a:t>
            </a:r>
            <a:r>
              <a:rPr lang="en-US" sz="3999" b="1" dirty="0" err="1">
                <a:solidFill>
                  <a:srgbClr val="674935"/>
                </a:solidFill>
                <a:latin typeface="Roboto Condensed Bold"/>
                <a:ea typeface="Roboto Condensed Bold"/>
                <a:cs typeface="Roboto Condensed Bold"/>
                <a:sym typeface="Roboto Condensed Bold"/>
              </a:rPr>
              <a:t>về</a:t>
            </a:r>
            <a:r>
              <a:rPr lang="en-US" sz="3999" b="1" dirty="0">
                <a:solidFill>
                  <a:srgbClr val="674935"/>
                </a:solidFill>
                <a:latin typeface="Roboto Condensed Bold"/>
                <a:ea typeface="Roboto Condensed Bold"/>
                <a:cs typeface="Roboto Condensed Bold"/>
                <a:sym typeface="Roboto Condensed Bold"/>
              </a:rPr>
              <a:t> </a:t>
            </a:r>
            <a:r>
              <a:rPr lang="en-US" sz="3999" b="1" dirty="0" err="1">
                <a:solidFill>
                  <a:srgbClr val="674935"/>
                </a:solidFill>
                <a:latin typeface="Roboto Condensed Bold"/>
                <a:ea typeface="Roboto Condensed Bold"/>
                <a:cs typeface="Roboto Condensed Bold"/>
                <a:sym typeface="Roboto Condensed Bold"/>
              </a:rPr>
              <a:t>một</a:t>
            </a:r>
            <a:r>
              <a:rPr lang="en-US" sz="3999" b="1" dirty="0">
                <a:solidFill>
                  <a:srgbClr val="674935"/>
                </a:solidFill>
                <a:latin typeface="Roboto Condensed Bold"/>
                <a:ea typeface="Roboto Condensed Bold"/>
                <a:cs typeface="Roboto Condensed Bold"/>
                <a:sym typeface="Roboto Condensed Bold"/>
              </a:rPr>
              <a:t> </a:t>
            </a:r>
            <a:r>
              <a:rPr lang="en-US" sz="3999" b="1" dirty="0" err="1">
                <a:solidFill>
                  <a:srgbClr val="674935"/>
                </a:solidFill>
                <a:latin typeface="Roboto Condensed Bold"/>
                <a:ea typeface="Roboto Condensed Bold"/>
                <a:cs typeface="Roboto Condensed Bold"/>
                <a:sym typeface="Roboto Condensed Bold"/>
              </a:rPr>
              <a:t>tác</a:t>
            </a:r>
            <a:r>
              <a:rPr lang="en-US" sz="3999" b="1" dirty="0">
                <a:solidFill>
                  <a:srgbClr val="674935"/>
                </a:solidFill>
                <a:latin typeface="Roboto Condensed Bold"/>
                <a:ea typeface="Roboto Condensed Bold"/>
                <a:cs typeface="Roboto Condensed Bold"/>
                <a:sym typeface="Roboto Condensed Bold"/>
              </a:rPr>
              <a:t> </a:t>
            </a:r>
            <a:r>
              <a:rPr lang="en-US" sz="3999" b="1" dirty="0" err="1">
                <a:solidFill>
                  <a:srgbClr val="674935"/>
                </a:solidFill>
                <a:latin typeface="Roboto Condensed Bold"/>
                <a:ea typeface="Roboto Condensed Bold"/>
                <a:cs typeface="Roboto Condensed Bold"/>
                <a:sym typeface="Roboto Condensed Bold"/>
              </a:rPr>
              <a:t>phẩm</a:t>
            </a:r>
            <a:r>
              <a:rPr lang="en-US" sz="3999" b="1" dirty="0">
                <a:solidFill>
                  <a:srgbClr val="674935"/>
                </a:solidFill>
                <a:latin typeface="Roboto Condensed Bold"/>
                <a:ea typeface="Roboto Condensed Bold"/>
                <a:cs typeface="Roboto Condensed Bold"/>
                <a:sym typeface="Roboto Condensed Bold"/>
              </a:rPr>
              <a:t> </a:t>
            </a:r>
            <a:r>
              <a:rPr lang="en-US" sz="3999" b="1" dirty="0" err="1">
                <a:solidFill>
                  <a:srgbClr val="674935"/>
                </a:solidFill>
                <a:latin typeface="Roboto Condensed Bold"/>
                <a:ea typeface="Roboto Condensed Bold"/>
                <a:cs typeface="Roboto Condensed Bold"/>
                <a:sym typeface="Roboto Condensed Bold"/>
              </a:rPr>
              <a:t>văn</a:t>
            </a:r>
            <a:r>
              <a:rPr lang="en-US" sz="3999" b="1" dirty="0">
                <a:solidFill>
                  <a:srgbClr val="674935"/>
                </a:solidFill>
                <a:latin typeface="Roboto Condensed Bold"/>
                <a:ea typeface="Roboto Condensed Bold"/>
                <a:cs typeface="Roboto Condensed Bold"/>
                <a:sym typeface="Roboto Condensed Bold"/>
              </a:rPr>
              <a:t> </a:t>
            </a:r>
            <a:r>
              <a:rPr lang="en-US" sz="3999" b="1" dirty="0" err="1">
                <a:solidFill>
                  <a:srgbClr val="674935"/>
                </a:solidFill>
                <a:latin typeface="Roboto Condensed Bold"/>
                <a:ea typeface="Roboto Condensed Bold"/>
                <a:cs typeface="Roboto Condensed Bold"/>
                <a:sym typeface="Roboto Condensed Bold"/>
              </a:rPr>
              <a:t>học</a:t>
            </a:r>
            <a:endParaRPr lang="en-US" sz="3999" b="1" dirty="0">
              <a:solidFill>
                <a:srgbClr val="674935"/>
              </a:solidFill>
              <a:latin typeface="Roboto Condensed Bold"/>
              <a:ea typeface="Roboto Condensed Bold"/>
              <a:cs typeface="Roboto Condensed Bold"/>
              <a:sym typeface="Roboto Condensed Bold"/>
            </a:endParaRPr>
          </a:p>
        </p:txBody>
      </p:sp>
      <p:sp>
        <p:nvSpPr>
          <p:cNvPr id="10" name="TextBox 10"/>
          <p:cNvSpPr txBox="1"/>
          <p:nvPr/>
        </p:nvSpPr>
        <p:spPr>
          <a:xfrm>
            <a:off x="600346" y="1622784"/>
            <a:ext cx="11282356" cy="1005205"/>
          </a:xfrm>
          <a:prstGeom prst="rect">
            <a:avLst/>
          </a:prstGeom>
        </p:spPr>
        <p:txBody>
          <a:bodyPr lIns="0" tIns="0" rIns="0" bIns="0" rtlCol="0" anchor="t">
            <a:spAutoFit/>
          </a:bodyPr>
          <a:lstStyle/>
          <a:p>
            <a:pPr algn="ctr">
              <a:lnSpc>
                <a:spcPts val="8120"/>
              </a:lnSpc>
            </a:pPr>
            <a:r>
              <a:rPr lang="en-US" sz="5800">
                <a:solidFill>
                  <a:srgbClr val="674935"/>
                </a:solidFill>
                <a:latin typeface="#9Slide07 SVNUT Triumph Press"/>
                <a:ea typeface="#9Slide07 SVNUT Triumph Press"/>
                <a:cs typeface="#9Slide07 SVNUT Triumph Press"/>
                <a:sym typeface="#9Slide07 SVNUT Triumph Press"/>
              </a:rPr>
              <a:t>3.1. Giới thiệu tác giả, chú thích</a:t>
            </a:r>
          </a:p>
        </p:txBody>
      </p:sp>
      <p:sp>
        <p:nvSpPr>
          <p:cNvPr id="11" name="TextBox 11"/>
          <p:cNvSpPr txBox="1"/>
          <p:nvPr/>
        </p:nvSpPr>
        <p:spPr>
          <a:xfrm>
            <a:off x="4737868" y="4320414"/>
            <a:ext cx="12521432" cy="619125"/>
          </a:xfrm>
          <a:prstGeom prst="rect">
            <a:avLst/>
          </a:prstGeom>
        </p:spPr>
        <p:txBody>
          <a:bodyPr lIns="0" tIns="0" rIns="0" bIns="0" rtlCol="0" anchor="t">
            <a:spAutoFit/>
          </a:bodyPr>
          <a:lstStyle/>
          <a:p>
            <a:pPr algn="just">
              <a:lnSpc>
                <a:spcPts val="4800"/>
              </a:lnSpc>
              <a:spcBef>
                <a:spcPct val="0"/>
              </a:spcBef>
            </a:pPr>
            <a:r>
              <a:rPr lang="en-US" sz="4000" dirty="0" err="1">
                <a:solidFill>
                  <a:srgbClr val="674935"/>
                </a:solidFill>
                <a:latin typeface="Roboto Condensed"/>
                <a:ea typeface="Roboto Condensed"/>
                <a:cs typeface="Roboto Condensed"/>
                <a:sym typeface="Roboto Condensed"/>
              </a:rPr>
              <a:t>Xác</a:t>
            </a:r>
            <a:r>
              <a:rPr lang="en-US" sz="4000" dirty="0">
                <a:solidFill>
                  <a:srgbClr val="674935"/>
                </a:solidFill>
                <a:latin typeface="Roboto Condensed"/>
                <a:ea typeface="Roboto Condensed"/>
                <a:cs typeface="Roboto Condensed"/>
                <a:sym typeface="Roboto Condensed"/>
              </a:rPr>
              <a:t> </a:t>
            </a:r>
            <a:r>
              <a:rPr lang="en-US" sz="4000" dirty="0" err="1">
                <a:solidFill>
                  <a:srgbClr val="674935"/>
                </a:solidFill>
                <a:latin typeface="Roboto Condensed"/>
                <a:ea typeface="Roboto Condensed"/>
                <a:cs typeface="Roboto Condensed"/>
                <a:sym typeface="Roboto Condensed"/>
              </a:rPr>
              <a:t>định</a:t>
            </a:r>
            <a:r>
              <a:rPr lang="en-US" sz="4000" dirty="0">
                <a:solidFill>
                  <a:srgbClr val="674935"/>
                </a:solidFill>
                <a:latin typeface="Roboto Condensed"/>
                <a:ea typeface="Roboto Condensed"/>
                <a:cs typeface="Roboto Condensed"/>
                <a:sym typeface="Roboto Condensed"/>
              </a:rPr>
              <a:t> </a:t>
            </a:r>
            <a:r>
              <a:rPr lang="en-US" sz="4000" dirty="0" err="1">
                <a:solidFill>
                  <a:srgbClr val="674935"/>
                </a:solidFill>
                <a:latin typeface="Roboto Condensed"/>
                <a:ea typeface="Roboto Condensed"/>
                <a:cs typeface="Roboto Condensed"/>
                <a:sym typeface="Roboto Condensed"/>
              </a:rPr>
              <a:t>luận</a:t>
            </a:r>
            <a:r>
              <a:rPr lang="en-US" sz="4000" dirty="0">
                <a:solidFill>
                  <a:srgbClr val="674935"/>
                </a:solidFill>
                <a:latin typeface="Roboto Condensed"/>
                <a:ea typeface="Roboto Condensed"/>
                <a:cs typeface="Roboto Condensed"/>
                <a:sym typeface="Roboto Condensed"/>
              </a:rPr>
              <a:t> </a:t>
            </a:r>
            <a:r>
              <a:rPr lang="en-US" sz="4000" dirty="0" err="1">
                <a:solidFill>
                  <a:srgbClr val="674935"/>
                </a:solidFill>
                <a:latin typeface="Roboto Condensed"/>
                <a:ea typeface="Roboto Condensed"/>
                <a:cs typeface="Roboto Condensed"/>
                <a:sym typeface="Roboto Condensed"/>
              </a:rPr>
              <a:t>đề</a:t>
            </a:r>
            <a:endParaRPr lang="en-US" sz="4000" dirty="0">
              <a:solidFill>
                <a:srgbClr val="674935"/>
              </a:solidFill>
              <a:latin typeface="Roboto Condensed"/>
              <a:ea typeface="Roboto Condensed"/>
              <a:cs typeface="Roboto Condensed"/>
              <a:sym typeface="Roboto Condensed"/>
            </a:endParaRPr>
          </a:p>
        </p:txBody>
      </p:sp>
      <p:sp>
        <p:nvSpPr>
          <p:cNvPr id="12" name="TextBox 12"/>
          <p:cNvSpPr txBox="1"/>
          <p:nvPr/>
        </p:nvSpPr>
        <p:spPr>
          <a:xfrm>
            <a:off x="4737868" y="6348350"/>
            <a:ext cx="12521432" cy="619125"/>
          </a:xfrm>
          <a:prstGeom prst="rect">
            <a:avLst/>
          </a:prstGeom>
        </p:spPr>
        <p:txBody>
          <a:bodyPr lIns="0" tIns="0" rIns="0" bIns="0" rtlCol="0" anchor="t">
            <a:spAutoFit/>
          </a:bodyPr>
          <a:lstStyle/>
          <a:p>
            <a:pPr algn="just">
              <a:lnSpc>
                <a:spcPts val="4800"/>
              </a:lnSpc>
              <a:spcBef>
                <a:spcPct val="0"/>
              </a:spcBef>
            </a:pPr>
            <a:r>
              <a:rPr lang="en-US" sz="4000">
                <a:solidFill>
                  <a:srgbClr val="674935"/>
                </a:solidFill>
                <a:latin typeface="Roboto Condensed"/>
                <a:ea typeface="Roboto Condensed"/>
                <a:cs typeface="Roboto Condensed"/>
                <a:sym typeface="Roboto Condensed"/>
              </a:rPr>
              <a:t>Xác định hệ thống luận điểm</a:t>
            </a:r>
          </a:p>
        </p:txBody>
      </p:sp>
      <p:sp>
        <p:nvSpPr>
          <p:cNvPr id="13" name="TextBox 13"/>
          <p:cNvSpPr txBox="1"/>
          <p:nvPr/>
        </p:nvSpPr>
        <p:spPr>
          <a:xfrm>
            <a:off x="4737868" y="7983857"/>
            <a:ext cx="13138003" cy="1838325"/>
          </a:xfrm>
          <a:prstGeom prst="rect">
            <a:avLst/>
          </a:prstGeom>
        </p:spPr>
        <p:txBody>
          <a:bodyPr lIns="0" tIns="0" rIns="0" bIns="0" rtlCol="0" anchor="t">
            <a:spAutoFit/>
          </a:bodyPr>
          <a:lstStyle/>
          <a:p>
            <a:pPr algn="just">
              <a:lnSpc>
                <a:spcPts val="4800"/>
              </a:lnSpc>
              <a:spcBef>
                <a:spcPct val="0"/>
              </a:spcBef>
            </a:pPr>
            <a:r>
              <a:rPr lang="en-US" sz="4000">
                <a:solidFill>
                  <a:srgbClr val="674935"/>
                </a:solidFill>
                <a:latin typeface="Roboto Condensed"/>
                <a:ea typeface="Roboto Condensed"/>
                <a:cs typeface="Roboto Condensed"/>
                <a:sym typeface="Roboto Condensed"/>
              </a:rPr>
              <a:t>Phân tích cách triển khai lí lẽ, sử dụng bằng chứng trong việc làm sáng tỏ luận điểm, từ đó nhận ra nghệ thuật lập luận của tác giả trong văn bản</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inVertical)">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inVertical)">
                                      <p:cBhvr>
                                        <p:cTn id="18" dur="500"/>
                                        <p:tgtEl>
                                          <p:spTgt spid="6"/>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barn(inVertical)">
                                      <p:cBhvr>
                                        <p:cTn id="21" dur="500"/>
                                        <p:tgtEl>
                                          <p:spTgt spid="12"/>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arn(inVertical)">
                                      <p:cBhvr>
                                        <p:cTn id="26" dur="500"/>
                                        <p:tgtEl>
                                          <p:spTgt spid="7"/>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barn(inVertical)">
                                      <p:cBhvr>
                                        <p:cTn id="2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1" grpId="0"/>
      <p:bldP spid="12"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BF8E9"/>
        </a:solidFill>
        <a:effectLst/>
      </p:bgPr>
    </p:bg>
    <p:spTree>
      <p:nvGrpSpPr>
        <p:cNvPr id="1" name=""/>
        <p:cNvGrpSpPr/>
        <p:nvPr/>
      </p:nvGrpSpPr>
      <p:grpSpPr>
        <a:xfrm>
          <a:off x="0" y="0"/>
          <a:ext cx="0" cy="0"/>
          <a:chOff x="0" y="0"/>
          <a:chExt cx="0" cy="0"/>
        </a:xfrm>
      </p:grpSpPr>
      <p:grpSp>
        <p:nvGrpSpPr>
          <p:cNvPr id="2" name="Group 2"/>
          <p:cNvGrpSpPr/>
          <p:nvPr/>
        </p:nvGrpSpPr>
        <p:grpSpPr>
          <a:xfrm>
            <a:off x="13700761" y="9387840"/>
            <a:ext cx="243840" cy="434342"/>
            <a:chOff x="0" y="0"/>
            <a:chExt cx="325120" cy="579122"/>
          </a:xfrm>
        </p:grpSpPr>
        <p:sp>
          <p:nvSpPr>
            <p:cNvPr id="3" name="Freeform 3"/>
            <p:cNvSpPr/>
            <p:nvPr/>
          </p:nvSpPr>
          <p:spPr>
            <a:xfrm>
              <a:off x="0" y="0"/>
              <a:ext cx="325120" cy="579120"/>
            </a:xfrm>
            <a:custGeom>
              <a:avLst/>
              <a:gdLst/>
              <a:ahLst/>
              <a:cxnLst/>
              <a:rect l="l" t="t" r="r" b="b"/>
              <a:pathLst>
                <a:path w="325120" h="579120">
                  <a:moveTo>
                    <a:pt x="325120" y="289560"/>
                  </a:moveTo>
                  <a:cubicBezTo>
                    <a:pt x="325120" y="129667"/>
                    <a:pt x="252349" y="0"/>
                    <a:pt x="162560" y="0"/>
                  </a:cubicBezTo>
                  <a:cubicBezTo>
                    <a:pt x="72771" y="0"/>
                    <a:pt x="0" y="129667"/>
                    <a:pt x="0" y="289560"/>
                  </a:cubicBezTo>
                  <a:cubicBezTo>
                    <a:pt x="0" y="449453"/>
                    <a:pt x="72771" y="579120"/>
                    <a:pt x="162560" y="579120"/>
                  </a:cubicBezTo>
                  <a:cubicBezTo>
                    <a:pt x="252349" y="579120"/>
                    <a:pt x="325120" y="449453"/>
                    <a:pt x="325120" y="289560"/>
                  </a:cubicBezTo>
                  <a:close/>
                </a:path>
              </a:pathLst>
            </a:custGeom>
            <a:solidFill>
              <a:srgbClr val="EADEC6"/>
            </a:solidFill>
          </p:spPr>
          <p:txBody>
            <a:bodyPr/>
            <a:lstStyle/>
            <a:p>
              <a:endParaRPr lang="en-US"/>
            </a:p>
          </p:txBody>
        </p:sp>
      </p:grpSp>
      <p:grpSp>
        <p:nvGrpSpPr>
          <p:cNvPr id="4" name="Group 4"/>
          <p:cNvGrpSpPr/>
          <p:nvPr/>
        </p:nvGrpSpPr>
        <p:grpSpPr>
          <a:xfrm>
            <a:off x="776402" y="2432856"/>
            <a:ext cx="16779266" cy="6825444"/>
            <a:chOff x="0" y="0"/>
            <a:chExt cx="4419231" cy="1797648"/>
          </a:xfrm>
        </p:grpSpPr>
        <p:sp>
          <p:nvSpPr>
            <p:cNvPr id="5" name="Freeform 5"/>
            <p:cNvSpPr/>
            <p:nvPr/>
          </p:nvSpPr>
          <p:spPr>
            <a:xfrm>
              <a:off x="0" y="0"/>
              <a:ext cx="4419231" cy="1797648"/>
            </a:xfrm>
            <a:custGeom>
              <a:avLst/>
              <a:gdLst/>
              <a:ahLst/>
              <a:cxnLst/>
              <a:rect l="l" t="t" r="r" b="b"/>
              <a:pathLst>
                <a:path w="4419231" h="1797648">
                  <a:moveTo>
                    <a:pt x="23531" y="0"/>
                  </a:moveTo>
                  <a:lnTo>
                    <a:pt x="4395700" y="0"/>
                  </a:lnTo>
                  <a:cubicBezTo>
                    <a:pt x="4401940" y="0"/>
                    <a:pt x="4407926" y="2479"/>
                    <a:pt x="4412338" y="6892"/>
                  </a:cubicBezTo>
                  <a:cubicBezTo>
                    <a:pt x="4416751" y="11305"/>
                    <a:pt x="4419231" y="17290"/>
                    <a:pt x="4419231" y="23531"/>
                  </a:cubicBezTo>
                  <a:lnTo>
                    <a:pt x="4419231" y="1774117"/>
                  </a:lnTo>
                  <a:cubicBezTo>
                    <a:pt x="4419231" y="1780357"/>
                    <a:pt x="4416751" y="1786343"/>
                    <a:pt x="4412338" y="1790756"/>
                  </a:cubicBezTo>
                  <a:cubicBezTo>
                    <a:pt x="4407926" y="1795169"/>
                    <a:pt x="4401940" y="1797648"/>
                    <a:pt x="4395700" y="1797648"/>
                  </a:cubicBezTo>
                  <a:lnTo>
                    <a:pt x="23531" y="1797648"/>
                  </a:lnTo>
                  <a:cubicBezTo>
                    <a:pt x="17290" y="1797648"/>
                    <a:pt x="11305" y="1795169"/>
                    <a:pt x="6892" y="1790756"/>
                  </a:cubicBezTo>
                  <a:cubicBezTo>
                    <a:pt x="2479" y="1786343"/>
                    <a:pt x="0" y="1780357"/>
                    <a:pt x="0" y="1774117"/>
                  </a:cubicBezTo>
                  <a:lnTo>
                    <a:pt x="0" y="23531"/>
                  </a:lnTo>
                  <a:cubicBezTo>
                    <a:pt x="0" y="17290"/>
                    <a:pt x="2479" y="11305"/>
                    <a:pt x="6892" y="6892"/>
                  </a:cubicBezTo>
                  <a:cubicBezTo>
                    <a:pt x="11305" y="2479"/>
                    <a:pt x="17290" y="0"/>
                    <a:pt x="23531" y="0"/>
                  </a:cubicBezTo>
                  <a:close/>
                </a:path>
              </a:pathLst>
            </a:custGeom>
            <a:solidFill>
              <a:srgbClr val="EDE5D9">
                <a:alpha val="70980"/>
              </a:srgbClr>
            </a:solidFill>
          </p:spPr>
          <p:txBody>
            <a:bodyPr/>
            <a:lstStyle/>
            <a:p>
              <a:endParaRPr lang="en-US"/>
            </a:p>
          </p:txBody>
        </p:sp>
        <p:sp>
          <p:nvSpPr>
            <p:cNvPr id="6" name="TextBox 6"/>
            <p:cNvSpPr txBox="1"/>
            <p:nvPr/>
          </p:nvSpPr>
          <p:spPr>
            <a:xfrm>
              <a:off x="0" y="-9525"/>
              <a:ext cx="4419231" cy="1807173"/>
            </a:xfrm>
            <a:prstGeom prst="rect">
              <a:avLst/>
            </a:prstGeom>
          </p:spPr>
          <p:txBody>
            <a:bodyPr lIns="50800" tIns="50800" rIns="50800" bIns="50800" rtlCol="0" anchor="ctr"/>
            <a:lstStyle/>
            <a:p>
              <a:pPr algn="just">
                <a:lnSpc>
                  <a:spcPts val="4800"/>
                </a:lnSpc>
              </a:pPr>
              <a:endParaRPr/>
            </a:p>
          </p:txBody>
        </p:sp>
      </p:grpSp>
      <p:sp>
        <p:nvSpPr>
          <p:cNvPr id="7" name="TextBox 7"/>
          <p:cNvSpPr txBox="1"/>
          <p:nvPr/>
        </p:nvSpPr>
        <p:spPr>
          <a:xfrm>
            <a:off x="1447321" y="2563883"/>
            <a:ext cx="15393359" cy="7032625"/>
          </a:xfrm>
          <a:prstGeom prst="rect">
            <a:avLst/>
          </a:prstGeom>
        </p:spPr>
        <p:txBody>
          <a:bodyPr lIns="0" tIns="0" rIns="0" bIns="0" rtlCol="0" anchor="t">
            <a:spAutoFit/>
          </a:bodyPr>
          <a:lstStyle/>
          <a:p>
            <a:pPr marL="863601" lvl="1" indent="-431801" algn="just">
              <a:lnSpc>
                <a:spcPts val="5600"/>
              </a:lnSpc>
              <a:buFont typeface="Arial"/>
              <a:buChar char="•"/>
            </a:pPr>
            <a:r>
              <a:rPr lang="en-US" sz="4000" b="1">
                <a:solidFill>
                  <a:srgbClr val="674935"/>
                </a:solidFill>
                <a:latin typeface="Roboto Condensed Bold"/>
                <a:ea typeface="Roboto Condensed Bold"/>
                <a:cs typeface="Roboto Condensed Bold"/>
                <a:sym typeface="Roboto Condensed Bold"/>
              </a:rPr>
              <a:t>Cách thức: </a:t>
            </a:r>
            <a:r>
              <a:rPr lang="en-US" sz="4000">
                <a:solidFill>
                  <a:srgbClr val="674935"/>
                </a:solidFill>
                <a:latin typeface="Roboto Condensed"/>
                <a:ea typeface="Roboto Condensed"/>
                <a:cs typeface="Roboto Condensed"/>
                <a:sym typeface="Roboto Condensed"/>
              </a:rPr>
              <a:t>HS thảo luận theo cặp đôi</a:t>
            </a:r>
          </a:p>
          <a:p>
            <a:pPr marL="863601" lvl="1" indent="-431801" algn="just">
              <a:lnSpc>
                <a:spcPts val="5600"/>
              </a:lnSpc>
              <a:buFont typeface="Arial"/>
              <a:buChar char="•"/>
            </a:pPr>
            <a:r>
              <a:rPr lang="en-US" sz="4000" b="1">
                <a:solidFill>
                  <a:srgbClr val="674935"/>
                </a:solidFill>
                <a:latin typeface="Roboto Condensed Bold"/>
                <a:ea typeface="Roboto Condensed Bold"/>
                <a:cs typeface="Roboto Condensed Bold"/>
                <a:sym typeface="Roboto Condensed Bold"/>
              </a:rPr>
              <a:t>Thời gian:</a:t>
            </a:r>
            <a:r>
              <a:rPr lang="en-US" sz="4000">
                <a:solidFill>
                  <a:srgbClr val="674935"/>
                </a:solidFill>
                <a:latin typeface="Roboto Condensed"/>
                <a:ea typeface="Roboto Condensed"/>
                <a:cs typeface="Roboto Condensed"/>
                <a:sym typeface="Roboto Condensed"/>
              </a:rPr>
              <a:t> 5 phút</a:t>
            </a:r>
          </a:p>
          <a:p>
            <a:pPr marL="863601" lvl="1" indent="-431801" algn="just">
              <a:lnSpc>
                <a:spcPts val="5600"/>
              </a:lnSpc>
              <a:buFont typeface="Arial"/>
              <a:buChar char="•"/>
            </a:pPr>
            <a:r>
              <a:rPr lang="en-US" sz="4000" b="1">
                <a:solidFill>
                  <a:srgbClr val="674935"/>
                </a:solidFill>
                <a:latin typeface="Roboto Condensed Bold"/>
                <a:ea typeface="Roboto Condensed Bold"/>
                <a:cs typeface="Roboto Condensed Bold"/>
                <a:sym typeface="Roboto Condensed Bold"/>
              </a:rPr>
              <a:t>Báo cáo:</a:t>
            </a:r>
            <a:r>
              <a:rPr lang="en-US" sz="4000">
                <a:solidFill>
                  <a:srgbClr val="674935"/>
                </a:solidFill>
                <a:latin typeface="Roboto Condensed"/>
                <a:ea typeface="Roboto Condensed"/>
                <a:cs typeface="Roboto Condensed"/>
                <a:sym typeface="Roboto Condensed"/>
              </a:rPr>
              <a:t> GV mời ngẫu nhiên 2 cặp trình bày kết quả thảo luận</a:t>
            </a:r>
          </a:p>
          <a:p>
            <a:pPr marL="863601" lvl="1" indent="-431801" algn="just">
              <a:lnSpc>
                <a:spcPts val="5600"/>
              </a:lnSpc>
              <a:buFont typeface="Arial"/>
              <a:buChar char="•"/>
            </a:pPr>
            <a:r>
              <a:rPr lang="en-US" sz="4000" b="1">
                <a:solidFill>
                  <a:srgbClr val="674935"/>
                </a:solidFill>
                <a:latin typeface="Roboto Condensed Bold"/>
                <a:ea typeface="Roboto Condensed Bold"/>
                <a:cs typeface="Roboto Condensed Bold"/>
                <a:sym typeface="Roboto Condensed Bold"/>
              </a:rPr>
              <a:t>Nhiệm vụ: </a:t>
            </a:r>
            <a:r>
              <a:rPr lang="en-US" sz="4000">
                <a:solidFill>
                  <a:srgbClr val="674935"/>
                </a:solidFill>
                <a:latin typeface="Roboto Condensed"/>
                <a:ea typeface="Roboto Condensed"/>
                <a:cs typeface="Roboto Condensed"/>
                <a:sym typeface="Roboto Condensed"/>
              </a:rPr>
              <a:t>Tìm hiểu luận đề và hệ thống luận điểm</a:t>
            </a:r>
          </a:p>
          <a:p>
            <a:pPr algn="just">
              <a:lnSpc>
                <a:spcPts val="5600"/>
              </a:lnSpc>
            </a:pPr>
            <a:r>
              <a:rPr lang="en-US" sz="4000">
                <a:solidFill>
                  <a:srgbClr val="674935"/>
                </a:solidFill>
                <a:latin typeface="Roboto Condensed"/>
                <a:ea typeface="Roboto Condensed"/>
                <a:cs typeface="Roboto Condensed"/>
                <a:sym typeface="Roboto Condensed"/>
              </a:rPr>
              <a:t>(?) Văn bản bàn luận về vấn đề gì? Theo em, phạm vi của vấn đề bàn luận trong văn bản này có gì khác với văn bản </a:t>
            </a:r>
            <a:r>
              <a:rPr lang="en-US" sz="4000" i="1">
                <a:solidFill>
                  <a:srgbClr val="674935"/>
                </a:solidFill>
                <a:latin typeface="Roboto Condensed Italics"/>
                <a:ea typeface="Roboto Condensed Italics"/>
                <a:cs typeface="Roboto Condensed Italics"/>
                <a:sym typeface="Roboto Condensed Italics"/>
              </a:rPr>
              <a:t>Người con gái Nam Xương – một bi kịch của con người</a:t>
            </a:r>
            <a:r>
              <a:rPr lang="en-US" sz="4000">
                <a:solidFill>
                  <a:srgbClr val="674935"/>
                </a:solidFill>
                <a:latin typeface="Roboto Condensed"/>
                <a:ea typeface="Roboto Condensed"/>
                <a:cs typeface="Roboto Condensed"/>
                <a:sym typeface="Roboto Condensed"/>
              </a:rPr>
              <a:t>?</a:t>
            </a:r>
          </a:p>
          <a:p>
            <a:pPr algn="just">
              <a:lnSpc>
                <a:spcPts val="5600"/>
              </a:lnSpc>
            </a:pPr>
            <a:r>
              <a:rPr lang="en-US" sz="4000">
                <a:solidFill>
                  <a:srgbClr val="674935"/>
                </a:solidFill>
                <a:latin typeface="Roboto Condensed"/>
                <a:ea typeface="Roboto Condensed"/>
                <a:cs typeface="Roboto Condensed"/>
                <a:sym typeface="Roboto Condensed"/>
              </a:rPr>
              <a:t>(?) Xác định các luận điểm chính trong văn bản. Nhận xét cách sắp xếp luận điểm và mối quan hệ của các luận điểm trong văn bản.</a:t>
            </a:r>
          </a:p>
          <a:p>
            <a:pPr algn="just">
              <a:lnSpc>
                <a:spcPts val="5600"/>
              </a:lnSpc>
            </a:pPr>
            <a:endParaRPr lang="en-US" sz="4000">
              <a:solidFill>
                <a:srgbClr val="674935"/>
              </a:solidFill>
              <a:latin typeface="Roboto Condensed"/>
              <a:ea typeface="Roboto Condensed"/>
              <a:cs typeface="Roboto Condensed"/>
              <a:sym typeface="Roboto Condensed"/>
            </a:endParaRPr>
          </a:p>
        </p:txBody>
      </p:sp>
      <p:sp>
        <p:nvSpPr>
          <p:cNvPr id="8" name="Freeform 8"/>
          <p:cNvSpPr/>
          <p:nvPr/>
        </p:nvSpPr>
        <p:spPr>
          <a:xfrm>
            <a:off x="15285809" y="673336"/>
            <a:ext cx="2269859" cy="2965373"/>
          </a:xfrm>
          <a:custGeom>
            <a:avLst/>
            <a:gdLst/>
            <a:ahLst/>
            <a:cxnLst/>
            <a:rect l="l" t="t" r="r" b="b"/>
            <a:pathLst>
              <a:path w="2269859" h="2965373">
                <a:moveTo>
                  <a:pt x="0" y="0"/>
                </a:moveTo>
                <a:lnTo>
                  <a:pt x="2269859" y="0"/>
                </a:lnTo>
                <a:lnTo>
                  <a:pt x="2269859" y="2965373"/>
                </a:lnTo>
                <a:lnTo>
                  <a:pt x="0" y="296537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9" name="TextBox 9"/>
          <p:cNvSpPr txBox="1"/>
          <p:nvPr/>
        </p:nvSpPr>
        <p:spPr>
          <a:xfrm>
            <a:off x="1110687" y="1242835"/>
            <a:ext cx="16066627" cy="764540"/>
          </a:xfrm>
          <a:prstGeom prst="rect">
            <a:avLst/>
          </a:prstGeom>
        </p:spPr>
        <p:txBody>
          <a:bodyPr lIns="0" tIns="0" rIns="0" bIns="0" rtlCol="0" anchor="t">
            <a:spAutoFit/>
          </a:bodyPr>
          <a:lstStyle/>
          <a:p>
            <a:pPr algn="just">
              <a:lnSpc>
                <a:spcPts val="6159"/>
              </a:lnSpc>
            </a:pPr>
            <a:r>
              <a:rPr lang="en-US" sz="4399" b="1" dirty="0">
                <a:solidFill>
                  <a:srgbClr val="674935"/>
                </a:solidFill>
                <a:latin typeface="Roboto Condensed Bold"/>
                <a:ea typeface="Roboto Condensed Bold"/>
                <a:cs typeface="Roboto Condensed Bold"/>
                <a:sym typeface="Roboto Condensed Bold"/>
              </a:rPr>
              <a:t>a. </a:t>
            </a:r>
            <a:r>
              <a:rPr lang="en-US" sz="4399" b="1" dirty="0" err="1">
                <a:solidFill>
                  <a:srgbClr val="674935"/>
                </a:solidFill>
                <a:latin typeface="Roboto Condensed Bold"/>
                <a:ea typeface="Roboto Condensed Bold"/>
                <a:cs typeface="Roboto Condensed Bold"/>
                <a:sym typeface="Roboto Condensed Bold"/>
              </a:rPr>
              <a:t>Luận</a:t>
            </a:r>
            <a:r>
              <a:rPr lang="en-US" sz="4399" b="1" dirty="0">
                <a:solidFill>
                  <a:srgbClr val="674935"/>
                </a:solidFill>
                <a:latin typeface="Roboto Condensed Bold"/>
                <a:ea typeface="Roboto Condensed Bold"/>
                <a:cs typeface="Roboto Condensed Bold"/>
                <a:sym typeface="Roboto Condensed Bold"/>
              </a:rPr>
              <a:t> </a:t>
            </a:r>
            <a:r>
              <a:rPr lang="en-US" sz="4399" b="1" dirty="0" err="1">
                <a:solidFill>
                  <a:srgbClr val="674935"/>
                </a:solidFill>
                <a:latin typeface="Roboto Condensed Bold"/>
                <a:ea typeface="Roboto Condensed Bold"/>
                <a:cs typeface="Roboto Condensed Bold"/>
                <a:sym typeface="Roboto Condensed Bold"/>
              </a:rPr>
              <a:t>đề</a:t>
            </a:r>
            <a:r>
              <a:rPr lang="en-US" sz="4399" b="1" dirty="0">
                <a:solidFill>
                  <a:srgbClr val="674935"/>
                </a:solidFill>
                <a:latin typeface="Roboto Condensed Bold"/>
                <a:ea typeface="Roboto Condensed Bold"/>
                <a:cs typeface="Roboto Condensed Bold"/>
                <a:sym typeface="Roboto Condensed Bold"/>
              </a:rPr>
              <a:t> </a:t>
            </a:r>
            <a:r>
              <a:rPr lang="en-US" sz="4399" b="1" dirty="0" err="1">
                <a:solidFill>
                  <a:srgbClr val="674935"/>
                </a:solidFill>
                <a:latin typeface="Roboto Condensed Bold"/>
                <a:ea typeface="Roboto Condensed Bold"/>
                <a:cs typeface="Roboto Condensed Bold"/>
                <a:sym typeface="Roboto Condensed Bold"/>
              </a:rPr>
              <a:t>và</a:t>
            </a:r>
            <a:r>
              <a:rPr lang="en-US" sz="4399" b="1" dirty="0">
                <a:solidFill>
                  <a:srgbClr val="674935"/>
                </a:solidFill>
                <a:latin typeface="Roboto Condensed Bold"/>
                <a:ea typeface="Roboto Condensed Bold"/>
                <a:cs typeface="Roboto Condensed Bold"/>
                <a:sym typeface="Roboto Condensed Bold"/>
              </a:rPr>
              <a:t> </a:t>
            </a:r>
            <a:r>
              <a:rPr lang="en-US" sz="4399" b="1" dirty="0" err="1">
                <a:solidFill>
                  <a:srgbClr val="674935"/>
                </a:solidFill>
                <a:latin typeface="Roboto Condensed Bold"/>
                <a:ea typeface="Roboto Condensed Bold"/>
                <a:cs typeface="Roboto Condensed Bold"/>
                <a:sym typeface="Roboto Condensed Bold"/>
              </a:rPr>
              <a:t>hệ</a:t>
            </a:r>
            <a:r>
              <a:rPr lang="en-US" sz="4399" b="1" dirty="0">
                <a:solidFill>
                  <a:srgbClr val="674935"/>
                </a:solidFill>
                <a:latin typeface="Roboto Condensed Bold"/>
                <a:ea typeface="Roboto Condensed Bold"/>
                <a:cs typeface="Roboto Condensed Bold"/>
                <a:sym typeface="Roboto Condensed Bold"/>
              </a:rPr>
              <a:t> </a:t>
            </a:r>
            <a:r>
              <a:rPr lang="en-US" sz="4399" b="1" dirty="0" err="1">
                <a:solidFill>
                  <a:srgbClr val="674935"/>
                </a:solidFill>
                <a:latin typeface="Roboto Condensed Bold"/>
                <a:ea typeface="Roboto Condensed Bold"/>
                <a:cs typeface="Roboto Condensed Bold"/>
                <a:sym typeface="Roboto Condensed Bold"/>
              </a:rPr>
              <a:t>thống</a:t>
            </a:r>
            <a:r>
              <a:rPr lang="en-US" sz="4399" b="1" dirty="0">
                <a:solidFill>
                  <a:srgbClr val="674935"/>
                </a:solidFill>
                <a:latin typeface="Roboto Condensed Bold"/>
                <a:ea typeface="Roboto Condensed Bold"/>
                <a:cs typeface="Roboto Condensed Bold"/>
                <a:sym typeface="Roboto Condensed Bold"/>
              </a:rPr>
              <a:t> </a:t>
            </a:r>
            <a:r>
              <a:rPr lang="en-US" sz="4399" b="1" dirty="0" err="1">
                <a:solidFill>
                  <a:srgbClr val="674935"/>
                </a:solidFill>
                <a:latin typeface="Roboto Condensed Bold"/>
                <a:ea typeface="Roboto Condensed Bold"/>
                <a:cs typeface="Roboto Condensed Bold"/>
                <a:sym typeface="Roboto Condensed Bold"/>
              </a:rPr>
              <a:t>luận</a:t>
            </a:r>
            <a:r>
              <a:rPr lang="en-US" sz="4399" b="1" dirty="0">
                <a:solidFill>
                  <a:srgbClr val="674935"/>
                </a:solidFill>
                <a:latin typeface="Roboto Condensed Bold"/>
                <a:ea typeface="Roboto Condensed Bold"/>
                <a:cs typeface="Roboto Condensed Bold"/>
                <a:sym typeface="Roboto Condensed Bold"/>
              </a:rPr>
              <a:t> </a:t>
            </a:r>
            <a:r>
              <a:rPr lang="en-US" sz="4399" b="1" dirty="0" err="1">
                <a:solidFill>
                  <a:srgbClr val="674935"/>
                </a:solidFill>
                <a:latin typeface="Roboto Condensed Bold"/>
                <a:ea typeface="Roboto Condensed Bold"/>
                <a:cs typeface="Roboto Condensed Bold"/>
                <a:sym typeface="Roboto Condensed Bold"/>
              </a:rPr>
              <a:t>điểm</a:t>
            </a:r>
            <a:endParaRPr lang="en-US" sz="4399" b="1" dirty="0">
              <a:solidFill>
                <a:srgbClr val="674935"/>
              </a:solidFill>
              <a:latin typeface="Roboto Condensed Bold"/>
              <a:ea typeface="Roboto Condensed Bold"/>
              <a:cs typeface="Roboto Condensed Bold"/>
              <a:sym typeface="Roboto Condensed Bold"/>
            </a:endParaRPr>
          </a:p>
        </p:txBody>
      </p:sp>
      <p:sp>
        <p:nvSpPr>
          <p:cNvPr id="10" name="TextBox 10"/>
          <p:cNvSpPr txBox="1"/>
          <p:nvPr/>
        </p:nvSpPr>
        <p:spPr>
          <a:xfrm>
            <a:off x="1028700" y="336935"/>
            <a:ext cx="11282356" cy="1005205"/>
          </a:xfrm>
          <a:prstGeom prst="rect">
            <a:avLst/>
          </a:prstGeom>
        </p:spPr>
        <p:txBody>
          <a:bodyPr lIns="0" tIns="0" rIns="0" bIns="0" rtlCol="0" anchor="t">
            <a:spAutoFit/>
          </a:bodyPr>
          <a:lstStyle/>
          <a:p>
            <a:pPr algn="l">
              <a:lnSpc>
                <a:spcPts val="8120"/>
              </a:lnSpc>
            </a:pPr>
            <a:r>
              <a:rPr lang="en-US" sz="5800">
                <a:solidFill>
                  <a:srgbClr val="674935"/>
                </a:solidFill>
                <a:latin typeface="#9Slide07 SVNUT Triumph Press"/>
                <a:ea typeface="#9Slide07 SVNUT Triumph Press"/>
                <a:cs typeface="#9Slide07 SVNUT Triumph Press"/>
                <a:sym typeface="#9Slide07 SVNUT Triumph Press"/>
              </a:rPr>
              <a:t>3.2. Đọc hiểu văn bản </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BF8E9"/>
        </a:solidFill>
        <a:effectLst/>
      </p:bgPr>
    </p:bg>
    <p:spTree>
      <p:nvGrpSpPr>
        <p:cNvPr id="1" name=""/>
        <p:cNvGrpSpPr/>
        <p:nvPr/>
      </p:nvGrpSpPr>
      <p:grpSpPr>
        <a:xfrm>
          <a:off x="0" y="0"/>
          <a:ext cx="0" cy="0"/>
          <a:chOff x="0" y="0"/>
          <a:chExt cx="0" cy="0"/>
        </a:xfrm>
      </p:grpSpPr>
      <p:grpSp>
        <p:nvGrpSpPr>
          <p:cNvPr id="2" name="Group 2"/>
          <p:cNvGrpSpPr/>
          <p:nvPr/>
        </p:nvGrpSpPr>
        <p:grpSpPr>
          <a:xfrm>
            <a:off x="-3745596" y="-584419"/>
            <a:ext cx="8568274" cy="7395164"/>
            <a:chOff x="0" y="0"/>
            <a:chExt cx="10706100" cy="9240293"/>
          </a:xfrm>
        </p:grpSpPr>
        <p:sp>
          <p:nvSpPr>
            <p:cNvPr id="3" name="Freeform 3"/>
            <p:cNvSpPr/>
            <p:nvPr/>
          </p:nvSpPr>
          <p:spPr>
            <a:xfrm>
              <a:off x="0" y="0"/>
              <a:ext cx="10706100" cy="9240293"/>
            </a:xfrm>
            <a:custGeom>
              <a:avLst/>
              <a:gdLst/>
              <a:ahLst/>
              <a:cxnLst/>
              <a:rect l="l" t="t" r="r" b="b"/>
              <a:pathLst>
                <a:path w="10706100" h="9240293">
                  <a:moveTo>
                    <a:pt x="0" y="4620147"/>
                  </a:moveTo>
                  <a:cubicBezTo>
                    <a:pt x="0" y="2068488"/>
                    <a:pt x="2396617" y="0"/>
                    <a:pt x="5353050" y="0"/>
                  </a:cubicBezTo>
                  <a:cubicBezTo>
                    <a:pt x="8309483" y="0"/>
                    <a:pt x="10706100" y="2068488"/>
                    <a:pt x="10706100" y="4620147"/>
                  </a:cubicBezTo>
                  <a:cubicBezTo>
                    <a:pt x="10706100" y="7171805"/>
                    <a:pt x="8309483" y="9240293"/>
                    <a:pt x="5353050" y="9240293"/>
                  </a:cubicBezTo>
                  <a:cubicBezTo>
                    <a:pt x="2396617" y="9240293"/>
                    <a:pt x="0" y="7171805"/>
                    <a:pt x="0" y="4620147"/>
                  </a:cubicBezTo>
                  <a:close/>
                </a:path>
              </a:pathLst>
            </a:custGeom>
            <a:solidFill>
              <a:srgbClr val="EDE5D9"/>
            </a:solidFill>
          </p:spPr>
          <p:txBody>
            <a:bodyPr/>
            <a:lstStyle/>
            <a:p>
              <a:endParaRPr lang="en-US"/>
            </a:p>
          </p:txBody>
        </p:sp>
      </p:grpSp>
      <p:sp>
        <p:nvSpPr>
          <p:cNvPr id="4" name="Freeform 4"/>
          <p:cNvSpPr/>
          <p:nvPr/>
        </p:nvSpPr>
        <p:spPr>
          <a:xfrm flipH="1">
            <a:off x="-1218547" y="0"/>
            <a:ext cx="4853264" cy="6810746"/>
          </a:xfrm>
          <a:custGeom>
            <a:avLst/>
            <a:gdLst/>
            <a:ahLst/>
            <a:cxnLst/>
            <a:rect l="l" t="t" r="r" b="b"/>
            <a:pathLst>
              <a:path w="4853264" h="6810746">
                <a:moveTo>
                  <a:pt x="4853264" y="0"/>
                </a:moveTo>
                <a:lnTo>
                  <a:pt x="0" y="0"/>
                </a:lnTo>
                <a:lnTo>
                  <a:pt x="0" y="6810746"/>
                </a:lnTo>
                <a:lnTo>
                  <a:pt x="4853264" y="6810746"/>
                </a:lnTo>
                <a:lnTo>
                  <a:pt x="4853264" y="0"/>
                </a:lnTo>
                <a:close/>
              </a:path>
            </a:pathLst>
          </a:custGeom>
          <a:blipFill>
            <a:blip r:embed="rId3"/>
            <a:stretch>
              <a:fillRect/>
            </a:stretch>
          </a:blipFill>
        </p:spPr>
        <p:txBody>
          <a:bodyPr/>
          <a:lstStyle/>
          <a:p>
            <a:endParaRPr lang="en-US"/>
          </a:p>
        </p:txBody>
      </p:sp>
      <p:grpSp>
        <p:nvGrpSpPr>
          <p:cNvPr id="5" name="Group 5"/>
          <p:cNvGrpSpPr/>
          <p:nvPr/>
        </p:nvGrpSpPr>
        <p:grpSpPr>
          <a:xfrm>
            <a:off x="4241896" y="1421338"/>
            <a:ext cx="1028700" cy="1028700"/>
            <a:chOff x="0" y="0"/>
            <a:chExt cx="1371600" cy="1371600"/>
          </a:xfrm>
        </p:grpSpPr>
        <p:sp>
          <p:nvSpPr>
            <p:cNvPr id="6" name="Freeform 6"/>
            <p:cNvSpPr/>
            <p:nvPr/>
          </p:nvSpPr>
          <p:spPr>
            <a:xfrm>
              <a:off x="0" y="0"/>
              <a:ext cx="1371600" cy="1371600"/>
            </a:xfrm>
            <a:custGeom>
              <a:avLst/>
              <a:gdLst/>
              <a:ahLst/>
              <a:cxnLst/>
              <a:rect l="l" t="t" r="r" b="b"/>
              <a:pathLst>
                <a:path w="1371600" h="1371600">
                  <a:moveTo>
                    <a:pt x="0" y="685800"/>
                  </a:moveTo>
                  <a:cubicBezTo>
                    <a:pt x="0" y="307086"/>
                    <a:pt x="307086" y="0"/>
                    <a:pt x="685800" y="0"/>
                  </a:cubicBezTo>
                  <a:cubicBezTo>
                    <a:pt x="1064514" y="0"/>
                    <a:pt x="1371600" y="307086"/>
                    <a:pt x="1371600" y="685800"/>
                  </a:cubicBezTo>
                  <a:cubicBezTo>
                    <a:pt x="1371600" y="1064514"/>
                    <a:pt x="1064514" y="1371600"/>
                    <a:pt x="685800" y="1371600"/>
                  </a:cubicBezTo>
                  <a:cubicBezTo>
                    <a:pt x="307086" y="1371600"/>
                    <a:pt x="0" y="1064514"/>
                    <a:pt x="0" y="685800"/>
                  </a:cubicBezTo>
                  <a:close/>
                </a:path>
              </a:pathLst>
            </a:custGeom>
            <a:solidFill>
              <a:srgbClr val="D8C67E">
                <a:alpha val="84706"/>
              </a:srgbClr>
            </a:solidFill>
          </p:spPr>
          <p:txBody>
            <a:bodyPr/>
            <a:lstStyle/>
            <a:p>
              <a:endParaRPr lang="en-US"/>
            </a:p>
          </p:txBody>
        </p:sp>
        <p:sp>
          <p:nvSpPr>
            <p:cNvPr id="7" name="TextBox 7"/>
            <p:cNvSpPr txBox="1"/>
            <p:nvPr/>
          </p:nvSpPr>
          <p:spPr>
            <a:xfrm>
              <a:off x="0" y="-28575"/>
              <a:ext cx="1371600" cy="1400175"/>
            </a:xfrm>
            <a:prstGeom prst="rect">
              <a:avLst/>
            </a:prstGeom>
          </p:spPr>
          <p:txBody>
            <a:bodyPr lIns="50800" tIns="50800" rIns="50800" bIns="50800" rtlCol="0" anchor="ctr"/>
            <a:lstStyle/>
            <a:p>
              <a:pPr algn="ctr">
                <a:lnSpc>
                  <a:spcPts val="4320"/>
                </a:lnSpc>
              </a:pPr>
              <a:r>
                <a:rPr lang="en-US" sz="3600">
                  <a:solidFill>
                    <a:srgbClr val="FFFFFF"/>
                  </a:solidFill>
                  <a:latin typeface="Arimo"/>
                  <a:ea typeface="Arimo"/>
                  <a:cs typeface="Arimo"/>
                  <a:sym typeface="Arimo"/>
                </a:rPr>
                <a:t>一</a:t>
              </a:r>
            </a:p>
          </p:txBody>
        </p:sp>
      </p:grpSp>
      <p:sp>
        <p:nvSpPr>
          <p:cNvPr id="8" name="Freeform 8"/>
          <p:cNvSpPr/>
          <p:nvPr/>
        </p:nvSpPr>
        <p:spPr>
          <a:xfrm>
            <a:off x="-1387158" y="2347831"/>
            <a:ext cx="6364077" cy="8383969"/>
          </a:xfrm>
          <a:custGeom>
            <a:avLst/>
            <a:gdLst/>
            <a:ahLst/>
            <a:cxnLst/>
            <a:rect l="l" t="t" r="r" b="b"/>
            <a:pathLst>
              <a:path w="6364077" h="8383969">
                <a:moveTo>
                  <a:pt x="0" y="0"/>
                </a:moveTo>
                <a:lnTo>
                  <a:pt x="6364076" y="0"/>
                </a:lnTo>
                <a:lnTo>
                  <a:pt x="6364076" y="8383968"/>
                </a:lnTo>
                <a:lnTo>
                  <a:pt x="0" y="8383968"/>
                </a:lnTo>
                <a:lnTo>
                  <a:pt x="0" y="0"/>
                </a:lnTo>
                <a:close/>
              </a:path>
            </a:pathLst>
          </a:custGeom>
          <a:blipFill>
            <a:blip r:embed="rId4"/>
            <a:stretch>
              <a:fillRect t="-2736" r="-147021" b="-2736"/>
            </a:stretch>
          </a:blipFill>
        </p:spPr>
        <p:txBody>
          <a:bodyPr/>
          <a:lstStyle/>
          <a:p>
            <a:endParaRPr lang="en-US"/>
          </a:p>
        </p:txBody>
      </p:sp>
      <p:sp>
        <p:nvSpPr>
          <p:cNvPr id="9" name="Freeform 9"/>
          <p:cNvSpPr/>
          <p:nvPr/>
        </p:nvSpPr>
        <p:spPr>
          <a:xfrm rot="-1532041">
            <a:off x="9922338" y="2974783"/>
            <a:ext cx="1130981" cy="1104120"/>
          </a:xfrm>
          <a:custGeom>
            <a:avLst/>
            <a:gdLst/>
            <a:ahLst/>
            <a:cxnLst/>
            <a:rect l="l" t="t" r="r" b="b"/>
            <a:pathLst>
              <a:path w="1130981" h="1104120">
                <a:moveTo>
                  <a:pt x="0" y="0"/>
                </a:moveTo>
                <a:lnTo>
                  <a:pt x="1130982" y="0"/>
                </a:lnTo>
                <a:lnTo>
                  <a:pt x="1130982" y="1104120"/>
                </a:lnTo>
                <a:lnTo>
                  <a:pt x="0" y="1104120"/>
                </a:lnTo>
                <a:lnTo>
                  <a:pt x="0" y="0"/>
                </a:lnTo>
                <a:close/>
              </a:path>
            </a:pathLst>
          </a:custGeom>
          <a:blipFill>
            <a:blip r:embed="rId5">
              <a:extLst>
                <a:ext uri="{96DAC541-7B7A-43D3-8B79-37D633B846F1}">
                  <asvg:svgBlip xmlns:asvg="http://schemas.microsoft.com/office/drawing/2016/SVG/main" r:embed="rId6"/>
                </a:ext>
              </a:extLst>
            </a:blip>
            <a:stretch>
              <a:fillRect/>
            </a:stretch>
          </a:blipFill>
          <a:ln cap="sq">
            <a:noFill/>
            <a:prstDash val="solid"/>
            <a:miter/>
          </a:ln>
        </p:spPr>
        <p:txBody>
          <a:bodyPr/>
          <a:lstStyle/>
          <a:p>
            <a:endParaRPr lang="en-US"/>
          </a:p>
        </p:txBody>
      </p:sp>
      <p:sp>
        <p:nvSpPr>
          <p:cNvPr id="10" name="TextBox 10"/>
          <p:cNvSpPr txBox="1"/>
          <p:nvPr/>
        </p:nvSpPr>
        <p:spPr>
          <a:xfrm>
            <a:off x="5593188" y="1335613"/>
            <a:ext cx="12222984" cy="1235075"/>
          </a:xfrm>
          <a:prstGeom prst="rect">
            <a:avLst/>
          </a:prstGeom>
        </p:spPr>
        <p:txBody>
          <a:bodyPr lIns="0" tIns="0" rIns="0" bIns="0" rtlCol="0" anchor="t">
            <a:spAutoFit/>
          </a:bodyPr>
          <a:lstStyle/>
          <a:p>
            <a:pPr algn="just">
              <a:lnSpc>
                <a:spcPts val="4900"/>
              </a:lnSpc>
            </a:pPr>
            <a:r>
              <a:rPr lang="en-US" sz="3500" b="1" dirty="0" err="1">
                <a:solidFill>
                  <a:srgbClr val="674935"/>
                </a:solidFill>
                <a:latin typeface="Roboto Condensed Bold"/>
                <a:ea typeface="Roboto Condensed Bold"/>
                <a:cs typeface="Roboto Condensed Bold"/>
                <a:sym typeface="Roboto Condensed Bold"/>
              </a:rPr>
              <a:t>Luận</a:t>
            </a:r>
            <a:r>
              <a:rPr lang="en-US" sz="3500" b="1" dirty="0">
                <a:solidFill>
                  <a:srgbClr val="674935"/>
                </a:solidFill>
                <a:latin typeface="Roboto Condensed Bold"/>
                <a:ea typeface="Roboto Condensed Bold"/>
                <a:cs typeface="Roboto Condensed Bold"/>
                <a:sym typeface="Roboto Condensed Bold"/>
              </a:rPr>
              <a:t> </a:t>
            </a:r>
            <a:r>
              <a:rPr lang="en-US" sz="3500" b="1" dirty="0" err="1">
                <a:solidFill>
                  <a:srgbClr val="674935"/>
                </a:solidFill>
                <a:latin typeface="Roboto Condensed Bold"/>
                <a:ea typeface="Roboto Condensed Bold"/>
                <a:cs typeface="Roboto Condensed Bold"/>
                <a:sym typeface="Roboto Condensed Bold"/>
              </a:rPr>
              <a:t>đề</a:t>
            </a:r>
            <a:r>
              <a:rPr lang="en-US" sz="3500" b="1" dirty="0">
                <a:solidFill>
                  <a:srgbClr val="674935"/>
                </a:solidFill>
                <a:latin typeface="Roboto Condensed Bold"/>
                <a:ea typeface="Roboto Condensed Bold"/>
                <a:cs typeface="Roboto Condensed Bold"/>
                <a:sym typeface="Roboto Condensed Bold"/>
              </a:rPr>
              <a:t>:</a:t>
            </a:r>
            <a:r>
              <a:rPr lang="en-US" sz="3500" dirty="0">
                <a:solidFill>
                  <a:srgbClr val="674935"/>
                </a:solidFill>
                <a:latin typeface="Roboto Condensed"/>
                <a:ea typeface="Roboto Condensed"/>
                <a:cs typeface="Roboto Condensed"/>
                <a:sym typeface="Roboto Condensed"/>
              </a:rPr>
              <a:t> Thông qua </a:t>
            </a:r>
            <a:r>
              <a:rPr lang="en-US" sz="3500" dirty="0" err="1">
                <a:solidFill>
                  <a:srgbClr val="674935"/>
                </a:solidFill>
                <a:latin typeface="Roboto Condensed"/>
                <a:ea typeface="Roboto Condensed"/>
                <a:cs typeface="Roboto Condensed"/>
                <a:sym typeface="Roboto Condensed"/>
              </a:rPr>
              <a:t>tác</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phẩm</a:t>
            </a:r>
            <a:r>
              <a:rPr lang="en-US" sz="3500" dirty="0">
                <a:solidFill>
                  <a:srgbClr val="674935"/>
                </a:solidFill>
                <a:latin typeface="Roboto Condensed"/>
                <a:ea typeface="Roboto Condensed"/>
                <a:cs typeface="Roboto Condensed"/>
                <a:sym typeface="Roboto Condensed"/>
              </a:rPr>
              <a:t> </a:t>
            </a:r>
            <a:r>
              <a:rPr lang="en-US" sz="3500" i="1" dirty="0" err="1">
                <a:solidFill>
                  <a:srgbClr val="674935"/>
                </a:solidFill>
                <a:latin typeface="Roboto Condensed Italics"/>
                <a:ea typeface="Roboto Condensed Italics"/>
                <a:cs typeface="Roboto Condensed Italics"/>
                <a:sym typeface="Roboto Condensed Italics"/>
              </a:rPr>
              <a:t>Thằng</a:t>
            </a:r>
            <a:r>
              <a:rPr lang="en-US" sz="3500" i="1" dirty="0">
                <a:solidFill>
                  <a:srgbClr val="674935"/>
                </a:solidFill>
                <a:latin typeface="Roboto Condensed Italics"/>
                <a:ea typeface="Roboto Condensed Italics"/>
                <a:cs typeface="Roboto Condensed Italics"/>
                <a:sym typeface="Roboto Condensed Italics"/>
              </a:rPr>
              <a:t> </a:t>
            </a:r>
            <a:r>
              <a:rPr lang="en-US" sz="3500" i="1" dirty="0" err="1">
                <a:solidFill>
                  <a:srgbClr val="674935"/>
                </a:solidFill>
                <a:latin typeface="Roboto Condensed Italics"/>
                <a:ea typeface="Roboto Condensed Italics"/>
                <a:cs typeface="Roboto Condensed Italics"/>
                <a:sym typeface="Roboto Condensed Italics"/>
              </a:rPr>
              <a:t>quỷ</a:t>
            </a:r>
            <a:r>
              <a:rPr lang="en-US" sz="3500" i="1" dirty="0">
                <a:solidFill>
                  <a:srgbClr val="674935"/>
                </a:solidFill>
                <a:latin typeface="Roboto Condensed Italics"/>
                <a:ea typeface="Roboto Condensed Italics"/>
                <a:cs typeface="Roboto Condensed Italics"/>
                <a:sym typeface="Roboto Condensed Italics"/>
              </a:rPr>
              <a:t> </a:t>
            </a:r>
            <a:r>
              <a:rPr lang="en-US" sz="3500" i="1" dirty="0" err="1">
                <a:solidFill>
                  <a:srgbClr val="674935"/>
                </a:solidFill>
                <a:latin typeface="Roboto Condensed Italics"/>
                <a:ea typeface="Roboto Condensed Italics"/>
                <a:cs typeface="Roboto Condensed Italics"/>
                <a:sym typeface="Roboto Condensed Italics"/>
              </a:rPr>
              <a:t>nhỏ</a:t>
            </a:r>
            <a:r>
              <a:rPr lang="en-US" sz="3500" i="1" dirty="0">
                <a:solidFill>
                  <a:srgbClr val="674935"/>
                </a:solidFill>
                <a:latin typeface="Roboto Condensed Italics"/>
                <a:ea typeface="Roboto Condensed Italics"/>
                <a:cs typeface="Roboto Condensed Italics"/>
                <a:sym typeface="Roboto Condensed Italics"/>
              </a:rPr>
              <a:t>,</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suy</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ngẫm</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về</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những</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phẩm</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chất</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cần</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có</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của</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một</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tác</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phẩm</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văn</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học</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viết</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cho</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thiếu</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nhi</a:t>
            </a:r>
            <a:endParaRPr lang="en-US" sz="3500" dirty="0">
              <a:solidFill>
                <a:srgbClr val="674935"/>
              </a:solidFill>
              <a:latin typeface="Roboto Condensed"/>
              <a:ea typeface="Roboto Condensed"/>
              <a:cs typeface="Roboto Condensed"/>
              <a:sym typeface="Roboto Condensed"/>
            </a:endParaRPr>
          </a:p>
        </p:txBody>
      </p:sp>
      <p:sp>
        <p:nvSpPr>
          <p:cNvPr id="11" name="TextBox 11"/>
          <p:cNvSpPr txBox="1"/>
          <p:nvPr/>
        </p:nvSpPr>
        <p:spPr>
          <a:xfrm>
            <a:off x="4485607" y="264160"/>
            <a:ext cx="16066627" cy="764540"/>
          </a:xfrm>
          <a:prstGeom prst="rect">
            <a:avLst/>
          </a:prstGeom>
        </p:spPr>
        <p:txBody>
          <a:bodyPr lIns="0" tIns="0" rIns="0" bIns="0" rtlCol="0" anchor="t">
            <a:spAutoFit/>
          </a:bodyPr>
          <a:lstStyle/>
          <a:p>
            <a:pPr algn="just">
              <a:lnSpc>
                <a:spcPts val="6159"/>
              </a:lnSpc>
            </a:pPr>
            <a:r>
              <a:rPr lang="en-US" sz="4399" b="1">
                <a:solidFill>
                  <a:srgbClr val="674935"/>
                </a:solidFill>
                <a:latin typeface="Roboto Condensed Bold"/>
                <a:ea typeface="Roboto Condensed Bold"/>
                <a:cs typeface="Roboto Condensed Bold"/>
                <a:sym typeface="Roboto Condensed Bold"/>
              </a:rPr>
              <a:t>a. Luận đề và hệ thống luận điểm</a:t>
            </a:r>
          </a:p>
        </p:txBody>
      </p:sp>
      <p:sp>
        <p:nvSpPr>
          <p:cNvPr id="12" name="TextBox 12"/>
          <p:cNvSpPr txBox="1"/>
          <p:nvPr/>
        </p:nvSpPr>
        <p:spPr>
          <a:xfrm>
            <a:off x="4976918" y="4228131"/>
            <a:ext cx="12545576" cy="3092450"/>
          </a:xfrm>
          <a:prstGeom prst="rect">
            <a:avLst/>
          </a:prstGeom>
        </p:spPr>
        <p:txBody>
          <a:bodyPr lIns="0" tIns="0" rIns="0" bIns="0" rtlCol="0" anchor="t">
            <a:spAutoFit/>
          </a:bodyPr>
          <a:lstStyle/>
          <a:p>
            <a:pPr marL="755654" lvl="1" indent="-377827" algn="just">
              <a:lnSpc>
                <a:spcPts val="4900"/>
              </a:lnSpc>
              <a:buFont typeface="Arial"/>
              <a:buChar char="•"/>
            </a:pPr>
            <a:r>
              <a:rPr lang="en-US" sz="3500" dirty="0">
                <a:solidFill>
                  <a:srgbClr val="674935"/>
                </a:solidFill>
                <a:latin typeface="Roboto Condensed"/>
                <a:ea typeface="Roboto Condensed"/>
                <a:cs typeface="Roboto Condensed"/>
                <a:sym typeface="Roboto Condensed"/>
              </a:rPr>
              <a:t>Văn </a:t>
            </a:r>
            <a:r>
              <a:rPr lang="en-US" sz="3500" dirty="0" err="1">
                <a:solidFill>
                  <a:srgbClr val="674935"/>
                </a:solidFill>
                <a:latin typeface="Roboto Condensed"/>
                <a:ea typeface="Roboto Condensed"/>
                <a:cs typeface="Roboto Condensed"/>
                <a:sym typeface="Roboto Condensed"/>
              </a:rPr>
              <a:t>bản</a:t>
            </a:r>
            <a:r>
              <a:rPr lang="en-US" sz="3500" dirty="0">
                <a:solidFill>
                  <a:srgbClr val="674935"/>
                </a:solidFill>
                <a:latin typeface="Roboto Condensed"/>
                <a:ea typeface="Roboto Condensed"/>
                <a:cs typeface="Roboto Condensed"/>
                <a:sym typeface="Roboto Condensed"/>
              </a:rPr>
              <a:t> </a:t>
            </a:r>
            <a:r>
              <a:rPr lang="en-US" sz="3500" i="1" dirty="0" err="1">
                <a:solidFill>
                  <a:srgbClr val="674935"/>
                </a:solidFill>
                <a:latin typeface="Roboto Condensed Italics"/>
                <a:ea typeface="Roboto Condensed Italics"/>
                <a:cs typeface="Roboto Condensed Italics"/>
                <a:sym typeface="Roboto Condensed Italics"/>
              </a:rPr>
              <a:t>Từ</a:t>
            </a:r>
            <a:r>
              <a:rPr lang="en-US" sz="3500" i="1" dirty="0">
                <a:solidFill>
                  <a:srgbClr val="674935"/>
                </a:solidFill>
                <a:latin typeface="Roboto Condensed Italics"/>
                <a:ea typeface="Roboto Condensed Italics"/>
                <a:cs typeface="Roboto Condensed Italics"/>
                <a:sym typeface="Roboto Condensed Italics"/>
              </a:rPr>
              <a:t> “</a:t>
            </a:r>
            <a:r>
              <a:rPr lang="en-US" sz="3500" i="1" dirty="0" err="1">
                <a:solidFill>
                  <a:srgbClr val="674935"/>
                </a:solidFill>
                <a:latin typeface="Roboto Condensed Italics"/>
                <a:ea typeface="Roboto Condensed Italics"/>
                <a:cs typeface="Roboto Condensed Italics"/>
                <a:sym typeface="Roboto Condensed Italics"/>
              </a:rPr>
              <a:t>Thằng</a:t>
            </a:r>
            <a:r>
              <a:rPr lang="en-US" sz="3500" i="1" dirty="0">
                <a:solidFill>
                  <a:srgbClr val="674935"/>
                </a:solidFill>
                <a:latin typeface="Roboto Condensed Italics"/>
                <a:ea typeface="Roboto Condensed Italics"/>
                <a:cs typeface="Roboto Condensed Italics"/>
                <a:sym typeface="Roboto Condensed Italics"/>
              </a:rPr>
              <a:t> </a:t>
            </a:r>
            <a:r>
              <a:rPr lang="en-US" sz="3500" i="1" dirty="0" err="1">
                <a:solidFill>
                  <a:srgbClr val="674935"/>
                </a:solidFill>
                <a:latin typeface="Roboto Condensed Italics"/>
                <a:ea typeface="Roboto Condensed Italics"/>
                <a:cs typeface="Roboto Condensed Italics"/>
                <a:sym typeface="Roboto Condensed Italics"/>
              </a:rPr>
              <a:t>quỷ</a:t>
            </a:r>
            <a:r>
              <a:rPr lang="en-US" sz="3500" i="1" dirty="0">
                <a:solidFill>
                  <a:srgbClr val="674935"/>
                </a:solidFill>
                <a:latin typeface="Roboto Condensed Italics"/>
                <a:ea typeface="Roboto Condensed Italics"/>
                <a:cs typeface="Roboto Condensed Italics"/>
                <a:sym typeface="Roboto Condensed Italics"/>
              </a:rPr>
              <a:t> </a:t>
            </a:r>
            <a:r>
              <a:rPr lang="en-US" sz="3500" i="1" dirty="0" err="1">
                <a:solidFill>
                  <a:srgbClr val="674935"/>
                </a:solidFill>
                <a:latin typeface="Roboto Condensed Italics"/>
                <a:ea typeface="Roboto Condensed Italics"/>
                <a:cs typeface="Roboto Condensed Italics"/>
                <a:sym typeface="Roboto Condensed Italics"/>
              </a:rPr>
              <a:t>nhỏ</a:t>
            </a:r>
            <a:r>
              <a:rPr lang="en-US" sz="3500" i="1" dirty="0">
                <a:solidFill>
                  <a:srgbClr val="674935"/>
                </a:solidFill>
                <a:latin typeface="Roboto Condensed Italics"/>
                <a:ea typeface="Roboto Condensed Italics"/>
                <a:cs typeface="Roboto Condensed Italics"/>
                <a:sym typeface="Roboto Condensed Italics"/>
              </a:rPr>
              <a:t>” </a:t>
            </a:r>
            <a:r>
              <a:rPr lang="en-US" sz="3500" i="1" dirty="0" err="1">
                <a:solidFill>
                  <a:srgbClr val="674935"/>
                </a:solidFill>
                <a:latin typeface="Roboto Condensed Italics"/>
                <a:ea typeface="Roboto Condensed Italics"/>
                <a:cs typeface="Roboto Condensed Italics"/>
                <a:sym typeface="Roboto Condensed Italics"/>
              </a:rPr>
              <a:t>của</a:t>
            </a:r>
            <a:r>
              <a:rPr lang="en-US" sz="3500" i="1" dirty="0">
                <a:solidFill>
                  <a:srgbClr val="674935"/>
                </a:solidFill>
                <a:latin typeface="Roboto Condensed Italics"/>
                <a:ea typeface="Roboto Condensed Italics"/>
                <a:cs typeface="Roboto Condensed Italics"/>
                <a:sym typeface="Roboto Condensed Italics"/>
              </a:rPr>
              <a:t> </a:t>
            </a:r>
            <a:r>
              <a:rPr lang="en-US" sz="3500" i="1" dirty="0" err="1">
                <a:solidFill>
                  <a:srgbClr val="674935"/>
                </a:solidFill>
                <a:latin typeface="Roboto Condensed Italics"/>
                <a:ea typeface="Roboto Condensed Italics"/>
                <a:cs typeface="Roboto Condensed Italics"/>
                <a:sym typeface="Roboto Condensed Italics"/>
              </a:rPr>
              <a:t>Nguyễn</a:t>
            </a:r>
            <a:r>
              <a:rPr lang="en-US" sz="3500" i="1" dirty="0">
                <a:solidFill>
                  <a:srgbClr val="674935"/>
                </a:solidFill>
                <a:latin typeface="Roboto Condensed Italics"/>
                <a:ea typeface="Roboto Condensed Italics"/>
                <a:cs typeface="Roboto Condensed Italics"/>
                <a:sym typeface="Roboto Condensed Italics"/>
              </a:rPr>
              <a:t> </a:t>
            </a:r>
            <a:r>
              <a:rPr lang="en-US" sz="3500" i="1" dirty="0" err="1">
                <a:solidFill>
                  <a:srgbClr val="674935"/>
                </a:solidFill>
                <a:latin typeface="Roboto Condensed Italics"/>
                <a:ea typeface="Roboto Condensed Italics"/>
                <a:cs typeface="Roboto Condensed Italics"/>
                <a:sym typeface="Roboto Condensed Italics"/>
              </a:rPr>
              <a:t>Nhật</a:t>
            </a:r>
            <a:r>
              <a:rPr lang="en-US" sz="3500" i="1" dirty="0">
                <a:solidFill>
                  <a:srgbClr val="674935"/>
                </a:solidFill>
                <a:latin typeface="Roboto Condensed Italics"/>
                <a:ea typeface="Roboto Condensed Italics"/>
                <a:cs typeface="Roboto Condensed Italics"/>
                <a:sym typeface="Roboto Condensed Italics"/>
              </a:rPr>
              <a:t> </a:t>
            </a:r>
            <a:r>
              <a:rPr lang="en-US" sz="3500" i="1" dirty="0" err="1">
                <a:solidFill>
                  <a:srgbClr val="674935"/>
                </a:solidFill>
                <a:latin typeface="Roboto Condensed Italics"/>
                <a:ea typeface="Roboto Condensed Italics"/>
                <a:cs typeface="Roboto Condensed Italics"/>
                <a:sym typeface="Roboto Condensed Italics"/>
              </a:rPr>
              <a:t>Ánh</a:t>
            </a:r>
            <a:r>
              <a:rPr lang="en-US" sz="3500" i="1" dirty="0">
                <a:solidFill>
                  <a:srgbClr val="674935"/>
                </a:solidFill>
                <a:latin typeface="Roboto Condensed Italics"/>
                <a:ea typeface="Roboto Condensed Italics"/>
                <a:cs typeface="Roboto Condensed Italics"/>
                <a:sym typeface="Roboto Condensed Italics"/>
              </a:rPr>
              <a:t> </a:t>
            </a:r>
            <a:r>
              <a:rPr lang="en-US" sz="3500" i="1" dirty="0" err="1">
                <a:solidFill>
                  <a:srgbClr val="674935"/>
                </a:solidFill>
                <a:latin typeface="Roboto Condensed Italics"/>
                <a:ea typeface="Roboto Condensed Italics"/>
                <a:cs typeface="Roboto Condensed Italics"/>
                <a:sym typeface="Roboto Condensed Italics"/>
              </a:rPr>
              <a:t>nghĩ</a:t>
            </a:r>
            <a:r>
              <a:rPr lang="en-US" sz="3500" i="1" dirty="0">
                <a:solidFill>
                  <a:srgbClr val="674935"/>
                </a:solidFill>
                <a:latin typeface="Roboto Condensed Italics"/>
                <a:ea typeface="Roboto Condensed Italics"/>
                <a:cs typeface="Roboto Condensed Italics"/>
                <a:sym typeface="Roboto Condensed Italics"/>
              </a:rPr>
              <a:t> </a:t>
            </a:r>
            <a:r>
              <a:rPr lang="en-US" sz="3500" i="1" dirty="0" err="1">
                <a:solidFill>
                  <a:srgbClr val="674935"/>
                </a:solidFill>
                <a:latin typeface="Roboto Condensed Italics"/>
                <a:ea typeface="Roboto Condensed Italics"/>
                <a:cs typeface="Roboto Condensed Italics"/>
                <a:sym typeface="Roboto Condensed Italics"/>
              </a:rPr>
              <a:t>về</a:t>
            </a:r>
            <a:r>
              <a:rPr lang="en-US" sz="3500" i="1" dirty="0">
                <a:solidFill>
                  <a:srgbClr val="674935"/>
                </a:solidFill>
                <a:latin typeface="Roboto Condensed Italics"/>
                <a:ea typeface="Roboto Condensed Italics"/>
                <a:cs typeface="Roboto Condensed Italics"/>
                <a:sym typeface="Roboto Condensed Italics"/>
              </a:rPr>
              <a:t> </a:t>
            </a:r>
            <a:r>
              <a:rPr lang="en-US" sz="3500" i="1" dirty="0" err="1">
                <a:solidFill>
                  <a:srgbClr val="674935"/>
                </a:solidFill>
                <a:latin typeface="Roboto Condensed Italics"/>
                <a:ea typeface="Roboto Condensed Italics"/>
                <a:cs typeface="Roboto Condensed Italics"/>
                <a:sym typeface="Roboto Condensed Italics"/>
              </a:rPr>
              <a:t>những</a:t>
            </a:r>
            <a:r>
              <a:rPr lang="en-US" sz="3500" i="1" dirty="0">
                <a:solidFill>
                  <a:srgbClr val="674935"/>
                </a:solidFill>
                <a:latin typeface="Roboto Condensed Italics"/>
                <a:ea typeface="Roboto Condensed Italics"/>
                <a:cs typeface="Roboto Condensed Italics"/>
                <a:sym typeface="Roboto Condensed Italics"/>
              </a:rPr>
              <a:t> </a:t>
            </a:r>
            <a:r>
              <a:rPr lang="en-US" sz="3500" i="1" dirty="0" err="1">
                <a:solidFill>
                  <a:srgbClr val="674935"/>
                </a:solidFill>
                <a:latin typeface="Roboto Condensed Italics"/>
                <a:ea typeface="Roboto Condensed Italics"/>
                <a:cs typeface="Roboto Condensed Italics"/>
                <a:sym typeface="Roboto Condensed Italics"/>
              </a:rPr>
              <a:t>phẩm</a:t>
            </a:r>
            <a:r>
              <a:rPr lang="en-US" sz="3500" i="1" dirty="0">
                <a:solidFill>
                  <a:srgbClr val="674935"/>
                </a:solidFill>
                <a:latin typeface="Roboto Condensed Italics"/>
                <a:ea typeface="Roboto Condensed Italics"/>
                <a:cs typeface="Roboto Condensed Italics"/>
                <a:sym typeface="Roboto Condensed Italics"/>
              </a:rPr>
              <a:t> </a:t>
            </a:r>
            <a:r>
              <a:rPr lang="en-US" sz="3500" i="1" dirty="0" err="1">
                <a:solidFill>
                  <a:srgbClr val="674935"/>
                </a:solidFill>
                <a:latin typeface="Roboto Condensed Italics"/>
                <a:ea typeface="Roboto Condensed Italics"/>
                <a:cs typeface="Roboto Condensed Italics"/>
                <a:sym typeface="Roboto Condensed Italics"/>
              </a:rPr>
              <a:t>chất</a:t>
            </a:r>
            <a:r>
              <a:rPr lang="en-US" sz="3500" i="1" dirty="0">
                <a:solidFill>
                  <a:srgbClr val="674935"/>
                </a:solidFill>
                <a:latin typeface="Roboto Condensed Italics"/>
                <a:ea typeface="Roboto Condensed Italics"/>
                <a:cs typeface="Roboto Condensed Italics"/>
                <a:sym typeface="Roboto Condensed Italics"/>
              </a:rPr>
              <a:t> </a:t>
            </a:r>
            <a:r>
              <a:rPr lang="en-US" sz="3500" i="1" dirty="0" err="1">
                <a:solidFill>
                  <a:srgbClr val="674935"/>
                </a:solidFill>
                <a:latin typeface="Roboto Condensed Italics"/>
                <a:ea typeface="Roboto Condensed Italics"/>
                <a:cs typeface="Roboto Condensed Italics"/>
                <a:sym typeface="Roboto Condensed Italics"/>
              </a:rPr>
              <a:t>của</a:t>
            </a:r>
            <a:r>
              <a:rPr lang="en-US" sz="3500" i="1" dirty="0">
                <a:solidFill>
                  <a:srgbClr val="674935"/>
                </a:solidFill>
                <a:latin typeface="Roboto Condensed Italics"/>
                <a:ea typeface="Roboto Condensed Italics"/>
                <a:cs typeface="Roboto Condensed Italics"/>
                <a:sym typeface="Roboto Condensed Italics"/>
              </a:rPr>
              <a:t> </a:t>
            </a:r>
            <a:r>
              <a:rPr lang="en-US" sz="3500" i="1" dirty="0" err="1">
                <a:solidFill>
                  <a:srgbClr val="674935"/>
                </a:solidFill>
                <a:latin typeface="Roboto Condensed Italics"/>
                <a:ea typeface="Roboto Condensed Italics"/>
                <a:cs typeface="Roboto Condensed Italics"/>
                <a:sym typeface="Roboto Condensed Italics"/>
              </a:rPr>
              <a:t>một</a:t>
            </a:r>
            <a:r>
              <a:rPr lang="en-US" sz="3500" i="1" dirty="0">
                <a:solidFill>
                  <a:srgbClr val="674935"/>
                </a:solidFill>
                <a:latin typeface="Roboto Condensed Italics"/>
                <a:ea typeface="Roboto Condensed Italics"/>
                <a:cs typeface="Roboto Condensed Italics"/>
                <a:sym typeface="Roboto Condensed Italics"/>
              </a:rPr>
              <a:t> </a:t>
            </a:r>
            <a:r>
              <a:rPr lang="en-US" sz="3500" i="1" dirty="0" err="1">
                <a:solidFill>
                  <a:srgbClr val="674935"/>
                </a:solidFill>
                <a:latin typeface="Roboto Condensed Italics"/>
                <a:ea typeface="Roboto Condensed Italics"/>
                <a:cs typeface="Roboto Condensed Italics"/>
                <a:sym typeface="Roboto Condensed Italics"/>
              </a:rPr>
              <a:t>tác</a:t>
            </a:r>
            <a:r>
              <a:rPr lang="en-US" sz="3500" i="1" dirty="0">
                <a:solidFill>
                  <a:srgbClr val="674935"/>
                </a:solidFill>
                <a:latin typeface="Roboto Condensed Italics"/>
                <a:ea typeface="Roboto Condensed Italics"/>
                <a:cs typeface="Roboto Condensed Italics"/>
                <a:sym typeface="Roboto Condensed Italics"/>
              </a:rPr>
              <a:t> </a:t>
            </a:r>
            <a:r>
              <a:rPr lang="en-US" sz="3500" i="1" dirty="0" err="1">
                <a:solidFill>
                  <a:srgbClr val="674935"/>
                </a:solidFill>
                <a:latin typeface="Roboto Condensed Italics"/>
                <a:ea typeface="Roboto Condensed Italics"/>
                <a:cs typeface="Roboto Condensed Italics"/>
                <a:sym typeface="Roboto Condensed Italics"/>
              </a:rPr>
              <a:t>phẩm</a:t>
            </a:r>
            <a:r>
              <a:rPr lang="en-US" sz="3500" i="1" dirty="0">
                <a:solidFill>
                  <a:srgbClr val="674935"/>
                </a:solidFill>
                <a:latin typeface="Roboto Condensed Italics"/>
                <a:ea typeface="Roboto Condensed Italics"/>
                <a:cs typeface="Roboto Condensed Italics"/>
                <a:sym typeface="Roboto Condensed Italics"/>
              </a:rPr>
              <a:t> </a:t>
            </a:r>
            <a:r>
              <a:rPr lang="en-US" sz="3500" i="1" dirty="0" err="1">
                <a:solidFill>
                  <a:srgbClr val="674935"/>
                </a:solidFill>
                <a:latin typeface="Roboto Condensed Italics"/>
                <a:ea typeface="Roboto Condensed Italics"/>
                <a:cs typeface="Roboto Condensed Italics"/>
                <a:sym typeface="Roboto Condensed Italics"/>
              </a:rPr>
              <a:t>viết</a:t>
            </a:r>
            <a:r>
              <a:rPr lang="en-US" sz="3500" i="1" dirty="0">
                <a:solidFill>
                  <a:srgbClr val="674935"/>
                </a:solidFill>
                <a:latin typeface="Roboto Condensed Italics"/>
                <a:ea typeface="Roboto Condensed Italics"/>
                <a:cs typeface="Roboto Condensed Italics"/>
                <a:sym typeface="Roboto Condensed Italics"/>
              </a:rPr>
              <a:t> </a:t>
            </a:r>
            <a:r>
              <a:rPr lang="en-US" sz="3500" i="1" dirty="0" err="1">
                <a:solidFill>
                  <a:srgbClr val="674935"/>
                </a:solidFill>
                <a:latin typeface="Roboto Condensed Italics"/>
                <a:ea typeface="Roboto Condensed Italics"/>
                <a:cs typeface="Roboto Condensed Italics"/>
                <a:sym typeface="Roboto Condensed Italics"/>
              </a:rPr>
              <a:t>cho</a:t>
            </a:r>
            <a:r>
              <a:rPr lang="en-US" sz="3500" i="1" dirty="0">
                <a:solidFill>
                  <a:srgbClr val="674935"/>
                </a:solidFill>
                <a:latin typeface="Roboto Condensed Italics"/>
                <a:ea typeface="Roboto Condensed Italics"/>
                <a:cs typeface="Roboto Condensed Italics"/>
                <a:sym typeface="Roboto Condensed Italics"/>
              </a:rPr>
              <a:t> </a:t>
            </a:r>
            <a:r>
              <a:rPr lang="en-US" sz="3500" i="1" dirty="0" err="1">
                <a:solidFill>
                  <a:srgbClr val="674935"/>
                </a:solidFill>
                <a:latin typeface="Roboto Condensed Italics"/>
                <a:ea typeface="Roboto Condensed Italics"/>
                <a:cs typeface="Roboto Condensed Italics"/>
                <a:sym typeface="Roboto Condensed Italics"/>
              </a:rPr>
              <a:t>thiếu</a:t>
            </a:r>
            <a:r>
              <a:rPr lang="en-US" sz="3500" i="1" dirty="0">
                <a:solidFill>
                  <a:srgbClr val="674935"/>
                </a:solidFill>
                <a:latin typeface="Roboto Condensed Italics"/>
                <a:ea typeface="Roboto Condensed Italics"/>
                <a:cs typeface="Roboto Condensed Italics"/>
                <a:sym typeface="Roboto Condensed Italics"/>
              </a:rPr>
              <a:t> </a:t>
            </a:r>
            <a:r>
              <a:rPr lang="en-US" sz="3500" i="1" dirty="0" err="1">
                <a:solidFill>
                  <a:srgbClr val="674935"/>
                </a:solidFill>
                <a:latin typeface="Roboto Condensed Italics"/>
                <a:ea typeface="Roboto Condensed Italics"/>
                <a:cs typeface="Roboto Condensed Italics"/>
                <a:sym typeface="Roboto Condensed Italics"/>
              </a:rPr>
              <a:t>nhi</a:t>
            </a:r>
            <a:r>
              <a:rPr lang="en-US" sz="3500" i="1" dirty="0">
                <a:solidFill>
                  <a:srgbClr val="674935"/>
                </a:solidFill>
                <a:latin typeface="Roboto Condensed Italics"/>
                <a:ea typeface="Roboto Condensed Italics"/>
                <a:cs typeface="Roboto Condensed Italics"/>
                <a:sym typeface="Roboto Condensed Italics"/>
              </a:rPr>
              <a:t> </a:t>
            </a:r>
            <a:r>
              <a:rPr lang="en-US" sz="3500" dirty="0" err="1">
                <a:solidFill>
                  <a:srgbClr val="674935"/>
                </a:solidFill>
                <a:latin typeface="Roboto Condensed"/>
                <a:ea typeface="Roboto Condensed"/>
                <a:cs typeface="Roboto Condensed"/>
                <a:sym typeface="Roboto Condensed"/>
              </a:rPr>
              <a:t>bàn</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luận</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từ</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một</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vấn</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đề</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cụ</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thể</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đến</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mở</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rộng</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khái</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quát</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các</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tác</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phẩm</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viết</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cho</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thiếu</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nhi</a:t>
            </a:r>
            <a:endParaRPr lang="en-US" sz="3500" dirty="0">
              <a:solidFill>
                <a:srgbClr val="674935"/>
              </a:solidFill>
              <a:latin typeface="Roboto Condensed"/>
              <a:ea typeface="Roboto Condensed"/>
              <a:cs typeface="Roboto Condensed"/>
              <a:sym typeface="Roboto Condensed"/>
            </a:endParaRPr>
          </a:p>
          <a:p>
            <a:pPr marL="755654" lvl="1" indent="-377827" algn="just">
              <a:lnSpc>
                <a:spcPts val="4900"/>
              </a:lnSpc>
              <a:buFont typeface="Arial"/>
              <a:buChar char="•"/>
            </a:pPr>
            <a:r>
              <a:rPr lang="en-US" sz="3500" dirty="0">
                <a:solidFill>
                  <a:srgbClr val="674935"/>
                </a:solidFill>
                <a:latin typeface="Roboto Condensed"/>
                <a:ea typeface="Roboto Condensed"/>
                <a:cs typeface="Roboto Condensed"/>
                <a:sym typeface="Roboto Condensed"/>
              </a:rPr>
              <a:t>Văn </a:t>
            </a:r>
            <a:r>
              <a:rPr lang="en-US" sz="3500" dirty="0" err="1">
                <a:solidFill>
                  <a:srgbClr val="674935"/>
                </a:solidFill>
                <a:latin typeface="Roboto Condensed"/>
                <a:ea typeface="Roboto Condensed"/>
                <a:cs typeface="Roboto Condensed"/>
                <a:sym typeface="Roboto Condensed"/>
              </a:rPr>
              <a:t>bản</a:t>
            </a:r>
            <a:r>
              <a:rPr lang="en-US" sz="3500" dirty="0">
                <a:solidFill>
                  <a:srgbClr val="674935"/>
                </a:solidFill>
                <a:latin typeface="Roboto Condensed"/>
                <a:ea typeface="Roboto Condensed"/>
                <a:cs typeface="Roboto Condensed"/>
                <a:sym typeface="Roboto Condensed"/>
              </a:rPr>
              <a:t> </a:t>
            </a:r>
            <a:r>
              <a:rPr lang="en-US" sz="3500" i="1" dirty="0" err="1">
                <a:solidFill>
                  <a:srgbClr val="674935"/>
                </a:solidFill>
                <a:latin typeface="Roboto Condensed Italics"/>
                <a:ea typeface="Roboto Condensed Italics"/>
                <a:cs typeface="Roboto Condensed Italics"/>
                <a:sym typeface="Roboto Condensed Italics"/>
              </a:rPr>
              <a:t>Người</a:t>
            </a:r>
            <a:r>
              <a:rPr lang="en-US" sz="3500" i="1" dirty="0">
                <a:solidFill>
                  <a:srgbClr val="674935"/>
                </a:solidFill>
                <a:latin typeface="Roboto Condensed Italics"/>
                <a:ea typeface="Roboto Condensed Italics"/>
                <a:cs typeface="Roboto Condensed Italics"/>
                <a:sym typeface="Roboto Condensed Italics"/>
              </a:rPr>
              <a:t> con </a:t>
            </a:r>
            <a:r>
              <a:rPr lang="en-US" sz="3500" i="1" dirty="0" err="1">
                <a:solidFill>
                  <a:srgbClr val="674935"/>
                </a:solidFill>
                <a:latin typeface="Roboto Condensed Italics"/>
                <a:ea typeface="Roboto Condensed Italics"/>
                <a:cs typeface="Roboto Condensed Italics"/>
                <a:sym typeface="Roboto Condensed Italics"/>
              </a:rPr>
              <a:t>gái</a:t>
            </a:r>
            <a:r>
              <a:rPr lang="en-US" sz="3500" i="1" dirty="0">
                <a:solidFill>
                  <a:srgbClr val="674935"/>
                </a:solidFill>
                <a:latin typeface="Roboto Condensed Italics"/>
                <a:ea typeface="Roboto Condensed Italics"/>
                <a:cs typeface="Roboto Condensed Italics"/>
                <a:sym typeface="Roboto Condensed Italics"/>
              </a:rPr>
              <a:t> Nam </a:t>
            </a:r>
            <a:r>
              <a:rPr lang="en-US" sz="3500" i="1" dirty="0" err="1">
                <a:solidFill>
                  <a:srgbClr val="674935"/>
                </a:solidFill>
                <a:latin typeface="Roboto Condensed Italics"/>
                <a:ea typeface="Roboto Condensed Italics"/>
                <a:cs typeface="Roboto Condensed Italics"/>
                <a:sym typeface="Roboto Condensed Italics"/>
              </a:rPr>
              <a:t>Xương</a:t>
            </a:r>
            <a:r>
              <a:rPr lang="en-US" sz="3500" i="1" dirty="0">
                <a:solidFill>
                  <a:srgbClr val="674935"/>
                </a:solidFill>
                <a:latin typeface="Roboto Condensed Italics"/>
                <a:ea typeface="Roboto Condensed Italics"/>
                <a:cs typeface="Roboto Condensed Italics"/>
                <a:sym typeface="Roboto Condensed Italics"/>
              </a:rPr>
              <a:t> – </a:t>
            </a:r>
            <a:r>
              <a:rPr lang="en-US" sz="3500" i="1" dirty="0" err="1">
                <a:solidFill>
                  <a:srgbClr val="674935"/>
                </a:solidFill>
                <a:latin typeface="Roboto Condensed Italics"/>
                <a:ea typeface="Roboto Condensed Italics"/>
                <a:cs typeface="Roboto Condensed Italics"/>
                <a:sym typeface="Roboto Condensed Italics"/>
              </a:rPr>
              <a:t>một</a:t>
            </a:r>
            <a:r>
              <a:rPr lang="en-US" sz="3500" i="1" dirty="0">
                <a:solidFill>
                  <a:srgbClr val="674935"/>
                </a:solidFill>
                <a:latin typeface="Roboto Condensed Italics"/>
                <a:ea typeface="Roboto Condensed Italics"/>
                <a:cs typeface="Roboto Condensed Italics"/>
                <a:sym typeface="Roboto Condensed Italics"/>
              </a:rPr>
              <a:t> bi </a:t>
            </a:r>
            <a:r>
              <a:rPr lang="en-US" sz="3500" i="1" dirty="0" err="1">
                <a:solidFill>
                  <a:srgbClr val="674935"/>
                </a:solidFill>
                <a:latin typeface="Roboto Condensed Italics"/>
                <a:ea typeface="Roboto Condensed Italics"/>
                <a:cs typeface="Roboto Condensed Italics"/>
                <a:sym typeface="Roboto Condensed Italics"/>
              </a:rPr>
              <a:t>kịch</a:t>
            </a:r>
            <a:r>
              <a:rPr lang="en-US" sz="3500" i="1" dirty="0">
                <a:solidFill>
                  <a:srgbClr val="674935"/>
                </a:solidFill>
                <a:latin typeface="Roboto Condensed Italics"/>
                <a:ea typeface="Roboto Condensed Italics"/>
                <a:cs typeface="Roboto Condensed Italics"/>
                <a:sym typeface="Roboto Condensed Italics"/>
              </a:rPr>
              <a:t> </a:t>
            </a:r>
            <a:r>
              <a:rPr lang="en-US" sz="3500" i="1" dirty="0" err="1">
                <a:solidFill>
                  <a:srgbClr val="674935"/>
                </a:solidFill>
                <a:latin typeface="Roboto Condensed Italics"/>
                <a:ea typeface="Roboto Condensed Italics"/>
                <a:cs typeface="Roboto Condensed Italics"/>
                <a:sym typeface="Roboto Condensed Italics"/>
              </a:rPr>
              <a:t>của</a:t>
            </a:r>
            <a:r>
              <a:rPr lang="en-US" sz="3500" i="1" dirty="0">
                <a:solidFill>
                  <a:srgbClr val="674935"/>
                </a:solidFill>
                <a:latin typeface="Roboto Condensed Italics"/>
                <a:ea typeface="Roboto Condensed Italics"/>
                <a:cs typeface="Roboto Condensed Italics"/>
                <a:sym typeface="Roboto Condensed Italics"/>
              </a:rPr>
              <a:t> con </a:t>
            </a:r>
            <a:r>
              <a:rPr lang="en-US" sz="3500" i="1" dirty="0" err="1">
                <a:solidFill>
                  <a:srgbClr val="674935"/>
                </a:solidFill>
                <a:latin typeface="Roboto Condensed Italics"/>
                <a:ea typeface="Roboto Condensed Italics"/>
                <a:cs typeface="Roboto Condensed Italics"/>
                <a:sym typeface="Roboto Condensed Italics"/>
              </a:rPr>
              <a:t>người</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chỉ</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bàn</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trong</a:t>
            </a:r>
            <a:r>
              <a:rPr lang="en-US" sz="3500" dirty="0">
                <a:solidFill>
                  <a:srgbClr val="674935"/>
                </a:solidFill>
                <a:latin typeface="Roboto Condensed"/>
                <a:ea typeface="Roboto Condensed"/>
                <a:cs typeface="Roboto Condensed"/>
                <a:sym typeface="Roboto Condensed"/>
              </a:rPr>
              <a:t> 1 </a:t>
            </a:r>
            <a:r>
              <a:rPr lang="en-US" sz="3500" dirty="0" err="1">
                <a:solidFill>
                  <a:srgbClr val="674935"/>
                </a:solidFill>
                <a:latin typeface="Roboto Condensed"/>
                <a:ea typeface="Roboto Condensed"/>
                <a:cs typeface="Roboto Condensed"/>
                <a:sym typeface="Roboto Condensed"/>
              </a:rPr>
              <a:t>tác</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phẩm</a:t>
            </a:r>
            <a:r>
              <a:rPr lang="en-US" sz="3500" dirty="0">
                <a:solidFill>
                  <a:srgbClr val="674935"/>
                </a:solidFill>
                <a:latin typeface="Roboto Condensed"/>
                <a:ea typeface="Roboto Condensed"/>
                <a:cs typeface="Roboto Condensed"/>
                <a:sym typeface="Roboto Condensed"/>
              </a:rPr>
              <a:t> </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in)">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BF8E9"/>
        </a:solidFill>
        <a:effectLst/>
      </p:bgPr>
    </p:bg>
    <p:spTree>
      <p:nvGrpSpPr>
        <p:cNvPr id="1" name=""/>
        <p:cNvGrpSpPr/>
        <p:nvPr/>
      </p:nvGrpSpPr>
      <p:grpSpPr>
        <a:xfrm>
          <a:off x="0" y="0"/>
          <a:ext cx="0" cy="0"/>
          <a:chOff x="0" y="0"/>
          <a:chExt cx="0" cy="0"/>
        </a:xfrm>
      </p:grpSpPr>
      <p:grpSp>
        <p:nvGrpSpPr>
          <p:cNvPr id="2" name="Group 2"/>
          <p:cNvGrpSpPr/>
          <p:nvPr/>
        </p:nvGrpSpPr>
        <p:grpSpPr>
          <a:xfrm>
            <a:off x="-3745596" y="-584419"/>
            <a:ext cx="8568274" cy="7395164"/>
            <a:chOff x="0" y="0"/>
            <a:chExt cx="10706100" cy="9240293"/>
          </a:xfrm>
        </p:grpSpPr>
        <p:sp>
          <p:nvSpPr>
            <p:cNvPr id="3" name="Freeform 3"/>
            <p:cNvSpPr/>
            <p:nvPr/>
          </p:nvSpPr>
          <p:spPr>
            <a:xfrm>
              <a:off x="0" y="0"/>
              <a:ext cx="10706100" cy="9240293"/>
            </a:xfrm>
            <a:custGeom>
              <a:avLst/>
              <a:gdLst/>
              <a:ahLst/>
              <a:cxnLst/>
              <a:rect l="l" t="t" r="r" b="b"/>
              <a:pathLst>
                <a:path w="10706100" h="9240293">
                  <a:moveTo>
                    <a:pt x="0" y="4620147"/>
                  </a:moveTo>
                  <a:cubicBezTo>
                    <a:pt x="0" y="2068488"/>
                    <a:pt x="2396617" y="0"/>
                    <a:pt x="5353050" y="0"/>
                  </a:cubicBezTo>
                  <a:cubicBezTo>
                    <a:pt x="8309483" y="0"/>
                    <a:pt x="10706100" y="2068488"/>
                    <a:pt x="10706100" y="4620147"/>
                  </a:cubicBezTo>
                  <a:cubicBezTo>
                    <a:pt x="10706100" y="7171805"/>
                    <a:pt x="8309483" y="9240293"/>
                    <a:pt x="5353050" y="9240293"/>
                  </a:cubicBezTo>
                  <a:cubicBezTo>
                    <a:pt x="2396617" y="9240293"/>
                    <a:pt x="0" y="7171805"/>
                    <a:pt x="0" y="4620147"/>
                  </a:cubicBezTo>
                  <a:close/>
                </a:path>
              </a:pathLst>
            </a:custGeom>
            <a:solidFill>
              <a:srgbClr val="EDE5D9"/>
            </a:solidFill>
          </p:spPr>
          <p:txBody>
            <a:bodyPr/>
            <a:lstStyle/>
            <a:p>
              <a:endParaRPr lang="en-US"/>
            </a:p>
          </p:txBody>
        </p:sp>
      </p:grpSp>
      <p:sp>
        <p:nvSpPr>
          <p:cNvPr id="4" name="Freeform 4"/>
          <p:cNvSpPr/>
          <p:nvPr/>
        </p:nvSpPr>
        <p:spPr>
          <a:xfrm flipH="1">
            <a:off x="-1218547" y="0"/>
            <a:ext cx="4853264" cy="6810746"/>
          </a:xfrm>
          <a:custGeom>
            <a:avLst/>
            <a:gdLst/>
            <a:ahLst/>
            <a:cxnLst/>
            <a:rect l="l" t="t" r="r" b="b"/>
            <a:pathLst>
              <a:path w="4853264" h="6810746">
                <a:moveTo>
                  <a:pt x="4853264" y="0"/>
                </a:moveTo>
                <a:lnTo>
                  <a:pt x="0" y="0"/>
                </a:lnTo>
                <a:lnTo>
                  <a:pt x="0" y="6810746"/>
                </a:lnTo>
                <a:lnTo>
                  <a:pt x="4853264" y="6810746"/>
                </a:lnTo>
                <a:lnTo>
                  <a:pt x="4853264" y="0"/>
                </a:lnTo>
                <a:close/>
              </a:path>
            </a:pathLst>
          </a:custGeom>
          <a:blipFill>
            <a:blip r:embed="rId3"/>
            <a:stretch>
              <a:fillRect/>
            </a:stretch>
          </a:blipFill>
        </p:spPr>
        <p:txBody>
          <a:bodyPr/>
          <a:lstStyle/>
          <a:p>
            <a:endParaRPr lang="en-US"/>
          </a:p>
        </p:txBody>
      </p:sp>
      <p:grpSp>
        <p:nvGrpSpPr>
          <p:cNvPr id="5" name="Group 5"/>
          <p:cNvGrpSpPr/>
          <p:nvPr/>
        </p:nvGrpSpPr>
        <p:grpSpPr>
          <a:xfrm>
            <a:off x="4241896" y="1421338"/>
            <a:ext cx="1028700" cy="1028700"/>
            <a:chOff x="0" y="0"/>
            <a:chExt cx="1371600" cy="1371600"/>
          </a:xfrm>
        </p:grpSpPr>
        <p:sp>
          <p:nvSpPr>
            <p:cNvPr id="6" name="Freeform 6"/>
            <p:cNvSpPr/>
            <p:nvPr/>
          </p:nvSpPr>
          <p:spPr>
            <a:xfrm>
              <a:off x="0" y="0"/>
              <a:ext cx="1371600" cy="1371600"/>
            </a:xfrm>
            <a:custGeom>
              <a:avLst/>
              <a:gdLst/>
              <a:ahLst/>
              <a:cxnLst/>
              <a:rect l="l" t="t" r="r" b="b"/>
              <a:pathLst>
                <a:path w="1371600" h="1371600">
                  <a:moveTo>
                    <a:pt x="0" y="685800"/>
                  </a:moveTo>
                  <a:cubicBezTo>
                    <a:pt x="0" y="307086"/>
                    <a:pt x="307086" y="0"/>
                    <a:pt x="685800" y="0"/>
                  </a:cubicBezTo>
                  <a:cubicBezTo>
                    <a:pt x="1064514" y="0"/>
                    <a:pt x="1371600" y="307086"/>
                    <a:pt x="1371600" y="685800"/>
                  </a:cubicBezTo>
                  <a:cubicBezTo>
                    <a:pt x="1371600" y="1064514"/>
                    <a:pt x="1064514" y="1371600"/>
                    <a:pt x="685800" y="1371600"/>
                  </a:cubicBezTo>
                  <a:cubicBezTo>
                    <a:pt x="307086" y="1371600"/>
                    <a:pt x="0" y="1064514"/>
                    <a:pt x="0" y="685800"/>
                  </a:cubicBezTo>
                  <a:close/>
                </a:path>
              </a:pathLst>
            </a:custGeom>
            <a:solidFill>
              <a:srgbClr val="D8C67E">
                <a:alpha val="84706"/>
              </a:srgbClr>
            </a:solidFill>
          </p:spPr>
          <p:txBody>
            <a:bodyPr/>
            <a:lstStyle/>
            <a:p>
              <a:endParaRPr lang="en-US"/>
            </a:p>
          </p:txBody>
        </p:sp>
        <p:sp>
          <p:nvSpPr>
            <p:cNvPr id="7" name="TextBox 7"/>
            <p:cNvSpPr txBox="1"/>
            <p:nvPr/>
          </p:nvSpPr>
          <p:spPr>
            <a:xfrm>
              <a:off x="0" y="-28575"/>
              <a:ext cx="1371600" cy="1400175"/>
            </a:xfrm>
            <a:prstGeom prst="rect">
              <a:avLst/>
            </a:prstGeom>
          </p:spPr>
          <p:txBody>
            <a:bodyPr lIns="50800" tIns="50800" rIns="50800" bIns="50800" rtlCol="0" anchor="ctr"/>
            <a:lstStyle/>
            <a:p>
              <a:pPr algn="ctr">
                <a:lnSpc>
                  <a:spcPts val="4320"/>
                </a:lnSpc>
              </a:pPr>
              <a:r>
                <a:rPr lang="en-US" sz="3600">
                  <a:solidFill>
                    <a:srgbClr val="FFFFFF"/>
                  </a:solidFill>
                  <a:latin typeface="Arimo"/>
                  <a:ea typeface="Arimo"/>
                  <a:cs typeface="Arimo"/>
                  <a:sym typeface="Arimo"/>
                </a:rPr>
                <a:t>一</a:t>
              </a:r>
            </a:p>
          </p:txBody>
        </p:sp>
      </p:grpSp>
      <p:grpSp>
        <p:nvGrpSpPr>
          <p:cNvPr id="8" name="Group 8"/>
          <p:cNvGrpSpPr/>
          <p:nvPr/>
        </p:nvGrpSpPr>
        <p:grpSpPr>
          <a:xfrm>
            <a:off x="4241896" y="3113163"/>
            <a:ext cx="1028700" cy="1028700"/>
            <a:chOff x="0" y="0"/>
            <a:chExt cx="1371600" cy="1371600"/>
          </a:xfrm>
        </p:grpSpPr>
        <p:sp>
          <p:nvSpPr>
            <p:cNvPr id="9" name="Freeform 9"/>
            <p:cNvSpPr/>
            <p:nvPr/>
          </p:nvSpPr>
          <p:spPr>
            <a:xfrm>
              <a:off x="0" y="0"/>
              <a:ext cx="1371600" cy="1371600"/>
            </a:xfrm>
            <a:custGeom>
              <a:avLst/>
              <a:gdLst/>
              <a:ahLst/>
              <a:cxnLst/>
              <a:rect l="l" t="t" r="r" b="b"/>
              <a:pathLst>
                <a:path w="1371600" h="1371600">
                  <a:moveTo>
                    <a:pt x="0" y="685800"/>
                  </a:moveTo>
                  <a:cubicBezTo>
                    <a:pt x="0" y="307086"/>
                    <a:pt x="307086" y="0"/>
                    <a:pt x="685800" y="0"/>
                  </a:cubicBezTo>
                  <a:cubicBezTo>
                    <a:pt x="1064514" y="0"/>
                    <a:pt x="1371600" y="307086"/>
                    <a:pt x="1371600" y="685800"/>
                  </a:cubicBezTo>
                  <a:cubicBezTo>
                    <a:pt x="1371600" y="1064514"/>
                    <a:pt x="1064514" y="1371600"/>
                    <a:pt x="685800" y="1371600"/>
                  </a:cubicBezTo>
                  <a:cubicBezTo>
                    <a:pt x="307086" y="1371600"/>
                    <a:pt x="0" y="1064514"/>
                    <a:pt x="0" y="685800"/>
                  </a:cubicBezTo>
                  <a:close/>
                </a:path>
              </a:pathLst>
            </a:custGeom>
            <a:solidFill>
              <a:srgbClr val="D8C67E">
                <a:alpha val="84706"/>
              </a:srgbClr>
            </a:solidFill>
          </p:spPr>
          <p:txBody>
            <a:bodyPr/>
            <a:lstStyle/>
            <a:p>
              <a:endParaRPr lang="en-US"/>
            </a:p>
          </p:txBody>
        </p:sp>
        <p:sp>
          <p:nvSpPr>
            <p:cNvPr id="10" name="TextBox 10"/>
            <p:cNvSpPr txBox="1"/>
            <p:nvPr/>
          </p:nvSpPr>
          <p:spPr>
            <a:xfrm>
              <a:off x="0" y="-28575"/>
              <a:ext cx="1371600" cy="1400175"/>
            </a:xfrm>
            <a:prstGeom prst="rect">
              <a:avLst/>
            </a:prstGeom>
          </p:spPr>
          <p:txBody>
            <a:bodyPr lIns="50800" tIns="50800" rIns="50800" bIns="50800" rtlCol="0" anchor="ctr"/>
            <a:lstStyle/>
            <a:p>
              <a:pPr algn="ctr">
                <a:lnSpc>
                  <a:spcPts val="4320"/>
                </a:lnSpc>
              </a:pPr>
              <a:r>
                <a:rPr lang="en-US" sz="3600">
                  <a:solidFill>
                    <a:srgbClr val="FFFFFF"/>
                  </a:solidFill>
                  <a:latin typeface="Arimo"/>
                  <a:ea typeface="Arimo"/>
                  <a:cs typeface="Arimo"/>
                  <a:sym typeface="Arimo"/>
                </a:rPr>
                <a:t>二</a:t>
              </a:r>
            </a:p>
          </p:txBody>
        </p:sp>
      </p:grpSp>
      <p:sp>
        <p:nvSpPr>
          <p:cNvPr id="11" name="Freeform 11"/>
          <p:cNvSpPr/>
          <p:nvPr/>
        </p:nvSpPr>
        <p:spPr>
          <a:xfrm>
            <a:off x="-1387158" y="2347831"/>
            <a:ext cx="6364077" cy="8383969"/>
          </a:xfrm>
          <a:custGeom>
            <a:avLst/>
            <a:gdLst/>
            <a:ahLst/>
            <a:cxnLst/>
            <a:rect l="l" t="t" r="r" b="b"/>
            <a:pathLst>
              <a:path w="6364077" h="8383969">
                <a:moveTo>
                  <a:pt x="0" y="0"/>
                </a:moveTo>
                <a:lnTo>
                  <a:pt x="6364076" y="0"/>
                </a:lnTo>
                <a:lnTo>
                  <a:pt x="6364076" y="8383968"/>
                </a:lnTo>
                <a:lnTo>
                  <a:pt x="0" y="8383968"/>
                </a:lnTo>
                <a:lnTo>
                  <a:pt x="0" y="0"/>
                </a:lnTo>
                <a:close/>
              </a:path>
            </a:pathLst>
          </a:custGeom>
          <a:blipFill>
            <a:blip r:embed="rId4"/>
            <a:stretch>
              <a:fillRect t="-2736" r="-147021" b="-2736"/>
            </a:stretch>
          </a:blipFill>
        </p:spPr>
        <p:txBody>
          <a:bodyPr/>
          <a:lstStyle/>
          <a:p>
            <a:endParaRPr lang="en-US"/>
          </a:p>
        </p:txBody>
      </p:sp>
      <p:graphicFrame>
        <p:nvGraphicFramePr>
          <p:cNvPr id="12" name="Table 12"/>
          <p:cNvGraphicFramePr>
            <a:graphicFrameLocks noGrp="1"/>
          </p:cNvGraphicFramePr>
          <p:nvPr/>
        </p:nvGraphicFramePr>
        <p:xfrm>
          <a:off x="4068286" y="4671135"/>
          <a:ext cx="13991269" cy="5320667"/>
        </p:xfrm>
        <a:graphic>
          <a:graphicData uri="http://schemas.openxmlformats.org/drawingml/2006/table">
            <a:tbl>
              <a:tblPr/>
              <a:tblGrid>
                <a:gridCol w="2985888">
                  <a:extLst>
                    <a:ext uri="{9D8B030D-6E8A-4147-A177-3AD203B41FA5}">
                      <a16:colId xmlns:a16="http://schemas.microsoft.com/office/drawing/2014/main" val="20000"/>
                    </a:ext>
                  </a:extLst>
                </a:gridCol>
                <a:gridCol w="11005381">
                  <a:extLst>
                    <a:ext uri="{9D8B030D-6E8A-4147-A177-3AD203B41FA5}">
                      <a16:colId xmlns:a16="http://schemas.microsoft.com/office/drawing/2014/main" val="20001"/>
                    </a:ext>
                  </a:extLst>
                </a:gridCol>
              </a:tblGrid>
              <a:tr h="1470942">
                <a:tc>
                  <a:txBody>
                    <a:bodyPr/>
                    <a:lstStyle/>
                    <a:p>
                      <a:pPr algn="ctr">
                        <a:lnSpc>
                          <a:spcPts val="4550"/>
                        </a:lnSpc>
                        <a:defRPr/>
                      </a:pPr>
                      <a:r>
                        <a:rPr lang="en-US" sz="3500" b="1" dirty="0" err="1">
                          <a:solidFill>
                            <a:srgbClr val="674935"/>
                          </a:solidFill>
                          <a:latin typeface="Roboto Condensed Bold"/>
                          <a:ea typeface="Roboto Condensed Bold"/>
                          <a:cs typeface="Roboto Condensed Bold"/>
                          <a:sym typeface="Roboto Condensed Bold"/>
                        </a:rPr>
                        <a:t>Bố</a:t>
                      </a:r>
                      <a:r>
                        <a:rPr lang="en-US" sz="3500" b="1" dirty="0">
                          <a:solidFill>
                            <a:srgbClr val="674935"/>
                          </a:solidFill>
                          <a:latin typeface="Roboto Condensed Bold"/>
                          <a:ea typeface="Roboto Condensed Bold"/>
                          <a:cs typeface="Roboto Condensed Bold"/>
                          <a:sym typeface="Roboto Condensed Bold"/>
                        </a:rPr>
                        <a:t> </a:t>
                      </a:r>
                      <a:r>
                        <a:rPr lang="en-US" sz="3500" b="1" dirty="0" err="1">
                          <a:solidFill>
                            <a:srgbClr val="674935"/>
                          </a:solidFill>
                          <a:latin typeface="Roboto Condensed Bold"/>
                          <a:ea typeface="Roboto Condensed Bold"/>
                          <a:cs typeface="Roboto Condensed Bold"/>
                          <a:sym typeface="Roboto Condensed Bold"/>
                        </a:rPr>
                        <a:t>cục</a:t>
                      </a:r>
                      <a:r>
                        <a:rPr lang="en-US" sz="3500" b="1" dirty="0">
                          <a:solidFill>
                            <a:srgbClr val="674935"/>
                          </a:solidFill>
                          <a:latin typeface="Roboto Condensed Bold"/>
                          <a:ea typeface="Roboto Condensed Bold"/>
                          <a:cs typeface="Roboto Condensed Bold"/>
                          <a:sym typeface="Roboto Condensed Bold"/>
                        </a:rPr>
                        <a:t> </a:t>
                      </a:r>
                      <a:r>
                        <a:rPr lang="en-US" sz="3500" b="1" dirty="0" err="1">
                          <a:solidFill>
                            <a:srgbClr val="674935"/>
                          </a:solidFill>
                          <a:latin typeface="Roboto Condensed Bold"/>
                          <a:ea typeface="Roboto Condensed Bold"/>
                          <a:cs typeface="Roboto Condensed Bold"/>
                          <a:sym typeface="Roboto Condensed Bold"/>
                        </a:rPr>
                        <a:t>văn</a:t>
                      </a:r>
                      <a:r>
                        <a:rPr lang="en-US" sz="3500" b="1" dirty="0">
                          <a:solidFill>
                            <a:srgbClr val="674935"/>
                          </a:solidFill>
                          <a:latin typeface="Roboto Condensed Bold"/>
                          <a:ea typeface="Roboto Condensed Bold"/>
                          <a:cs typeface="Roboto Condensed Bold"/>
                          <a:sym typeface="Roboto Condensed Bold"/>
                        </a:rPr>
                        <a:t> </a:t>
                      </a:r>
                      <a:r>
                        <a:rPr lang="en-US" sz="3500" b="1" dirty="0" err="1">
                          <a:solidFill>
                            <a:srgbClr val="674935"/>
                          </a:solidFill>
                          <a:latin typeface="Roboto Condensed Bold"/>
                          <a:ea typeface="Roboto Condensed Bold"/>
                          <a:cs typeface="Roboto Condensed Bold"/>
                          <a:sym typeface="Roboto Condensed Bold"/>
                        </a:rPr>
                        <a:t>bản</a:t>
                      </a:r>
                      <a:endParaRPr lang="en-US" sz="1100" dirty="0"/>
                    </a:p>
                  </a:txBody>
                  <a:tcPr marL="95250" marR="95250" marT="95250" marB="95250" anchor="ctr">
                    <a:lnL w="28575" cap="flat" cmpd="sng" algn="ctr">
                      <a:solidFill>
                        <a:srgbClr val="C0A163"/>
                      </a:solidFill>
                      <a:prstDash val="solid"/>
                      <a:round/>
                      <a:headEnd type="none" w="med" len="med"/>
                      <a:tailEnd type="none" w="med" len="med"/>
                    </a:lnL>
                    <a:lnR w="28575" cap="flat" cmpd="sng" algn="ctr">
                      <a:solidFill>
                        <a:srgbClr val="C0A163"/>
                      </a:solidFill>
                      <a:prstDash val="solid"/>
                      <a:round/>
                      <a:headEnd type="none" w="med" len="med"/>
                      <a:tailEnd type="none" w="med" len="med"/>
                    </a:lnR>
                    <a:lnT w="28575" cap="flat" cmpd="sng" algn="ctr">
                      <a:solidFill>
                        <a:srgbClr val="C0A163"/>
                      </a:solidFill>
                      <a:prstDash val="solid"/>
                      <a:round/>
                      <a:headEnd type="none" w="med" len="med"/>
                      <a:tailEnd type="none" w="med" len="med"/>
                    </a:lnT>
                    <a:lnB w="28575" cap="flat" cmpd="sng" algn="ctr">
                      <a:solidFill>
                        <a:srgbClr val="C0A163"/>
                      </a:solidFill>
                      <a:prstDash val="solid"/>
                      <a:round/>
                      <a:headEnd type="none" w="med" len="med"/>
                      <a:tailEnd type="none" w="med" len="med"/>
                    </a:lnB>
                  </a:tcPr>
                </a:tc>
                <a:tc>
                  <a:txBody>
                    <a:bodyPr/>
                    <a:lstStyle/>
                    <a:p>
                      <a:pPr algn="ctr">
                        <a:lnSpc>
                          <a:spcPts val="4550"/>
                        </a:lnSpc>
                        <a:defRPr/>
                      </a:pPr>
                      <a:r>
                        <a:rPr lang="en-US" sz="3500" b="1">
                          <a:solidFill>
                            <a:srgbClr val="674935"/>
                          </a:solidFill>
                          <a:latin typeface="Roboto Condensed Bold"/>
                          <a:ea typeface="Roboto Condensed Bold"/>
                          <a:cs typeface="Roboto Condensed Bold"/>
                          <a:sym typeface="Roboto Condensed Bold"/>
                        </a:rPr>
                        <a:t>Luận điểm</a:t>
                      </a:r>
                      <a:endParaRPr lang="en-US" sz="1100"/>
                    </a:p>
                  </a:txBody>
                  <a:tcPr marL="95250" marR="95250" marT="95250" marB="95250" anchor="ctr">
                    <a:lnL w="28575" cap="flat" cmpd="sng" algn="ctr">
                      <a:solidFill>
                        <a:srgbClr val="C0A163"/>
                      </a:solidFill>
                      <a:prstDash val="solid"/>
                      <a:round/>
                      <a:headEnd type="none" w="med" len="med"/>
                      <a:tailEnd type="none" w="med" len="med"/>
                    </a:lnL>
                    <a:lnR w="28575" cap="flat" cmpd="sng" algn="ctr">
                      <a:solidFill>
                        <a:srgbClr val="C0A163"/>
                      </a:solidFill>
                      <a:prstDash val="solid"/>
                      <a:round/>
                      <a:headEnd type="none" w="med" len="med"/>
                      <a:tailEnd type="none" w="med" len="med"/>
                    </a:lnR>
                    <a:lnT w="28575" cap="flat" cmpd="sng" algn="ctr">
                      <a:solidFill>
                        <a:srgbClr val="C0A163"/>
                      </a:solidFill>
                      <a:prstDash val="solid"/>
                      <a:round/>
                      <a:headEnd type="none" w="med" len="med"/>
                      <a:tailEnd type="none" w="med" len="med"/>
                    </a:lnT>
                    <a:lnB w="28575" cap="flat" cmpd="sng" algn="ctr">
                      <a:solidFill>
                        <a:srgbClr val="C0A163"/>
                      </a:solidFill>
                      <a:prstDash val="solid"/>
                      <a:round/>
                      <a:headEnd type="none" w="med" len="med"/>
                      <a:tailEnd type="none" w="med" len="med"/>
                    </a:lnB>
                  </a:tcPr>
                </a:tc>
                <a:extLst>
                  <a:ext uri="{0D108BD9-81ED-4DB2-BD59-A6C34878D82A}">
                    <a16:rowId xmlns:a16="http://schemas.microsoft.com/office/drawing/2014/main" val="10000"/>
                  </a:ext>
                </a:extLst>
              </a:tr>
              <a:tr h="1474770">
                <a:tc>
                  <a:txBody>
                    <a:bodyPr/>
                    <a:lstStyle/>
                    <a:p>
                      <a:pPr algn="l">
                        <a:lnSpc>
                          <a:spcPts val="4550"/>
                        </a:lnSpc>
                        <a:defRPr/>
                      </a:pPr>
                      <a:r>
                        <a:rPr lang="en-US" sz="3500">
                          <a:solidFill>
                            <a:srgbClr val="674935"/>
                          </a:solidFill>
                          <a:latin typeface="Roboto Condensed"/>
                          <a:ea typeface="Roboto Condensed"/>
                          <a:cs typeface="Roboto Condensed"/>
                          <a:sym typeface="Roboto Condensed"/>
                        </a:rPr>
                        <a:t>Phần 1</a:t>
                      </a:r>
                      <a:endParaRPr lang="en-US" sz="1100"/>
                    </a:p>
                  </a:txBody>
                  <a:tcPr marL="95250" marR="95250" marT="95250" marB="95250" anchor="ctr">
                    <a:lnL w="28575" cap="flat" cmpd="sng" algn="ctr">
                      <a:solidFill>
                        <a:srgbClr val="C0A163"/>
                      </a:solidFill>
                      <a:prstDash val="solid"/>
                      <a:round/>
                      <a:headEnd type="none" w="med" len="med"/>
                      <a:tailEnd type="none" w="med" len="med"/>
                    </a:lnL>
                    <a:lnR w="28575" cap="flat" cmpd="sng" algn="ctr">
                      <a:solidFill>
                        <a:srgbClr val="C0A163"/>
                      </a:solidFill>
                      <a:prstDash val="solid"/>
                      <a:round/>
                      <a:headEnd type="none" w="med" len="med"/>
                      <a:tailEnd type="none" w="med" len="med"/>
                    </a:lnR>
                    <a:lnT w="28575" cap="flat" cmpd="sng" algn="ctr">
                      <a:solidFill>
                        <a:srgbClr val="C0A163"/>
                      </a:solidFill>
                      <a:prstDash val="solid"/>
                      <a:round/>
                      <a:headEnd type="none" w="med" len="med"/>
                      <a:tailEnd type="none" w="med" len="med"/>
                    </a:lnT>
                    <a:lnB w="28575" cap="flat" cmpd="sng" algn="ctr">
                      <a:solidFill>
                        <a:srgbClr val="C0A163"/>
                      </a:solidFill>
                      <a:prstDash val="solid"/>
                      <a:round/>
                      <a:headEnd type="none" w="med" len="med"/>
                      <a:tailEnd type="none" w="med" len="med"/>
                    </a:lnB>
                  </a:tcPr>
                </a:tc>
                <a:tc>
                  <a:txBody>
                    <a:bodyPr/>
                    <a:lstStyle/>
                    <a:p>
                      <a:pPr algn="l">
                        <a:lnSpc>
                          <a:spcPts val="4550"/>
                        </a:lnSpc>
                        <a:defRPr/>
                      </a:pPr>
                      <a:r>
                        <a:rPr lang="en-US" sz="3500">
                          <a:solidFill>
                            <a:srgbClr val="674935"/>
                          </a:solidFill>
                          <a:latin typeface="Roboto Condensed"/>
                          <a:ea typeface="Roboto Condensed"/>
                          <a:cs typeface="Roboto Condensed"/>
                          <a:sym typeface="Roboto Condensed"/>
                        </a:rPr>
                        <a:t>Nhân dạng khác biệt của Quỳnh và thái độ của mọi người đối với nhân dạng ấy</a:t>
                      </a:r>
                      <a:endParaRPr lang="en-US" sz="1100"/>
                    </a:p>
                  </a:txBody>
                  <a:tcPr marL="95250" marR="95250" marT="95250" marB="95250" anchor="ctr">
                    <a:lnL w="28575" cap="flat" cmpd="sng" algn="ctr">
                      <a:solidFill>
                        <a:srgbClr val="C0A163"/>
                      </a:solidFill>
                      <a:prstDash val="solid"/>
                      <a:round/>
                      <a:headEnd type="none" w="med" len="med"/>
                      <a:tailEnd type="none" w="med" len="med"/>
                    </a:lnL>
                    <a:lnR w="28575" cap="flat" cmpd="sng" algn="ctr">
                      <a:solidFill>
                        <a:srgbClr val="C0A163"/>
                      </a:solidFill>
                      <a:prstDash val="solid"/>
                      <a:round/>
                      <a:headEnd type="none" w="med" len="med"/>
                      <a:tailEnd type="none" w="med" len="med"/>
                    </a:lnR>
                    <a:lnT w="28575" cap="flat" cmpd="sng" algn="ctr">
                      <a:solidFill>
                        <a:srgbClr val="C0A163"/>
                      </a:solidFill>
                      <a:prstDash val="solid"/>
                      <a:round/>
                      <a:headEnd type="none" w="med" len="med"/>
                      <a:tailEnd type="none" w="med" len="med"/>
                    </a:lnT>
                    <a:lnB w="28575" cap="flat" cmpd="sng" algn="ctr">
                      <a:solidFill>
                        <a:srgbClr val="C0A163"/>
                      </a:solidFill>
                      <a:prstDash val="solid"/>
                      <a:round/>
                      <a:headEnd type="none" w="med" len="med"/>
                      <a:tailEnd type="none" w="med" len="med"/>
                    </a:lnB>
                  </a:tcPr>
                </a:tc>
                <a:extLst>
                  <a:ext uri="{0D108BD9-81ED-4DB2-BD59-A6C34878D82A}">
                    <a16:rowId xmlns:a16="http://schemas.microsoft.com/office/drawing/2014/main" val="10001"/>
                  </a:ext>
                </a:extLst>
              </a:tr>
              <a:tr h="900185">
                <a:tc>
                  <a:txBody>
                    <a:bodyPr/>
                    <a:lstStyle/>
                    <a:p>
                      <a:pPr algn="l">
                        <a:lnSpc>
                          <a:spcPts val="4550"/>
                        </a:lnSpc>
                        <a:defRPr/>
                      </a:pPr>
                      <a:r>
                        <a:rPr lang="en-US" sz="3500">
                          <a:solidFill>
                            <a:srgbClr val="674935"/>
                          </a:solidFill>
                          <a:latin typeface="Roboto Condensed"/>
                          <a:ea typeface="Roboto Condensed"/>
                          <a:cs typeface="Roboto Condensed"/>
                          <a:sym typeface="Roboto Condensed"/>
                        </a:rPr>
                        <a:t>Phần 2</a:t>
                      </a:r>
                      <a:endParaRPr lang="en-US" sz="1100"/>
                    </a:p>
                  </a:txBody>
                  <a:tcPr marL="95250" marR="95250" marT="95250" marB="95250" anchor="ctr">
                    <a:lnL w="28575" cap="flat" cmpd="sng" algn="ctr">
                      <a:solidFill>
                        <a:srgbClr val="C0A163"/>
                      </a:solidFill>
                      <a:prstDash val="solid"/>
                      <a:round/>
                      <a:headEnd type="none" w="med" len="med"/>
                      <a:tailEnd type="none" w="med" len="med"/>
                    </a:lnL>
                    <a:lnR w="28575" cap="flat" cmpd="sng" algn="ctr">
                      <a:solidFill>
                        <a:srgbClr val="C0A163"/>
                      </a:solidFill>
                      <a:prstDash val="solid"/>
                      <a:round/>
                      <a:headEnd type="none" w="med" len="med"/>
                      <a:tailEnd type="none" w="med" len="med"/>
                    </a:lnR>
                    <a:lnT w="28575" cap="flat" cmpd="sng" algn="ctr">
                      <a:solidFill>
                        <a:srgbClr val="C0A163"/>
                      </a:solidFill>
                      <a:prstDash val="solid"/>
                      <a:round/>
                      <a:headEnd type="none" w="med" len="med"/>
                      <a:tailEnd type="none" w="med" len="med"/>
                    </a:lnT>
                    <a:lnB w="28575" cap="flat" cmpd="sng" algn="ctr">
                      <a:solidFill>
                        <a:srgbClr val="C0A163"/>
                      </a:solidFill>
                      <a:prstDash val="solid"/>
                      <a:round/>
                      <a:headEnd type="none" w="med" len="med"/>
                      <a:tailEnd type="none" w="med" len="med"/>
                    </a:lnB>
                  </a:tcPr>
                </a:tc>
                <a:tc>
                  <a:txBody>
                    <a:bodyPr/>
                    <a:lstStyle/>
                    <a:p>
                      <a:pPr algn="l">
                        <a:lnSpc>
                          <a:spcPts val="4550"/>
                        </a:lnSpc>
                        <a:defRPr/>
                      </a:pPr>
                      <a:r>
                        <a:rPr lang="en-US" sz="3500">
                          <a:solidFill>
                            <a:srgbClr val="674935"/>
                          </a:solidFill>
                          <a:latin typeface="Roboto Condensed"/>
                          <a:ea typeface="Roboto Condensed"/>
                          <a:cs typeface="Roboto Condensed"/>
                          <a:sym typeface="Roboto Condensed"/>
                        </a:rPr>
                        <a:t>Nhân dạng con người là một tạo tác mang tính văn hóa</a:t>
                      </a:r>
                      <a:endParaRPr lang="en-US" sz="1100"/>
                    </a:p>
                  </a:txBody>
                  <a:tcPr marL="95250" marR="95250" marT="95250" marB="95250" anchor="ctr">
                    <a:lnL w="28575" cap="flat" cmpd="sng" algn="ctr">
                      <a:solidFill>
                        <a:srgbClr val="C0A163"/>
                      </a:solidFill>
                      <a:prstDash val="solid"/>
                      <a:round/>
                      <a:headEnd type="none" w="med" len="med"/>
                      <a:tailEnd type="none" w="med" len="med"/>
                    </a:lnL>
                    <a:lnR w="28575" cap="flat" cmpd="sng" algn="ctr">
                      <a:solidFill>
                        <a:srgbClr val="C0A163"/>
                      </a:solidFill>
                      <a:prstDash val="solid"/>
                      <a:round/>
                      <a:headEnd type="none" w="med" len="med"/>
                      <a:tailEnd type="none" w="med" len="med"/>
                    </a:lnR>
                    <a:lnT w="28575" cap="flat" cmpd="sng" algn="ctr">
                      <a:solidFill>
                        <a:srgbClr val="C0A163"/>
                      </a:solidFill>
                      <a:prstDash val="solid"/>
                      <a:round/>
                      <a:headEnd type="none" w="med" len="med"/>
                      <a:tailEnd type="none" w="med" len="med"/>
                    </a:lnT>
                    <a:lnB w="28575" cap="flat" cmpd="sng" algn="ctr">
                      <a:solidFill>
                        <a:srgbClr val="C0A163"/>
                      </a:solidFill>
                      <a:prstDash val="solid"/>
                      <a:round/>
                      <a:headEnd type="none" w="med" len="med"/>
                      <a:tailEnd type="none" w="med" len="med"/>
                    </a:lnB>
                  </a:tcPr>
                </a:tc>
                <a:extLst>
                  <a:ext uri="{0D108BD9-81ED-4DB2-BD59-A6C34878D82A}">
                    <a16:rowId xmlns:a16="http://schemas.microsoft.com/office/drawing/2014/main" val="10002"/>
                  </a:ext>
                </a:extLst>
              </a:tr>
              <a:tr h="1474770">
                <a:tc>
                  <a:txBody>
                    <a:bodyPr/>
                    <a:lstStyle/>
                    <a:p>
                      <a:pPr algn="l">
                        <a:lnSpc>
                          <a:spcPts val="4550"/>
                        </a:lnSpc>
                        <a:defRPr/>
                      </a:pPr>
                      <a:r>
                        <a:rPr lang="en-US" sz="3500">
                          <a:solidFill>
                            <a:srgbClr val="674935"/>
                          </a:solidFill>
                          <a:latin typeface="Roboto Condensed"/>
                          <a:ea typeface="Roboto Condensed"/>
                          <a:cs typeface="Roboto Condensed"/>
                          <a:sym typeface="Roboto Condensed"/>
                        </a:rPr>
                        <a:t>Phần 3</a:t>
                      </a:r>
                      <a:endParaRPr lang="en-US" sz="1100"/>
                    </a:p>
                  </a:txBody>
                  <a:tcPr marL="95250" marR="95250" marT="95250" marB="95250" anchor="ctr">
                    <a:lnL w="28575" cap="flat" cmpd="sng" algn="ctr">
                      <a:solidFill>
                        <a:srgbClr val="C0A163"/>
                      </a:solidFill>
                      <a:prstDash val="solid"/>
                      <a:round/>
                      <a:headEnd type="none" w="med" len="med"/>
                      <a:tailEnd type="none" w="med" len="med"/>
                    </a:lnL>
                    <a:lnR w="28575" cap="flat" cmpd="sng" algn="ctr">
                      <a:solidFill>
                        <a:srgbClr val="C0A163"/>
                      </a:solidFill>
                      <a:prstDash val="solid"/>
                      <a:round/>
                      <a:headEnd type="none" w="med" len="med"/>
                      <a:tailEnd type="none" w="med" len="med"/>
                    </a:lnR>
                    <a:lnT w="28575" cap="flat" cmpd="sng" algn="ctr">
                      <a:solidFill>
                        <a:srgbClr val="C0A163"/>
                      </a:solidFill>
                      <a:prstDash val="solid"/>
                      <a:round/>
                      <a:headEnd type="none" w="med" len="med"/>
                      <a:tailEnd type="none" w="med" len="med"/>
                    </a:lnT>
                    <a:lnB w="28575" cap="flat" cmpd="sng" algn="ctr">
                      <a:solidFill>
                        <a:srgbClr val="C0A163"/>
                      </a:solidFill>
                      <a:prstDash val="solid"/>
                      <a:round/>
                      <a:headEnd type="none" w="med" len="med"/>
                      <a:tailEnd type="none" w="med" len="med"/>
                    </a:lnB>
                  </a:tcPr>
                </a:tc>
                <a:tc>
                  <a:txBody>
                    <a:bodyPr/>
                    <a:lstStyle/>
                    <a:p>
                      <a:pPr algn="l">
                        <a:lnSpc>
                          <a:spcPts val="4550"/>
                        </a:lnSpc>
                        <a:defRPr/>
                      </a:pPr>
                      <a:r>
                        <a:rPr lang="en-US" sz="3500" dirty="0" err="1">
                          <a:solidFill>
                            <a:srgbClr val="674935"/>
                          </a:solidFill>
                          <a:latin typeface="Roboto Condensed"/>
                          <a:ea typeface="Roboto Condensed"/>
                          <a:cs typeface="Roboto Condensed"/>
                          <a:sym typeface="Roboto Condensed"/>
                        </a:rPr>
                        <a:t>Những</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phẩm</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chất</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cần</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có</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của</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một</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tác</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phẩm</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văn</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học</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viết</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cho</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thiếu</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nhi</a:t>
                      </a:r>
                      <a:endParaRPr lang="en-US" sz="1100" dirty="0"/>
                    </a:p>
                  </a:txBody>
                  <a:tcPr marL="95250" marR="95250" marT="95250" marB="95250" anchor="ctr">
                    <a:lnL w="28575" cap="flat" cmpd="sng" algn="ctr">
                      <a:solidFill>
                        <a:srgbClr val="C0A163"/>
                      </a:solidFill>
                      <a:prstDash val="solid"/>
                      <a:round/>
                      <a:headEnd type="none" w="med" len="med"/>
                      <a:tailEnd type="none" w="med" len="med"/>
                    </a:lnL>
                    <a:lnR w="28575" cap="flat" cmpd="sng" algn="ctr">
                      <a:solidFill>
                        <a:srgbClr val="C0A163"/>
                      </a:solidFill>
                      <a:prstDash val="solid"/>
                      <a:round/>
                      <a:headEnd type="none" w="med" len="med"/>
                      <a:tailEnd type="none" w="med" len="med"/>
                    </a:lnR>
                    <a:lnT w="28575" cap="flat" cmpd="sng" algn="ctr">
                      <a:solidFill>
                        <a:srgbClr val="C0A163"/>
                      </a:solidFill>
                      <a:prstDash val="solid"/>
                      <a:round/>
                      <a:headEnd type="none" w="med" len="med"/>
                      <a:tailEnd type="none" w="med" len="med"/>
                    </a:lnT>
                    <a:lnB w="28575" cap="flat" cmpd="sng" algn="ctr">
                      <a:solidFill>
                        <a:srgbClr val="C0A163"/>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13" name="TextBox 13"/>
          <p:cNvSpPr txBox="1"/>
          <p:nvPr/>
        </p:nvSpPr>
        <p:spPr>
          <a:xfrm>
            <a:off x="5593188" y="1402288"/>
            <a:ext cx="12222984" cy="1085850"/>
          </a:xfrm>
          <a:prstGeom prst="rect">
            <a:avLst/>
          </a:prstGeom>
        </p:spPr>
        <p:txBody>
          <a:bodyPr lIns="0" tIns="0" rIns="0" bIns="0" rtlCol="0" anchor="t">
            <a:spAutoFit/>
          </a:bodyPr>
          <a:lstStyle/>
          <a:p>
            <a:pPr algn="just">
              <a:lnSpc>
                <a:spcPts val="4200"/>
              </a:lnSpc>
              <a:spcBef>
                <a:spcPct val="0"/>
              </a:spcBef>
            </a:pPr>
            <a:r>
              <a:rPr lang="en-US" sz="3500" b="1">
                <a:solidFill>
                  <a:srgbClr val="674935"/>
                </a:solidFill>
                <a:latin typeface="Roboto Condensed Bold"/>
                <a:ea typeface="Roboto Condensed Bold"/>
                <a:cs typeface="Roboto Condensed Bold"/>
                <a:sym typeface="Roboto Condensed Bold"/>
              </a:rPr>
              <a:t>Luận đề:</a:t>
            </a:r>
            <a:r>
              <a:rPr lang="en-US" sz="3500">
                <a:solidFill>
                  <a:srgbClr val="674935"/>
                </a:solidFill>
                <a:latin typeface="Roboto Condensed"/>
                <a:ea typeface="Roboto Condensed"/>
                <a:cs typeface="Roboto Condensed"/>
                <a:sym typeface="Roboto Condensed"/>
              </a:rPr>
              <a:t> Thông qua tác phẩm </a:t>
            </a:r>
            <a:r>
              <a:rPr lang="en-US" sz="3500" i="1">
                <a:solidFill>
                  <a:srgbClr val="674935"/>
                </a:solidFill>
                <a:latin typeface="Roboto Condensed Italics"/>
                <a:ea typeface="Roboto Condensed Italics"/>
                <a:cs typeface="Roboto Condensed Italics"/>
                <a:sym typeface="Roboto Condensed Italics"/>
              </a:rPr>
              <a:t>Thằng quỷ nhỏ,</a:t>
            </a:r>
            <a:r>
              <a:rPr lang="en-US" sz="3500">
                <a:solidFill>
                  <a:srgbClr val="674935"/>
                </a:solidFill>
                <a:latin typeface="Roboto Condensed"/>
                <a:ea typeface="Roboto Condensed"/>
                <a:cs typeface="Roboto Condensed"/>
                <a:sym typeface="Roboto Condensed"/>
              </a:rPr>
              <a:t> suy ngẫm về những phẩm chất cần có của một tác phẩm văn học viết cho thiếu nhi</a:t>
            </a:r>
          </a:p>
        </p:txBody>
      </p:sp>
      <p:sp>
        <p:nvSpPr>
          <p:cNvPr id="14" name="TextBox 14"/>
          <p:cNvSpPr txBox="1"/>
          <p:nvPr/>
        </p:nvSpPr>
        <p:spPr>
          <a:xfrm>
            <a:off x="4485607" y="264160"/>
            <a:ext cx="16066627" cy="764540"/>
          </a:xfrm>
          <a:prstGeom prst="rect">
            <a:avLst/>
          </a:prstGeom>
        </p:spPr>
        <p:txBody>
          <a:bodyPr lIns="0" tIns="0" rIns="0" bIns="0" rtlCol="0" anchor="t">
            <a:spAutoFit/>
          </a:bodyPr>
          <a:lstStyle/>
          <a:p>
            <a:pPr algn="just">
              <a:lnSpc>
                <a:spcPts val="6159"/>
              </a:lnSpc>
            </a:pPr>
            <a:r>
              <a:rPr lang="en-US" sz="4399" b="1">
                <a:solidFill>
                  <a:srgbClr val="674935"/>
                </a:solidFill>
                <a:latin typeface="Roboto Condensed Bold"/>
                <a:ea typeface="Roboto Condensed Bold"/>
                <a:cs typeface="Roboto Condensed Bold"/>
                <a:sym typeface="Roboto Condensed Bold"/>
              </a:rPr>
              <a:t>a. Luận đề và hệ thống luận điểm</a:t>
            </a:r>
          </a:p>
        </p:txBody>
      </p:sp>
      <p:sp>
        <p:nvSpPr>
          <p:cNvPr id="15" name="TextBox 15"/>
          <p:cNvSpPr txBox="1"/>
          <p:nvPr/>
        </p:nvSpPr>
        <p:spPr>
          <a:xfrm>
            <a:off x="5593188" y="3297763"/>
            <a:ext cx="11509059" cy="619125"/>
          </a:xfrm>
          <a:prstGeom prst="rect">
            <a:avLst/>
          </a:prstGeom>
        </p:spPr>
        <p:txBody>
          <a:bodyPr lIns="0" tIns="0" rIns="0" bIns="0" rtlCol="0" anchor="t">
            <a:spAutoFit/>
          </a:bodyPr>
          <a:lstStyle/>
          <a:p>
            <a:pPr algn="l">
              <a:lnSpc>
                <a:spcPts val="4800"/>
              </a:lnSpc>
              <a:spcBef>
                <a:spcPct val="0"/>
              </a:spcBef>
            </a:pPr>
            <a:r>
              <a:rPr lang="en-US" sz="4000" b="1">
                <a:solidFill>
                  <a:srgbClr val="674935"/>
                </a:solidFill>
                <a:latin typeface="Roboto Condensed Bold"/>
                <a:ea typeface="Roboto Condensed Bold"/>
                <a:cs typeface="Roboto Condensed Bold"/>
                <a:sym typeface="Roboto Condensed Bold"/>
              </a:rPr>
              <a:t>Bố cục và hệ thống luận điểm của văn bản: </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BF8E9"/>
        </a:solidFill>
        <a:effectLst/>
      </p:bgPr>
    </p:bg>
    <p:spTree>
      <p:nvGrpSpPr>
        <p:cNvPr id="1" name=""/>
        <p:cNvGrpSpPr/>
        <p:nvPr/>
      </p:nvGrpSpPr>
      <p:grpSpPr>
        <a:xfrm>
          <a:off x="0" y="0"/>
          <a:ext cx="0" cy="0"/>
          <a:chOff x="0" y="0"/>
          <a:chExt cx="0" cy="0"/>
        </a:xfrm>
      </p:grpSpPr>
      <p:sp>
        <p:nvSpPr>
          <p:cNvPr id="2" name="Freeform 2"/>
          <p:cNvSpPr/>
          <p:nvPr/>
        </p:nvSpPr>
        <p:spPr>
          <a:xfrm>
            <a:off x="-1111324" y="1903031"/>
            <a:ext cx="6364077" cy="8383969"/>
          </a:xfrm>
          <a:custGeom>
            <a:avLst/>
            <a:gdLst/>
            <a:ahLst/>
            <a:cxnLst/>
            <a:rect l="l" t="t" r="r" b="b"/>
            <a:pathLst>
              <a:path w="6364077" h="8383969">
                <a:moveTo>
                  <a:pt x="0" y="0"/>
                </a:moveTo>
                <a:lnTo>
                  <a:pt x="6364077" y="0"/>
                </a:lnTo>
                <a:lnTo>
                  <a:pt x="6364077" y="8383969"/>
                </a:lnTo>
                <a:lnTo>
                  <a:pt x="0" y="8383969"/>
                </a:lnTo>
                <a:lnTo>
                  <a:pt x="0" y="0"/>
                </a:lnTo>
                <a:close/>
              </a:path>
            </a:pathLst>
          </a:custGeom>
          <a:blipFill>
            <a:blip r:embed="rId3"/>
            <a:stretch>
              <a:fillRect t="-2736" r="-147021" b="-2736"/>
            </a:stretch>
          </a:blipFill>
        </p:spPr>
        <p:txBody>
          <a:bodyPr/>
          <a:lstStyle/>
          <a:p>
            <a:endParaRPr lang="en-US"/>
          </a:p>
        </p:txBody>
      </p:sp>
      <p:graphicFrame>
        <p:nvGraphicFramePr>
          <p:cNvPr id="3" name="Table 3"/>
          <p:cNvGraphicFramePr>
            <a:graphicFrameLocks noGrp="1"/>
          </p:cNvGraphicFramePr>
          <p:nvPr/>
        </p:nvGraphicFramePr>
        <p:xfrm>
          <a:off x="571577" y="548995"/>
          <a:ext cx="17449466" cy="7035168"/>
        </p:xfrm>
        <a:graphic>
          <a:graphicData uri="http://schemas.openxmlformats.org/drawingml/2006/table">
            <a:tbl>
              <a:tblPr/>
              <a:tblGrid>
                <a:gridCol w="6667754">
                  <a:extLst>
                    <a:ext uri="{9D8B030D-6E8A-4147-A177-3AD203B41FA5}">
                      <a16:colId xmlns:a16="http://schemas.microsoft.com/office/drawing/2014/main" val="20000"/>
                    </a:ext>
                  </a:extLst>
                </a:gridCol>
                <a:gridCol w="10781712">
                  <a:extLst>
                    <a:ext uri="{9D8B030D-6E8A-4147-A177-3AD203B41FA5}">
                      <a16:colId xmlns:a16="http://schemas.microsoft.com/office/drawing/2014/main" val="20001"/>
                    </a:ext>
                  </a:extLst>
                </a:gridCol>
              </a:tblGrid>
              <a:tr h="899002">
                <a:tc>
                  <a:txBody>
                    <a:bodyPr/>
                    <a:lstStyle/>
                    <a:p>
                      <a:pPr algn="ctr">
                        <a:lnSpc>
                          <a:spcPts val="4550"/>
                        </a:lnSpc>
                        <a:defRPr/>
                      </a:pPr>
                      <a:r>
                        <a:rPr lang="en-US" sz="3500" b="1">
                          <a:solidFill>
                            <a:srgbClr val="674935"/>
                          </a:solidFill>
                          <a:latin typeface="Roboto Condensed Bold"/>
                          <a:ea typeface="Roboto Condensed Bold"/>
                          <a:cs typeface="Roboto Condensed Bold"/>
                          <a:sym typeface="Roboto Condensed Bold"/>
                        </a:rPr>
                        <a:t>Luận điểm</a:t>
                      </a:r>
                      <a:endParaRPr lang="en-US" sz="1100"/>
                    </a:p>
                  </a:txBody>
                  <a:tcPr marL="95250" marR="95250" marT="95250" marB="95250" anchor="ctr">
                    <a:lnL w="28575" cap="flat" cmpd="sng" algn="ctr">
                      <a:solidFill>
                        <a:srgbClr val="C0A163"/>
                      </a:solidFill>
                      <a:prstDash val="solid"/>
                      <a:round/>
                      <a:headEnd type="none" w="med" len="med"/>
                      <a:tailEnd type="none" w="med" len="med"/>
                    </a:lnL>
                    <a:lnR w="28575" cap="flat" cmpd="sng" algn="ctr">
                      <a:solidFill>
                        <a:srgbClr val="C0A163"/>
                      </a:solidFill>
                      <a:prstDash val="solid"/>
                      <a:round/>
                      <a:headEnd type="none" w="med" len="med"/>
                      <a:tailEnd type="none" w="med" len="med"/>
                    </a:lnR>
                    <a:lnT w="28575" cap="flat" cmpd="sng" algn="ctr">
                      <a:solidFill>
                        <a:srgbClr val="C0A163"/>
                      </a:solidFill>
                      <a:prstDash val="solid"/>
                      <a:round/>
                      <a:headEnd type="none" w="med" len="med"/>
                      <a:tailEnd type="none" w="med" len="med"/>
                    </a:lnT>
                    <a:lnB w="28575" cap="flat" cmpd="sng" algn="ctr">
                      <a:solidFill>
                        <a:srgbClr val="C0A163"/>
                      </a:solidFill>
                      <a:prstDash val="solid"/>
                      <a:round/>
                      <a:headEnd type="none" w="med" len="med"/>
                      <a:tailEnd type="none" w="med" len="med"/>
                    </a:lnB>
                  </a:tcPr>
                </a:tc>
                <a:tc>
                  <a:txBody>
                    <a:bodyPr/>
                    <a:lstStyle/>
                    <a:p>
                      <a:pPr algn="ctr">
                        <a:lnSpc>
                          <a:spcPts val="4550"/>
                        </a:lnSpc>
                        <a:defRPr/>
                      </a:pPr>
                      <a:r>
                        <a:rPr lang="en-US" sz="3500" b="1">
                          <a:solidFill>
                            <a:srgbClr val="674935"/>
                          </a:solidFill>
                          <a:latin typeface="Roboto Condensed Bold"/>
                          <a:ea typeface="Roboto Condensed Bold"/>
                          <a:cs typeface="Roboto Condensed Bold"/>
                          <a:sym typeface="Roboto Condensed Bold"/>
                        </a:rPr>
                        <a:t>Mạch lập luận</a:t>
                      </a:r>
                      <a:endParaRPr lang="en-US" sz="1100"/>
                    </a:p>
                  </a:txBody>
                  <a:tcPr marL="95250" marR="95250" marT="95250" marB="95250" anchor="ctr">
                    <a:lnL w="28575" cap="flat" cmpd="sng" algn="ctr">
                      <a:solidFill>
                        <a:srgbClr val="C0A163"/>
                      </a:solidFill>
                      <a:prstDash val="solid"/>
                      <a:round/>
                      <a:headEnd type="none" w="med" len="med"/>
                      <a:tailEnd type="none" w="med" len="med"/>
                    </a:lnL>
                    <a:lnR w="28575" cap="flat" cmpd="sng" algn="ctr">
                      <a:solidFill>
                        <a:srgbClr val="C0A163"/>
                      </a:solidFill>
                      <a:prstDash val="solid"/>
                      <a:round/>
                      <a:headEnd type="none" w="med" len="med"/>
                      <a:tailEnd type="none" w="med" len="med"/>
                    </a:lnR>
                    <a:lnT w="28575" cap="flat" cmpd="sng" algn="ctr">
                      <a:solidFill>
                        <a:srgbClr val="C0A163"/>
                      </a:solidFill>
                      <a:prstDash val="solid"/>
                      <a:round/>
                      <a:headEnd type="none" w="med" len="med"/>
                      <a:tailEnd type="none" w="med" len="med"/>
                    </a:lnT>
                    <a:lnB w="28575" cap="flat" cmpd="sng" algn="ctr">
                      <a:solidFill>
                        <a:srgbClr val="C0A163"/>
                      </a:solidFill>
                      <a:prstDash val="solid"/>
                      <a:round/>
                      <a:headEnd type="none" w="med" len="med"/>
                      <a:tailEnd type="none" w="med" len="med"/>
                    </a:lnB>
                  </a:tcPr>
                </a:tc>
                <a:extLst>
                  <a:ext uri="{0D108BD9-81ED-4DB2-BD59-A6C34878D82A}">
                    <a16:rowId xmlns:a16="http://schemas.microsoft.com/office/drawing/2014/main" val="10000"/>
                  </a:ext>
                </a:extLst>
              </a:tr>
              <a:tr h="2046663">
                <a:tc>
                  <a:txBody>
                    <a:bodyPr/>
                    <a:lstStyle/>
                    <a:p>
                      <a:pPr algn="just">
                        <a:lnSpc>
                          <a:spcPts val="4550"/>
                        </a:lnSpc>
                        <a:defRPr/>
                      </a:pPr>
                      <a:r>
                        <a:rPr lang="en-US" sz="3500">
                          <a:solidFill>
                            <a:srgbClr val="674935"/>
                          </a:solidFill>
                          <a:latin typeface="Roboto Condensed"/>
                          <a:ea typeface="Roboto Condensed"/>
                          <a:cs typeface="Roboto Condensed"/>
                          <a:sym typeface="Roboto Condensed"/>
                        </a:rPr>
                        <a:t>Nhân dạng khác biệt của Quỳnh và thái độ của mọi người đối với nhân dạng ấy</a:t>
                      </a:r>
                      <a:endParaRPr lang="en-US" sz="1100"/>
                    </a:p>
                  </a:txBody>
                  <a:tcPr marL="95250" marR="95250" marT="95250" marB="95250" anchor="ctr">
                    <a:lnL w="28575" cap="flat" cmpd="sng" algn="ctr">
                      <a:solidFill>
                        <a:srgbClr val="C0A163"/>
                      </a:solidFill>
                      <a:prstDash val="solid"/>
                      <a:round/>
                      <a:headEnd type="none" w="med" len="med"/>
                      <a:tailEnd type="none" w="med" len="med"/>
                    </a:lnL>
                    <a:lnR w="28575" cap="flat" cmpd="sng" algn="ctr">
                      <a:solidFill>
                        <a:srgbClr val="C0A163"/>
                      </a:solidFill>
                      <a:prstDash val="solid"/>
                      <a:round/>
                      <a:headEnd type="none" w="med" len="med"/>
                      <a:tailEnd type="none" w="med" len="med"/>
                    </a:lnR>
                    <a:lnT w="28575" cap="flat" cmpd="sng" algn="ctr">
                      <a:solidFill>
                        <a:srgbClr val="C0A163"/>
                      </a:solidFill>
                      <a:prstDash val="solid"/>
                      <a:round/>
                      <a:headEnd type="none" w="med" len="med"/>
                      <a:tailEnd type="none" w="med" len="med"/>
                    </a:lnT>
                    <a:lnB w="28575" cap="flat" cmpd="sng" algn="ctr">
                      <a:solidFill>
                        <a:srgbClr val="C0A163"/>
                      </a:solidFill>
                      <a:prstDash val="solid"/>
                      <a:round/>
                      <a:headEnd type="none" w="med" len="med"/>
                      <a:tailEnd type="none" w="med" len="med"/>
                    </a:lnB>
                  </a:tcPr>
                </a:tc>
                <a:tc>
                  <a:txBody>
                    <a:bodyPr/>
                    <a:lstStyle/>
                    <a:p>
                      <a:pPr algn="just">
                        <a:lnSpc>
                          <a:spcPts val="4550"/>
                        </a:lnSpc>
                        <a:defRPr/>
                      </a:pPr>
                      <a:r>
                        <a:rPr lang="en-US" sz="3500" dirty="0" err="1">
                          <a:solidFill>
                            <a:srgbClr val="674935"/>
                          </a:solidFill>
                          <a:latin typeface="Roboto Condensed"/>
                          <a:ea typeface="Roboto Condensed"/>
                          <a:cs typeface="Roboto Condensed"/>
                          <a:sym typeface="Roboto Condensed"/>
                        </a:rPr>
                        <a:t>Luận</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điểm</a:t>
                      </a:r>
                      <a:r>
                        <a:rPr lang="en-US" sz="3500" dirty="0">
                          <a:solidFill>
                            <a:srgbClr val="674935"/>
                          </a:solidFill>
                          <a:latin typeface="Roboto Condensed"/>
                          <a:ea typeface="Roboto Condensed"/>
                          <a:cs typeface="Roboto Condensed"/>
                          <a:sym typeface="Roboto Condensed"/>
                        </a:rPr>
                        <a:t> 1: </a:t>
                      </a:r>
                      <a:r>
                        <a:rPr lang="en-US" sz="3500" dirty="0" err="1">
                          <a:solidFill>
                            <a:srgbClr val="674935"/>
                          </a:solidFill>
                          <a:latin typeface="Roboto Condensed"/>
                          <a:ea typeface="Roboto Condensed"/>
                          <a:cs typeface="Roboto Condensed"/>
                          <a:sym typeface="Roboto Condensed"/>
                        </a:rPr>
                        <a:t>sự</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thể</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hiện</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vấn</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đề</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nhân</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dạng</a:t>
                      </a:r>
                      <a:r>
                        <a:rPr lang="en-US" sz="3500" dirty="0">
                          <a:solidFill>
                            <a:srgbClr val="674935"/>
                          </a:solidFill>
                          <a:latin typeface="Roboto Condensed"/>
                          <a:ea typeface="Roboto Condensed"/>
                          <a:cs typeface="Roboto Condensed"/>
                          <a:sym typeface="Roboto Condensed"/>
                        </a:rPr>
                        <a:t> con </a:t>
                      </a:r>
                      <a:r>
                        <a:rPr lang="en-US" sz="3500" dirty="0" err="1">
                          <a:solidFill>
                            <a:srgbClr val="674935"/>
                          </a:solidFill>
                          <a:latin typeface="Roboto Condensed"/>
                          <a:ea typeface="Roboto Condensed"/>
                          <a:cs typeface="Roboto Condensed"/>
                          <a:sym typeface="Roboto Condensed"/>
                        </a:rPr>
                        <a:t>người</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trong</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một</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tác</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phẩm</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văn</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học</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cụ</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thể</a:t>
                      </a:r>
                      <a:endParaRPr lang="en-US" sz="1100" dirty="0"/>
                    </a:p>
                  </a:txBody>
                  <a:tcPr marL="95250" marR="95250" marT="95250" marB="95250" anchor="ctr">
                    <a:lnL w="28575" cap="flat" cmpd="sng" algn="ctr">
                      <a:solidFill>
                        <a:srgbClr val="C0A163"/>
                      </a:solidFill>
                      <a:prstDash val="solid"/>
                      <a:round/>
                      <a:headEnd type="none" w="med" len="med"/>
                      <a:tailEnd type="none" w="med" len="med"/>
                    </a:lnL>
                    <a:lnR w="28575" cap="flat" cmpd="sng" algn="ctr">
                      <a:solidFill>
                        <a:srgbClr val="C0A163"/>
                      </a:solidFill>
                      <a:prstDash val="solid"/>
                      <a:round/>
                      <a:headEnd type="none" w="med" len="med"/>
                      <a:tailEnd type="none" w="med" len="med"/>
                    </a:lnR>
                    <a:lnT w="28575" cap="flat" cmpd="sng" algn="ctr">
                      <a:solidFill>
                        <a:srgbClr val="C0A163"/>
                      </a:solidFill>
                      <a:prstDash val="solid"/>
                      <a:round/>
                      <a:headEnd type="none" w="med" len="med"/>
                      <a:tailEnd type="none" w="med" len="med"/>
                    </a:lnT>
                    <a:lnB w="28575" cap="flat" cmpd="sng" algn="ctr">
                      <a:solidFill>
                        <a:srgbClr val="C0A163"/>
                      </a:solidFill>
                      <a:prstDash val="solid"/>
                      <a:round/>
                      <a:headEnd type="none" w="med" len="med"/>
                      <a:tailEnd type="none" w="med" len="med"/>
                    </a:lnB>
                  </a:tcPr>
                </a:tc>
                <a:extLst>
                  <a:ext uri="{0D108BD9-81ED-4DB2-BD59-A6C34878D82A}">
                    <a16:rowId xmlns:a16="http://schemas.microsoft.com/office/drawing/2014/main" val="10001"/>
                  </a:ext>
                </a:extLst>
              </a:tr>
              <a:tr h="2616671">
                <a:tc>
                  <a:txBody>
                    <a:bodyPr/>
                    <a:lstStyle/>
                    <a:p>
                      <a:pPr algn="just">
                        <a:lnSpc>
                          <a:spcPts val="4550"/>
                        </a:lnSpc>
                        <a:defRPr/>
                      </a:pPr>
                      <a:r>
                        <a:rPr lang="en-US" sz="3500">
                          <a:solidFill>
                            <a:srgbClr val="674935"/>
                          </a:solidFill>
                          <a:latin typeface="Roboto Condensed"/>
                          <a:ea typeface="Roboto Condensed"/>
                          <a:cs typeface="Roboto Condensed"/>
                          <a:sym typeface="Roboto Condensed"/>
                        </a:rPr>
                        <a:t>Nhân dạng con người là một tạo tác mang tính văn hóa</a:t>
                      </a:r>
                      <a:endParaRPr lang="en-US" sz="1100"/>
                    </a:p>
                  </a:txBody>
                  <a:tcPr marL="95250" marR="95250" marT="95250" marB="95250" anchor="ctr">
                    <a:lnL w="28575" cap="flat" cmpd="sng" algn="ctr">
                      <a:solidFill>
                        <a:srgbClr val="C0A163"/>
                      </a:solidFill>
                      <a:prstDash val="solid"/>
                      <a:round/>
                      <a:headEnd type="none" w="med" len="med"/>
                      <a:tailEnd type="none" w="med" len="med"/>
                    </a:lnL>
                    <a:lnR w="28575" cap="flat" cmpd="sng" algn="ctr">
                      <a:solidFill>
                        <a:srgbClr val="C0A163"/>
                      </a:solidFill>
                      <a:prstDash val="solid"/>
                      <a:round/>
                      <a:headEnd type="none" w="med" len="med"/>
                      <a:tailEnd type="none" w="med" len="med"/>
                    </a:lnR>
                    <a:lnT w="28575" cap="flat" cmpd="sng" algn="ctr">
                      <a:solidFill>
                        <a:srgbClr val="C0A163"/>
                      </a:solidFill>
                      <a:prstDash val="solid"/>
                      <a:round/>
                      <a:headEnd type="none" w="med" len="med"/>
                      <a:tailEnd type="none" w="med" len="med"/>
                    </a:lnT>
                    <a:lnB w="28575" cap="flat" cmpd="sng" algn="ctr">
                      <a:solidFill>
                        <a:srgbClr val="C0A163"/>
                      </a:solidFill>
                      <a:prstDash val="solid"/>
                      <a:round/>
                      <a:headEnd type="none" w="med" len="med"/>
                      <a:tailEnd type="none" w="med" len="med"/>
                    </a:lnB>
                  </a:tcPr>
                </a:tc>
                <a:tc>
                  <a:txBody>
                    <a:bodyPr/>
                    <a:lstStyle/>
                    <a:p>
                      <a:pPr algn="just">
                        <a:lnSpc>
                          <a:spcPts val="4550"/>
                        </a:lnSpc>
                        <a:defRPr/>
                      </a:pPr>
                      <a:r>
                        <a:rPr lang="en-US" sz="3500">
                          <a:solidFill>
                            <a:srgbClr val="674935"/>
                          </a:solidFill>
                          <a:latin typeface="Roboto Condensed"/>
                          <a:ea typeface="Roboto Condensed"/>
                          <a:cs typeface="Roboto Condensed"/>
                          <a:sym typeface="Roboto Condensed"/>
                        </a:rPr>
                        <a:t>Luận điểm 2: lí giải vấn đề nhân dạng con người từ góc nhìn văn hóa, từ đó soi tỏ trở lại để đem đến cái nhìn mới về vấn đề nhân dạng trong các tác phẩm văn học</a:t>
                      </a:r>
                      <a:endParaRPr lang="en-US" sz="1100"/>
                    </a:p>
                  </a:txBody>
                  <a:tcPr marL="95250" marR="95250" marT="95250" marB="95250" anchor="ctr">
                    <a:lnL w="28575" cap="flat" cmpd="sng" algn="ctr">
                      <a:solidFill>
                        <a:srgbClr val="C0A163"/>
                      </a:solidFill>
                      <a:prstDash val="solid"/>
                      <a:round/>
                      <a:headEnd type="none" w="med" len="med"/>
                      <a:tailEnd type="none" w="med" len="med"/>
                    </a:lnL>
                    <a:lnR w="28575" cap="flat" cmpd="sng" algn="ctr">
                      <a:solidFill>
                        <a:srgbClr val="C0A163"/>
                      </a:solidFill>
                      <a:prstDash val="solid"/>
                      <a:round/>
                      <a:headEnd type="none" w="med" len="med"/>
                      <a:tailEnd type="none" w="med" len="med"/>
                    </a:lnR>
                    <a:lnT w="28575" cap="flat" cmpd="sng" algn="ctr">
                      <a:solidFill>
                        <a:srgbClr val="C0A163"/>
                      </a:solidFill>
                      <a:prstDash val="solid"/>
                      <a:round/>
                      <a:headEnd type="none" w="med" len="med"/>
                      <a:tailEnd type="none" w="med" len="med"/>
                    </a:lnT>
                    <a:lnB w="28575" cap="flat" cmpd="sng" algn="ctr">
                      <a:solidFill>
                        <a:srgbClr val="C0A163"/>
                      </a:solidFill>
                      <a:prstDash val="solid"/>
                      <a:round/>
                      <a:headEnd type="none" w="med" len="med"/>
                      <a:tailEnd type="none" w="med" len="med"/>
                    </a:lnB>
                  </a:tcPr>
                </a:tc>
                <a:extLst>
                  <a:ext uri="{0D108BD9-81ED-4DB2-BD59-A6C34878D82A}">
                    <a16:rowId xmlns:a16="http://schemas.microsoft.com/office/drawing/2014/main" val="10002"/>
                  </a:ext>
                </a:extLst>
              </a:tr>
              <a:tr h="1472832">
                <a:tc>
                  <a:txBody>
                    <a:bodyPr/>
                    <a:lstStyle/>
                    <a:p>
                      <a:pPr algn="just">
                        <a:lnSpc>
                          <a:spcPts val="4550"/>
                        </a:lnSpc>
                        <a:defRPr/>
                      </a:pPr>
                      <a:r>
                        <a:rPr lang="en-US" sz="3500">
                          <a:solidFill>
                            <a:srgbClr val="674935"/>
                          </a:solidFill>
                          <a:latin typeface="Roboto Condensed"/>
                          <a:ea typeface="Roboto Condensed"/>
                          <a:cs typeface="Roboto Condensed"/>
                          <a:sym typeface="Roboto Condensed"/>
                        </a:rPr>
                        <a:t>Những phẩm chất cần có của một tác phẩm văn học viết cho thiếu nhi</a:t>
                      </a:r>
                      <a:endParaRPr lang="en-US" sz="1100"/>
                    </a:p>
                  </a:txBody>
                  <a:tcPr marL="95250" marR="95250" marT="95250" marB="95250" anchor="ctr">
                    <a:lnL w="28575" cap="flat" cmpd="sng" algn="ctr">
                      <a:solidFill>
                        <a:srgbClr val="C0A163"/>
                      </a:solidFill>
                      <a:prstDash val="solid"/>
                      <a:round/>
                      <a:headEnd type="none" w="med" len="med"/>
                      <a:tailEnd type="none" w="med" len="med"/>
                    </a:lnL>
                    <a:lnR w="28575" cap="flat" cmpd="sng" algn="ctr">
                      <a:solidFill>
                        <a:srgbClr val="C0A163"/>
                      </a:solidFill>
                      <a:prstDash val="solid"/>
                      <a:round/>
                      <a:headEnd type="none" w="med" len="med"/>
                      <a:tailEnd type="none" w="med" len="med"/>
                    </a:lnR>
                    <a:lnT w="28575" cap="flat" cmpd="sng" algn="ctr">
                      <a:solidFill>
                        <a:srgbClr val="C0A163"/>
                      </a:solidFill>
                      <a:prstDash val="solid"/>
                      <a:round/>
                      <a:headEnd type="none" w="med" len="med"/>
                      <a:tailEnd type="none" w="med" len="med"/>
                    </a:lnT>
                    <a:lnB w="28575" cap="flat" cmpd="sng" algn="ctr">
                      <a:solidFill>
                        <a:srgbClr val="C0A163"/>
                      </a:solidFill>
                      <a:prstDash val="solid"/>
                      <a:round/>
                      <a:headEnd type="none" w="med" len="med"/>
                      <a:tailEnd type="none" w="med" len="med"/>
                    </a:lnB>
                  </a:tcPr>
                </a:tc>
                <a:tc>
                  <a:txBody>
                    <a:bodyPr/>
                    <a:lstStyle/>
                    <a:p>
                      <a:pPr algn="just">
                        <a:lnSpc>
                          <a:spcPts val="4550"/>
                        </a:lnSpc>
                        <a:defRPr/>
                      </a:pPr>
                      <a:r>
                        <a:rPr lang="en-US" sz="3500" dirty="0" err="1">
                          <a:solidFill>
                            <a:srgbClr val="674935"/>
                          </a:solidFill>
                          <a:latin typeface="Roboto Condensed"/>
                          <a:ea typeface="Roboto Condensed"/>
                          <a:cs typeface="Roboto Condensed"/>
                          <a:sym typeface="Roboto Condensed"/>
                        </a:rPr>
                        <a:t>Luận</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điểm</a:t>
                      </a:r>
                      <a:r>
                        <a:rPr lang="en-US" sz="3500" dirty="0">
                          <a:solidFill>
                            <a:srgbClr val="674935"/>
                          </a:solidFill>
                          <a:latin typeface="Roboto Condensed"/>
                          <a:ea typeface="Roboto Condensed"/>
                          <a:cs typeface="Roboto Condensed"/>
                          <a:sym typeface="Roboto Condensed"/>
                        </a:rPr>
                        <a:t> 3: </a:t>
                      </a:r>
                      <a:r>
                        <a:rPr lang="en-US" sz="3500" dirty="0" err="1">
                          <a:solidFill>
                            <a:srgbClr val="674935"/>
                          </a:solidFill>
                          <a:latin typeface="Roboto Condensed"/>
                          <a:ea typeface="Roboto Condensed"/>
                          <a:cs typeface="Roboto Condensed"/>
                          <a:sym typeface="Roboto Condensed"/>
                        </a:rPr>
                        <a:t>đề</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xuất</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những</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phẩm</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chất</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cần</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có</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của</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một</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tác</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phẩm</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văn</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học</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viết</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cho</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thiếu</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nhi</a:t>
                      </a:r>
                      <a:endParaRPr lang="en-US" sz="1100" dirty="0"/>
                    </a:p>
                  </a:txBody>
                  <a:tcPr marL="95250" marR="95250" marT="95250" marB="95250" anchor="ctr">
                    <a:lnL w="28575" cap="flat" cmpd="sng" algn="ctr">
                      <a:solidFill>
                        <a:srgbClr val="C0A163"/>
                      </a:solidFill>
                      <a:prstDash val="solid"/>
                      <a:round/>
                      <a:headEnd type="none" w="med" len="med"/>
                      <a:tailEnd type="none" w="med" len="med"/>
                    </a:lnL>
                    <a:lnR w="28575" cap="flat" cmpd="sng" algn="ctr">
                      <a:solidFill>
                        <a:srgbClr val="C0A163"/>
                      </a:solidFill>
                      <a:prstDash val="solid"/>
                      <a:round/>
                      <a:headEnd type="none" w="med" len="med"/>
                      <a:tailEnd type="none" w="med" len="med"/>
                    </a:lnR>
                    <a:lnT w="28575" cap="flat" cmpd="sng" algn="ctr">
                      <a:solidFill>
                        <a:srgbClr val="C0A163"/>
                      </a:solidFill>
                      <a:prstDash val="solid"/>
                      <a:round/>
                      <a:headEnd type="none" w="med" len="med"/>
                      <a:tailEnd type="none" w="med" len="med"/>
                    </a:lnT>
                    <a:lnB w="28575" cap="flat" cmpd="sng" algn="ctr">
                      <a:solidFill>
                        <a:srgbClr val="C0A163"/>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4" name="Freeform 4"/>
          <p:cNvSpPr/>
          <p:nvPr/>
        </p:nvSpPr>
        <p:spPr>
          <a:xfrm>
            <a:off x="4317274" y="7880701"/>
            <a:ext cx="1108557" cy="1154747"/>
          </a:xfrm>
          <a:custGeom>
            <a:avLst/>
            <a:gdLst/>
            <a:ahLst/>
            <a:cxnLst/>
            <a:rect l="l" t="t" r="r" b="b"/>
            <a:pathLst>
              <a:path w="1108557" h="1154747">
                <a:moveTo>
                  <a:pt x="0" y="0"/>
                </a:moveTo>
                <a:lnTo>
                  <a:pt x="1108557" y="0"/>
                </a:lnTo>
                <a:lnTo>
                  <a:pt x="1108557" y="1154746"/>
                </a:lnTo>
                <a:lnTo>
                  <a:pt x="0" y="115474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5" name="TextBox 5"/>
          <p:cNvSpPr txBox="1"/>
          <p:nvPr/>
        </p:nvSpPr>
        <p:spPr>
          <a:xfrm>
            <a:off x="5539410" y="8124884"/>
            <a:ext cx="12222882" cy="1235075"/>
          </a:xfrm>
          <a:prstGeom prst="rect">
            <a:avLst/>
          </a:prstGeom>
        </p:spPr>
        <p:txBody>
          <a:bodyPr lIns="0" tIns="0" rIns="0" bIns="0" rtlCol="0" anchor="t">
            <a:spAutoFit/>
          </a:bodyPr>
          <a:lstStyle/>
          <a:p>
            <a:pPr algn="just">
              <a:lnSpc>
                <a:spcPts val="4900"/>
              </a:lnSpc>
            </a:pPr>
            <a:r>
              <a:rPr lang="en-US" sz="3500" b="1" dirty="0" err="1">
                <a:solidFill>
                  <a:srgbClr val="674935"/>
                </a:solidFill>
                <a:latin typeface="Roboto Condensed Bold"/>
                <a:ea typeface="Roboto Condensed Bold"/>
                <a:cs typeface="Roboto Condensed Bold"/>
                <a:sym typeface="Roboto Condensed Bold"/>
              </a:rPr>
              <a:t>Mạch</a:t>
            </a:r>
            <a:r>
              <a:rPr lang="en-US" sz="3500" b="1" dirty="0">
                <a:solidFill>
                  <a:srgbClr val="674935"/>
                </a:solidFill>
                <a:latin typeface="Roboto Condensed Bold"/>
                <a:ea typeface="Roboto Condensed Bold"/>
                <a:cs typeface="Roboto Condensed Bold"/>
                <a:sym typeface="Roboto Condensed Bold"/>
              </a:rPr>
              <a:t> </a:t>
            </a:r>
            <a:r>
              <a:rPr lang="en-US" sz="3500" b="1" dirty="0" err="1">
                <a:solidFill>
                  <a:srgbClr val="674935"/>
                </a:solidFill>
                <a:latin typeface="Roboto Condensed Bold"/>
                <a:ea typeface="Roboto Condensed Bold"/>
                <a:cs typeface="Roboto Condensed Bold"/>
                <a:sym typeface="Roboto Condensed Bold"/>
              </a:rPr>
              <a:t>lập</a:t>
            </a:r>
            <a:r>
              <a:rPr lang="en-US" sz="3500" b="1" dirty="0">
                <a:solidFill>
                  <a:srgbClr val="674935"/>
                </a:solidFill>
                <a:latin typeface="Roboto Condensed Bold"/>
                <a:ea typeface="Roboto Condensed Bold"/>
                <a:cs typeface="Roboto Condensed Bold"/>
                <a:sym typeface="Roboto Condensed Bold"/>
              </a:rPr>
              <a:t> </a:t>
            </a:r>
            <a:r>
              <a:rPr lang="en-US" sz="3500" b="1" dirty="0" err="1">
                <a:solidFill>
                  <a:srgbClr val="674935"/>
                </a:solidFill>
                <a:latin typeface="Roboto Condensed Bold"/>
                <a:ea typeface="Roboto Condensed Bold"/>
                <a:cs typeface="Roboto Condensed Bold"/>
                <a:sym typeface="Roboto Condensed Bold"/>
              </a:rPr>
              <a:t>luận</a:t>
            </a:r>
            <a:r>
              <a:rPr lang="en-US" sz="3500" b="1" dirty="0">
                <a:solidFill>
                  <a:srgbClr val="674935"/>
                </a:solidFill>
                <a:latin typeface="Roboto Condensed Bold"/>
                <a:ea typeface="Roboto Condensed Bold"/>
                <a:cs typeface="Roboto Condensed Bold"/>
                <a:sym typeface="Roboto Condensed Bold"/>
              </a:rPr>
              <a:t>: </a:t>
            </a:r>
            <a:r>
              <a:rPr lang="en-US" sz="3500" dirty="0" err="1">
                <a:solidFill>
                  <a:srgbClr val="674935"/>
                </a:solidFill>
                <a:latin typeface="Roboto Condensed"/>
                <a:ea typeface="Roboto Condensed"/>
                <a:cs typeface="Roboto Condensed"/>
                <a:sym typeface="Roboto Condensed"/>
              </a:rPr>
              <a:t>Các</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luận</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điểm</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trong</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bài</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được</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sắp</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xếp</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theo</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trình</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tự</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từ</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cụ</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thể</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đến</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khái</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quát</a:t>
            </a:r>
            <a:endParaRPr lang="en-US" sz="3500" dirty="0">
              <a:solidFill>
                <a:srgbClr val="674935"/>
              </a:solidFill>
              <a:latin typeface="Roboto Condensed"/>
              <a:ea typeface="Roboto Condensed"/>
              <a:cs typeface="Roboto Condensed"/>
              <a:sym typeface="Roboto Condensed"/>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BF8E9"/>
        </a:solidFill>
        <a:effectLst/>
      </p:bgPr>
    </p:bg>
    <p:spTree>
      <p:nvGrpSpPr>
        <p:cNvPr id="1" name=""/>
        <p:cNvGrpSpPr/>
        <p:nvPr/>
      </p:nvGrpSpPr>
      <p:grpSpPr>
        <a:xfrm>
          <a:off x="0" y="0"/>
          <a:ext cx="0" cy="0"/>
          <a:chOff x="0" y="0"/>
          <a:chExt cx="0" cy="0"/>
        </a:xfrm>
      </p:grpSpPr>
      <p:sp>
        <p:nvSpPr>
          <p:cNvPr id="2" name="Freeform 2"/>
          <p:cNvSpPr/>
          <p:nvPr/>
        </p:nvSpPr>
        <p:spPr>
          <a:xfrm>
            <a:off x="-284812" y="3973067"/>
            <a:ext cx="4930885" cy="6495896"/>
          </a:xfrm>
          <a:custGeom>
            <a:avLst/>
            <a:gdLst/>
            <a:ahLst/>
            <a:cxnLst/>
            <a:rect l="l" t="t" r="r" b="b"/>
            <a:pathLst>
              <a:path w="4930885" h="6495896">
                <a:moveTo>
                  <a:pt x="0" y="0"/>
                </a:moveTo>
                <a:lnTo>
                  <a:pt x="4930884" y="0"/>
                </a:lnTo>
                <a:lnTo>
                  <a:pt x="4930884" y="6495896"/>
                </a:lnTo>
                <a:lnTo>
                  <a:pt x="0" y="6495896"/>
                </a:lnTo>
                <a:lnTo>
                  <a:pt x="0" y="0"/>
                </a:lnTo>
                <a:close/>
              </a:path>
            </a:pathLst>
          </a:custGeom>
          <a:blipFill>
            <a:blip r:embed="rId3"/>
            <a:stretch>
              <a:fillRect t="-2736" r="-147021" b="-2736"/>
            </a:stretch>
          </a:blipFill>
        </p:spPr>
        <p:txBody>
          <a:bodyPr/>
          <a:lstStyle/>
          <a:p>
            <a:endParaRPr lang="en-US"/>
          </a:p>
        </p:txBody>
      </p:sp>
      <p:grpSp>
        <p:nvGrpSpPr>
          <p:cNvPr id="3" name="Group 3"/>
          <p:cNvGrpSpPr/>
          <p:nvPr/>
        </p:nvGrpSpPr>
        <p:grpSpPr>
          <a:xfrm>
            <a:off x="3261396" y="1909870"/>
            <a:ext cx="12219525" cy="2063197"/>
            <a:chOff x="0" y="0"/>
            <a:chExt cx="4379202" cy="739403"/>
          </a:xfrm>
        </p:grpSpPr>
        <p:sp>
          <p:nvSpPr>
            <p:cNvPr id="4" name="Freeform 4"/>
            <p:cNvSpPr/>
            <p:nvPr/>
          </p:nvSpPr>
          <p:spPr>
            <a:xfrm>
              <a:off x="0" y="0"/>
              <a:ext cx="4379202" cy="739403"/>
            </a:xfrm>
            <a:custGeom>
              <a:avLst/>
              <a:gdLst/>
              <a:ahLst/>
              <a:cxnLst/>
              <a:rect l="l" t="t" r="r" b="b"/>
              <a:pathLst>
                <a:path w="4379202" h="739403">
                  <a:moveTo>
                    <a:pt x="16473" y="0"/>
                  </a:moveTo>
                  <a:lnTo>
                    <a:pt x="4362729" y="0"/>
                  </a:lnTo>
                  <a:cubicBezTo>
                    <a:pt x="4371827" y="0"/>
                    <a:pt x="4379202" y="7375"/>
                    <a:pt x="4379202" y="16473"/>
                  </a:cubicBezTo>
                  <a:lnTo>
                    <a:pt x="4379202" y="722930"/>
                  </a:lnTo>
                  <a:cubicBezTo>
                    <a:pt x="4379202" y="732028"/>
                    <a:pt x="4371827" y="739403"/>
                    <a:pt x="4362729" y="739403"/>
                  </a:cubicBezTo>
                  <a:lnTo>
                    <a:pt x="16473" y="739403"/>
                  </a:lnTo>
                  <a:cubicBezTo>
                    <a:pt x="7375" y="739403"/>
                    <a:pt x="0" y="732028"/>
                    <a:pt x="0" y="722930"/>
                  </a:cubicBezTo>
                  <a:lnTo>
                    <a:pt x="0" y="16473"/>
                  </a:lnTo>
                  <a:cubicBezTo>
                    <a:pt x="0" y="7375"/>
                    <a:pt x="7375" y="0"/>
                    <a:pt x="16473" y="0"/>
                  </a:cubicBezTo>
                  <a:close/>
                </a:path>
              </a:pathLst>
            </a:custGeom>
            <a:solidFill>
              <a:srgbClr val="000000">
                <a:alpha val="0"/>
              </a:srgbClr>
            </a:solidFill>
            <a:ln w="19050" cap="rnd">
              <a:solidFill>
                <a:srgbClr val="C0A163"/>
              </a:solidFill>
              <a:prstDash val="dash"/>
              <a:round/>
            </a:ln>
          </p:spPr>
          <p:txBody>
            <a:bodyPr/>
            <a:lstStyle/>
            <a:p>
              <a:endParaRPr lang="en-US"/>
            </a:p>
          </p:txBody>
        </p:sp>
        <p:sp>
          <p:nvSpPr>
            <p:cNvPr id="5" name="TextBox 5"/>
            <p:cNvSpPr txBox="1"/>
            <p:nvPr/>
          </p:nvSpPr>
          <p:spPr>
            <a:xfrm>
              <a:off x="0" y="-85725"/>
              <a:ext cx="4379202" cy="825128"/>
            </a:xfrm>
            <a:prstGeom prst="rect">
              <a:avLst/>
            </a:prstGeom>
          </p:spPr>
          <p:txBody>
            <a:bodyPr lIns="50800" tIns="50800" rIns="50800" bIns="50800" rtlCol="0" anchor="ctr"/>
            <a:lstStyle/>
            <a:p>
              <a:pPr algn="ctr">
                <a:lnSpc>
                  <a:spcPts val="4900"/>
                </a:lnSpc>
              </a:pPr>
              <a:r>
                <a:rPr lang="en-US" sz="3500" b="1">
                  <a:solidFill>
                    <a:srgbClr val="605048"/>
                  </a:solidFill>
                  <a:latin typeface="Roboto Condensed Bold"/>
                  <a:ea typeface="Roboto Condensed Bold"/>
                  <a:cs typeface="Roboto Condensed Bold"/>
                  <a:sym typeface="Roboto Condensed Bold"/>
                </a:rPr>
                <a:t>Luận đề: </a:t>
              </a:r>
            </a:p>
            <a:p>
              <a:pPr algn="ctr">
                <a:lnSpc>
                  <a:spcPts val="4900"/>
                </a:lnSpc>
              </a:pPr>
              <a:r>
                <a:rPr lang="en-US" sz="3500">
                  <a:solidFill>
                    <a:srgbClr val="605048"/>
                  </a:solidFill>
                  <a:latin typeface="Roboto Condensed"/>
                  <a:ea typeface="Roboto Condensed"/>
                  <a:cs typeface="Roboto Condensed"/>
                  <a:sym typeface="Roboto Condensed"/>
                </a:rPr>
                <a:t>Thông qua tác phẩm Thằng quỷ nhỏ, suy ngẫm về những phẩm chất cần có của một tác phẩm văn học viết cho thiếu nhi</a:t>
              </a:r>
            </a:p>
          </p:txBody>
        </p:sp>
      </p:grpSp>
      <p:grpSp>
        <p:nvGrpSpPr>
          <p:cNvPr id="6" name="Group 6"/>
          <p:cNvGrpSpPr/>
          <p:nvPr/>
        </p:nvGrpSpPr>
        <p:grpSpPr>
          <a:xfrm>
            <a:off x="1620787" y="4836784"/>
            <a:ext cx="4415022" cy="3266443"/>
            <a:chOff x="0" y="0"/>
            <a:chExt cx="1582244" cy="1170619"/>
          </a:xfrm>
        </p:grpSpPr>
        <p:sp>
          <p:nvSpPr>
            <p:cNvPr id="7" name="Freeform 7"/>
            <p:cNvSpPr/>
            <p:nvPr/>
          </p:nvSpPr>
          <p:spPr>
            <a:xfrm>
              <a:off x="0" y="0"/>
              <a:ext cx="1582244" cy="1170619"/>
            </a:xfrm>
            <a:custGeom>
              <a:avLst/>
              <a:gdLst/>
              <a:ahLst/>
              <a:cxnLst/>
              <a:rect l="l" t="t" r="r" b="b"/>
              <a:pathLst>
                <a:path w="1582244" h="1170619">
                  <a:moveTo>
                    <a:pt x="45592" y="0"/>
                  </a:moveTo>
                  <a:lnTo>
                    <a:pt x="1536652" y="0"/>
                  </a:lnTo>
                  <a:cubicBezTo>
                    <a:pt x="1561832" y="0"/>
                    <a:pt x="1582244" y="20412"/>
                    <a:pt x="1582244" y="45592"/>
                  </a:cubicBezTo>
                  <a:lnTo>
                    <a:pt x="1582244" y="1125027"/>
                  </a:lnTo>
                  <a:cubicBezTo>
                    <a:pt x="1582244" y="1150207"/>
                    <a:pt x="1561832" y="1170619"/>
                    <a:pt x="1536652" y="1170619"/>
                  </a:cubicBezTo>
                  <a:lnTo>
                    <a:pt x="45592" y="1170619"/>
                  </a:lnTo>
                  <a:cubicBezTo>
                    <a:pt x="33500" y="1170619"/>
                    <a:pt x="21904" y="1165816"/>
                    <a:pt x="13354" y="1157266"/>
                  </a:cubicBezTo>
                  <a:cubicBezTo>
                    <a:pt x="4803" y="1148715"/>
                    <a:pt x="0" y="1137119"/>
                    <a:pt x="0" y="1125027"/>
                  </a:cubicBezTo>
                  <a:lnTo>
                    <a:pt x="0" y="45592"/>
                  </a:lnTo>
                  <a:cubicBezTo>
                    <a:pt x="0" y="20412"/>
                    <a:pt x="20412" y="0"/>
                    <a:pt x="45592" y="0"/>
                  </a:cubicBezTo>
                  <a:close/>
                </a:path>
              </a:pathLst>
            </a:custGeom>
            <a:solidFill>
              <a:srgbClr val="000000">
                <a:alpha val="0"/>
              </a:srgbClr>
            </a:solidFill>
            <a:ln w="19050" cap="rnd">
              <a:solidFill>
                <a:srgbClr val="C0A163"/>
              </a:solidFill>
              <a:prstDash val="dash"/>
              <a:round/>
            </a:ln>
          </p:spPr>
          <p:txBody>
            <a:bodyPr/>
            <a:lstStyle/>
            <a:p>
              <a:endParaRPr lang="en-US"/>
            </a:p>
          </p:txBody>
        </p:sp>
        <p:sp>
          <p:nvSpPr>
            <p:cNvPr id="8" name="TextBox 8"/>
            <p:cNvSpPr txBox="1"/>
            <p:nvPr/>
          </p:nvSpPr>
          <p:spPr>
            <a:xfrm>
              <a:off x="0" y="-85725"/>
              <a:ext cx="1582244" cy="1256344"/>
            </a:xfrm>
            <a:prstGeom prst="rect">
              <a:avLst/>
            </a:prstGeom>
          </p:spPr>
          <p:txBody>
            <a:bodyPr lIns="50800" tIns="50800" rIns="50800" bIns="50800" rtlCol="0" anchor="ctr"/>
            <a:lstStyle/>
            <a:p>
              <a:pPr algn="ctr">
                <a:lnSpc>
                  <a:spcPts val="4900"/>
                </a:lnSpc>
              </a:pPr>
              <a:r>
                <a:rPr lang="en-US" sz="3500" b="1">
                  <a:solidFill>
                    <a:srgbClr val="605048"/>
                  </a:solidFill>
                  <a:latin typeface="Roboto Condensed Bold"/>
                  <a:ea typeface="Roboto Condensed Bold"/>
                  <a:cs typeface="Roboto Condensed Bold"/>
                  <a:sym typeface="Roboto Condensed Bold"/>
                </a:rPr>
                <a:t>Luận điểm 1:</a:t>
              </a:r>
              <a:r>
                <a:rPr lang="en-US" sz="3500">
                  <a:solidFill>
                    <a:srgbClr val="605048"/>
                  </a:solidFill>
                  <a:latin typeface="Roboto Condensed"/>
                  <a:ea typeface="Roboto Condensed"/>
                  <a:cs typeface="Roboto Condensed"/>
                  <a:sym typeface="Roboto Condensed"/>
                </a:rPr>
                <a:t> </a:t>
              </a:r>
            </a:p>
            <a:p>
              <a:pPr algn="ctr">
                <a:lnSpc>
                  <a:spcPts val="4900"/>
                </a:lnSpc>
              </a:pPr>
              <a:r>
                <a:rPr lang="en-US" sz="3500">
                  <a:solidFill>
                    <a:srgbClr val="605048"/>
                  </a:solidFill>
                  <a:latin typeface="Roboto Condensed"/>
                  <a:ea typeface="Roboto Condensed"/>
                  <a:cs typeface="Roboto Condensed"/>
                  <a:sym typeface="Roboto Condensed"/>
                </a:rPr>
                <a:t>Nhân dạng khác biệt của Quỳnh và thái độ của mọi người đối với nhân dạng ấy</a:t>
              </a:r>
            </a:p>
          </p:txBody>
        </p:sp>
      </p:grpSp>
      <p:grpSp>
        <p:nvGrpSpPr>
          <p:cNvPr id="9" name="Group 9"/>
          <p:cNvGrpSpPr/>
          <p:nvPr/>
        </p:nvGrpSpPr>
        <p:grpSpPr>
          <a:xfrm>
            <a:off x="7139309" y="4836784"/>
            <a:ext cx="4463699" cy="3266443"/>
            <a:chOff x="0" y="0"/>
            <a:chExt cx="1599689" cy="1170619"/>
          </a:xfrm>
        </p:grpSpPr>
        <p:sp>
          <p:nvSpPr>
            <p:cNvPr id="10" name="Freeform 10"/>
            <p:cNvSpPr/>
            <p:nvPr/>
          </p:nvSpPr>
          <p:spPr>
            <a:xfrm>
              <a:off x="0" y="0"/>
              <a:ext cx="1599689" cy="1170619"/>
            </a:xfrm>
            <a:custGeom>
              <a:avLst/>
              <a:gdLst/>
              <a:ahLst/>
              <a:cxnLst/>
              <a:rect l="l" t="t" r="r" b="b"/>
              <a:pathLst>
                <a:path w="1599689" h="1170619">
                  <a:moveTo>
                    <a:pt x="45095" y="0"/>
                  </a:moveTo>
                  <a:lnTo>
                    <a:pt x="1554594" y="0"/>
                  </a:lnTo>
                  <a:cubicBezTo>
                    <a:pt x="1579499" y="0"/>
                    <a:pt x="1599689" y="20190"/>
                    <a:pt x="1599689" y="45095"/>
                  </a:cubicBezTo>
                  <a:lnTo>
                    <a:pt x="1599689" y="1125524"/>
                  </a:lnTo>
                  <a:cubicBezTo>
                    <a:pt x="1599689" y="1137484"/>
                    <a:pt x="1594938" y="1148954"/>
                    <a:pt x="1586481" y="1157411"/>
                  </a:cubicBezTo>
                  <a:cubicBezTo>
                    <a:pt x="1578024" y="1165868"/>
                    <a:pt x="1566554" y="1170619"/>
                    <a:pt x="1554594" y="1170619"/>
                  </a:cubicBezTo>
                  <a:lnTo>
                    <a:pt x="45095" y="1170619"/>
                  </a:lnTo>
                  <a:cubicBezTo>
                    <a:pt x="33135" y="1170619"/>
                    <a:pt x="21665" y="1165868"/>
                    <a:pt x="13208" y="1157411"/>
                  </a:cubicBezTo>
                  <a:cubicBezTo>
                    <a:pt x="4751" y="1148954"/>
                    <a:pt x="0" y="1137484"/>
                    <a:pt x="0" y="1125524"/>
                  </a:cubicBezTo>
                  <a:lnTo>
                    <a:pt x="0" y="45095"/>
                  </a:lnTo>
                  <a:cubicBezTo>
                    <a:pt x="0" y="33135"/>
                    <a:pt x="4751" y="21665"/>
                    <a:pt x="13208" y="13208"/>
                  </a:cubicBezTo>
                  <a:cubicBezTo>
                    <a:pt x="21665" y="4751"/>
                    <a:pt x="33135" y="0"/>
                    <a:pt x="45095" y="0"/>
                  </a:cubicBezTo>
                  <a:close/>
                </a:path>
              </a:pathLst>
            </a:custGeom>
            <a:solidFill>
              <a:srgbClr val="000000">
                <a:alpha val="0"/>
              </a:srgbClr>
            </a:solidFill>
            <a:ln w="19050" cap="rnd">
              <a:solidFill>
                <a:srgbClr val="C0A163"/>
              </a:solidFill>
              <a:prstDash val="dash"/>
              <a:round/>
            </a:ln>
          </p:spPr>
          <p:txBody>
            <a:bodyPr/>
            <a:lstStyle/>
            <a:p>
              <a:endParaRPr lang="en-US"/>
            </a:p>
          </p:txBody>
        </p:sp>
        <p:sp>
          <p:nvSpPr>
            <p:cNvPr id="11" name="TextBox 11"/>
            <p:cNvSpPr txBox="1"/>
            <p:nvPr/>
          </p:nvSpPr>
          <p:spPr>
            <a:xfrm>
              <a:off x="0" y="-85725"/>
              <a:ext cx="1599689" cy="1256344"/>
            </a:xfrm>
            <a:prstGeom prst="rect">
              <a:avLst/>
            </a:prstGeom>
          </p:spPr>
          <p:txBody>
            <a:bodyPr lIns="50800" tIns="50800" rIns="50800" bIns="50800" rtlCol="0" anchor="ctr"/>
            <a:lstStyle/>
            <a:p>
              <a:pPr algn="ctr">
                <a:lnSpc>
                  <a:spcPts val="4900"/>
                </a:lnSpc>
              </a:pPr>
              <a:r>
                <a:rPr lang="en-US" sz="3500" b="1">
                  <a:solidFill>
                    <a:srgbClr val="605048"/>
                  </a:solidFill>
                  <a:latin typeface="Roboto Condensed Bold"/>
                  <a:ea typeface="Roboto Condensed Bold"/>
                  <a:cs typeface="Roboto Condensed Bold"/>
                  <a:sym typeface="Roboto Condensed Bold"/>
                </a:rPr>
                <a:t>Luận điểm 2:</a:t>
              </a:r>
            </a:p>
            <a:p>
              <a:pPr algn="ctr">
                <a:lnSpc>
                  <a:spcPts val="4900"/>
                </a:lnSpc>
              </a:pPr>
              <a:r>
                <a:rPr lang="en-US" sz="3500">
                  <a:solidFill>
                    <a:srgbClr val="605048"/>
                  </a:solidFill>
                  <a:latin typeface="Roboto Condensed"/>
                  <a:ea typeface="Roboto Condensed"/>
                  <a:cs typeface="Roboto Condensed"/>
                  <a:sym typeface="Roboto Condensed"/>
                </a:rPr>
                <a:t>Nhân dạng con người là một tạo tác mang tính văn hóa</a:t>
              </a:r>
            </a:p>
            <a:p>
              <a:pPr algn="ctr">
                <a:lnSpc>
                  <a:spcPts val="4900"/>
                </a:lnSpc>
              </a:pPr>
              <a:endParaRPr lang="en-US" sz="3500">
                <a:solidFill>
                  <a:srgbClr val="605048"/>
                </a:solidFill>
                <a:latin typeface="Roboto Condensed"/>
                <a:ea typeface="Roboto Condensed"/>
                <a:cs typeface="Roboto Condensed"/>
                <a:sym typeface="Roboto Condensed"/>
              </a:endParaRPr>
            </a:p>
          </p:txBody>
        </p:sp>
      </p:grpSp>
      <p:grpSp>
        <p:nvGrpSpPr>
          <p:cNvPr id="12" name="Group 12"/>
          <p:cNvGrpSpPr/>
          <p:nvPr/>
        </p:nvGrpSpPr>
        <p:grpSpPr>
          <a:xfrm>
            <a:off x="12698218" y="4836784"/>
            <a:ext cx="4541883" cy="3266443"/>
            <a:chOff x="0" y="0"/>
            <a:chExt cx="1627708" cy="1170619"/>
          </a:xfrm>
        </p:grpSpPr>
        <p:sp>
          <p:nvSpPr>
            <p:cNvPr id="13" name="Freeform 13"/>
            <p:cNvSpPr/>
            <p:nvPr/>
          </p:nvSpPr>
          <p:spPr>
            <a:xfrm>
              <a:off x="0" y="0"/>
              <a:ext cx="1627708" cy="1170619"/>
            </a:xfrm>
            <a:custGeom>
              <a:avLst/>
              <a:gdLst/>
              <a:ahLst/>
              <a:cxnLst/>
              <a:rect l="l" t="t" r="r" b="b"/>
              <a:pathLst>
                <a:path w="1627708" h="1170619">
                  <a:moveTo>
                    <a:pt x="44319" y="0"/>
                  </a:moveTo>
                  <a:lnTo>
                    <a:pt x="1583390" y="0"/>
                  </a:lnTo>
                  <a:cubicBezTo>
                    <a:pt x="1595144" y="0"/>
                    <a:pt x="1606416" y="4669"/>
                    <a:pt x="1614728" y="12981"/>
                  </a:cubicBezTo>
                  <a:cubicBezTo>
                    <a:pt x="1623039" y="21292"/>
                    <a:pt x="1627708" y="32565"/>
                    <a:pt x="1627708" y="44319"/>
                  </a:cubicBezTo>
                  <a:lnTo>
                    <a:pt x="1627708" y="1126301"/>
                  </a:lnTo>
                  <a:cubicBezTo>
                    <a:pt x="1627708" y="1150777"/>
                    <a:pt x="1607866" y="1170619"/>
                    <a:pt x="1583390" y="1170619"/>
                  </a:cubicBezTo>
                  <a:lnTo>
                    <a:pt x="44319" y="1170619"/>
                  </a:lnTo>
                  <a:cubicBezTo>
                    <a:pt x="32565" y="1170619"/>
                    <a:pt x="21292" y="1165950"/>
                    <a:pt x="12981" y="1157639"/>
                  </a:cubicBezTo>
                  <a:cubicBezTo>
                    <a:pt x="4669" y="1149327"/>
                    <a:pt x="0" y="1138055"/>
                    <a:pt x="0" y="1126301"/>
                  </a:cubicBezTo>
                  <a:lnTo>
                    <a:pt x="0" y="44319"/>
                  </a:lnTo>
                  <a:cubicBezTo>
                    <a:pt x="0" y="19842"/>
                    <a:pt x="19842" y="0"/>
                    <a:pt x="44319" y="0"/>
                  </a:cubicBezTo>
                  <a:close/>
                </a:path>
              </a:pathLst>
            </a:custGeom>
            <a:solidFill>
              <a:srgbClr val="000000">
                <a:alpha val="0"/>
              </a:srgbClr>
            </a:solidFill>
            <a:ln w="19050" cap="rnd">
              <a:solidFill>
                <a:srgbClr val="C0A163"/>
              </a:solidFill>
              <a:prstDash val="dash"/>
              <a:round/>
            </a:ln>
          </p:spPr>
          <p:txBody>
            <a:bodyPr/>
            <a:lstStyle/>
            <a:p>
              <a:endParaRPr lang="en-US"/>
            </a:p>
          </p:txBody>
        </p:sp>
        <p:sp>
          <p:nvSpPr>
            <p:cNvPr id="14" name="TextBox 14"/>
            <p:cNvSpPr txBox="1"/>
            <p:nvPr/>
          </p:nvSpPr>
          <p:spPr>
            <a:xfrm>
              <a:off x="0" y="-85725"/>
              <a:ext cx="1627708" cy="1256344"/>
            </a:xfrm>
            <a:prstGeom prst="rect">
              <a:avLst/>
            </a:prstGeom>
          </p:spPr>
          <p:txBody>
            <a:bodyPr lIns="50800" tIns="50800" rIns="50800" bIns="50800" rtlCol="0" anchor="ctr"/>
            <a:lstStyle/>
            <a:p>
              <a:pPr algn="ctr">
                <a:lnSpc>
                  <a:spcPts val="4900"/>
                </a:lnSpc>
              </a:pPr>
              <a:r>
                <a:rPr lang="en-US" sz="3500" b="1">
                  <a:solidFill>
                    <a:srgbClr val="605048"/>
                  </a:solidFill>
                  <a:latin typeface="Roboto Condensed Bold"/>
                  <a:ea typeface="Roboto Condensed Bold"/>
                  <a:cs typeface="Roboto Condensed Bold"/>
                  <a:sym typeface="Roboto Condensed Bold"/>
                </a:rPr>
                <a:t>Luận điểm 3:</a:t>
              </a:r>
            </a:p>
            <a:p>
              <a:pPr algn="ctr">
                <a:lnSpc>
                  <a:spcPts val="4900"/>
                </a:lnSpc>
              </a:pPr>
              <a:r>
                <a:rPr lang="en-US" sz="3500">
                  <a:solidFill>
                    <a:srgbClr val="605048"/>
                  </a:solidFill>
                  <a:latin typeface="Roboto Condensed"/>
                  <a:ea typeface="Roboto Condensed"/>
                  <a:cs typeface="Roboto Condensed"/>
                  <a:sym typeface="Roboto Condensed"/>
                </a:rPr>
                <a:t>Những phẩm chất cần có của một tác phẩm văn học viết cho thiếu nhi</a:t>
              </a:r>
            </a:p>
            <a:p>
              <a:pPr algn="ctr">
                <a:lnSpc>
                  <a:spcPts val="4900"/>
                </a:lnSpc>
              </a:pPr>
              <a:endParaRPr lang="en-US" sz="3500">
                <a:solidFill>
                  <a:srgbClr val="605048"/>
                </a:solidFill>
                <a:latin typeface="Roboto Condensed"/>
                <a:ea typeface="Roboto Condensed"/>
                <a:cs typeface="Roboto Condensed"/>
                <a:sym typeface="Roboto Condensed"/>
              </a:endParaRPr>
            </a:p>
          </p:txBody>
        </p:sp>
      </p:grpSp>
      <p:sp>
        <p:nvSpPr>
          <p:cNvPr id="15" name="AutoShape 15"/>
          <p:cNvSpPr/>
          <p:nvPr/>
        </p:nvSpPr>
        <p:spPr>
          <a:xfrm flipH="1">
            <a:off x="3828298" y="3973067"/>
            <a:ext cx="5542860" cy="863718"/>
          </a:xfrm>
          <a:prstGeom prst="line">
            <a:avLst/>
          </a:prstGeom>
          <a:ln w="38100" cap="flat">
            <a:solidFill>
              <a:srgbClr val="A98256"/>
            </a:solidFill>
            <a:prstDash val="solid"/>
            <a:headEnd type="none" w="sm" len="sm"/>
            <a:tailEnd type="arrow" w="med" len="sm"/>
          </a:ln>
        </p:spPr>
        <p:txBody>
          <a:bodyPr/>
          <a:lstStyle/>
          <a:p>
            <a:endParaRPr lang="en-US"/>
          </a:p>
        </p:txBody>
      </p:sp>
      <p:sp>
        <p:nvSpPr>
          <p:cNvPr id="16" name="AutoShape 16"/>
          <p:cNvSpPr/>
          <p:nvPr/>
        </p:nvSpPr>
        <p:spPr>
          <a:xfrm>
            <a:off x="9371158" y="3973067"/>
            <a:ext cx="0" cy="863718"/>
          </a:xfrm>
          <a:prstGeom prst="line">
            <a:avLst/>
          </a:prstGeom>
          <a:ln w="38100" cap="flat">
            <a:solidFill>
              <a:srgbClr val="A98256"/>
            </a:solidFill>
            <a:prstDash val="solid"/>
            <a:headEnd type="none" w="sm" len="sm"/>
            <a:tailEnd type="arrow" w="med" len="sm"/>
          </a:ln>
        </p:spPr>
        <p:txBody>
          <a:bodyPr/>
          <a:lstStyle/>
          <a:p>
            <a:endParaRPr lang="en-US"/>
          </a:p>
        </p:txBody>
      </p:sp>
      <p:sp>
        <p:nvSpPr>
          <p:cNvPr id="17" name="AutoShape 17"/>
          <p:cNvSpPr/>
          <p:nvPr/>
        </p:nvSpPr>
        <p:spPr>
          <a:xfrm>
            <a:off x="9371158" y="3973067"/>
            <a:ext cx="5598002" cy="863718"/>
          </a:xfrm>
          <a:prstGeom prst="line">
            <a:avLst/>
          </a:prstGeom>
          <a:ln w="38100" cap="flat">
            <a:solidFill>
              <a:srgbClr val="A98256"/>
            </a:solidFill>
            <a:prstDash val="solid"/>
            <a:headEnd type="none" w="sm" len="sm"/>
            <a:tailEnd type="arrow" w="med" len="sm"/>
          </a:ln>
        </p:spPr>
        <p:txBody>
          <a:bodyPr/>
          <a:lstStyle/>
          <a:p>
            <a:endParaRPr lang="en-US"/>
          </a:p>
        </p:txBody>
      </p:sp>
      <p:sp>
        <p:nvSpPr>
          <p:cNvPr id="18" name="TextBox 18"/>
          <p:cNvSpPr txBox="1"/>
          <p:nvPr/>
        </p:nvSpPr>
        <p:spPr>
          <a:xfrm>
            <a:off x="3261396" y="477710"/>
            <a:ext cx="12222882" cy="736600"/>
          </a:xfrm>
          <a:prstGeom prst="rect">
            <a:avLst/>
          </a:prstGeom>
        </p:spPr>
        <p:txBody>
          <a:bodyPr lIns="0" tIns="0" rIns="0" bIns="0" rtlCol="0" anchor="t">
            <a:spAutoFit/>
          </a:bodyPr>
          <a:lstStyle/>
          <a:p>
            <a:pPr algn="ctr">
              <a:lnSpc>
                <a:spcPts val="5600"/>
              </a:lnSpc>
            </a:pPr>
            <a:r>
              <a:rPr lang="en-US" sz="4000">
                <a:solidFill>
                  <a:srgbClr val="674935"/>
                </a:solidFill>
                <a:latin typeface="#9Slide07 Crocante"/>
                <a:ea typeface="#9Slide07 Crocante"/>
                <a:cs typeface="#9Slide07 Crocante"/>
                <a:sym typeface="#9Slide07 Crocante"/>
              </a:rPr>
              <a:t>SƠ ĐỒ LẬP LUẬN KHÁI QUÁT CỦA VĂN BẢN</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BF8E9"/>
        </a:solidFill>
        <a:effectLst/>
      </p:bgPr>
    </p:bg>
    <p:spTree>
      <p:nvGrpSpPr>
        <p:cNvPr id="1" name=""/>
        <p:cNvGrpSpPr/>
        <p:nvPr/>
      </p:nvGrpSpPr>
      <p:grpSpPr>
        <a:xfrm>
          <a:off x="0" y="0"/>
          <a:ext cx="0" cy="0"/>
          <a:chOff x="0" y="0"/>
          <a:chExt cx="0" cy="0"/>
        </a:xfrm>
      </p:grpSpPr>
      <p:grpSp>
        <p:nvGrpSpPr>
          <p:cNvPr id="2" name="Group 2"/>
          <p:cNvGrpSpPr/>
          <p:nvPr/>
        </p:nvGrpSpPr>
        <p:grpSpPr>
          <a:xfrm>
            <a:off x="13700761" y="9387840"/>
            <a:ext cx="243840" cy="434342"/>
            <a:chOff x="0" y="0"/>
            <a:chExt cx="325120" cy="579122"/>
          </a:xfrm>
        </p:grpSpPr>
        <p:sp>
          <p:nvSpPr>
            <p:cNvPr id="3" name="Freeform 3"/>
            <p:cNvSpPr/>
            <p:nvPr/>
          </p:nvSpPr>
          <p:spPr>
            <a:xfrm>
              <a:off x="0" y="0"/>
              <a:ext cx="325120" cy="579120"/>
            </a:xfrm>
            <a:custGeom>
              <a:avLst/>
              <a:gdLst/>
              <a:ahLst/>
              <a:cxnLst/>
              <a:rect l="l" t="t" r="r" b="b"/>
              <a:pathLst>
                <a:path w="325120" h="579120">
                  <a:moveTo>
                    <a:pt x="325120" y="289560"/>
                  </a:moveTo>
                  <a:cubicBezTo>
                    <a:pt x="325120" y="129667"/>
                    <a:pt x="252349" y="0"/>
                    <a:pt x="162560" y="0"/>
                  </a:cubicBezTo>
                  <a:cubicBezTo>
                    <a:pt x="72771" y="0"/>
                    <a:pt x="0" y="129667"/>
                    <a:pt x="0" y="289560"/>
                  </a:cubicBezTo>
                  <a:cubicBezTo>
                    <a:pt x="0" y="449453"/>
                    <a:pt x="72771" y="579120"/>
                    <a:pt x="162560" y="579120"/>
                  </a:cubicBezTo>
                  <a:cubicBezTo>
                    <a:pt x="252349" y="579120"/>
                    <a:pt x="325120" y="449453"/>
                    <a:pt x="325120" y="289560"/>
                  </a:cubicBezTo>
                  <a:close/>
                </a:path>
              </a:pathLst>
            </a:custGeom>
            <a:solidFill>
              <a:srgbClr val="EADEC6"/>
            </a:solidFill>
          </p:spPr>
          <p:txBody>
            <a:bodyPr/>
            <a:lstStyle/>
            <a:p>
              <a:endParaRPr lang="en-US"/>
            </a:p>
          </p:txBody>
        </p:sp>
      </p:grpSp>
      <p:grpSp>
        <p:nvGrpSpPr>
          <p:cNvPr id="4" name="Group 4"/>
          <p:cNvGrpSpPr/>
          <p:nvPr/>
        </p:nvGrpSpPr>
        <p:grpSpPr>
          <a:xfrm>
            <a:off x="776402" y="2432856"/>
            <a:ext cx="16779266" cy="6825444"/>
            <a:chOff x="0" y="0"/>
            <a:chExt cx="4419231" cy="1797648"/>
          </a:xfrm>
        </p:grpSpPr>
        <p:sp>
          <p:nvSpPr>
            <p:cNvPr id="5" name="Freeform 5"/>
            <p:cNvSpPr/>
            <p:nvPr/>
          </p:nvSpPr>
          <p:spPr>
            <a:xfrm>
              <a:off x="0" y="0"/>
              <a:ext cx="4419231" cy="1797648"/>
            </a:xfrm>
            <a:custGeom>
              <a:avLst/>
              <a:gdLst/>
              <a:ahLst/>
              <a:cxnLst/>
              <a:rect l="l" t="t" r="r" b="b"/>
              <a:pathLst>
                <a:path w="4419231" h="1797648">
                  <a:moveTo>
                    <a:pt x="23531" y="0"/>
                  </a:moveTo>
                  <a:lnTo>
                    <a:pt x="4395700" y="0"/>
                  </a:lnTo>
                  <a:cubicBezTo>
                    <a:pt x="4401940" y="0"/>
                    <a:pt x="4407926" y="2479"/>
                    <a:pt x="4412338" y="6892"/>
                  </a:cubicBezTo>
                  <a:cubicBezTo>
                    <a:pt x="4416751" y="11305"/>
                    <a:pt x="4419231" y="17290"/>
                    <a:pt x="4419231" y="23531"/>
                  </a:cubicBezTo>
                  <a:lnTo>
                    <a:pt x="4419231" y="1774117"/>
                  </a:lnTo>
                  <a:cubicBezTo>
                    <a:pt x="4419231" y="1780357"/>
                    <a:pt x="4416751" y="1786343"/>
                    <a:pt x="4412338" y="1790756"/>
                  </a:cubicBezTo>
                  <a:cubicBezTo>
                    <a:pt x="4407926" y="1795169"/>
                    <a:pt x="4401940" y="1797648"/>
                    <a:pt x="4395700" y="1797648"/>
                  </a:cubicBezTo>
                  <a:lnTo>
                    <a:pt x="23531" y="1797648"/>
                  </a:lnTo>
                  <a:cubicBezTo>
                    <a:pt x="17290" y="1797648"/>
                    <a:pt x="11305" y="1795169"/>
                    <a:pt x="6892" y="1790756"/>
                  </a:cubicBezTo>
                  <a:cubicBezTo>
                    <a:pt x="2479" y="1786343"/>
                    <a:pt x="0" y="1780357"/>
                    <a:pt x="0" y="1774117"/>
                  </a:cubicBezTo>
                  <a:lnTo>
                    <a:pt x="0" y="23531"/>
                  </a:lnTo>
                  <a:cubicBezTo>
                    <a:pt x="0" y="17290"/>
                    <a:pt x="2479" y="11305"/>
                    <a:pt x="6892" y="6892"/>
                  </a:cubicBezTo>
                  <a:cubicBezTo>
                    <a:pt x="11305" y="2479"/>
                    <a:pt x="17290" y="0"/>
                    <a:pt x="23531" y="0"/>
                  </a:cubicBezTo>
                  <a:close/>
                </a:path>
              </a:pathLst>
            </a:custGeom>
            <a:solidFill>
              <a:srgbClr val="EDE5D9">
                <a:alpha val="70980"/>
              </a:srgbClr>
            </a:solidFill>
          </p:spPr>
          <p:txBody>
            <a:bodyPr/>
            <a:lstStyle/>
            <a:p>
              <a:endParaRPr lang="en-US"/>
            </a:p>
          </p:txBody>
        </p:sp>
        <p:sp>
          <p:nvSpPr>
            <p:cNvPr id="6" name="TextBox 6"/>
            <p:cNvSpPr txBox="1"/>
            <p:nvPr/>
          </p:nvSpPr>
          <p:spPr>
            <a:xfrm>
              <a:off x="0" y="-9525"/>
              <a:ext cx="4419231" cy="1807173"/>
            </a:xfrm>
            <a:prstGeom prst="rect">
              <a:avLst/>
            </a:prstGeom>
          </p:spPr>
          <p:txBody>
            <a:bodyPr lIns="50800" tIns="50800" rIns="50800" bIns="50800" rtlCol="0" anchor="ctr"/>
            <a:lstStyle/>
            <a:p>
              <a:pPr algn="just">
                <a:lnSpc>
                  <a:spcPts val="4800"/>
                </a:lnSpc>
              </a:pPr>
              <a:endParaRPr/>
            </a:p>
          </p:txBody>
        </p:sp>
      </p:grpSp>
      <p:sp>
        <p:nvSpPr>
          <p:cNvPr id="7" name="TextBox 7"/>
          <p:cNvSpPr txBox="1"/>
          <p:nvPr/>
        </p:nvSpPr>
        <p:spPr>
          <a:xfrm>
            <a:off x="1447321" y="2843283"/>
            <a:ext cx="15393359" cy="5622925"/>
          </a:xfrm>
          <a:prstGeom prst="rect">
            <a:avLst/>
          </a:prstGeom>
        </p:spPr>
        <p:txBody>
          <a:bodyPr lIns="0" tIns="0" rIns="0" bIns="0" rtlCol="0" anchor="t">
            <a:spAutoFit/>
          </a:bodyPr>
          <a:lstStyle/>
          <a:p>
            <a:pPr marL="863601" lvl="1" indent="-431801" algn="just">
              <a:lnSpc>
                <a:spcPts val="5600"/>
              </a:lnSpc>
              <a:buFont typeface="Arial"/>
              <a:buChar char="•"/>
            </a:pPr>
            <a:r>
              <a:rPr lang="en-US" sz="4000" b="1">
                <a:solidFill>
                  <a:srgbClr val="674935"/>
                </a:solidFill>
                <a:latin typeface="Roboto Condensed Bold"/>
                <a:ea typeface="Roboto Condensed Bold"/>
                <a:cs typeface="Roboto Condensed Bold"/>
                <a:sym typeface="Roboto Condensed Bold"/>
              </a:rPr>
              <a:t>Cách thức: </a:t>
            </a:r>
            <a:r>
              <a:rPr lang="en-US" sz="4000">
                <a:solidFill>
                  <a:srgbClr val="674935"/>
                </a:solidFill>
                <a:latin typeface="Roboto Condensed"/>
                <a:ea typeface="Roboto Condensed"/>
                <a:cs typeface="Roboto Condensed"/>
                <a:sym typeface="Roboto Condensed"/>
              </a:rPr>
              <a:t>HS thảo luận theo 6 nhóm, 2 nhóm chung 1 nhiệm vụ</a:t>
            </a:r>
          </a:p>
          <a:p>
            <a:pPr marL="863601" lvl="1" indent="-431801" algn="just">
              <a:lnSpc>
                <a:spcPts val="5600"/>
              </a:lnSpc>
              <a:buFont typeface="Arial"/>
              <a:buChar char="•"/>
            </a:pPr>
            <a:r>
              <a:rPr lang="en-US" sz="4000" b="1">
                <a:solidFill>
                  <a:srgbClr val="674935"/>
                </a:solidFill>
                <a:latin typeface="Roboto Condensed Bold"/>
                <a:ea typeface="Roboto Condensed Bold"/>
                <a:cs typeface="Roboto Condensed Bold"/>
                <a:sym typeface="Roboto Condensed Bold"/>
              </a:rPr>
              <a:t>Thời gian:</a:t>
            </a:r>
            <a:r>
              <a:rPr lang="en-US" sz="4000">
                <a:solidFill>
                  <a:srgbClr val="674935"/>
                </a:solidFill>
                <a:latin typeface="Roboto Condensed"/>
                <a:ea typeface="Roboto Condensed"/>
                <a:cs typeface="Roboto Condensed"/>
                <a:sym typeface="Roboto Condensed"/>
              </a:rPr>
              <a:t> 10 phút </a:t>
            </a:r>
          </a:p>
          <a:p>
            <a:pPr marL="863601" lvl="1" indent="-431801" algn="just">
              <a:lnSpc>
                <a:spcPts val="5600"/>
              </a:lnSpc>
              <a:buFont typeface="Arial"/>
              <a:buChar char="•"/>
            </a:pPr>
            <a:r>
              <a:rPr lang="en-US" sz="4000" b="1">
                <a:solidFill>
                  <a:srgbClr val="674935"/>
                </a:solidFill>
                <a:latin typeface="Roboto Condensed Bold"/>
                <a:ea typeface="Roboto Condensed Bold"/>
                <a:cs typeface="Roboto Condensed Bold"/>
                <a:sym typeface="Roboto Condensed Bold"/>
              </a:rPr>
              <a:t>Báo cáo:</a:t>
            </a:r>
            <a:r>
              <a:rPr lang="en-US" sz="4000">
                <a:solidFill>
                  <a:srgbClr val="674935"/>
                </a:solidFill>
                <a:latin typeface="Roboto Condensed"/>
                <a:ea typeface="Roboto Condensed"/>
                <a:cs typeface="Roboto Condensed"/>
                <a:sym typeface="Roboto Condensed"/>
              </a:rPr>
              <a:t> tối đa 2 phút / nhóm (GV gọi ngẫu nhiên đại diện mỗi nhóm cho mỗi nhiệm vụ trình bày)</a:t>
            </a:r>
          </a:p>
          <a:p>
            <a:pPr marL="863601" lvl="1" indent="-431801" algn="just">
              <a:lnSpc>
                <a:spcPts val="5600"/>
              </a:lnSpc>
              <a:buFont typeface="Arial"/>
              <a:buChar char="•"/>
            </a:pPr>
            <a:r>
              <a:rPr lang="en-US" sz="4000" b="1">
                <a:solidFill>
                  <a:srgbClr val="674935"/>
                </a:solidFill>
                <a:latin typeface="Roboto Condensed Bold"/>
                <a:ea typeface="Roboto Condensed Bold"/>
                <a:cs typeface="Roboto Condensed Bold"/>
                <a:sym typeface="Roboto Condensed Bold"/>
              </a:rPr>
              <a:t>Nhiệm vụ: </a:t>
            </a:r>
            <a:r>
              <a:rPr lang="en-US" sz="4000">
                <a:solidFill>
                  <a:srgbClr val="674935"/>
                </a:solidFill>
                <a:latin typeface="Roboto Condensed"/>
                <a:ea typeface="Roboto Condensed"/>
                <a:cs typeface="Roboto Condensed"/>
                <a:sym typeface="Roboto Condensed"/>
              </a:rPr>
              <a:t>Tìm hiểu luận đề và hệ thống luận điểm</a:t>
            </a:r>
          </a:p>
          <a:p>
            <a:pPr algn="just">
              <a:lnSpc>
                <a:spcPts val="5600"/>
              </a:lnSpc>
            </a:pPr>
            <a:r>
              <a:rPr lang="en-US" sz="4000" b="1" i="1">
                <a:solidFill>
                  <a:srgbClr val="674935"/>
                </a:solidFill>
                <a:latin typeface="Roboto Condensed Bold Italics"/>
                <a:ea typeface="Roboto Condensed Bold Italics"/>
                <a:cs typeface="Roboto Condensed Bold Italics"/>
                <a:sym typeface="Roboto Condensed Bold Italics"/>
              </a:rPr>
              <a:t>+ Nhóm 1,2:</a:t>
            </a:r>
            <a:r>
              <a:rPr lang="en-US" sz="4000">
                <a:solidFill>
                  <a:srgbClr val="674935"/>
                </a:solidFill>
                <a:latin typeface="Roboto Condensed"/>
                <a:ea typeface="Roboto Condensed"/>
                <a:cs typeface="Roboto Condensed"/>
                <a:sym typeface="Roboto Condensed"/>
              </a:rPr>
              <a:t> Tìm hiểu cách triển khai luận điểm 1 của tác giả trong bài viết</a:t>
            </a:r>
          </a:p>
          <a:p>
            <a:pPr algn="just">
              <a:lnSpc>
                <a:spcPts val="5600"/>
              </a:lnSpc>
            </a:pPr>
            <a:r>
              <a:rPr lang="en-US" sz="4000" b="1" i="1">
                <a:solidFill>
                  <a:srgbClr val="674935"/>
                </a:solidFill>
                <a:latin typeface="Roboto Condensed Bold Italics"/>
                <a:ea typeface="Roboto Condensed Bold Italics"/>
                <a:cs typeface="Roboto Condensed Bold Italics"/>
                <a:sym typeface="Roboto Condensed Bold Italics"/>
              </a:rPr>
              <a:t>+ Nhóm 3,4:</a:t>
            </a:r>
            <a:r>
              <a:rPr lang="en-US" sz="4000">
                <a:solidFill>
                  <a:srgbClr val="674935"/>
                </a:solidFill>
                <a:latin typeface="Roboto Condensed"/>
                <a:ea typeface="Roboto Condensed"/>
                <a:cs typeface="Roboto Condensed"/>
                <a:sym typeface="Roboto Condensed"/>
              </a:rPr>
              <a:t> Tìm hiểu cách triển khai luận điểm 2 của tác giả trong bài viết</a:t>
            </a:r>
          </a:p>
          <a:p>
            <a:pPr algn="just">
              <a:lnSpc>
                <a:spcPts val="5600"/>
              </a:lnSpc>
            </a:pPr>
            <a:r>
              <a:rPr lang="en-US" sz="4000" b="1" i="1">
                <a:solidFill>
                  <a:srgbClr val="674935"/>
                </a:solidFill>
                <a:latin typeface="Roboto Condensed Bold Italics"/>
                <a:ea typeface="Roboto Condensed Bold Italics"/>
                <a:cs typeface="Roboto Condensed Bold Italics"/>
                <a:sym typeface="Roboto Condensed Bold Italics"/>
              </a:rPr>
              <a:t>+ Nhóm 5,6: </a:t>
            </a:r>
            <a:r>
              <a:rPr lang="en-US" sz="4000">
                <a:solidFill>
                  <a:srgbClr val="674935"/>
                </a:solidFill>
                <a:latin typeface="Roboto Condensed"/>
                <a:ea typeface="Roboto Condensed"/>
                <a:cs typeface="Roboto Condensed"/>
                <a:sym typeface="Roboto Condensed"/>
              </a:rPr>
              <a:t>Tìm hiểu cách triển khai luận điểm 3 của tác giả trong bài viết</a:t>
            </a:r>
          </a:p>
        </p:txBody>
      </p:sp>
      <p:sp>
        <p:nvSpPr>
          <p:cNvPr id="8" name="Freeform 8"/>
          <p:cNvSpPr/>
          <p:nvPr/>
        </p:nvSpPr>
        <p:spPr>
          <a:xfrm>
            <a:off x="15285809" y="673336"/>
            <a:ext cx="2269859" cy="2965373"/>
          </a:xfrm>
          <a:custGeom>
            <a:avLst/>
            <a:gdLst/>
            <a:ahLst/>
            <a:cxnLst/>
            <a:rect l="l" t="t" r="r" b="b"/>
            <a:pathLst>
              <a:path w="2269859" h="2965373">
                <a:moveTo>
                  <a:pt x="0" y="0"/>
                </a:moveTo>
                <a:lnTo>
                  <a:pt x="2269859" y="0"/>
                </a:lnTo>
                <a:lnTo>
                  <a:pt x="2269859" y="2965373"/>
                </a:lnTo>
                <a:lnTo>
                  <a:pt x="0" y="296537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9" name="TextBox 9"/>
          <p:cNvSpPr txBox="1"/>
          <p:nvPr/>
        </p:nvSpPr>
        <p:spPr>
          <a:xfrm>
            <a:off x="1110687" y="1242835"/>
            <a:ext cx="16066627" cy="764540"/>
          </a:xfrm>
          <a:prstGeom prst="rect">
            <a:avLst/>
          </a:prstGeom>
        </p:spPr>
        <p:txBody>
          <a:bodyPr lIns="0" tIns="0" rIns="0" bIns="0" rtlCol="0" anchor="t">
            <a:spAutoFit/>
          </a:bodyPr>
          <a:lstStyle/>
          <a:p>
            <a:pPr algn="just">
              <a:lnSpc>
                <a:spcPts val="6159"/>
              </a:lnSpc>
            </a:pPr>
            <a:r>
              <a:rPr lang="en-US" sz="4399" b="1">
                <a:solidFill>
                  <a:srgbClr val="674935"/>
                </a:solidFill>
                <a:latin typeface="Roboto Condensed Bold"/>
                <a:ea typeface="Roboto Condensed Bold"/>
                <a:cs typeface="Roboto Condensed Bold"/>
                <a:sym typeface="Roboto Condensed Bold"/>
              </a:rPr>
              <a:t>b. Cách triển khai vấn đề trong văn bản</a:t>
            </a:r>
          </a:p>
        </p:txBody>
      </p:sp>
      <p:sp>
        <p:nvSpPr>
          <p:cNvPr id="10" name="TextBox 10"/>
          <p:cNvSpPr txBox="1"/>
          <p:nvPr/>
        </p:nvSpPr>
        <p:spPr>
          <a:xfrm>
            <a:off x="1028700" y="336935"/>
            <a:ext cx="11282356" cy="1005205"/>
          </a:xfrm>
          <a:prstGeom prst="rect">
            <a:avLst/>
          </a:prstGeom>
        </p:spPr>
        <p:txBody>
          <a:bodyPr lIns="0" tIns="0" rIns="0" bIns="0" rtlCol="0" anchor="t">
            <a:spAutoFit/>
          </a:bodyPr>
          <a:lstStyle/>
          <a:p>
            <a:pPr algn="l">
              <a:lnSpc>
                <a:spcPts val="8120"/>
              </a:lnSpc>
            </a:pPr>
            <a:r>
              <a:rPr lang="en-US" sz="5800">
                <a:solidFill>
                  <a:srgbClr val="674935"/>
                </a:solidFill>
                <a:latin typeface="#9Slide07 SVNUT Triumph Press"/>
                <a:ea typeface="#9Slide07 SVNUT Triumph Press"/>
                <a:cs typeface="#9Slide07 SVNUT Triumph Press"/>
                <a:sym typeface="#9Slide07 SVNUT Triumph Press"/>
              </a:rPr>
              <a:t>3.2. Đọc hiểu văn bản </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BF8E9"/>
        </a:solidFill>
        <a:effectLst/>
      </p:bgPr>
    </p:bg>
    <p:spTree>
      <p:nvGrpSpPr>
        <p:cNvPr id="1" name=""/>
        <p:cNvGrpSpPr/>
        <p:nvPr/>
      </p:nvGrpSpPr>
      <p:grpSpPr>
        <a:xfrm>
          <a:off x="0" y="0"/>
          <a:ext cx="0" cy="0"/>
          <a:chOff x="0" y="0"/>
          <a:chExt cx="0" cy="0"/>
        </a:xfrm>
      </p:grpSpPr>
      <p:grpSp>
        <p:nvGrpSpPr>
          <p:cNvPr id="2" name="Group 2"/>
          <p:cNvGrpSpPr/>
          <p:nvPr/>
        </p:nvGrpSpPr>
        <p:grpSpPr>
          <a:xfrm>
            <a:off x="166080" y="3471069"/>
            <a:ext cx="17778512" cy="3255817"/>
            <a:chOff x="0" y="0"/>
            <a:chExt cx="4682406" cy="857499"/>
          </a:xfrm>
        </p:grpSpPr>
        <p:sp>
          <p:nvSpPr>
            <p:cNvPr id="3" name="Freeform 3"/>
            <p:cNvSpPr/>
            <p:nvPr/>
          </p:nvSpPr>
          <p:spPr>
            <a:xfrm>
              <a:off x="0" y="0"/>
              <a:ext cx="4682406" cy="857499"/>
            </a:xfrm>
            <a:custGeom>
              <a:avLst/>
              <a:gdLst/>
              <a:ahLst/>
              <a:cxnLst/>
              <a:rect l="l" t="t" r="r" b="b"/>
              <a:pathLst>
                <a:path w="4682406" h="857499">
                  <a:moveTo>
                    <a:pt x="22209" y="0"/>
                  </a:moveTo>
                  <a:lnTo>
                    <a:pt x="4660198" y="0"/>
                  </a:lnTo>
                  <a:cubicBezTo>
                    <a:pt x="4672463" y="0"/>
                    <a:pt x="4682406" y="9943"/>
                    <a:pt x="4682406" y="22209"/>
                  </a:cubicBezTo>
                  <a:lnTo>
                    <a:pt x="4682406" y="835290"/>
                  </a:lnTo>
                  <a:cubicBezTo>
                    <a:pt x="4682406" y="847556"/>
                    <a:pt x="4672463" y="857499"/>
                    <a:pt x="4660198" y="857499"/>
                  </a:cubicBezTo>
                  <a:lnTo>
                    <a:pt x="22209" y="857499"/>
                  </a:lnTo>
                  <a:cubicBezTo>
                    <a:pt x="16319" y="857499"/>
                    <a:pt x="10670" y="855159"/>
                    <a:pt x="6505" y="850994"/>
                  </a:cubicBezTo>
                  <a:cubicBezTo>
                    <a:pt x="2340" y="846830"/>
                    <a:pt x="0" y="841181"/>
                    <a:pt x="0" y="835290"/>
                  </a:cubicBezTo>
                  <a:lnTo>
                    <a:pt x="0" y="22209"/>
                  </a:lnTo>
                  <a:cubicBezTo>
                    <a:pt x="0" y="9943"/>
                    <a:pt x="9943" y="0"/>
                    <a:pt x="22209" y="0"/>
                  </a:cubicBezTo>
                  <a:close/>
                </a:path>
              </a:pathLst>
            </a:custGeom>
            <a:solidFill>
              <a:srgbClr val="EADEC6">
                <a:alpha val="70980"/>
              </a:srgbClr>
            </a:solidFill>
          </p:spPr>
          <p:txBody>
            <a:bodyPr/>
            <a:lstStyle/>
            <a:p>
              <a:endParaRPr lang="en-US"/>
            </a:p>
          </p:txBody>
        </p:sp>
        <p:sp>
          <p:nvSpPr>
            <p:cNvPr id="4" name="TextBox 4"/>
            <p:cNvSpPr txBox="1"/>
            <p:nvPr/>
          </p:nvSpPr>
          <p:spPr>
            <a:xfrm>
              <a:off x="0" y="-9525"/>
              <a:ext cx="4682406" cy="867024"/>
            </a:xfrm>
            <a:prstGeom prst="rect">
              <a:avLst/>
            </a:prstGeom>
          </p:spPr>
          <p:txBody>
            <a:bodyPr lIns="50800" tIns="50800" rIns="50800" bIns="50800" rtlCol="0" anchor="ctr"/>
            <a:lstStyle/>
            <a:p>
              <a:pPr algn="just">
                <a:lnSpc>
                  <a:spcPts val="4800"/>
                </a:lnSpc>
              </a:pPr>
              <a:endParaRPr/>
            </a:p>
          </p:txBody>
        </p:sp>
      </p:grpSp>
      <p:grpSp>
        <p:nvGrpSpPr>
          <p:cNvPr id="5" name="Group 5"/>
          <p:cNvGrpSpPr/>
          <p:nvPr/>
        </p:nvGrpSpPr>
        <p:grpSpPr>
          <a:xfrm>
            <a:off x="254744" y="6850712"/>
            <a:ext cx="17778512" cy="3126013"/>
            <a:chOff x="0" y="0"/>
            <a:chExt cx="4682406" cy="823312"/>
          </a:xfrm>
        </p:grpSpPr>
        <p:sp>
          <p:nvSpPr>
            <p:cNvPr id="6" name="Freeform 6"/>
            <p:cNvSpPr/>
            <p:nvPr/>
          </p:nvSpPr>
          <p:spPr>
            <a:xfrm>
              <a:off x="0" y="0"/>
              <a:ext cx="4682406" cy="823312"/>
            </a:xfrm>
            <a:custGeom>
              <a:avLst/>
              <a:gdLst/>
              <a:ahLst/>
              <a:cxnLst/>
              <a:rect l="l" t="t" r="r" b="b"/>
              <a:pathLst>
                <a:path w="4682406" h="823312">
                  <a:moveTo>
                    <a:pt x="22209" y="0"/>
                  </a:moveTo>
                  <a:lnTo>
                    <a:pt x="4660198" y="0"/>
                  </a:lnTo>
                  <a:cubicBezTo>
                    <a:pt x="4672463" y="0"/>
                    <a:pt x="4682406" y="9943"/>
                    <a:pt x="4682406" y="22209"/>
                  </a:cubicBezTo>
                  <a:lnTo>
                    <a:pt x="4682406" y="801103"/>
                  </a:lnTo>
                  <a:cubicBezTo>
                    <a:pt x="4682406" y="813369"/>
                    <a:pt x="4672463" y="823312"/>
                    <a:pt x="4660198" y="823312"/>
                  </a:cubicBezTo>
                  <a:lnTo>
                    <a:pt x="22209" y="823312"/>
                  </a:lnTo>
                  <a:cubicBezTo>
                    <a:pt x="16319" y="823312"/>
                    <a:pt x="10670" y="820972"/>
                    <a:pt x="6505" y="816807"/>
                  </a:cubicBezTo>
                  <a:cubicBezTo>
                    <a:pt x="2340" y="812642"/>
                    <a:pt x="0" y="806993"/>
                    <a:pt x="0" y="801103"/>
                  </a:cubicBezTo>
                  <a:lnTo>
                    <a:pt x="0" y="22209"/>
                  </a:lnTo>
                  <a:cubicBezTo>
                    <a:pt x="0" y="9943"/>
                    <a:pt x="9943" y="0"/>
                    <a:pt x="22209" y="0"/>
                  </a:cubicBezTo>
                  <a:close/>
                </a:path>
              </a:pathLst>
            </a:custGeom>
            <a:solidFill>
              <a:srgbClr val="EADEC6">
                <a:alpha val="70980"/>
              </a:srgbClr>
            </a:solidFill>
          </p:spPr>
          <p:txBody>
            <a:bodyPr/>
            <a:lstStyle/>
            <a:p>
              <a:endParaRPr lang="en-US"/>
            </a:p>
          </p:txBody>
        </p:sp>
        <p:sp>
          <p:nvSpPr>
            <p:cNvPr id="7" name="TextBox 7"/>
            <p:cNvSpPr txBox="1"/>
            <p:nvPr/>
          </p:nvSpPr>
          <p:spPr>
            <a:xfrm>
              <a:off x="0" y="-9525"/>
              <a:ext cx="4682406" cy="832837"/>
            </a:xfrm>
            <a:prstGeom prst="rect">
              <a:avLst/>
            </a:prstGeom>
          </p:spPr>
          <p:txBody>
            <a:bodyPr lIns="50800" tIns="50800" rIns="50800" bIns="50800" rtlCol="0" anchor="ctr"/>
            <a:lstStyle/>
            <a:p>
              <a:pPr algn="just">
                <a:lnSpc>
                  <a:spcPts val="4800"/>
                </a:lnSpc>
              </a:pPr>
              <a:endParaRPr/>
            </a:p>
          </p:txBody>
        </p:sp>
      </p:grpSp>
      <p:grpSp>
        <p:nvGrpSpPr>
          <p:cNvPr id="8" name="Group 8"/>
          <p:cNvGrpSpPr/>
          <p:nvPr/>
        </p:nvGrpSpPr>
        <p:grpSpPr>
          <a:xfrm>
            <a:off x="7849095" y="-3006879"/>
            <a:ext cx="11945986" cy="10287000"/>
            <a:chOff x="0" y="0"/>
            <a:chExt cx="15927982" cy="13716000"/>
          </a:xfrm>
        </p:grpSpPr>
        <p:sp>
          <p:nvSpPr>
            <p:cNvPr id="9" name="Freeform 9"/>
            <p:cNvSpPr/>
            <p:nvPr/>
          </p:nvSpPr>
          <p:spPr>
            <a:xfrm>
              <a:off x="0" y="0"/>
              <a:ext cx="15927960" cy="13716000"/>
            </a:xfrm>
            <a:custGeom>
              <a:avLst/>
              <a:gdLst/>
              <a:ahLst/>
              <a:cxnLst/>
              <a:rect l="l" t="t" r="r" b="b"/>
              <a:pathLst>
                <a:path w="15927960" h="13716000">
                  <a:moveTo>
                    <a:pt x="0" y="0"/>
                  </a:moveTo>
                  <a:lnTo>
                    <a:pt x="15927960" y="0"/>
                  </a:lnTo>
                  <a:lnTo>
                    <a:pt x="15927960" y="13716000"/>
                  </a:lnTo>
                  <a:lnTo>
                    <a:pt x="0" y="13716000"/>
                  </a:lnTo>
                  <a:close/>
                </a:path>
              </a:pathLst>
            </a:custGeom>
            <a:solidFill>
              <a:srgbClr val="FBF8E9">
                <a:alpha val="33725"/>
              </a:srgbClr>
            </a:solidFill>
          </p:spPr>
          <p:txBody>
            <a:bodyPr/>
            <a:lstStyle/>
            <a:p>
              <a:endParaRPr lang="en-US"/>
            </a:p>
          </p:txBody>
        </p:sp>
      </p:grpSp>
      <p:grpSp>
        <p:nvGrpSpPr>
          <p:cNvPr id="10" name="Group 10"/>
          <p:cNvGrpSpPr/>
          <p:nvPr/>
        </p:nvGrpSpPr>
        <p:grpSpPr>
          <a:xfrm>
            <a:off x="143605" y="454677"/>
            <a:ext cx="17778512" cy="2882629"/>
            <a:chOff x="0" y="0"/>
            <a:chExt cx="4682406" cy="759211"/>
          </a:xfrm>
        </p:grpSpPr>
        <p:sp>
          <p:nvSpPr>
            <p:cNvPr id="11" name="Freeform 11"/>
            <p:cNvSpPr/>
            <p:nvPr/>
          </p:nvSpPr>
          <p:spPr>
            <a:xfrm>
              <a:off x="0" y="0"/>
              <a:ext cx="4682406" cy="759211"/>
            </a:xfrm>
            <a:custGeom>
              <a:avLst/>
              <a:gdLst/>
              <a:ahLst/>
              <a:cxnLst/>
              <a:rect l="l" t="t" r="r" b="b"/>
              <a:pathLst>
                <a:path w="4682406" h="759211">
                  <a:moveTo>
                    <a:pt x="22209" y="0"/>
                  </a:moveTo>
                  <a:lnTo>
                    <a:pt x="4660198" y="0"/>
                  </a:lnTo>
                  <a:cubicBezTo>
                    <a:pt x="4672463" y="0"/>
                    <a:pt x="4682406" y="9943"/>
                    <a:pt x="4682406" y="22209"/>
                  </a:cubicBezTo>
                  <a:lnTo>
                    <a:pt x="4682406" y="737002"/>
                  </a:lnTo>
                  <a:cubicBezTo>
                    <a:pt x="4682406" y="749268"/>
                    <a:pt x="4672463" y="759211"/>
                    <a:pt x="4660198" y="759211"/>
                  </a:cubicBezTo>
                  <a:lnTo>
                    <a:pt x="22209" y="759211"/>
                  </a:lnTo>
                  <a:cubicBezTo>
                    <a:pt x="9943" y="759211"/>
                    <a:pt x="0" y="749268"/>
                    <a:pt x="0" y="737002"/>
                  </a:cubicBezTo>
                  <a:lnTo>
                    <a:pt x="0" y="22209"/>
                  </a:lnTo>
                  <a:cubicBezTo>
                    <a:pt x="0" y="9943"/>
                    <a:pt x="9943" y="0"/>
                    <a:pt x="22209" y="0"/>
                  </a:cubicBezTo>
                  <a:close/>
                </a:path>
              </a:pathLst>
            </a:custGeom>
            <a:solidFill>
              <a:srgbClr val="EADEC6">
                <a:alpha val="70980"/>
              </a:srgbClr>
            </a:solidFill>
          </p:spPr>
          <p:txBody>
            <a:bodyPr/>
            <a:lstStyle/>
            <a:p>
              <a:endParaRPr lang="en-US"/>
            </a:p>
          </p:txBody>
        </p:sp>
        <p:sp>
          <p:nvSpPr>
            <p:cNvPr id="12" name="TextBox 12"/>
            <p:cNvSpPr txBox="1"/>
            <p:nvPr/>
          </p:nvSpPr>
          <p:spPr>
            <a:xfrm>
              <a:off x="0" y="-9525"/>
              <a:ext cx="4682406" cy="768736"/>
            </a:xfrm>
            <a:prstGeom prst="rect">
              <a:avLst/>
            </a:prstGeom>
          </p:spPr>
          <p:txBody>
            <a:bodyPr lIns="50800" tIns="50800" rIns="50800" bIns="50800" rtlCol="0" anchor="ctr"/>
            <a:lstStyle/>
            <a:p>
              <a:pPr algn="just">
                <a:lnSpc>
                  <a:spcPts val="4800"/>
                </a:lnSpc>
              </a:pPr>
              <a:endParaRPr/>
            </a:p>
          </p:txBody>
        </p:sp>
      </p:grpSp>
      <p:sp>
        <p:nvSpPr>
          <p:cNvPr id="13" name="TextBox 13"/>
          <p:cNvSpPr txBox="1"/>
          <p:nvPr/>
        </p:nvSpPr>
        <p:spPr>
          <a:xfrm>
            <a:off x="277220" y="605678"/>
            <a:ext cx="17556233" cy="2537460"/>
          </a:xfrm>
          <a:prstGeom prst="rect">
            <a:avLst/>
          </a:prstGeom>
        </p:spPr>
        <p:txBody>
          <a:bodyPr lIns="0" tIns="0" rIns="0" bIns="0" rtlCol="0" anchor="t">
            <a:spAutoFit/>
          </a:bodyPr>
          <a:lstStyle/>
          <a:p>
            <a:pPr algn="just">
              <a:lnSpc>
                <a:spcPts val="5040"/>
              </a:lnSpc>
            </a:pPr>
            <a:r>
              <a:rPr lang="en-US" sz="3600" b="1">
                <a:solidFill>
                  <a:srgbClr val="605048"/>
                </a:solidFill>
                <a:latin typeface="Roboto Condensed Bold"/>
                <a:ea typeface="Roboto Condensed Bold"/>
                <a:cs typeface="Roboto Condensed Bold"/>
                <a:sym typeface="Roboto Condensed Bold"/>
              </a:rPr>
              <a:t>Nhóm 1,2: Tìm hiểu cách triển khai luận điểm 1 của tác giả trong bài viết</a:t>
            </a:r>
          </a:p>
          <a:p>
            <a:pPr algn="just">
              <a:lnSpc>
                <a:spcPts val="5040"/>
              </a:lnSpc>
            </a:pPr>
            <a:r>
              <a:rPr lang="en-US" sz="3600">
                <a:solidFill>
                  <a:srgbClr val="605048"/>
                </a:solidFill>
                <a:latin typeface="Roboto Condensed"/>
                <a:ea typeface="Roboto Condensed"/>
                <a:cs typeface="Roboto Condensed"/>
                <a:sym typeface="Roboto Condensed"/>
              </a:rPr>
              <a:t>(?) Đọc phần (1), cho biết tác giả bài nghị luận đã dùng những lí lẽ, bằng chứng nào để phân tích nhân dạng của Quỳnh và thái độ của các nhân vật khác đối với nhân dạng ấy. </a:t>
            </a:r>
          </a:p>
          <a:p>
            <a:pPr algn="just">
              <a:lnSpc>
                <a:spcPts val="5040"/>
              </a:lnSpc>
            </a:pPr>
            <a:r>
              <a:rPr lang="en-US" sz="3600">
                <a:solidFill>
                  <a:srgbClr val="605048"/>
                </a:solidFill>
                <a:latin typeface="Roboto Condensed"/>
                <a:ea typeface="Roboto Condensed"/>
                <a:cs typeface="Roboto Condensed"/>
                <a:sym typeface="Roboto Condensed"/>
              </a:rPr>
              <a:t>(?) Em có nhận xét gì về các lí lẽ và bằng chứng được tác giả sử dụng?</a:t>
            </a:r>
          </a:p>
        </p:txBody>
      </p:sp>
      <p:sp>
        <p:nvSpPr>
          <p:cNvPr id="14" name="TextBox 14"/>
          <p:cNvSpPr txBox="1"/>
          <p:nvPr/>
        </p:nvSpPr>
        <p:spPr>
          <a:xfrm>
            <a:off x="365883" y="3452019"/>
            <a:ext cx="17556233" cy="3175635"/>
          </a:xfrm>
          <a:prstGeom prst="rect">
            <a:avLst/>
          </a:prstGeom>
        </p:spPr>
        <p:txBody>
          <a:bodyPr lIns="0" tIns="0" rIns="0" bIns="0" rtlCol="0" anchor="t">
            <a:spAutoFit/>
          </a:bodyPr>
          <a:lstStyle/>
          <a:p>
            <a:pPr algn="just">
              <a:lnSpc>
                <a:spcPts val="5040"/>
              </a:lnSpc>
            </a:pPr>
            <a:r>
              <a:rPr lang="en-US" sz="3600" b="1">
                <a:solidFill>
                  <a:srgbClr val="605048"/>
                </a:solidFill>
                <a:latin typeface="Roboto Condensed Bold"/>
                <a:ea typeface="Roboto Condensed Bold"/>
                <a:cs typeface="Roboto Condensed Bold"/>
                <a:sym typeface="Roboto Condensed Bold"/>
              </a:rPr>
              <a:t>Nhóm 3,4: Tìm hiểu cách triển khai luận điểm 2 của tác giả trong bài viết</a:t>
            </a:r>
          </a:p>
          <a:p>
            <a:pPr algn="just">
              <a:lnSpc>
                <a:spcPts val="5040"/>
              </a:lnSpc>
            </a:pPr>
            <a:r>
              <a:rPr lang="en-US" sz="3600">
                <a:solidFill>
                  <a:srgbClr val="605048"/>
                </a:solidFill>
                <a:latin typeface="Roboto Condensed"/>
                <a:ea typeface="Roboto Condensed"/>
                <a:cs typeface="Roboto Condensed"/>
                <a:sym typeface="Roboto Condensed"/>
              </a:rPr>
              <a:t>(?) Đọc phần (2), cho biết tác giả có quan điểm như thế nào về nhân dạng của con người. Em hãy dẫn ra một vài lí lẽ và bằng chứng tiêu biểu trong VB giúp làm sáng tỏ quan điểm của tác giả.</a:t>
            </a:r>
          </a:p>
          <a:p>
            <a:pPr algn="just">
              <a:lnSpc>
                <a:spcPts val="5040"/>
              </a:lnSpc>
            </a:pPr>
            <a:r>
              <a:rPr lang="en-US" sz="3600">
                <a:solidFill>
                  <a:srgbClr val="605048"/>
                </a:solidFill>
                <a:latin typeface="Roboto Condensed"/>
                <a:ea typeface="Roboto Condensed"/>
                <a:cs typeface="Roboto Condensed"/>
                <a:sym typeface="Roboto Condensed"/>
              </a:rPr>
              <a:t>(?) Trong phần (2), tác giả đã lí giải như thế nào về cách ứng xử của chúng ta trước một nhân dạng đặc biệt? Việc liên tưởng đến truyện cổ tích trong đoạn cuối của phần này có tác dụng gì?</a:t>
            </a:r>
          </a:p>
        </p:txBody>
      </p:sp>
      <p:sp>
        <p:nvSpPr>
          <p:cNvPr id="15" name="TextBox 15"/>
          <p:cNvSpPr txBox="1"/>
          <p:nvPr/>
        </p:nvSpPr>
        <p:spPr>
          <a:xfrm>
            <a:off x="365883" y="6784136"/>
            <a:ext cx="17556233" cy="3813810"/>
          </a:xfrm>
          <a:prstGeom prst="rect">
            <a:avLst/>
          </a:prstGeom>
        </p:spPr>
        <p:txBody>
          <a:bodyPr lIns="0" tIns="0" rIns="0" bIns="0" rtlCol="0" anchor="t">
            <a:spAutoFit/>
          </a:bodyPr>
          <a:lstStyle/>
          <a:p>
            <a:pPr algn="just">
              <a:lnSpc>
                <a:spcPts val="5040"/>
              </a:lnSpc>
            </a:pPr>
            <a:r>
              <a:rPr lang="en-US" sz="3600" b="1">
                <a:solidFill>
                  <a:srgbClr val="605048"/>
                </a:solidFill>
                <a:latin typeface="Roboto Condensed Bold"/>
                <a:ea typeface="Roboto Condensed Bold"/>
                <a:cs typeface="Roboto Condensed Bold"/>
                <a:sym typeface="Roboto Condensed Bold"/>
              </a:rPr>
              <a:t>Nhóm 5,6: Tìm hiểu cách triển khai luận điểm 3 của tác giả trong bài viết</a:t>
            </a:r>
          </a:p>
          <a:p>
            <a:pPr algn="just">
              <a:lnSpc>
                <a:spcPts val="5040"/>
              </a:lnSpc>
            </a:pPr>
            <a:r>
              <a:rPr lang="en-US" sz="3600">
                <a:solidFill>
                  <a:srgbClr val="605048"/>
                </a:solidFill>
                <a:latin typeface="Roboto Condensed"/>
                <a:ea typeface="Roboto Condensed"/>
                <a:cs typeface="Roboto Condensed"/>
                <a:sym typeface="Roboto Condensed"/>
              </a:rPr>
              <a:t>(?) Trong phần (3), theo tác giả, một tác phẩm văn học viết cho thiếu nhi cần có những phẩm chất gì? Những câu văn nào giúp em nhận ra điều đó?</a:t>
            </a:r>
          </a:p>
          <a:p>
            <a:pPr algn="just">
              <a:lnSpc>
                <a:spcPts val="5040"/>
              </a:lnSpc>
            </a:pPr>
            <a:r>
              <a:rPr lang="en-US" sz="3600">
                <a:solidFill>
                  <a:srgbClr val="605048"/>
                </a:solidFill>
                <a:latin typeface="Roboto Condensed"/>
                <a:ea typeface="Roboto Condensed"/>
                <a:cs typeface="Roboto Condensed"/>
                <a:sym typeface="Roboto Condensed"/>
              </a:rPr>
              <a:t>(?) Trong đoạn cuối của bài nghị luận, tác giả cho rằng: “Phải viết cho trẻ em từ góc nhìn của một người lớn sâu sắc và từng trải”. Em có suy nghĩ gì về quan điểm này?</a:t>
            </a:r>
          </a:p>
          <a:p>
            <a:pPr algn="just">
              <a:lnSpc>
                <a:spcPts val="5040"/>
              </a:lnSpc>
            </a:pPr>
            <a:endParaRPr lang="en-US" sz="3600">
              <a:solidFill>
                <a:srgbClr val="605048"/>
              </a:solidFill>
              <a:latin typeface="Roboto Condensed"/>
              <a:ea typeface="Roboto Condensed"/>
              <a:cs typeface="Roboto Condensed"/>
              <a:sym typeface="Roboto Condensed"/>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BF8E9"/>
        </a:solidFill>
        <a:effectLst/>
      </p:bgPr>
    </p:bg>
    <p:spTree>
      <p:nvGrpSpPr>
        <p:cNvPr id="1" name=""/>
        <p:cNvGrpSpPr/>
        <p:nvPr/>
      </p:nvGrpSpPr>
      <p:grpSpPr>
        <a:xfrm>
          <a:off x="0" y="0"/>
          <a:ext cx="0" cy="0"/>
          <a:chOff x="0" y="0"/>
          <a:chExt cx="0" cy="0"/>
        </a:xfrm>
      </p:grpSpPr>
      <p:grpSp>
        <p:nvGrpSpPr>
          <p:cNvPr id="2" name="Group 2"/>
          <p:cNvGrpSpPr/>
          <p:nvPr/>
        </p:nvGrpSpPr>
        <p:grpSpPr>
          <a:xfrm>
            <a:off x="13700761" y="9387840"/>
            <a:ext cx="243840" cy="434342"/>
            <a:chOff x="0" y="0"/>
            <a:chExt cx="325120" cy="579122"/>
          </a:xfrm>
        </p:grpSpPr>
        <p:sp>
          <p:nvSpPr>
            <p:cNvPr id="3" name="Freeform 3"/>
            <p:cNvSpPr/>
            <p:nvPr/>
          </p:nvSpPr>
          <p:spPr>
            <a:xfrm>
              <a:off x="0" y="0"/>
              <a:ext cx="325120" cy="579120"/>
            </a:xfrm>
            <a:custGeom>
              <a:avLst/>
              <a:gdLst/>
              <a:ahLst/>
              <a:cxnLst/>
              <a:rect l="l" t="t" r="r" b="b"/>
              <a:pathLst>
                <a:path w="325120" h="579120">
                  <a:moveTo>
                    <a:pt x="325120" y="289560"/>
                  </a:moveTo>
                  <a:cubicBezTo>
                    <a:pt x="325120" y="129667"/>
                    <a:pt x="252349" y="0"/>
                    <a:pt x="162560" y="0"/>
                  </a:cubicBezTo>
                  <a:cubicBezTo>
                    <a:pt x="72771" y="0"/>
                    <a:pt x="0" y="129667"/>
                    <a:pt x="0" y="289560"/>
                  </a:cubicBezTo>
                  <a:cubicBezTo>
                    <a:pt x="0" y="449453"/>
                    <a:pt x="72771" y="579120"/>
                    <a:pt x="162560" y="579120"/>
                  </a:cubicBezTo>
                  <a:cubicBezTo>
                    <a:pt x="252349" y="579120"/>
                    <a:pt x="325120" y="449453"/>
                    <a:pt x="325120" y="289560"/>
                  </a:cubicBezTo>
                  <a:close/>
                </a:path>
              </a:pathLst>
            </a:custGeom>
            <a:solidFill>
              <a:srgbClr val="EADEC6"/>
            </a:solidFill>
          </p:spPr>
          <p:txBody>
            <a:bodyPr/>
            <a:lstStyle/>
            <a:p>
              <a:endParaRPr lang="en-US"/>
            </a:p>
          </p:txBody>
        </p:sp>
      </p:grpSp>
      <p:sp>
        <p:nvSpPr>
          <p:cNvPr id="4" name="Freeform 4"/>
          <p:cNvSpPr/>
          <p:nvPr/>
        </p:nvSpPr>
        <p:spPr>
          <a:xfrm>
            <a:off x="-1826350" y="-193830"/>
            <a:ext cx="3942848" cy="1710210"/>
          </a:xfrm>
          <a:custGeom>
            <a:avLst/>
            <a:gdLst/>
            <a:ahLst/>
            <a:cxnLst/>
            <a:rect l="l" t="t" r="r" b="b"/>
            <a:pathLst>
              <a:path w="3942848" h="1710210">
                <a:moveTo>
                  <a:pt x="0" y="0"/>
                </a:moveTo>
                <a:lnTo>
                  <a:pt x="3942848" y="0"/>
                </a:lnTo>
                <a:lnTo>
                  <a:pt x="3942848" y="1710211"/>
                </a:lnTo>
                <a:lnTo>
                  <a:pt x="0" y="171021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5" name="Freeform 5"/>
          <p:cNvSpPr/>
          <p:nvPr/>
        </p:nvSpPr>
        <p:spPr>
          <a:xfrm>
            <a:off x="10464967" y="-193830"/>
            <a:ext cx="7823033" cy="10656239"/>
          </a:xfrm>
          <a:custGeom>
            <a:avLst/>
            <a:gdLst/>
            <a:ahLst/>
            <a:cxnLst/>
            <a:rect l="l" t="t" r="r" b="b"/>
            <a:pathLst>
              <a:path w="7823033" h="10656239">
                <a:moveTo>
                  <a:pt x="0" y="0"/>
                </a:moveTo>
                <a:lnTo>
                  <a:pt x="7823033" y="0"/>
                </a:lnTo>
                <a:lnTo>
                  <a:pt x="7823033" y="10656239"/>
                </a:lnTo>
                <a:lnTo>
                  <a:pt x="0" y="10656239"/>
                </a:lnTo>
                <a:lnTo>
                  <a:pt x="0" y="0"/>
                </a:lnTo>
                <a:close/>
              </a:path>
            </a:pathLst>
          </a:custGeom>
          <a:blipFill>
            <a:blip r:embed="rId5"/>
            <a:stretch>
              <a:fillRect/>
            </a:stretch>
          </a:blipFill>
        </p:spPr>
        <p:txBody>
          <a:bodyPr/>
          <a:lstStyle/>
          <a:p>
            <a:endParaRPr lang="en-US"/>
          </a:p>
        </p:txBody>
      </p:sp>
      <p:sp>
        <p:nvSpPr>
          <p:cNvPr id="6" name="TextBox 6"/>
          <p:cNvSpPr txBox="1"/>
          <p:nvPr/>
        </p:nvSpPr>
        <p:spPr>
          <a:xfrm>
            <a:off x="1726583" y="752463"/>
            <a:ext cx="10227902" cy="3361690"/>
          </a:xfrm>
          <a:prstGeom prst="rect">
            <a:avLst/>
          </a:prstGeom>
        </p:spPr>
        <p:txBody>
          <a:bodyPr wrap="square" lIns="0" tIns="0" rIns="0" bIns="0" rtlCol="0" anchor="t">
            <a:spAutoFit/>
          </a:bodyPr>
          <a:lstStyle/>
          <a:p>
            <a:pPr algn="ctr">
              <a:lnSpc>
                <a:spcPts val="8959"/>
              </a:lnSpc>
            </a:pPr>
            <a:r>
              <a:rPr lang="en-US" sz="6399" b="1" dirty="0">
                <a:solidFill>
                  <a:srgbClr val="64380A"/>
                </a:solidFill>
                <a:latin typeface="Fraunces Bold"/>
                <a:ea typeface="Fraunces Bold"/>
                <a:cs typeface="Fraunces Bold"/>
                <a:sym typeface="Fraunces Bold"/>
              </a:rPr>
              <a:t>BÀI 4: </a:t>
            </a:r>
          </a:p>
          <a:p>
            <a:pPr algn="ctr">
              <a:lnSpc>
                <a:spcPts val="8959"/>
              </a:lnSpc>
            </a:pPr>
            <a:r>
              <a:rPr lang="en-US" sz="6399" b="1" dirty="0">
                <a:solidFill>
                  <a:srgbClr val="64380A"/>
                </a:solidFill>
                <a:latin typeface="Fraunces Bold"/>
                <a:ea typeface="Fraunces Bold"/>
                <a:cs typeface="Fraunces Bold"/>
                <a:sym typeface="Fraunces Bold"/>
              </a:rPr>
              <a:t>KHÁM PHÁ </a:t>
            </a:r>
          </a:p>
          <a:p>
            <a:pPr algn="ctr">
              <a:lnSpc>
                <a:spcPts val="8959"/>
              </a:lnSpc>
            </a:pPr>
            <a:r>
              <a:rPr lang="en-US" sz="6399" b="1" dirty="0">
                <a:solidFill>
                  <a:srgbClr val="64380A"/>
                </a:solidFill>
                <a:latin typeface="Fraunces Bold"/>
                <a:ea typeface="Fraunces Bold"/>
                <a:cs typeface="Fraunces Bold"/>
                <a:sym typeface="Fraunces Bold"/>
              </a:rPr>
              <a:t>VẺ ĐẸP VĂN CHƯƠNG</a:t>
            </a:r>
          </a:p>
        </p:txBody>
      </p:sp>
      <p:sp>
        <p:nvSpPr>
          <p:cNvPr id="7" name="TextBox 7"/>
          <p:cNvSpPr txBox="1"/>
          <p:nvPr/>
        </p:nvSpPr>
        <p:spPr>
          <a:xfrm>
            <a:off x="419033" y="4344429"/>
            <a:ext cx="12843003" cy="4730851"/>
          </a:xfrm>
          <a:prstGeom prst="rect">
            <a:avLst/>
          </a:prstGeom>
        </p:spPr>
        <p:txBody>
          <a:bodyPr lIns="0" tIns="0" rIns="0" bIns="0" rtlCol="0" anchor="t">
            <a:spAutoFit/>
          </a:bodyPr>
          <a:lstStyle/>
          <a:p>
            <a:pPr algn="ctr">
              <a:lnSpc>
                <a:spcPts val="9479"/>
              </a:lnSpc>
            </a:pPr>
            <a:r>
              <a:rPr lang="en-US" sz="5124" dirty="0">
                <a:solidFill>
                  <a:srgbClr val="64380A"/>
                </a:solidFill>
                <a:latin typeface="#9Slide05 Aphrodite Pro"/>
                <a:ea typeface="#9Slide05 Aphrodite Pro"/>
                <a:cs typeface="#9Slide05 Aphrodite Pro"/>
                <a:sym typeface="#9Slide05 Aphrodite Pro"/>
              </a:rPr>
              <a:t>“</a:t>
            </a:r>
            <a:r>
              <a:rPr lang="en-US" sz="5124" dirty="0" err="1">
                <a:solidFill>
                  <a:srgbClr val="64380A"/>
                </a:solidFill>
                <a:latin typeface="#9Slide05 Aphrodite Pro"/>
                <a:ea typeface="#9Slide05 Aphrodite Pro"/>
                <a:cs typeface="#9Slide05 Aphrodite Pro"/>
                <a:sym typeface="#9Slide05 Aphrodite Pro"/>
              </a:rPr>
              <a:t>Thằng</a:t>
            </a:r>
            <a:r>
              <a:rPr lang="en-US" sz="5124" dirty="0">
                <a:solidFill>
                  <a:srgbClr val="64380A"/>
                </a:solidFill>
                <a:latin typeface="#9Slide05 Aphrodite Pro"/>
                <a:ea typeface="#9Slide05 Aphrodite Pro"/>
                <a:cs typeface="#9Slide05 Aphrodite Pro"/>
                <a:sym typeface="#9Slide05 Aphrodite Pro"/>
              </a:rPr>
              <a:t> </a:t>
            </a:r>
            <a:r>
              <a:rPr lang="en-US" sz="5124" dirty="0" err="1">
                <a:solidFill>
                  <a:srgbClr val="64380A"/>
                </a:solidFill>
                <a:latin typeface="#9Slide05 Aphrodite Pro"/>
                <a:ea typeface="#9Slide05 Aphrodite Pro"/>
                <a:cs typeface="#9Slide05 Aphrodite Pro"/>
                <a:sym typeface="#9Slide05 Aphrodite Pro"/>
              </a:rPr>
              <a:t>quỷ</a:t>
            </a:r>
            <a:r>
              <a:rPr lang="en-US" sz="5124" dirty="0">
                <a:solidFill>
                  <a:srgbClr val="64380A"/>
                </a:solidFill>
                <a:latin typeface="#9Slide05 Aphrodite Pro"/>
                <a:ea typeface="#9Slide05 Aphrodite Pro"/>
                <a:cs typeface="#9Slide05 Aphrodite Pro"/>
                <a:sym typeface="#9Slide05 Aphrodite Pro"/>
              </a:rPr>
              <a:t> </a:t>
            </a:r>
            <a:r>
              <a:rPr lang="en-US" sz="5124" dirty="0" err="1">
                <a:solidFill>
                  <a:srgbClr val="64380A"/>
                </a:solidFill>
                <a:latin typeface="#9Slide05 Aphrodite Pro"/>
                <a:ea typeface="#9Slide05 Aphrodite Pro"/>
                <a:cs typeface="#9Slide05 Aphrodite Pro"/>
                <a:sym typeface="#9Slide05 Aphrodite Pro"/>
              </a:rPr>
              <a:t>nhỏ</a:t>
            </a:r>
            <a:r>
              <a:rPr lang="en-US" sz="5124" dirty="0">
                <a:solidFill>
                  <a:srgbClr val="64380A"/>
                </a:solidFill>
                <a:latin typeface="#9Slide05 Aphrodite Pro"/>
                <a:ea typeface="#9Slide05 Aphrodite Pro"/>
                <a:cs typeface="#9Slide05 Aphrodite Pro"/>
                <a:sym typeface="#9Slide05 Aphrodite Pro"/>
              </a:rPr>
              <a:t>” </a:t>
            </a:r>
            <a:r>
              <a:rPr lang="en-US" sz="5124" dirty="0" err="1">
                <a:solidFill>
                  <a:srgbClr val="64380A"/>
                </a:solidFill>
                <a:latin typeface="#9Slide05 Aphrodite Pro"/>
                <a:ea typeface="#9Slide05 Aphrodite Pro"/>
                <a:cs typeface="#9Slide05 Aphrodite Pro"/>
                <a:sym typeface="#9Slide05 Aphrodite Pro"/>
              </a:rPr>
              <a:t>của</a:t>
            </a:r>
            <a:r>
              <a:rPr lang="en-US" sz="5124" dirty="0">
                <a:solidFill>
                  <a:srgbClr val="64380A"/>
                </a:solidFill>
                <a:latin typeface="#9Slide05 Aphrodite Pro"/>
                <a:ea typeface="#9Slide05 Aphrodite Pro"/>
                <a:cs typeface="#9Slide05 Aphrodite Pro"/>
                <a:sym typeface="#9Slide05 Aphrodite Pro"/>
              </a:rPr>
              <a:t> </a:t>
            </a:r>
            <a:r>
              <a:rPr lang="en-US" sz="5124" dirty="0" err="1">
                <a:solidFill>
                  <a:srgbClr val="64380A"/>
                </a:solidFill>
                <a:latin typeface="#9Slide05 Aphrodite Pro"/>
                <a:ea typeface="#9Slide05 Aphrodite Pro"/>
                <a:cs typeface="#9Slide05 Aphrodite Pro"/>
                <a:sym typeface="#9Slide05 Aphrodite Pro"/>
              </a:rPr>
              <a:t>Nguyễn</a:t>
            </a:r>
            <a:r>
              <a:rPr lang="en-US" sz="5124" dirty="0">
                <a:solidFill>
                  <a:srgbClr val="64380A"/>
                </a:solidFill>
                <a:latin typeface="#9Slide05 Aphrodite Pro"/>
                <a:ea typeface="#9Slide05 Aphrodite Pro"/>
                <a:cs typeface="#9Slide05 Aphrodite Pro"/>
                <a:sym typeface="#9Slide05 Aphrodite Pro"/>
              </a:rPr>
              <a:t> </a:t>
            </a:r>
            <a:r>
              <a:rPr lang="en-US" sz="5124" dirty="0" err="1">
                <a:solidFill>
                  <a:srgbClr val="64380A"/>
                </a:solidFill>
                <a:latin typeface="#9Slide05 Aphrodite Pro"/>
                <a:ea typeface="#9Slide05 Aphrodite Pro"/>
                <a:cs typeface="#9Slide05 Aphrodite Pro"/>
                <a:sym typeface="#9Slide05 Aphrodite Pro"/>
              </a:rPr>
              <a:t>Nhật</a:t>
            </a:r>
            <a:r>
              <a:rPr lang="en-US" sz="5124" dirty="0">
                <a:solidFill>
                  <a:srgbClr val="64380A"/>
                </a:solidFill>
                <a:latin typeface="#9Slide05 Aphrodite Pro"/>
                <a:ea typeface="#9Slide05 Aphrodite Pro"/>
                <a:cs typeface="#9Slide05 Aphrodite Pro"/>
                <a:sym typeface="#9Slide05 Aphrodite Pro"/>
              </a:rPr>
              <a:t> </a:t>
            </a:r>
            <a:r>
              <a:rPr lang="en-US" sz="5124" dirty="0" err="1">
                <a:solidFill>
                  <a:srgbClr val="64380A"/>
                </a:solidFill>
                <a:latin typeface="#9Slide05 Aphrodite Pro"/>
                <a:ea typeface="#9Slide05 Aphrodite Pro"/>
                <a:cs typeface="#9Slide05 Aphrodite Pro"/>
                <a:sym typeface="#9Slide05 Aphrodite Pro"/>
              </a:rPr>
              <a:t>Ánh</a:t>
            </a:r>
            <a:r>
              <a:rPr lang="en-US" sz="5124" dirty="0">
                <a:solidFill>
                  <a:srgbClr val="64380A"/>
                </a:solidFill>
                <a:latin typeface="#9Slide05 Aphrodite Pro"/>
                <a:ea typeface="#9Slide05 Aphrodite Pro"/>
                <a:cs typeface="#9Slide05 Aphrodite Pro"/>
                <a:sym typeface="#9Slide05 Aphrodite Pro"/>
              </a:rPr>
              <a:t> </a:t>
            </a:r>
            <a:r>
              <a:rPr lang="en-US" sz="5124" dirty="0" err="1">
                <a:solidFill>
                  <a:srgbClr val="64380A"/>
                </a:solidFill>
                <a:latin typeface="#9Slide05 Aphrodite Pro"/>
                <a:ea typeface="#9Slide05 Aphrodite Pro"/>
                <a:cs typeface="#9Slide05 Aphrodite Pro"/>
                <a:sym typeface="#9Slide05 Aphrodite Pro"/>
              </a:rPr>
              <a:t>nghĩ</a:t>
            </a:r>
            <a:r>
              <a:rPr lang="en-US" sz="5124" dirty="0">
                <a:solidFill>
                  <a:srgbClr val="64380A"/>
                </a:solidFill>
                <a:latin typeface="#9Slide05 Aphrodite Pro"/>
                <a:ea typeface="#9Slide05 Aphrodite Pro"/>
                <a:cs typeface="#9Slide05 Aphrodite Pro"/>
                <a:sym typeface="#9Slide05 Aphrodite Pro"/>
              </a:rPr>
              <a:t> </a:t>
            </a:r>
            <a:r>
              <a:rPr lang="en-US" sz="5124" dirty="0" err="1">
                <a:solidFill>
                  <a:srgbClr val="64380A"/>
                </a:solidFill>
                <a:latin typeface="#9Slide05 Aphrodite Pro"/>
                <a:ea typeface="#9Slide05 Aphrodite Pro"/>
                <a:cs typeface="#9Slide05 Aphrodite Pro"/>
                <a:sym typeface="#9Slide05 Aphrodite Pro"/>
              </a:rPr>
              <a:t>về</a:t>
            </a:r>
            <a:r>
              <a:rPr lang="en-US" sz="5124" dirty="0">
                <a:solidFill>
                  <a:srgbClr val="64380A"/>
                </a:solidFill>
                <a:latin typeface="#9Slide05 Aphrodite Pro"/>
                <a:ea typeface="#9Slide05 Aphrodite Pro"/>
                <a:cs typeface="#9Slide05 Aphrodite Pro"/>
                <a:sym typeface="#9Slide05 Aphrodite Pro"/>
              </a:rPr>
              <a:t> </a:t>
            </a:r>
            <a:r>
              <a:rPr lang="en-US" sz="5124" dirty="0" err="1">
                <a:solidFill>
                  <a:srgbClr val="64380A"/>
                </a:solidFill>
                <a:latin typeface="#9Slide05 Aphrodite Pro"/>
                <a:ea typeface="#9Slide05 Aphrodite Pro"/>
                <a:cs typeface="#9Slide05 Aphrodite Pro"/>
                <a:sym typeface="#9Slide05 Aphrodite Pro"/>
              </a:rPr>
              <a:t>những</a:t>
            </a:r>
            <a:r>
              <a:rPr lang="en-US" sz="5124" dirty="0">
                <a:solidFill>
                  <a:srgbClr val="64380A"/>
                </a:solidFill>
                <a:latin typeface="#9Slide05 Aphrodite Pro"/>
                <a:ea typeface="#9Slide05 Aphrodite Pro"/>
                <a:cs typeface="#9Slide05 Aphrodite Pro"/>
                <a:sym typeface="#9Slide05 Aphrodite Pro"/>
              </a:rPr>
              <a:t> </a:t>
            </a:r>
            <a:r>
              <a:rPr lang="en-US" sz="5124" dirty="0" err="1">
                <a:solidFill>
                  <a:srgbClr val="64380A"/>
                </a:solidFill>
                <a:latin typeface="#9Slide05 Aphrodite Pro"/>
                <a:ea typeface="#9Slide05 Aphrodite Pro"/>
                <a:cs typeface="#9Slide05 Aphrodite Pro"/>
                <a:sym typeface="#9Slide05 Aphrodite Pro"/>
              </a:rPr>
              <a:t>phẩm</a:t>
            </a:r>
            <a:r>
              <a:rPr lang="en-US" sz="5124" dirty="0">
                <a:solidFill>
                  <a:srgbClr val="64380A"/>
                </a:solidFill>
                <a:latin typeface="#9Slide05 Aphrodite Pro"/>
                <a:ea typeface="#9Slide05 Aphrodite Pro"/>
                <a:cs typeface="#9Slide05 Aphrodite Pro"/>
                <a:sym typeface="#9Slide05 Aphrodite Pro"/>
              </a:rPr>
              <a:t> </a:t>
            </a:r>
            <a:r>
              <a:rPr lang="en-US" sz="5124" dirty="0" err="1">
                <a:solidFill>
                  <a:srgbClr val="64380A"/>
                </a:solidFill>
                <a:latin typeface="#9Slide05 Aphrodite Pro"/>
                <a:ea typeface="#9Slide05 Aphrodite Pro"/>
                <a:cs typeface="#9Slide05 Aphrodite Pro"/>
                <a:sym typeface="#9Slide05 Aphrodite Pro"/>
              </a:rPr>
              <a:t>chất</a:t>
            </a:r>
            <a:r>
              <a:rPr lang="en-US" sz="5124" dirty="0">
                <a:solidFill>
                  <a:srgbClr val="64380A"/>
                </a:solidFill>
                <a:latin typeface="#9Slide05 Aphrodite Pro"/>
                <a:ea typeface="#9Slide05 Aphrodite Pro"/>
                <a:cs typeface="#9Slide05 Aphrodite Pro"/>
                <a:sym typeface="#9Slide05 Aphrodite Pro"/>
              </a:rPr>
              <a:t> </a:t>
            </a:r>
            <a:r>
              <a:rPr lang="en-US" sz="5124" dirty="0" err="1">
                <a:solidFill>
                  <a:srgbClr val="64380A"/>
                </a:solidFill>
                <a:latin typeface="#9Slide05 Aphrodite Pro"/>
                <a:ea typeface="#9Slide05 Aphrodite Pro"/>
                <a:cs typeface="#9Slide05 Aphrodite Pro"/>
                <a:sym typeface="#9Slide05 Aphrodite Pro"/>
              </a:rPr>
              <a:t>của</a:t>
            </a:r>
            <a:r>
              <a:rPr lang="en-US" sz="5124" dirty="0">
                <a:solidFill>
                  <a:srgbClr val="64380A"/>
                </a:solidFill>
                <a:latin typeface="#9Slide05 Aphrodite Pro"/>
                <a:ea typeface="#9Slide05 Aphrodite Pro"/>
                <a:cs typeface="#9Slide05 Aphrodite Pro"/>
                <a:sym typeface="#9Slide05 Aphrodite Pro"/>
              </a:rPr>
              <a:t> </a:t>
            </a:r>
            <a:r>
              <a:rPr lang="en-US" sz="5124" dirty="0" err="1">
                <a:solidFill>
                  <a:srgbClr val="64380A"/>
                </a:solidFill>
                <a:latin typeface="#9Slide05 Aphrodite Pro"/>
                <a:ea typeface="#9Slide05 Aphrodite Pro"/>
                <a:cs typeface="#9Slide05 Aphrodite Pro"/>
                <a:sym typeface="#9Slide05 Aphrodite Pro"/>
              </a:rPr>
              <a:t>một</a:t>
            </a:r>
            <a:r>
              <a:rPr lang="en-US" sz="5124" dirty="0">
                <a:solidFill>
                  <a:srgbClr val="64380A"/>
                </a:solidFill>
                <a:latin typeface="#9Slide05 Aphrodite Pro"/>
                <a:ea typeface="#9Slide05 Aphrodite Pro"/>
                <a:cs typeface="#9Slide05 Aphrodite Pro"/>
                <a:sym typeface="#9Slide05 Aphrodite Pro"/>
              </a:rPr>
              <a:t> </a:t>
            </a:r>
            <a:r>
              <a:rPr lang="en-US" sz="5124" dirty="0" err="1">
                <a:solidFill>
                  <a:srgbClr val="64380A"/>
                </a:solidFill>
                <a:latin typeface="#9Slide05 Aphrodite Pro"/>
                <a:ea typeface="#9Slide05 Aphrodite Pro"/>
                <a:cs typeface="#9Slide05 Aphrodite Pro"/>
                <a:sym typeface="#9Slide05 Aphrodite Pro"/>
              </a:rPr>
              <a:t>tác</a:t>
            </a:r>
            <a:r>
              <a:rPr lang="en-US" sz="5124" dirty="0">
                <a:solidFill>
                  <a:srgbClr val="64380A"/>
                </a:solidFill>
                <a:latin typeface="#9Slide05 Aphrodite Pro"/>
                <a:ea typeface="#9Slide05 Aphrodite Pro"/>
                <a:cs typeface="#9Slide05 Aphrodite Pro"/>
                <a:sym typeface="#9Slide05 Aphrodite Pro"/>
              </a:rPr>
              <a:t> </a:t>
            </a:r>
            <a:r>
              <a:rPr lang="en-US" sz="5124" dirty="0" err="1">
                <a:solidFill>
                  <a:srgbClr val="64380A"/>
                </a:solidFill>
                <a:latin typeface="#9Slide05 Aphrodite Pro"/>
                <a:ea typeface="#9Slide05 Aphrodite Pro"/>
                <a:cs typeface="#9Slide05 Aphrodite Pro"/>
                <a:sym typeface="#9Slide05 Aphrodite Pro"/>
              </a:rPr>
              <a:t>phẩm</a:t>
            </a:r>
            <a:r>
              <a:rPr lang="en-US" sz="5124" dirty="0">
                <a:solidFill>
                  <a:srgbClr val="64380A"/>
                </a:solidFill>
                <a:latin typeface="#9Slide05 Aphrodite Pro"/>
                <a:ea typeface="#9Slide05 Aphrodite Pro"/>
                <a:cs typeface="#9Slide05 Aphrodite Pro"/>
                <a:sym typeface="#9Slide05 Aphrodite Pro"/>
              </a:rPr>
              <a:t> </a:t>
            </a:r>
            <a:r>
              <a:rPr lang="en-US" sz="5124" dirty="0" err="1">
                <a:solidFill>
                  <a:srgbClr val="64380A"/>
                </a:solidFill>
                <a:latin typeface="#9Slide05 Aphrodite Pro"/>
                <a:ea typeface="#9Slide05 Aphrodite Pro"/>
                <a:cs typeface="#9Slide05 Aphrodite Pro"/>
                <a:sym typeface="#9Slide05 Aphrodite Pro"/>
              </a:rPr>
              <a:t>viết</a:t>
            </a:r>
            <a:r>
              <a:rPr lang="en-US" sz="5124" dirty="0">
                <a:solidFill>
                  <a:srgbClr val="64380A"/>
                </a:solidFill>
                <a:latin typeface="#9Slide05 Aphrodite Pro"/>
                <a:ea typeface="#9Slide05 Aphrodite Pro"/>
                <a:cs typeface="#9Slide05 Aphrodite Pro"/>
                <a:sym typeface="#9Slide05 Aphrodite Pro"/>
              </a:rPr>
              <a:t> </a:t>
            </a:r>
            <a:r>
              <a:rPr lang="en-US" sz="5124" dirty="0" err="1">
                <a:solidFill>
                  <a:srgbClr val="64380A"/>
                </a:solidFill>
                <a:latin typeface="#9Slide05 Aphrodite Pro"/>
                <a:ea typeface="#9Slide05 Aphrodite Pro"/>
                <a:cs typeface="#9Slide05 Aphrodite Pro"/>
                <a:sym typeface="#9Slide05 Aphrodite Pro"/>
              </a:rPr>
              <a:t>cho</a:t>
            </a:r>
            <a:r>
              <a:rPr lang="en-US" sz="5124" dirty="0">
                <a:solidFill>
                  <a:srgbClr val="64380A"/>
                </a:solidFill>
                <a:latin typeface="#9Slide05 Aphrodite Pro"/>
                <a:ea typeface="#9Slide05 Aphrodite Pro"/>
                <a:cs typeface="#9Slide05 Aphrodite Pro"/>
                <a:sym typeface="#9Slide05 Aphrodite Pro"/>
              </a:rPr>
              <a:t> </a:t>
            </a:r>
            <a:r>
              <a:rPr lang="en-US" sz="5124" dirty="0" err="1">
                <a:solidFill>
                  <a:srgbClr val="64380A"/>
                </a:solidFill>
                <a:latin typeface="#9Slide05 Aphrodite Pro"/>
                <a:ea typeface="#9Slide05 Aphrodite Pro"/>
                <a:cs typeface="#9Slide05 Aphrodite Pro"/>
                <a:sym typeface="#9Slide05 Aphrodite Pro"/>
              </a:rPr>
              <a:t>thiếu</a:t>
            </a:r>
            <a:r>
              <a:rPr lang="en-US" sz="5124" dirty="0">
                <a:solidFill>
                  <a:srgbClr val="64380A"/>
                </a:solidFill>
                <a:latin typeface="#9Slide05 Aphrodite Pro"/>
                <a:ea typeface="#9Slide05 Aphrodite Pro"/>
                <a:cs typeface="#9Slide05 Aphrodite Pro"/>
                <a:sym typeface="#9Slide05 Aphrodite Pro"/>
              </a:rPr>
              <a:t> </a:t>
            </a:r>
            <a:r>
              <a:rPr lang="en-US" sz="5124" dirty="0" err="1">
                <a:solidFill>
                  <a:srgbClr val="64380A"/>
                </a:solidFill>
                <a:latin typeface="#9Slide05 Aphrodite Pro"/>
                <a:ea typeface="#9Slide05 Aphrodite Pro"/>
                <a:cs typeface="#9Slide05 Aphrodite Pro"/>
                <a:sym typeface="#9Slide05 Aphrodite Pro"/>
              </a:rPr>
              <a:t>nhi</a:t>
            </a:r>
            <a:endParaRPr lang="en-US" sz="5124" dirty="0">
              <a:solidFill>
                <a:srgbClr val="64380A"/>
              </a:solidFill>
              <a:latin typeface="#9Slide05 Aphrodite Pro"/>
              <a:ea typeface="#9Slide05 Aphrodite Pro"/>
              <a:cs typeface="#9Slide05 Aphrodite Pro"/>
              <a:sym typeface="#9Slide05 Aphrodite Pro"/>
            </a:endParaRPr>
          </a:p>
          <a:p>
            <a:pPr algn="ctr">
              <a:lnSpc>
                <a:spcPts val="9479"/>
              </a:lnSpc>
            </a:pPr>
            <a:endParaRPr lang="en-US" sz="5124" dirty="0">
              <a:solidFill>
                <a:srgbClr val="64380A"/>
              </a:solidFill>
              <a:latin typeface="#9Slide05 Aphrodite Pro"/>
              <a:ea typeface="#9Slide05 Aphrodite Pro"/>
              <a:cs typeface="#9Slide05 Aphrodite Pro"/>
              <a:sym typeface="#9Slide05 Aphrodite Pro"/>
            </a:endParaRPr>
          </a:p>
        </p:txBody>
      </p:sp>
      <p:sp>
        <p:nvSpPr>
          <p:cNvPr id="8" name="TextBox 8"/>
          <p:cNvSpPr txBox="1"/>
          <p:nvPr/>
        </p:nvSpPr>
        <p:spPr>
          <a:xfrm>
            <a:off x="2782884" y="7933377"/>
            <a:ext cx="8115300" cy="1223645"/>
          </a:xfrm>
          <a:prstGeom prst="rect">
            <a:avLst/>
          </a:prstGeom>
        </p:spPr>
        <p:txBody>
          <a:bodyPr lIns="0" tIns="0" rIns="0" bIns="0" rtlCol="0" anchor="t">
            <a:spAutoFit/>
          </a:bodyPr>
          <a:lstStyle/>
          <a:p>
            <a:pPr algn="ctr">
              <a:lnSpc>
                <a:spcPts val="10360"/>
              </a:lnSpc>
            </a:pPr>
            <a:r>
              <a:rPr lang="en-US" sz="5600" dirty="0" err="1">
                <a:solidFill>
                  <a:srgbClr val="64380A"/>
                </a:solidFill>
                <a:latin typeface="#9Slide05 VL Fadilla"/>
                <a:ea typeface="#9Slide05 VL Fadilla"/>
                <a:cs typeface="#9Slide05 VL Fadilla"/>
                <a:sym typeface="#9Slide05 VL Fadilla"/>
              </a:rPr>
              <a:t>Trần</a:t>
            </a:r>
            <a:r>
              <a:rPr lang="en-US" sz="5600" dirty="0">
                <a:solidFill>
                  <a:srgbClr val="64380A"/>
                </a:solidFill>
                <a:latin typeface="#9Slide05 VL Fadilla"/>
                <a:ea typeface="#9Slide05 VL Fadilla"/>
                <a:cs typeface="#9Slide05 VL Fadilla"/>
                <a:sym typeface="#9Slide05 VL Fadilla"/>
              </a:rPr>
              <a:t> Văn </a:t>
            </a:r>
            <a:r>
              <a:rPr lang="en-US" sz="5600" dirty="0" err="1">
                <a:solidFill>
                  <a:srgbClr val="64380A"/>
                </a:solidFill>
                <a:latin typeface="#9Slide05 VL Fadilla"/>
                <a:ea typeface="#9Slide05 VL Fadilla"/>
                <a:cs typeface="#9Slide05 VL Fadilla"/>
                <a:sym typeface="#9Slide05 VL Fadilla"/>
              </a:rPr>
              <a:t>Toàn</a:t>
            </a:r>
            <a:endParaRPr lang="en-US" sz="5600" dirty="0">
              <a:solidFill>
                <a:srgbClr val="64380A"/>
              </a:solidFill>
              <a:latin typeface="#9Slide05 VL Fadilla"/>
              <a:ea typeface="#9Slide05 VL Fadilla"/>
              <a:cs typeface="#9Slide05 VL Fadilla"/>
              <a:sym typeface="#9Slide05 VL Fadill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BF8E9"/>
        </a:solidFill>
        <a:effectLst/>
      </p:bgPr>
    </p:bg>
    <p:spTree>
      <p:nvGrpSpPr>
        <p:cNvPr id="1" name=""/>
        <p:cNvGrpSpPr/>
        <p:nvPr/>
      </p:nvGrpSpPr>
      <p:grpSpPr>
        <a:xfrm>
          <a:off x="0" y="0"/>
          <a:ext cx="0" cy="0"/>
          <a:chOff x="0" y="0"/>
          <a:chExt cx="0" cy="0"/>
        </a:xfrm>
      </p:grpSpPr>
      <p:grpSp>
        <p:nvGrpSpPr>
          <p:cNvPr id="2" name="Group 2"/>
          <p:cNvGrpSpPr/>
          <p:nvPr/>
        </p:nvGrpSpPr>
        <p:grpSpPr>
          <a:xfrm>
            <a:off x="7971608" y="-2057400"/>
            <a:ext cx="11945986" cy="10287000"/>
            <a:chOff x="0" y="0"/>
            <a:chExt cx="15927982" cy="13716000"/>
          </a:xfrm>
        </p:grpSpPr>
        <p:sp>
          <p:nvSpPr>
            <p:cNvPr id="3" name="Freeform 3"/>
            <p:cNvSpPr/>
            <p:nvPr/>
          </p:nvSpPr>
          <p:spPr>
            <a:xfrm>
              <a:off x="0" y="0"/>
              <a:ext cx="15927960" cy="13716000"/>
            </a:xfrm>
            <a:custGeom>
              <a:avLst/>
              <a:gdLst/>
              <a:ahLst/>
              <a:cxnLst/>
              <a:rect l="l" t="t" r="r" b="b"/>
              <a:pathLst>
                <a:path w="15927960" h="13716000">
                  <a:moveTo>
                    <a:pt x="0" y="0"/>
                  </a:moveTo>
                  <a:lnTo>
                    <a:pt x="15927960" y="0"/>
                  </a:lnTo>
                  <a:lnTo>
                    <a:pt x="15927960" y="13716000"/>
                  </a:lnTo>
                  <a:lnTo>
                    <a:pt x="0" y="13716000"/>
                  </a:lnTo>
                  <a:close/>
                </a:path>
              </a:pathLst>
            </a:custGeom>
            <a:solidFill>
              <a:srgbClr val="FBF8E9">
                <a:alpha val="33725"/>
              </a:srgbClr>
            </a:solidFill>
          </p:spPr>
          <p:txBody>
            <a:bodyPr/>
            <a:lstStyle/>
            <a:p>
              <a:endParaRPr lang="en-US"/>
            </a:p>
          </p:txBody>
        </p:sp>
      </p:grpSp>
      <p:grpSp>
        <p:nvGrpSpPr>
          <p:cNvPr id="4" name="Group 4"/>
          <p:cNvGrpSpPr/>
          <p:nvPr/>
        </p:nvGrpSpPr>
        <p:grpSpPr>
          <a:xfrm>
            <a:off x="1028700" y="3568014"/>
            <a:ext cx="16568532" cy="4249432"/>
            <a:chOff x="0" y="0"/>
            <a:chExt cx="4363729" cy="1119192"/>
          </a:xfrm>
        </p:grpSpPr>
        <p:sp>
          <p:nvSpPr>
            <p:cNvPr id="5" name="Freeform 5"/>
            <p:cNvSpPr/>
            <p:nvPr/>
          </p:nvSpPr>
          <p:spPr>
            <a:xfrm>
              <a:off x="0" y="0"/>
              <a:ext cx="4363729" cy="1119192"/>
            </a:xfrm>
            <a:custGeom>
              <a:avLst/>
              <a:gdLst/>
              <a:ahLst/>
              <a:cxnLst/>
              <a:rect l="l" t="t" r="r" b="b"/>
              <a:pathLst>
                <a:path w="4363729" h="1119192">
                  <a:moveTo>
                    <a:pt x="23831" y="0"/>
                  </a:moveTo>
                  <a:lnTo>
                    <a:pt x="4339898" y="0"/>
                  </a:lnTo>
                  <a:cubicBezTo>
                    <a:pt x="4353059" y="0"/>
                    <a:pt x="4363729" y="10669"/>
                    <a:pt x="4363729" y="23831"/>
                  </a:cubicBezTo>
                  <a:lnTo>
                    <a:pt x="4363729" y="1095361"/>
                  </a:lnTo>
                  <a:cubicBezTo>
                    <a:pt x="4363729" y="1108523"/>
                    <a:pt x="4353059" y="1119192"/>
                    <a:pt x="4339898" y="1119192"/>
                  </a:cubicBezTo>
                  <a:lnTo>
                    <a:pt x="23831" y="1119192"/>
                  </a:lnTo>
                  <a:cubicBezTo>
                    <a:pt x="10669" y="1119192"/>
                    <a:pt x="0" y="1108523"/>
                    <a:pt x="0" y="1095361"/>
                  </a:cubicBezTo>
                  <a:lnTo>
                    <a:pt x="0" y="23831"/>
                  </a:lnTo>
                  <a:cubicBezTo>
                    <a:pt x="0" y="10669"/>
                    <a:pt x="10669" y="0"/>
                    <a:pt x="23831" y="0"/>
                  </a:cubicBezTo>
                  <a:close/>
                </a:path>
              </a:pathLst>
            </a:custGeom>
            <a:solidFill>
              <a:srgbClr val="FFFFFF">
                <a:alpha val="62745"/>
              </a:srgbClr>
            </a:solidFill>
          </p:spPr>
          <p:txBody>
            <a:bodyPr/>
            <a:lstStyle/>
            <a:p>
              <a:endParaRPr lang="en-US"/>
            </a:p>
          </p:txBody>
        </p:sp>
        <p:sp>
          <p:nvSpPr>
            <p:cNvPr id="6" name="TextBox 6"/>
            <p:cNvSpPr txBox="1"/>
            <p:nvPr/>
          </p:nvSpPr>
          <p:spPr>
            <a:xfrm>
              <a:off x="0" y="-285750"/>
              <a:ext cx="4363729" cy="1404942"/>
            </a:xfrm>
            <a:prstGeom prst="rect">
              <a:avLst/>
            </a:prstGeom>
          </p:spPr>
          <p:txBody>
            <a:bodyPr lIns="50800" tIns="50800" rIns="50800" bIns="50800" rtlCol="0" anchor="ctr"/>
            <a:lstStyle/>
            <a:p>
              <a:pPr algn="ctr">
                <a:lnSpc>
                  <a:spcPts val="5759"/>
                </a:lnSpc>
              </a:pPr>
              <a:endParaRPr/>
            </a:p>
          </p:txBody>
        </p:sp>
      </p:grpSp>
      <p:sp>
        <p:nvSpPr>
          <p:cNvPr id="7" name="Freeform 7"/>
          <p:cNvSpPr/>
          <p:nvPr/>
        </p:nvSpPr>
        <p:spPr>
          <a:xfrm flipH="1">
            <a:off x="12691105" y="5753695"/>
            <a:ext cx="7435020" cy="5393217"/>
          </a:xfrm>
          <a:custGeom>
            <a:avLst/>
            <a:gdLst/>
            <a:ahLst/>
            <a:cxnLst/>
            <a:rect l="l" t="t" r="r" b="b"/>
            <a:pathLst>
              <a:path w="7435020" h="5393217">
                <a:moveTo>
                  <a:pt x="7435020" y="0"/>
                </a:moveTo>
                <a:lnTo>
                  <a:pt x="0" y="0"/>
                </a:lnTo>
                <a:lnTo>
                  <a:pt x="0" y="5393218"/>
                </a:lnTo>
                <a:lnTo>
                  <a:pt x="7435020" y="5393218"/>
                </a:lnTo>
                <a:lnTo>
                  <a:pt x="7435020" y="0"/>
                </a:lnTo>
                <a:close/>
              </a:path>
            </a:pathLst>
          </a:custGeom>
          <a:blipFill>
            <a:blip r:embed="rId3"/>
            <a:stretch>
              <a:fillRect t="-86584" r="-147021" b="-4970"/>
            </a:stretch>
          </a:blipFill>
        </p:spPr>
        <p:txBody>
          <a:bodyPr/>
          <a:lstStyle/>
          <a:p>
            <a:endParaRPr lang="en-US"/>
          </a:p>
        </p:txBody>
      </p:sp>
      <p:sp>
        <p:nvSpPr>
          <p:cNvPr id="8" name="TextBox 8"/>
          <p:cNvSpPr txBox="1"/>
          <p:nvPr/>
        </p:nvSpPr>
        <p:spPr>
          <a:xfrm>
            <a:off x="1643108" y="2427172"/>
            <a:ext cx="15339715" cy="800100"/>
          </a:xfrm>
          <a:prstGeom prst="rect">
            <a:avLst/>
          </a:prstGeom>
        </p:spPr>
        <p:txBody>
          <a:bodyPr lIns="0" tIns="0" rIns="0" bIns="0" rtlCol="0" anchor="t">
            <a:spAutoFit/>
          </a:bodyPr>
          <a:lstStyle/>
          <a:p>
            <a:pPr algn="ctr">
              <a:lnSpc>
                <a:spcPts val="6299"/>
              </a:lnSpc>
            </a:pPr>
            <a:r>
              <a:rPr lang="en-US" sz="4500" dirty="0" err="1">
                <a:solidFill>
                  <a:srgbClr val="674935"/>
                </a:solidFill>
                <a:latin typeface="#9Slide05 Aphrodite Pro"/>
                <a:ea typeface="#9Slide05 Aphrodite Pro"/>
                <a:cs typeface="#9Slide05 Aphrodite Pro"/>
                <a:sym typeface="#9Slide05 Aphrodite Pro"/>
              </a:rPr>
              <a:t>Tìm</a:t>
            </a:r>
            <a:r>
              <a:rPr lang="en-US" sz="4500" dirty="0">
                <a:solidFill>
                  <a:srgbClr val="674935"/>
                </a:solidFill>
                <a:latin typeface="#9Slide05 Aphrodite Pro"/>
                <a:ea typeface="#9Slide05 Aphrodite Pro"/>
                <a:cs typeface="#9Slide05 Aphrodite Pro"/>
                <a:sym typeface="#9Slide05 Aphrodite Pro"/>
              </a:rPr>
              <a:t> </a:t>
            </a:r>
            <a:r>
              <a:rPr lang="en-US" sz="4500" dirty="0" err="1">
                <a:solidFill>
                  <a:srgbClr val="674935"/>
                </a:solidFill>
                <a:latin typeface="#9Slide05 Aphrodite Pro"/>
                <a:ea typeface="#9Slide05 Aphrodite Pro"/>
                <a:cs typeface="#9Slide05 Aphrodite Pro"/>
                <a:sym typeface="#9Slide05 Aphrodite Pro"/>
              </a:rPr>
              <a:t>hiểu</a:t>
            </a:r>
            <a:r>
              <a:rPr lang="en-US" sz="4500" dirty="0">
                <a:solidFill>
                  <a:srgbClr val="674935"/>
                </a:solidFill>
                <a:latin typeface="#9Slide05 Aphrodite Pro"/>
                <a:ea typeface="#9Slide05 Aphrodite Pro"/>
                <a:cs typeface="#9Slide05 Aphrodite Pro"/>
                <a:sym typeface="#9Slide05 Aphrodite Pro"/>
              </a:rPr>
              <a:t> </a:t>
            </a:r>
            <a:r>
              <a:rPr lang="en-US" sz="4500" dirty="0" err="1">
                <a:solidFill>
                  <a:srgbClr val="674935"/>
                </a:solidFill>
                <a:latin typeface="#9Slide05 Aphrodite Pro"/>
                <a:ea typeface="#9Slide05 Aphrodite Pro"/>
                <a:cs typeface="#9Slide05 Aphrodite Pro"/>
                <a:sym typeface="#9Slide05 Aphrodite Pro"/>
              </a:rPr>
              <a:t>cách</a:t>
            </a:r>
            <a:r>
              <a:rPr lang="en-US" sz="4500" dirty="0">
                <a:solidFill>
                  <a:srgbClr val="674935"/>
                </a:solidFill>
                <a:latin typeface="#9Slide05 Aphrodite Pro"/>
                <a:ea typeface="#9Slide05 Aphrodite Pro"/>
                <a:cs typeface="#9Slide05 Aphrodite Pro"/>
                <a:sym typeface="#9Slide05 Aphrodite Pro"/>
              </a:rPr>
              <a:t> </a:t>
            </a:r>
            <a:r>
              <a:rPr lang="en-US" sz="4500" dirty="0" err="1">
                <a:solidFill>
                  <a:srgbClr val="674935"/>
                </a:solidFill>
                <a:latin typeface="#9Slide05 Aphrodite Pro"/>
                <a:ea typeface="#9Slide05 Aphrodite Pro"/>
                <a:cs typeface="#9Slide05 Aphrodite Pro"/>
                <a:sym typeface="#9Slide05 Aphrodite Pro"/>
              </a:rPr>
              <a:t>triển</a:t>
            </a:r>
            <a:r>
              <a:rPr lang="en-US" sz="4500" dirty="0">
                <a:solidFill>
                  <a:srgbClr val="674935"/>
                </a:solidFill>
                <a:latin typeface="#9Slide05 Aphrodite Pro"/>
                <a:ea typeface="#9Slide05 Aphrodite Pro"/>
                <a:cs typeface="#9Slide05 Aphrodite Pro"/>
                <a:sym typeface="#9Slide05 Aphrodite Pro"/>
              </a:rPr>
              <a:t> </a:t>
            </a:r>
            <a:r>
              <a:rPr lang="en-US" sz="4500" dirty="0" err="1">
                <a:solidFill>
                  <a:srgbClr val="674935"/>
                </a:solidFill>
                <a:latin typeface="#9Slide05 Aphrodite Pro"/>
                <a:ea typeface="#9Slide05 Aphrodite Pro"/>
                <a:cs typeface="#9Slide05 Aphrodite Pro"/>
                <a:sym typeface="#9Slide05 Aphrodite Pro"/>
              </a:rPr>
              <a:t>khai</a:t>
            </a:r>
            <a:r>
              <a:rPr lang="en-US" sz="4500" dirty="0">
                <a:solidFill>
                  <a:srgbClr val="674935"/>
                </a:solidFill>
                <a:latin typeface="#9Slide05 Aphrodite Pro"/>
                <a:ea typeface="#9Slide05 Aphrodite Pro"/>
                <a:cs typeface="#9Slide05 Aphrodite Pro"/>
                <a:sym typeface="#9Slide05 Aphrodite Pro"/>
              </a:rPr>
              <a:t> </a:t>
            </a:r>
            <a:r>
              <a:rPr lang="en-US" sz="4500" dirty="0" err="1">
                <a:solidFill>
                  <a:srgbClr val="674935"/>
                </a:solidFill>
                <a:latin typeface="#9Slide05 Aphrodite Pro"/>
                <a:ea typeface="#9Slide05 Aphrodite Pro"/>
                <a:cs typeface="#9Slide05 Aphrodite Pro"/>
                <a:sym typeface="#9Slide05 Aphrodite Pro"/>
              </a:rPr>
              <a:t>luận</a:t>
            </a:r>
            <a:r>
              <a:rPr lang="en-US" sz="4500" dirty="0">
                <a:solidFill>
                  <a:srgbClr val="674935"/>
                </a:solidFill>
                <a:latin typeface="#9Slide05 Aphrodite Pro"/>
                <a:ea typeface="#9Slide05 Aphrodite Pro"/>
                <a:cs typeface="#9Slide05 Aphrodite Pro"/>
                <a:sym typeface="#9Slide05 Aphrodite Pro"/>
              </a:rPr>
              <a:t> </a:t>
            </a:r>
            <a:r>
              <a:rPr lang="en-US" sz="4500" dirty="0" err="1">
                <a:solidFill>
                  <a:srgbClr val="674935"/>
                </a:solidFill>
                <a:latin typeface="#9Slide05 Aphrodite Pro"/>
                <a:ea typeface="#9Slide05 Aphrodite Pro"/>
                <a:cs typeface="#9Slide05 Aphrodite Pro"/>
                <a:sym typeface="#9Slide05 Aphrodite Pro"/>
              </a:rPr>
              <a:t>điểm</a:t>
            </a:r>
            <a:r>
              <a:rPr lang="en-US" sz="4500" dirty="0">
                <a:solidFill>
                  <a:srgbClr val="674935"/>
                </a:solidFill>
                <a:latin typeface="#9Slide05 Aphrodite Pro"/>
                <a:ea typeface="#9Slide05 Aphrodite Pro"/>
                <a:cs typeface="#9Slide05 Aphrodite Pro"/>
                <a:sym typeface="#9Slide05 Aphrodite Pro"/>
              </a:rPr>
              <a:t> 1 </a:t>
            </a:r>
            <a:r>
              <a:rPr lang="en-US" sz="4500" dirty="0" err="1">
                <a:solidFill>
                  <a:srgbClr val="674935"/>
                </a:solidFill>
                <a:latin typeface="#9Slide05 Aphrodite Pro"/>
                <a:ea typeface="#9Slide05 Aphrodite Pro"/>
                <a:cs typeface="#9Slide05 Aphrodite Pro"/>
                <a:sym typeface="#9Slide05 Aphrodite Pro"/>
              </a:rPr>
              <a:t>của</a:t>
            </a:r>
            <a:r>
              <a:rPr lang="en-US" sz="4500" dirty="0">
                <a:solidFill>
                  <a:srgbClr val="674935"/>
                </a:solidFill>
                <a:latin typeface="#9Slide05 Aphrodite Pro"/>
                <a:ea typeface="#9Slide05 Aphrodite Pro"/>
                <a:cs typeface="#9Slide05 Aphrodite Pro"/>
                <a:sym typeface="#9Slide05 Aphrodite Pro"/>
              </a:rPr>
              <a:t> </a:t>
            </a:r>
            <a:r>
              <a:rPr lang="en-US" sz="4500" dirty="0" err="1">
                <a:solidFill>
                  <a:srgbClr val="674935"/>
                </a:solidFill>
                <a:latin typeface="#9Slide05 Aphrodite Pro"/>
                <a:ea typeface="#9Slide05 Aphrodite Pro"/>
                <a:cs typeface="#9Slide05 Aphrodite Pro"/>
                <a:sym typeface="#9Slide05 Aphrodite Pro"/>
              </a:rPr>
              <a:t>tác</a:t>
            </a:r>
            <a:r>
              <a:rPr lang="en-US" sz="4500" dirty="0">
                <a:solidFill>
                  <a:srgbClr val="674935"/>
                </a:solidFill>
                <a:latin typeface="#9Slide05 Aphrodite Pro"/>
                <a:ea typeface="#9Slide05 Aphrodite Pro"/>
                <a:cs typeface="#9Slide05 Aphrodite Pro"/>
                <a:sym typeface="#9Slide05 Aphrodite Pro"/>
              </a:rPr>
              <a:t> </a:t>
            </a:r>
            <a:r>
              <a:rPr lang="en-US" sz="4500" dirty="0" err="1">
                <a:solidFill>
                  <a:srgbClr val="674935"/>
                </a:solidFill>
                <a:latin typeface="#9Slide05 Aphrodite Pro"/>
                <a:ea typeface="#9Slide05 Aphrodite Pro"/>
                <a:cs typeface="#9Slide05 Aphrodite Pro"/>
                <a:sym typeface="#9Slide05 Aphrodite Pro"/>
              </a:rPr>
              <a:t>giả</a:t>
            </a:r>
            <a:r>
              <a:rPr lang="en-US" sz="4500" dirty="0">
                <a:solidFill>
                  <a:srgbClr val="674935"/>
                </a:solidFill>
                <a:latin typeface="#9Slide05 Aphrodite Pro"/>
                <a:ea typeface="#9Slide05 Aphrodite Pro"/>
                <a:cs typeface="#9Slide05 Aphrodite Pro"/>
                <a:sym typeface="#9Slide05 Aphrodite Pro"/>
              </a:rPr>
              <a:t> </a:t>
            </a:r>
            <a:r>
              <a:rPr lang="en-US" sz="4500" dirty="0" err="1">
                <a:solidFill>
                  <a:srgbClr val="674935"/>
                </a:solidFill>
                <a:latin typeface="#9Slide05 Aphrodite Pro"/>
                <a:ea typeface="#9Slide05 Aphrodite Pro"/>
                <a:cs typeface="#9Slide05 Aphrodite Pro"/>
                <a:sym typeface="#9Slide05 Aphrodite Pro"/>
              </a:rPr>
              <a:t>trong</a:t>
            </a:r>
            <a:r>
              <a:rPr lang="en-US" sz="4500" dirty="0">
                <a:solidFill>
                  <a:srgbClr val="674935"/>
                </a:solidFill>
                <a:latin typeface="#9Slide05 Aphrodite Pro"/>
                <a:ea typeface="#9Slide05 Aphrodite Pro"/>
                <a:cs typeface="#9Slide05 Aphrodite Pro"/>
                <a:sym typeface="#9Slide05 Aphrodite Pro"/>
              </a:rPr>
              <a:t> </a:t>
            </a:r>
            <a:r>
              <a:rPr lang="en-US" sz="4500" dirty="0" err="1">
                <a:solidFill>
                  <a:srgbClr val="674935"/>
                </a:solidFill>
                <a:latin typeface="#9Slide05 Aphrodite Pro"/>
                <a:ea typeface="#9Slide05 Aphrodite Pro"/>
                <a:cs typeface="#9Slide05 Aphrodite Pro"/>
                <a:sym typeface="#9Slide05 Aphrodite Pro"/>
              </a:rPr>
              <a:t>bài</a:t>
            </a:r>
            <a:r>
              <a:rPr lang="en-US" sz="4500" dirty="0">
                <a:solidFill>
                  <a:srgbClr val="674935"/>
                </a:solidFill>
                <a:latin typeface="#9Slide05 Aphrodite Pro"/>
                <a:ea typeface="#9Slide05 Aphrodite Pro"/>
                <a:cs typeface="#9Slide05 Aphrodite Pro"/>
                <a:sym typeface="#9Slide05 Aphrodite Pro"/>
              </a:rPr>
              <a:t> </a:t>
            </a:r>
            <a:r>
              <a:rPr lang="en-US" sz="4500" dirty="0" err="1">
                <a:solidFill>
                  <a:srgbClr val="674935"/>
                </a:solidFill>
                <a:latin typeface="#9Slide05 Aphrodite Pro"/>
                <a:ea typeface="#9Slide05 Aphrodite Pro"/>
                <a:cs typeface="#9Slide05 Aphrodite Pro"/>
                <a:sym typeface="#9Slide05 Aphrodite Pro"/>
              </a:rPr>
              <a:t>viết</a:t>
            </a:r>
            <a:endParaRPr lang="en-US" sz="4500" dirty="0">
              <a:solidFill>
                <a:srgbClr val="674935"/>
              </a:solidFill>
              <a:latin typeface="#9Slide05 Aphrodite Pro"/>
              <a:ea typeface="#9Slide05 Aphrodite Pro"/>
              <a:cs typeface="#9Slide05 Aphrodite Pro"/>
              <a:sym typeface="#9Slide05 Aphrodite Pro"/>
            </a:endParaRPr>
          </a:p>
        </p:txBody>
      </p:sp>
      <p:sp>
        <p:nvSpPr>
          <p:cNvPr id="9" name="TextBox 9"/>
          <p:cNvSpPr txBox="1"/>
          <p:nvPr/>
        </p:nvSpPr>
        <p:spPr>
          <a:xfrm>
            <a:off x="1333342" y="3792477"/>
            <a:ext cx="15959248" cy="4203700"/>
          </a:xfrm>
          <a:prstGeom prst="rect">
            <a:avLst/>
          </a:prstGeom>
        </p:spPr>
        <p:txBody>
          <a:bodyPr lIns="0" tIns="0" rIns="0" bIns="0" rtlCol="0" anchor="t">
            <a:spAutoFit/>
          </a:bodyPr>
          <a:lstStyle/>
          <a:p>
            <a:pPr algn="just">
              <a:lnSpc>
                <a:spcPts val="5599"/>
              </a:lnSpc>
            </a:pPr>
            <a:r>
              <a:rPr lang="en-US" sz="3999" b="1" dirty="0" err="1">
                <a:solidFill>
                  <a:srgbClr val="674935"/>
                </a:solidFill>
                <a:latin typeface="Roboto Condensed Bold"/>
                <a:ea typeface="Roboto Condensed Bold"/>
                <a:cs typeface="Roboto Condensed Bold"/>
                <a:sym typeface="Roboto Condensed Bold"/>
              </a:rPr>
              <a:t>Nhóm</a:t>
            </a:r>
            <a:r>
              <a:rPr lang="en-US" sz="3999" b="1" dirty="0">
                <a:solidFill>
                  <a:srgbClr val="674935"/>
                </a:solidFill>
                <a:latin typeface="Roboto Condensed Bold"/>
                <a:ea typeface="Roboto Condensed Bold"/>
                <a:cs typeface="Roboto Condensed Bold"/>
                <a:sym typeface="Roboto Condensed Bold"/>
              </a:rPr>
              <a:t> 1,2:</a:t>
            </a:r>
          </a:p>
          <a:p>
            <a:pPr marL="863599" lvl="1" indent="-431800" algn="just">
              <a:lnSpc>
                <a:spcPts val="5599"/>
              </a:lnSpc>
              <a:buFont typeface="Arial"/>
              <a:buChar char="•"/>
            </a:pP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Đọc</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phần</a:t>
            </a:r>
            <a:r>
              <a:rPr lang="en-US" sz="3999" dirty="0">
                <a:solidFill>
                  <a:srgbClr val="674935"/>
                </a:solidFill>
                <a:latin typeface="Roboto Condensed"/>
                <a:ea typeface="Roboto Condensed"/>
                <a:cs typeface="Roboto Condensed"/>
                <a:sym typeface="Roboto Condensed"/>
              </a:rPr>
              <a:t> (1), </a:t>
            </a:r>
            <a:r>
              <a:rPr lang="en-US" sz="3999" dirty="0" err="1">
                <a:solidFill>
                  <a:srgbClr val="674935"/>
                </a:solidFill>
                <a:latin typeface="Roboto Condensed"/>
                <a:ea typeface="Roboto Condensed"/>
                <a:cs typeface="Roboto Condensed"/>
                <a:sym typeface="Roboto Condensed"/>
              </a:rPr>
              <a:t>cho</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biết</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tác</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giả</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bài</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nghị</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luận</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đã</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dùng</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những</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lí</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lẽ</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bằng</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chứng</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nào</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để</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phân</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tích</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nhân</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dạng</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của</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Quỳnh</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và</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thái</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độ</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của</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các</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nhân</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vật</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khác</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đối</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với</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nhân</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dạng</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ấy</a:t>
            </a:r>
            <a:r>
              <a:rPr lang="en-US" sz="3999" dirty="0">
                <a:solidFill>
                  <a:srgbClr val="674935"/>
                </a:solidFill>
                <a:latin typeface="Roboto Condensed"/>
                <a:ea typeface="Roboto Condensed"/>
                <a:cs typeface="Roboto Condensed"/>
                <a:sym typeface="Roboto Condensed"/>
              </a:rPr>
              <a:t>. </a:t>
            </a:r>
          </a:p>
          <a:p>
            <a:pPr marL="863599" lvl="1" indent="-431800" algn="just">
              <a:lnSpc>
                <a:spcPts val="5599"/>
              </a:lnSpc>
              <a:buFont typeface="Arial"/>
              <a:buChar char="•"/>
            </a:pPr>
            <a:r>
              <a:rPr lang="en-US" sz="3999" dirty="0">
                <a:solidFill>
                  <a:srgbClr val="674935"/>
                </a:solidFill>
                <a:latin typeface="Roboto Condensed"/>
                <a:ea typeface="Roboto Condensed"/>
                <a:cs typeface="Roboto Condensed"/>
                <a:sym typeface="Roboto Condensed"/>
              </a:rPr>
              <a:t>(?) Em </a:t>
            </a:r>
            <a:r>
              <a:rPr lang="en-US" sz="3999" dirty="0" err="1">
                <a:solidFill>
                  <a:srgbClr val="674935"/>
                </a:solidFill>
                <a:latin typeface="Roboto Condensed"/>
                <a:ea typeface="Roboto Condensed"/>
                <a:cs typeface="Roboto Condensed"/>
                <a:sym typeface="Roboto Condensed"/>
              </a:rPr>
              <a:t>có</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nhận</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xét</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gì</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về</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các</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lí</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lẽ</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và</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bằng</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chứng</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được</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tác</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giả</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sử</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dụng</a:t>
            </a:r>
            <a:r>
              <a:rPr lang="en-US" sz="3999" dirty="0">
                <a:solidFill>
                  <a:srgbClr val="674935"/>
                </a:solidFill>
                <a:latin typeface="Roboto Condensed"/>
                <a:ea typeface="Roboto Condensed"/>
                <a:cs typeface="Roboto Condensed"/>
                <a:sym typeface="Roboto Condensed"/>
              </a:rPr>
              <a:t>?</a:t>
            </a:r>
          </a:p>
          <a:p>
            <a:pPr algn="just">
              <a:lnSpc>
                <a:spcPts val="5599"/>
              </a:lnSpc>
            </a:pPr>
            <a:endParaRPr lang="en-US" sz="3999" dirty="0">
              <a:solidFill>
                <a:srgbClr val="674935"/>
              </a:solidFill>
              <a:latin typeface="Roboto Condensed"/>
              <a:ea typeface="Roboto Condensed"/>
              <a:cs typeface="Roboto Condensed"/>
              <a:sym typeface="Roboto Condensed"/>
            </a:endParaRPr>
          </a:p>
        </p:txBody>
      </p:sp>
      <p:sp>
        <p:nvSpPr>
          <p:cNvPr id="10" name="TextBox 10"/>
          <p:cNvSpPr txBox="1"/>
          <p:nvPr/>
        </p:nvSpPr>
        <p:spPr>
          <a:xfrm>
            <a:off x="1110687" y="1242835"/>
            <a:ext cx="16066627" cy="764540"/>
          </a:xfrm>
          <a:prstGeom prst="rect">
            <a:avLst/>
          </a:prstGeom>
        </p:spPr>
        <p:txBody>
          <a:bodyPr lIns="0" tIns="0" rIns="0" bIns="0" rtlCol="0" anchor="t">
            <a:spAutoFit/>
          </a:bodyPr>
          <a:lstStyle/>
          <a:p>
            <a:pPr algn="just">
              <a:lnSpc>
                <a:spcPts val="6159"/>
              </a:lnSpc>
            </a:pPr>
            <a:r>
              <a:rPr lang="en-US" sz="4399" b="1">
                <a:solidFill>
                  <a:srgbClr val="674935"/>
                </a:solidFill>
                <a:latin typeface="Roboto Condensed Bold"/>
                <a:ea typeface="Roboto Condensed Bold"/>
                <a:cs typeface="Roboto Condensed Bold"/>
                <a:sym typeface="Roboto Condensed Bold"/>
              </a:rPr>
              <a:t>b. Cách triển khai vấn đề trong văn bản</a:t>
            </a:r>
          </a:p>
        </p:txBody>
      </p:sp>
      <p:sp>
        <p:nvSpPr>
          <p:cNvPr id="11" name="TextBox 11"/>
          <p:cNvSpPr txBox="1"/>
          <p:nvPr/>
        </p:nvSpPr>
        <p:spPr>
          <a:xfrm>
            <a:off x="1028700" y="336935"/>
            <a:ext cx="11282356" cy="1005205"/>
          </a:xfrm>
          <a:prstGeom prst="rect">
            <a:avLst/>
          </a:prstGeom>
        </p:spPr>
        <p:txBody>
          <a:bodyPr lIns="0" tIns="0" rIns="0" bIns="0" rtlCol="0" anchor="t">
            <a:spAutoFit/>
          </a:bodyPr>
          <a:lstStyle/>
          <a:p>
            <a:pPr algn="l">
              <a:lnSpc>
                <a:spcPts val="8120"/>
              </a:lnSpc>
            </a:pPr>
            <a:r>
              <a:rPr lang="en-US" sz="5800">
                <a:solidFill>
                  <a:srgbClr val="674935"/>
                </a:solidFill>
                <a:latin typeface="#9Slide07 SVNUT Triumph Press"/>
                <a:ea typeface="#9Slide07 SVNUT Triumph Press"/>
                <a:cs typeface="#9Slide07 SVNUT Triumph Press"/>
                <a:sym typeface="#9Slide07 SVNUT Triumph Press"/>
              </a:rPr>
              <a:t>3.2. Đọc hiểu văn bản </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BF8E9"/>
        </a:solidFill>
        <a:effectLst/>
      </p:bgPr>
    </p:bg>
    <p:spTree>
      <p:nvGrpSpPr>
        <p:cNvPr id="1" name=""/>
        <p:cNvGrpSpPr/>
        <p:nvPr/>
      </p:nvGrpSpPr>
      <p:grpSpPr>
        <a:xfrm>
          <a:off x="0" y="0"/>
          <a:ext cx="0" cy="0"/>
          <a:chOff x="0" y="0"/>
          <a:chExt cx="0" cy="0"/>
        </a:xfrm>
      </p:grpSpPr>
      <p:sp>
        <p:nvSpPr>
          <p:cNvPr id="2" name="AutoShape 2"/>
          <p:cNvSpPr/>
          <p:nvPr/>
        </p:nvSpPr>
        <p:spPr>
          <a:xfrm>
            <a:off x="211452" y="1466341"/>
            <a:ext cx="17047845" cy="9525"/>
          </a:xfrm>
          <a:prstGeom prst="line">
            <a:avLst/>
          </a:prstGeom>
          <a:ln w="9525" cap="rnd">
            <a:solidFill>
              <a:srgbClr val="64380A"/>
            </a:solidFill>
            <a:prstDash val="solid"/>
            <a:headEnd type="none" w="sm" len="sm"/>
            <a:tailEnd type="none" w="sm" len="sm"/>
          </a:ln>
        </p:spPr>
        <p:txBody>
          <a:bodyPr/>
          <a:lstStyle/>
          <a:p>
            <a:endParaRPr lang="en-US"/>
          </a:p>
        </p:txBody>
      </p:sp>
      <p:grpSp>
        <p:nvGrpSpPr>
          <p:cNvPr id="3" name="Group 3"/>
          <p:cNvGrpSpPr/>
          <p:nvPr/>
        </p:nvGrpSpPr>
        <p:grpSpPr>
          <a:xfrm>
            <a:off x="1714497" y="847880"/>
            <a:ext cx="1090612" cy="1090612"/>
            <a:chOff x="0" y="0"/>
            <a:chExt cx="1454150" cy="1454150"/>
          </a:xfrm>
        </p:grpSpPr>
        <p:sp>
          <p:nvSpPr>
            <p:cNvPr id="4" name="Freeform 4"/>
            <p:cNvSpPr/>
            <p:nvPr/>
          </p:nvSpPr>
          <p:spPr>
            <a:xfrm>
              <a:off x="15875" y="15875"/>
              <a:ext cx="1422400" cy="1422400"/>
            </a:xfrm>
            <a:custGeom>
              <a:avLst/>
              <a:gdLst/>
              <a:ahLst/>
              <a:cxnLst/>
              <a:rect l="l" t="t" r="r" b="b"/>
              <a:pathLst>
                <a:path w="1422400" h="1422400">
                  <a:moveTo>
                    <a:pt x="0" y="711200"/>
                  </a:moveTo>
                  <a:cubicBezTo>
                    <a:pt x="0" y="318389"/>
                    <a:pt x="318389" y="0"/>
                    <a:pt x="711200" y="0"/>
                  </a:cubicBezTo>
                  <a:cubicBezTo>
                    <a:pt x="1104011" y="0"/>
                    <a:pt x="1422400" y="318389"/>
                    <a:pt x="1422400" y="711200"/>
                  </a:cubicBezTo>
                  <a:cubicBezTo>
                    <a:pt x="1422400" y="1104011"/>
                    <a:pt x="1104011" y="1422400"/>
                    <a:pt x="711200" y="1422400"/>
                  </a:cubicBezTo>
                  <a:cubicBezTo>
                    <a:pt x="318389" y="1422400"/>
                    <a:pt x="0" y="1104011"/>
                    <a:pt x="0" y="711200"/>
                  </a:cubicBezTo>
                  <a:close/>
                </a:path>
              </a:pathLst>
            </a:custGeom>
            <a:solidFill>
              <a:srgbClr val="FFFFFF"/>
            </a:solidFill>
          </p:spPr>
          <p:txBody>
            <a:bodyPr/>
            <a:lstStyle/>
            <a:p>
              <a:endParaRPr lang="en-US"/>
            </a:p>
          </p:txBody>
        </p:sp>
        <p:sp>
          <p:nvSpPr>
            <p:cNvPr id="5" name="Freeform 5"/>
            <p:cNvSpPr/>
            <p:nvPr/>
          </p:nvSpPr>
          <p:spPr>
            <a:xfrm>
              <a:off x="0" y="0"/>
              <a:ext cx="1454150" cy="1454150"/>
            </a:xfrm>
            <a:custGeom>
              <a:avLst/>
              <a:gdLst/>
              <a:ahLst/>
              <a:cxnLst/>
              <a:rect l="l" t="t" r="r" b="b"/>
              <a:pathLst>
                <a:path w="1454150" h="1454150">
                  <a:moveTo>
                    <a:pt x="0" y="727075"/>
                  </a:moveTo>
                  <a:cubicBezTo>
                    <a:pt x="0" y="325501"/>
                    <a:pt x="325501" y="0"/>
                    <a:pt x="727075" y="0"/>
                  </a:cubicBezTo>
                  <a:lnTo>
                    <a:pt x="727075" y="15875"/>
                  </a:lnTo>
                  <a:lnTo>
                    <a:pt x="727075" y="0"/>
                  </a:lnTo>
                  <a:cubicBezTo>
                    <a:pt x="1128649" y="0"/>
                    <a:pt x="1454150" y="325501"/>
                    <a:pt x="1454150" y="727075"/>
                  </a:cubicBezTo>
                  <a:lnTo>
                    <a:pt x="1438275" y="727075"/>
                  </a:lnTo>
                  <a:lnTo>
                    <a:pt x="1454150" y="727075"/>
                  </a:lnTo>
                  <a:cubicBezTo>
                    <a:pt x="1454150" y="1128649"/>
                    <a:pt x="1128649" y="1454150"/>
                    <a:pt x="727075" y="1454150"/>
                  </a:cubicBezTo>
                  <a:lnTo>
                    <a:pt x="727075" y="1438275"/>
                  </a:lnTo>
                  <a:lnTo>
                    <a:pt x="727075" y="1454150"/>
                  </a:lnTo>
                  <a:cubicBezTo>
                    <a:pt x="325501" y="1454150"/>
                    <a:pt x="0" y="1128649"/>
                    <a:pt x="0" y="727075"/>
                  </a:cubicBezTo>
                  <a:lnTo>
                    <a:pt x="15875" y="727075"/>
                  </a:lnTo>
                  <a:lnTo>
                    <a:pt x="31750" y="727075"/>
                  </a:lnTo>
                  <a:lnTo>
                    <a:pt x="15875" y="727075"/>
                  </a:lnTo>
                  <a:lnTo>
                    <a:pt x="0" y="727075"/>
                  </a:lnTo>
                  <a:moveTo>
                    <a:pt x="31750" y="727075"/>
                  </a:moveTo>
                  <a:cubicBezTo>
                    <a:pt x="31750" y="735838"/>
                    <a:pt x="24638" y="742950"/>
                    <a:pt x="15875" y="742950"/>
                  </a:cubicBezTo>
                  <a:cubicBezTo>
                    <a:pt x="7112" y="742950"/>
                    <a:pt x="0" y="735838"/>
                    <a:pt x="0" y="727075"/>
                  </a:cubicBezTo>
                  <a:cubicBezTo>
                    <a:pt x="0" y="718312"/>
                    <a:pt x="7112" y="711200"/>
                    <a:pt x="15875" y="711200"/>
                  </a:cubicBezTo>
                  <a:cubicBezTo>
                    <a:pt x="24638" y="711200"/>
                    <a:pt x="31750" y="718312"/>
                    <a:pt x="31750" y="727075"/>
                  </a:cubicBezTo>
                  <a:cubicBezTo>
                    <a:pt x="31750" y="1111123"/>
                    <a:pt x="343027" y="1422400"/>
                    <a:pt x="727075" y="1422400"/>
                  </a:cubicBezTo>
                  <a:cubicBezTo>
                    <a:pt x="1111123" y="1422400"/>
                    <a:pt x="1422400" y="1111123"/>
                    <a:pt x="1422400" y="727075"/>
                  </a:cubicBezTo>
                  <a:cubicBezTo>
                    <a:pt x="1422400" y="343027"/>
                    <a:pt x="1111123" y="31750"/>
                    <a:pt x="727075" y="31750"/>
                  </a:cubicBezTo>
                  <a:lnTo>
                    <a:pt x="727075" y="15875"/>
                  </a:lnTo>
                  <a:lnTo>
                    <a:pt x="727075" y="31750"/>
                  </a:lnTo>
                  <a:cubicBezTo>
                    <a:pt x="343027" y="31750"/>
                    <a:pt x="31750" y="343027"/>
                    <a:pt x="31750" y="727075"/>
                  </a:cubicBezTo>
                  <a:close/>
                </a:path>
              </a:pathLst>
            </a:custGeom>
            <a:solidFill>
              <a:srgbClr val="64380A"/>
            </a:solidFill>
          </p:spPr>
          <p:txBody>
            <a:bodyPr/>
            <a:lstStyle/>
            <a:p>
              <a:endParaRPr lang="en-US"/>
            </a:p>
          </p:txBody>
        </p:sp>
        <p:sp>
          <p:nvSpPr>
            <p:cNvPr id="6" name="TextBox 6"/>
            <p:cNvSpPr txBox="1"/>
            <p:nvPr/>
          </p:nvSpPr>
          <p:spPr>
            <a:xfrm>
              <a:off x="0" y="-9525"/>
              <a:ext cx="1454150" cy="1463675"/>
            </a:xfrm>
            <a:prstGeom prst="rect">
              <a:avLst/>
            </a:prstGeom>
          </p:spPr>
          <p:txBody>
            <a:bodyPr lIns="50800" tIns="50800" rIns="50800" bIns="50800" rtlCol="0" anchor="ctr"/>
            <a:lstStyle/>
            <a:p>
              <a:pPr algn="ctr">
                <a:lnSpc>
                  <a:spcPts val="5519"/>
                </a:lnSpc>
              </a:pPr>
              <a:r>
                <a:rPr lang="en-US" sz="4599" b="1">
                  <a:solidFill>
                    <a:srgbClr val="64380A"/>
                  </a:solidFill>
                  <a:latin typeface="Roboto Condensed Bold"/>
                  <a:ea typeface="Roboto Condensed Bold"/>
                  <a:cs typeface="Roboto Condensed Bold"/>
                  <a:sym typeface="Roboto Condensed Bold"/>
                </a:rPr>
                <a:t>1</a:t>
              </a:r>
            </a:p>
          </p:txBody>
        </p:sp>
      </p:grpSp>
      <p:grpSp>
        <p:nvGrpSpPr>
          <p:cNvPr id="7" name="Group 7"/>
          <p:cNvGrpSpPr/>
          <p:nvPr/>
        </p:nvGrpSpPr>
        <p:grpSpPr>
          <a:xfrm>
            <a:off x="8005760" y="919273"/>
            <a:ext cx="1090612" cy="1090612"/>
            <a:chOff x="0" y="0"/>
            <a:chExt cx="1454150" cy="1454150"/>
          </a:xfrm>
        </p:grpSpPr>
        <p:sp>
          <p:nvSpPr>
            <p:cNvPr id="8" name="Freeform 8"/>
            <p:cNvSpPr/>
            <p:nvPr/>
          </p:nvSpPr>
          <p:spPr>
            <a:xfrm>
              <a:off x="15875" y="15875"/>
              <a:ext cx="1422400" cy="1422400"/>
            </a:xfrm>
            <a:custGeom>
              <a:avLst/>
              <a:gdLst/>
              <a:ahLst/>
              <a:cxnLst/>
              <a:rect l="l" t="t" r="r" b="b"/>
              <a:pathLst>
                <a:path w="1422400" h="1422400">
                  <a:moveTo>
                    <a:pt x="0" y="711200"/>
                  </a:moveTo>
                  <a:cubicBezTo>
                    <a:pt x="0" y="318389"/>
                    <a:pt x="318389" y="0"/>
                    <a:pt x="711200" y="0"/>
                  </a:cubicBezTo>
                  <a:cubicBezTo>
                    <a:pt x="1104011" y="0"/>
                    <a:pt x="1422400" y="318389"/>
                    <a:pt x="1422400" y="711200"/>
                  </a:cubicBezTo>
                  <a:cubicBezTo>
                    <a:pt x="1422400" y="1104011"/>
                    <a:pt x="1104011" y="1422400"/>
                    <a:pt x="711200" y="1422400"/>
                  </a:cubicBezTo>
                  <a:cubicBezTo>
                    <a:pt x="318389" y="1422400"/>
                    <a:pt x="0" y="1104011"/>
                    <a:pt x="0" y="711200"/>
                  </a:cubicBezTo>
                  <a:close/>
                </a:path>
              </a:pathLst>
            </a:custGeom>
            <a:solidFill>
              <a:srgbClr val="FFFFFF"/>
            </a:solidFill>
          </p:spPr>
          <p:txBody>
            <a:bodyPr/>
            <a:lstStyle/>
            <a:p>
              <a:endParaRPr lang="en-US"/>
            </a:p>
          </p:txBody>
        </p:sp>
        <p:sp>
          <p:nvSpPr>
            <p:cNvPr id="9" name="Freeform 9"/>
            <p:cNvSpPr/>
            <p:nvPr/>
          </p:nvSpPr>
          <p:spPr>
            <a:xfrm>
              <a:off x="0" y="0"/>
              <a:ext cx="1454150" cy="1454150"/>
            </a:xfrm>
            <a:custGeom>
              <a:avLst/>
              <a:gdLst/>
              <a:ahLst/>
              <a:cxnLst/>
              <a:rect l="l" t="t" r="r" b="b"/>
              <a:pathLst>
                <a:path w="1454150" h="1454150">
                  <a:moveTo>
                    <a:pt x="0" y="727075"/>
                  </a:moveTo>
                  <a:cubicBezTo>
                    <a:pt x="0" y="325501"/>
                    <a:pt x="325501" y="0"/>
                    <a:pt x="727075" y="0"/>
                  </a:cubicBezTo>
                  <a:lnTo>
                    <a:pt x="727075" y="15875"/>
                  </a:lnTo>
                  <a:lnTo>
                    <a:pt x="727075" y="0"/>
                  </a:lnTo>
                  <a:cubicBezTo>
                    <a:pt x="1128649" y="0"/>
                    <a:pt x="1454150" y="325501"/>
                    <a:pt x="1454150" y="727075"/>
                  </a:cubicBezTo>
                  <a:lnTo>
                    <a:pt x="1438275" y="727075"/>
                  </a:lnTo>
                  <a:lnTo>
                    <a:pt x="1454150" y="727075"/>
                  </a:lnTo>
                  <a:cubicBezTo>
                    <a:pt x="1454150" y="1128649"/>
                    <a:pt x="1128649" y="1454150"/>
                    <a:pt x="727075" y="1454150"/>
                  </a:cubicBezTo>
                  <a:lnTo>
                    <a:pt x="727075" y="1438275"/>
                  </a:lnTo>
                  <a:lnTo>
                    <a:pt x="727075" y="1454150"/>
                  </a:lnTo>
                  <a:cubicBezTo>
                    <a:pt x="325501" y="1454150"/>
                    <a:pt x="0" y="1128649"/>
                    <a:pt x="0" y="727075"/>
                  </a:cubicBezTo>
                  <a:lnTo>
                    <a:pt x="15875" y="727075"/>
                  </a:lnTo>
                  <a:lnTo>
                    <a:pt x="31750" y="727075"/>
                  </a:lnTo>
                  <a:lnTo>
                    <a:pt x="15875" y="727075"/>
                  </a:lnTo>
                  <a:lnTo>
                    <a:pt x="0" y="727075"/>
                  </a:lnTo>
                  <a:moveTo>
                    <a:pt x="31750" y="727075"/>
                  </a:moveTo>
                  <a:cubicBezTo>
                    <a:pt x="31750" y="735838"/>
                    <a:pt x="24638" y="742950"/>
                    <a:pt x="15875" y="742950"/>
                  </a:cubicBezTo>
                  <a:cubicBezTo>
                    <a:pt x="7112" y="742950"/>
                    <a:pt x="0" y="735838"/>
                    <a:pt x="0" y="727075"/>
                  </a:cubicBezTo>
                  <a:cubicBezTo>
                    <a:pt x="0" y="718312"/>
                    <a:pt x="7112" y="711200"/>
                    <a:pt x="15875" y="711200"/>
                  </a:cubicBezTo>
                  <a:cubicBezTo>
                    <a:pt x="24638" y="711200"/>
                    <a:pt x="31750" y="718312"/>
                    <a:pt x="31750" y="727075"/>
                  </a:cubicBezTo>
                  <a:cubicBezTo>
                    <a:pt x="31750" y="1111123"/>
                    <a:pt x="343027" y="1422400"/>
                    <a:pt x="727075" y="1422400"/>
                  </a:cubicBezTo>
                  <a:cubicBezTo>
                    <a:pt x="1111123" y="1422400"/>
                    <a:pt x="1422400" y="1111123"/>
                    <a:pt x="1422400" y="727075"/>
                  </a:cubicBezTo>
                  <a:cubicBezTo>
                    <a:pt x="1422400" y="343027"/>
                    <a:pt x="1111123" y="31750"/>
                    <a:pt x="727075" y="31750"/>
                  </a:cubicBezTo>
                  <a:lnTo>
                    <a:pt x="727075" y="15875"/>
                  </a:lnTo>
                  <a:lnTo>
                    <a:pt x="727075" y="31750"/>
                  </a:lnTo>
                  <a:cubicBezTo>
                    <a:pt x="343027" y="31750"/>
                    <a:pt x="31750" y="343027"/>
                    <a:pt x="31750" y="727075"/>
                  </a:cubicBezTo>
                  <a:close/>
                </a:path>
              </a:pathLst>
            </a:custGeom>
            <a:solidFill>
              <a:srgbClr val="64380A"/>
            </a:solidFill>
          </p:spPr>
          <p:txBody>
            <a:bodyPr/>
            <a:lstStyle/>
            <a:p>
              <a:endParaRPr lang="en-US"/>
            </a:p>
          </p:txBody>
        </p:sp>
        <p:sp>
          <p:nvSpPr>
            <p:cNvPr id="10" name="TextBox 10"/>
            <p:cNvSpPr txBox="1"/>
            <p:nvPr/>
          </p:nvSpPr>
          <p:spPr>
            <a:xfrm>
              <a:off x="0" y="-9525"/>
              <a:ext cx="1454150" cy="1463675"/>
            </a:xfrm>
            <a:prstGeom prst="rect">
              <a:avLst/>
            </a:prstGeom>
          </p:spPr>
          <p:txBody>
            <a:bodyPr lIns="50800" tIns="50800" rIns="50800" bIns="50800" rtlCol="0" anchor="ctr"/>
            <a:lstStyle/>
            <a:p>
              <a:pPr algn="ctr">
                <a:lnSpc>
                  <a:spcPts val="5519"/>
                </a:lnSpc>
              </a:pPr>
              <a:r>
                <a:rPr lang="en-US" sz="4599" b="1">
                  <a:solidFill>
                    <a:srgbClr val="64380A"/>
                  </a:solidFill>
                  <a:latin typeface="Roboto Condensed Bold"/>
                  <a:ea typeface="Roboto Condensed Bold"/>
                  <a:cs typeface="Roboto Condensed Bold"/>
                  <a:sym typeface="Roboto Condensed Bold"/>
                </a:rPr>
                <a:t>2</a:t>
              </a:r>
            </a:p>
          </p:txBody>
        </p:sp>
      </p:grpSp>
      <p:grpSp>
        <p:nvGrpSpPr>
          <p:cNvPr id="11" name="Group 11"/>
          <p:cNvGrpSpPr/>
          <p:nvPr/>
        </p:nvGrpSpPr>
        <p:grpSpPr>
          <a:xfrm>
            <a:off x="15161444" y="847880"/>
            <a:ext cx="1090612" cy="1090612"/>
            <a:chOff x="0" y="0"/>
            <a:chExt cx="1454150" cy="1454150"/>
          </a:xfrm>
        </p:grpSpPr>
        <p:sp>
          <p:nvSpPr>
            <p:cNvPr id="12" name="Freeform 12"/>
            <p:cNvSpPr/>
            <p:nvPr/>
          </p:nvSpPr>
          <p:spPr>
            <a:xfrm>
              <a:off x="15875" y="15875"/>
              <a:ext cx="1422400" cy="1422400"/>
            </a:xfrm>
            <a:custGeom>
              <a:avLst/>
              <a:gdLst/>
              <a:ahLst/>
              <a:cxnLst/>
              <a:rect l="l" t="t" r="r" b="b"/>
              <a:pathLst>
                <a:path w="1422400" h="1422400">
                  <a:moveTo>
                    <a:pt x="0" y="711200"/>
                  </a:moveTo>
                  <a:cubicBezTo>
                    <a:pt x="0" y="318389"/>
                    <a:pt x="318389" y="0"/>
                    <a:pt x="711200" y="0"/>
                  </a:cubicBezTo>
                  <a:cubicBezTo>
                    <a:pt x="1104011" y="0"/>
                    <a:pt x="1422400" y="318389"/>
                    <a:pt x="1422400" y="711200"/>
                  </a:cubicBezTo>
                  <a:cubicBezTo>
                    <a:pt x="1422400" y="1104011"/>
                    <a:pt x="1104011" y="1422400"/>
                    <a:pt x="711200" y="1422400"/>
                  </a:cubicBezTo>
                  <a:cubicBezTo>
                    <a:pt x="318389" y="1422400"/>
                    <a:pt x="0" y="1104011"/>
                    <a:pt x="0" y="711200"/>
                  </a:cubicBezTo>
                  <a:close/>
                </a:path>
              </a:pathLst>
            </a:custGeom>
            <a:solidFill>
              <a:srgbClr val="FFFFFF"/>
            </a:solidFill>
          </p:spPr>
          <p:txBody>
            <a:bodyPr/>
            <a:lstStyle/>
            <a:p>
              <a:endParaRPr lang="en-US"/>
            </a:p>
          </p:txBody>
        </p:sp>
        <p:sp>
          <p:nvSpPr>
            <p:cNvPr id="13" name="Freeform 13"/>
            <p:cNvSpPr/>
            <p:nvPr/>
          </p:nvSpPr>
          <p:spPr>
            <a:xfrm>
              <a:off x="0" y="0"/>
              <a:ext cx="1454150" cy="1454150"/>
            </a:xfrm>
            <a:custGeom>
              <a:avLst/>
              <a:gdLst/>
              <a:ahLst/>
              <a:cxnLst/>
              <a:rect l="l" t="t" r="r" b="b"/>
              <a:pathLst>
                <a:path w="1454150" h="1454150">
                  <a:moveTo>
                    <a:pt x="0" y="727075"/>
                  </a:moveTo>
                  <a:cubicBezTo>
                    <a:pt x="0" y="325501"/>
                    <a:pt x="325501" y="0"/>
                    <a:pt x="727075" y="0"/>
                  </a:cubicBezTo>
                  <a:lnTo>
                    <a:pt x="727075" y="15875"/>
                  </a:lnTo>
                  <a:lnTo>
                    <a:pt x="727075" y="0"/>
                  </a:lnTo>
                  <a:cubicBezTo>
                    <a:pt x="1128649" y="0"/>
                    <a:pt x="1454150" y="325501"/>
                    <a:pt x="1454150" y="727075"/>
                  </a:cubicBezTo>
                  <a:lnTo>
                    <a:pt x="1438275" y="727075"/>
                  </a:lnTo>
                  <a:lnTo>
                    <a:pt x="1454150" y="727075"/>
                  </a:lnTo>
                  <a:cubicBezTo>
                    <a:pt x="1454150" y="1128649"/>
                    <a:pt x="1128649" y="1454150"/>
                    <a:pt x="727075" y="1454150"/>
                  </a:cubicBezTo>
                  <a:lnTo>
                    <a:pt x="727075" y="1438275"/>
                  </a:lnTo>
                  <a:lnTo>
                    <a:pt x="727075" y="1454150"/>
                  </a:lnTo>
                  <a:cubicBezTo>
                    <a:pt x="325501" y="1454150"/>
                    <a:pt x="0" y="1128649"/>
                    <a:pt x="0" y="727075"/>
                  </a:cubicBezTo>
                  <a:lnTo>
                    <a:pt x="15875" y="727075"/>
                  </a:lnTo>
                  <a:lnTo>
                    <a:pt x="31750" y="727075"/>
                  </a:lnTo>
                  <a:lnTo>
                    <a:pt x="15875" y="727075"/>
                  </a:lnTo>
                  <a:lnTo>
                    <a:pt x="0" y="727075"/>
                  </a:lnTo>
                  <a:moveTo>
                    <a:pt x="31750" y="727075"/>
                  </a:moveTo>
                  <a:cubicBezTo>
                    <a:pt x="31750" y="735838"/>
                    <a:pt x="24638" y="742950"/>
                    <a:pt x="15875" y="742950"/>
                  </a:cubicBezTo>
                  <a:cubicBezTo>
                    <a:pt x="7112" y="742950"/>
                    <a:pt x="0" y="735838"/>
                    <a:pt x="0" y="727075"/>
                  </a:cubicBezTo>
                  <a:cubicBezTo>
                    <a:pt x="0" y="718312"/>
                    <a:pt x="7112" y="711200"/>
                    <a:pt x="15875" y="711200"/>
                  </a:cubicBezTo>
                  <a:cubicBezTo>
                    <a:pt x="24638" y="711200"/>
                    <a:pt x="31750" y="718312"/>
                    <a:pt x="31750" y="727075"/>
                  </a:cubicBezTo>
                  <a:cubicBezTo>
                    <a:pt x="31750" y="1111123"/>
                    <a:pt x="343027" y="1422400"/>
                    <a:pt x="727075" y="1422400"/>
                  </a:cubicBezTo>
                  <a:cubicBezTo>
                    <a:pt x="1111123" y="1422400"/>
                    <a:pt x="1422400" y="1111123"/>
                    <a:pt x="1422400" y="727075"/>
                  </a:cubicBezTo>
                  <a:cubicBezTo>
                    <a:pt x="1422400" y="343027"/>
                    <a:pt x="1111123" y="31750"/>
                    <a:pt x="727075" y="31750"/>
                  </a:cubicBezTo>
                  <a:lnTo>
                    <a:pt x="727075" y="15875"/>
                  </a:lnTo>
                  <a:lnTo>
                    <a:pt x="727075" y="31750"/>
                  </a:lnTo>
                  <a:cubicBezTo>
                    <a:pt x="343027" y="31750"/>
                    <a:pt x="31750" y="343027"/>
                    <a:pt x="31750" y="727075"/>
                  </a:cubicBezTo>
                  <a:close/>
                </a:path>
              </a:pathLst>
            </a:custGeom>
            <a:solidFill>
              <a:srgbClr val="64380A"/>
            </a:solidFill>
          </p:spPr>
          <p:txBody>
            <a:bodyPr/>
            <a:lstStyle/>
            <a:p>
              <a:endParaRPr lang="en-US"/>
            </a:p>
          </p:txBody>
        </p:sp>
        <p:sp>
          <p:nvSpPr>
            <p:cNvPr id="14" name="TextBox 14"/>
            <p:cNvSpPr txBox="1"/>
            <p:nvPr/>
          </p:nvSpPr>
          <p:spPr>
            <a:xfrm>
              <a:off x="0" y="-9525"/>
              <a:ext cx="1454150" cy="1463675"/>
            </a:xfrm>
            <a:prstGeom prst="rect">
              <a:avLst/>
            </a:prstGeom>
          </p:spPr>
          <p:txBody>
            <a:bodyPr lIns="50800" tIns="50800" rIns="50800" bIns="50800" rtlCol="0" anchor="ctr"/>
            <a:lstStyle/>
            <a:p>
              <a:pPr algn="ctr">
                <a:lnSpc>
                  <a:spcPts val="5519"/>
                </a:lnSpc>
              </a:pPr>
              <a:r>
                <a:rPr lang="en-US" sz="4599" b="1">
                  <a:solidFill>
                    <a:srgbClr val="64380A"/>
                  </a:solidFill>
                  <a:latin typeface="Roboto Condensed Bold"/>
                  <a:ea typeface="Roboto Condensed Bold"/>
                  <a:cs typeface="Roboto Condensed Bold"/>
                  <a:sym typeface="Roboto Condensed Bold"/>
                </a:rPr>
                <a:t>3</a:t>
              </a:r>
            </a:p>
          </p:txBody>
        </p:sp>
      </p:grpSp>
      <p:grpSp>
        <p:nvGrpSpPr>
          <p:cNvPr id="15" name="Group 15"/>
          <p:cNvGrpSpPr/>
          <p:nvPr/>
        </p:nvGrpSpPr>
        <p:grpSpPr>
          <a:xfrm>
            <a:off x="522941" y="2975569"/>
            <a:ext cx="2948885" cy="7087214"/>
            <a:chOff x="0" y="0"/>
            <a:chExt cx="3931847" cy="9449618"/>
          </a:xfrm>
        </p:grpSpPr>
        <p:sp>
          <p:nvSpPr>
            <p:cNvPr id="16" name="Freeform 16"/>
            <p:cNvSpPr/>
            <p:nvPr/>
          </p:nvSpPr>
          <p:spPr>
            <a:xfrm>
              <a:off x="0" y="0"/>
              <a:ext cx="3931846" cy="9449619"/>
            </a:xfrm>
            <a:custGeom>
              <a:avLst/>
              <a:gdLst/>
              <a:ahLst/>
              <a:cxnLst/>
              <a:rect l="l" t="t" r="r" b="b"/>
              <a:pathLst>
                <a:path w="3931846" h="9449619">
                  <a:moveTo>
                    <a:pt x="0" y="1611349"/>
                  </a:moveTo>
                  <a:cubicBezTo>
                    <a:pt x="0" y="721446"/>
                    <a:pt x="632957" y="0"/>
                    <a:pt x="1413710" y="0"/>
                  </a:cubicBezTo>
                  <a:lnTo>
                    <a:pt x="2518137" y="0"/>
                  </a:lnTo>
                  <a:cubicBezTo>
                    <a:pt x="3298890" y="0"/>
                    <a:pt x="3931846" y="721446"/>
                    <a:pt x="3931846" y="1611349"/>
                  </a:cubicBezTo>
                  <a:lnTo>
                    <a:pt x="3931846" y="7838270"/>
                  </a:lnTo>
                  <a:cubicBezTo>
                    <a:pt x="3931846" y="8728173"/>
                    <a:pt x="3298890" y="9449619"/>
                    <a:pt x="2518137" y="9449619"/>
                  </a:cubicBezTo>
                  <a:lnTo>
                    <a:pt x="1413710" y="9449619"/>
                  </a:lnTo>
                  <a:cubicBezTo>
                    <a:pt x="632957" y="9449619"/>
                    <a:pt x="0" y="8728173"/>
                    <a:pt x="0" y="7838270"/>
                  </a:cubicBezTo>
                  <a:close/>
                </a:path>
              </a:pathLst>
            </a:custGeom>
            <a:solidFill>
              <a:srgbClr val="D7CEA8">
                <a:alpha val="66667"/>
              </a:srgbClr>
            </a:solidFill>
          </p:spPr>
          <p:txBody>
            <a:bodyPr/>
            <a:lstStyle/>
            <a:p>
              <a:endParaRPr lang="en-US"/>
            </a:p>
          </p:txBody>
        </p:sp>
      </p:grpSp>
      <p:sp>
        <p:nvSpPr>
          <p:cNvPr id="17" name="TextBox 17"/>
          <p:cNvSpPr txBox="1"/>
          <p:nvPr/>
        </p:nvSpPr>
        <p:spPr>
          <a:xfrm>
            <a:off x="775820" y="4411947"/>
            <a:ext cx="2293085" cy="2762250"/>
          </a:xfrm>
          <a:prstGeom prst="rect">
            <a:avLst/>
          </a:prstGeom>
        </p:spPr>
        <p:txBody>
          <a:bodyPr lIns="0" tIns="0" rIns="0" bIns="0" rtlCol="0" anchor="t">
            <a:spAutoFit/>
          </a:bodyPr>
          <a:lstStyle/>
          <a:p>
            <a:pPr algn="just">
              <a:lnSpc>
                <a:spcPts val="3600"/>
              </a:lnSpc>
              <a:spcBef>
                <a:spcPct val="0"/>
              </a:spcBef>
            </a:pPr>
            <a:r>
              <a:rPr lang="en-US" sz="3000">
                <a:solidFill>
                  <a:srgbClr val="000000"/>
                </a:solidFill>
                <a:latin typeface="Roboto Condensed"/>
                <a:ea typeface="Roboto Condensed"/>
                <a:cs typeface="Roboto Condensed"/>
                <a:sym typeface="Roboto Condensed"/>
              </a:rPr>
              <a:t>Nhân dạng khác biệt của Quỳnh và thái độ của mọi người đối với nhân dạng ấy</a:t>
            </a:r>
          </a:p>
        </p:txBody>
      </p:sp>
      <p:grpSp>
        <p:nvGrpSpPr>
          <p:cNvPr id="18" name="Group 18"/>
          <p:cNvGrpSpPr/>
          <p:nvPr/>
        </p:nvGrpSpPr>
        <p:grpSpPr>
          <a:xfrm>
            <a:off x="3598684" y="2756494"/>
            <a:ext cx="10025632" cy="7306289"/>
            <a:chOff x="0" y="0"/>
            <a:chExt cx="2640496" cy="1924290"/>
          </a:xfrm>
        </p:grpSpPr>
        <p:sp>
          <p:nvSpPr>
            <p:cNvPr id="19" name="Freeform 19"/>
            <p:cNvSpPr/>
            <p:nvPr/>
          </p:nvSpPr>
          <p:spPr>
            <a:xfrm>
              <a:off x="0" y="0"/>
              <a:ext cx="2640496" cy="1924290"/>
            </a:xfrm>
            <a:custGeom>
              <a:avLst/>
              <a:gdLst/>
              <a:ahLst/>
              <a:cxnLst/>
              <a:rect l="l" t="t" r="r" b="b"/>
              <a:pathLst>
                <a:path w="2640496" h="1924290">
                  <a:moveTo>
                    <a:pt x="39383" y="0"/>
                  </a:moveTo>
                  <a:lnTo>
                    <a:pt x="2601113" y="0"/>
                  </a:lnTo>
                  <a:cubicBezTo>
                    <a:pt x="2622863" y="0"/>
                    <a:pt x="2640496" y="17632"/>
                    <a:pt x="2640496" y="39383"/>
                  </a:cubicBezTo>
                  <a:lnTo>
                    <a:pt x="2640496" y="1884907"/>
                  </a:lnTo>
                  <a:cubicBezTo>
                    <a:pt x="2640496" y="1895352"/>
                    <a:pt x="2636346" y="1905369"/>
                    <a:pt x="2628961" y="1912755"/>
                  </a:cubicBezTo>
                  <a:cubicBezTo>
                    <a:pt x="2621575" y="1920141"/>
                    <a:pt x="2611558" y="1924290"/>
                    <a:pt x="2601113" y="1924290"/>
                  </a:cubicBezTo>
                  <a:lnTo>
                    <a:pt x="39383" y="1924290"/>
                  </a:lnTo>
                  <a:cubicBezTo>
                    <a:pt x="17632" y="1924290"/>
                    <a:pt x="0" y="1906658"/>
                    <a:pt x="0" y="1884907"/>
                  </a:cubicBezTo>
                  <a:lnTo>
                    <a:pt x="0" y="39383"/>
                  </a:lnTo>
                  <a:cubicBezTo>
                    <a:pt x="0" y="17632"/>
                    <a:pt x="17632" y="0"/>
                    <a:pt x="39383" y="0"/>
                  </a:cubicBezTo>
                  <a:close/>
                </a:path>
              </a:pathLst>
            </a:custGeom>
            <a:solidFill>
              <a:srgbClr val="E3DCBE">
                <a:alpha val="62745"/>
              </a:srgbClr>
            </a:solidFill>
          </p:spPr>
          <p:txBody>
            <a:bodyPr/>
            <a:lstStyle/>
            <a:p>
              <a:endParaRPr lang="en-US"/>
            </a:p>
          </p:txBody>
        </p:sp>
        <p:sp>
          <p:nvSpPr>
            <p:cNvPr id="20" name="TextBox 20"/>
            <p:cNvSpPr txBox="1"/>
            <p:nvPr/>
          </p:nvSpPr>
          <p:spPr>
            <a:xfrm>
              <a:off x="0" y="-285750"/>
              <a:ext cx="2640496" cy="2210040"/>
            </a:xfrm>
            <a:prstGeom prst="rect">
              <a:avLst/>
            </a:prstGeom>
          </p:spPr>
          <p:txBody>
            <a:bodyPr lIns="50800" tIns="50800" rIns="50800" bIns="50800" rtlCol="0" anchor="ctr"/>
            <a:lstStyle/>
            <a:p>
              <a:pPr algn="ctr">
                <a:lnSpc>
                  <a:spcPts val="5759"/>
                </a:lnSpc>
              </a:pPr>
              <a:endParaRPr/>
            </a:p>
          </p:txBody>
        </p:sp>
      </p:grpSp>
      <p:sp>
        <p:nvSpPr>
          <p:cNvPr id="21" name="TextBox 21"/>
          <p:cNvSpPr txBox="1"/>
          <p:nvPr/>
        </p:nvSpPr>
        <p:spPr>
          <a:xfrm>
            <a:off x="3326380" y="2861269"/>
            <a:ext cx="10297935" cy="7153275"/>
          </a:xfrm>
          <a:prstGeom prst="rect">
            <a:avLst/>
          </a:prstGeom>
        </p:spPr>
        <p:txBody>
          <a:bodyPr lIns="0" tIns="0" rIns="0" bIns="0" rtlCol="0" anchor="t">
            <a:spAutoFit/>
          </a:bodyPr>
          <a:lstStyle/>
          <a:p>
            <a:pPr marL="647700" lvl="1" indent="-323850" algn="just">
              <a:lnSpc>
                <a:spcPts val="3300"/>
              </a:lnSpc>
              <a:buFont typeface="Arial"/>
              <a:buChar char="•"/>
            </a:pPr>
            <a:r>
              <a:rPr lang="en-US" sz="3000" dirty="0" err="1">
                <a:solidFill>
                  <a:srgbClr val="000000"/>
                </a:solidFill>
                <a:latin typeface="Roboto Condensed"/>
                <a:ea typeface="Roboto Condensed"/>
                <a:cs typeface="Roboto Condensed"/>
                <a:sym typeface="Roboto Condensed"/>
              </a:rPr>
              <a:t>Chữ</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quỷ</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trong</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nhan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đề</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chỉ</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sự</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kì</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dị</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trong</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nhân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dạng</a:t>
            </a:r>
            <a:endParaRPr lang="en-US" sz="3000" dirty="0">
              <a:solidFill>
                <a:srgbClr val="000000"/>
              </a:solidFill>
              <a:latin typeface="Roboto Condensed"/>
              <a:ea typeface="Roboto Condensed"/>
              <a:cs typeface="Roboto Condensed"/>
              <a:sym typeface="Roboto Condensed"/>
            </a:endParaRPr>
          </a:p>
          <a:p>
            <a:pPr marL="647700" lvl="1" indent="-323850" algn="just">
              <a:lnSpc>
                <a:spcPts val="3300"/>
              </a:lnSpc>
              <a:buFont typeface="Arial"/>
              <a:buChar char="•"/>
            </a:pPr>
            <a:r>
              <a:rPr lang="en-US" sz="3000" dirty="0" err="1">
                <a:solidFill>
                  <a:srgbClr val="000000"/>
                </a:solidFill>
                <a:latin typeface="Roboto Condensed"/>
                <a:ea typeface="Roboto Condensed"/>
                <a:cs typeface="Roboto Condensed"/>
                <a:sym typeface="Roboto Condensed"/>
              </a:rPr>
              <a:t>Nét</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kì</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dị</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gắn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với</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gương</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mặt</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của</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nhân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vật</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trở</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thành</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những</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khiếm</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khuyết</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không</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thể</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che</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giấu</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dấu</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hiệu</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để</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nhận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biết</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nhân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vật</a:t>
            </a:r>
            <a:endParaRPr lang="en-US" sz="3000" dirty="0">
              <a:solidFill>
                <a:srgbClr val="000000"/>
              </a:solidFill>
              <a:latin typeface="Roboto Condensed"/>
              <a:ea typeface="Roboto Condensed"/>
              <a:cs typeface="Roboto Condensed"/>
              <a:sym typeface="Roboto Condensed"/>
            </a:endParaRPr>
          </a:p>
          <a:p>
            <a:pPr marL="647700" lvl="1" indent="-323850" algn="just">
              <a:lnSpc>
                <a:spcPts val="3300"/>
              </a:lnSpc>
              <a:buFont typeface="Arial"/>
              <a:buChar char="•"/>
            </a:pPr>
            <a:r>
              <a:rPr lang="en-US" sz="3000" dirty="0" err="1">
                <a:solidFill>
                  <a:srgbClr val="000000"/>
                </a:solidFill>
                <a:latin typeface="Roboto Condensed"/>
                <a:ea typeface="Roboto Condensed"/>
                <a:cs typeface="Roboto Condensed"/>
                <a:sym typeface="Roboto Condensed"/>
              </a:rPr>
              <a:t>Nhân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dạng</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tuy</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chỉ</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là</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bề</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ngoài</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nhưng</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lại</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quyết</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định</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toàn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bộ</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nhân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cách</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và</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vị</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thế</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tồn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tại</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của</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Quỳnh</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khiến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cậu</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phải</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chịu</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thân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phận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của</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kẻ</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lạc</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loài</a:t>
            </a:r>
            <a:endParaRPr lang="en-US" sz="3000" dirty="0">
              <a:solidFill>
                <a:srgbClr val="000000"/>
              </a:solidFill>
              <a:latin typeface="Roboto Condensed"/>
              <a:ea typeface="Roboto Condensed"/>
              <a:cs typeface="Roboto Condensed"/>
              <a:sym typeface="Roboto Condensed"/>
            </a:endParaRPr>
          </a:p>
          <a:p>
            <a:pPr marL="647700" lvl="1" indent="-323850" algn="just">
              <a:lnSpc>
                <a:spcPts val="3300"/>
              </a:lnSpc>
              <a:buFont typeface="Arial"/>
              <a:buChar char="•"/>
            </a:pPr>
            <a:r>
              <a:rPr lang="en-US" sz="3000" dirty="0">
                <a:solidFill>
                  <a:srgbClr val="000000"/>
                </a:solidFill>
                <a:latin typeface="Roboto Condensed"/>
                <a:ea typeface="Roboto Condensed"/>
                <a:cs typeface="Roboto Condensed"/>
                <a:sym typeface="Roboto Condensed"/>
              </a:rPr>
              <a:t>Trong </a:t>
            </a:r>
            <a:r>
              <a:rPr lang="en-US" sz="3000" dirty="0" err="1">
                <a:solidFill>
                  <a:srgbClr val="000000"/>
                </a:solidFill>
                <a:latin typeface="Roboto Condensed"/>
                <a:ea typeface="Roboto Condensed"/>
                <a:cs typeface="Roboto Condensed"/>
                <a:sym typeface="Roboto Condensed"/>
              </a:rPr>
              <a:t>mắt</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mọi</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người</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Quỳnh</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chỉ</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là</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một</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thằng</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hề</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để</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tiêu</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khiển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để</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mua</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vui</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cho</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đám</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đông</a:t>
            </a:r>
            <a:r>
              <a:rPr lang="en-US" sz="3000" dirty="0">
                <a:solidFill>
                  <a:srgbClr val="000000"/>
                </a:solidFill>
                <a:latin typeface="Roboto Condensed"/>
                <a:ea typeface="Roboto Condensed"/>
                <a:cs typeface="Roboto Condensed"/>
                <a:sym typeface="Roboto Condensed"/>
              </a:rPr>
              <a:t> </a:t>
            </a:r>
          </a:p>
          <a:p>
            <a:pPr marL="647700" lvl="1" indent="-323850" algn="just">
              <a:lnSpc>
                <a:spcPts val="3300"/>
              </a:lnSpc>
              <a:buFont typeface="Arial"/>
              <a:buChar char="•"/>
            </a:pPr>
            <a:r>
              <a:rPr lang="en-US" sz="3000" dirty="0" err="1">
                <a:solidFill>
                  <a:srgbClr val="000000"/>
                </a:solidFill>
                <a:latin typeface="Roboto Condensed"/>
                <a:ea typeface="Roboto Condensed"/>
                <a:cs typeface="Roboto Condensed"/>
                <a:sym typeface="Roboto Condensed"/>
              </a:rPr>
              <a:t>Chiếc</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bàn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học</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chỉ</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có</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hai</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chỗ</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ngồi</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và</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khoảng</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trống</a:t>
            </a:r>
            <a:r>
              <a:rPr lang="en-US" sz="3000" dirty="0">
                <a:solidFill>
                  <a:srgbClr val="000000"/>
                </a:solidFill>
                <a:latin typeface="Roboto Condensed"/>
                <a:ea typeface="Roboto Condensed"/>
                <a:cs typeface="Roboto Condensed"/>
                <a:sym typeface="Roboto Condensed"/>
              </a:rPr>
              <a:t> ở </a:t>
            </a:r>
            <a:r>
              <a:rPr lang="en-US" sz="3000" dirty="0" err="1">
                <a:solidFill>
                  <a:srgbClr val="000000"/>
                </a:solidFill>
                <a:latin typeface="Roboto Condensed"/>
                <a:ea typeface="Roboto Condensed"/>
                <a:cs typeface="Roboto Condensed"/>
                <a:sym typeface="Roboto Condensed"/>
              </a:rPr>
              <a:t>giữa</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là</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một</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ngoại</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lệ</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Ngoại</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lệ</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ấy</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có</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nguyên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nhân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từ</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sự</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dị</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thường</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trong</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ngoại</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hình</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của</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Quỳnh</a:t>
            </a:r>
            <a:endParaRPr lang="en-US" sz="3000" dirty="0">
              <a:solidFill>
                <a:srgbClr val="000000"/>
              </a:solidFill>
              <a:latin typeface="Roboto Condensed"/>
              <a:ea typeface="Roboto Condensed"/>
              <a:cs typeface="Roboto Condensed"/>
              <a:sym typeface="Roboto Condensed"/>
            </a:endParaRPr>
          </a:p>
          <a:p>
            <a:pPr marL="647700" lvl="1" indent="-323850" algn="just">
              <a:lnSpc>
                <a:spcPts val="3300"/>
              </a:lnSpc>
              <a:buFont typeface="Arial"/>
              <a:buChar char="•"/>
            </a:pPr>
            <a:r>
              <a:rPr lang="en-US" sz="3000" dirty="0" err="1">
                <a:solidFill>
                  <a:srgbClr val="000000"/>
                </a:solidFill>
                <a:latin typeface="Roboto Condensed"/>
                <a:ea typeface="Roboto Condensed"/>
                <a:cs typeface="Roboto Condensed"/>
                <a:sym typeface="Roboto Condensed"/>
              </a:rPr>
              <a:t>Mọi</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người</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không</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nhận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ra</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những</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phẩm</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chất</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tốt</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đẹp</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của</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Quỳnh</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ngoại</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trừ</a:t>
            </a:r>
            <a:r>
              <a:rPr lang="en-US" sz="3000" dirty="0">
                <a:solidFill>
                  <a:srgbClr val="000000"/>
                </a:solidFill>
                <a:latin typeface="Roboto Condensed"/>
                <a:ea typeface="Roboto Condensed"/>
                <a:cs typeface="Roboto Condensed"/>
                <a:sym typeface="Roboto Condensed"/>
              </a:rPr>
              <a:t> Nga</a:t>
            </a:r>
          </a:p>
          <a:p>
            <a:pPr marL="647700" lvl="1" indent="-323850" algn="just">
              <a:lnSpc>
                <a:spcPts val="3300"/>
              </a:lnSpc>
              <a:buFont typeface="Arial"/>
              <a:buChar char="•"/>
            </a:pPr>
            <a:r>
              <a:rPr lang="en-US" sz="3000" dirty="0">
                <a:solidFill>
                  <a:srgbClr val="000000"/>
                </a:solidFill>
                <a:latin typeface="Roboto Condensed"/>
                <a:ea typeface="Roboto Condensed"/>
                <a:cs typeface="Roboto Condensed"/>
                <a:sym typeface="Roboto Condensed"/>
              </a:rPr>
              <a:t>Trong </a:t>
            </a:r>
            <a:r>
              <a:rPr lang="en-US" sz="3000" dirty="0" err="1">
                <a:solidFill>
                  <a:srgbClr val="000000"/>
                </a:solidFill>
                <a:latin typeface="Roboto Condensed"/>
                <a:ea typeface="Roboto Condensed"/>
                <a:cs typeface="Roboto Condensed"/>
                <a:sym typeface="Roboto Condensed"/>
              </a:rPr>
              <a:t>mắt</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bạn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bè</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những</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tình</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cảm</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của</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một</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người</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bình</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thường</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nếu</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xuất</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hiện</a:t>
            </a:r>
            <a:r>
              <a:rPr lang="en-US" sz="3000" dirty="0">
                <a:solidFill>
                  <a:srgbClr val="000000"/>
                </a:solidFill>
                <a:latin typeface="Roboto Condensed"/>
                <a:ea typeface="Roboto Condensed"/>
                <a:cs typeface="Roboto Condensed"/>
                <a:sym typeface="Roboto Condensed"/>
              </a:rPr>
              <a:t> ở </a:t>
            </a:r>
            <a:r>
              <a:rPr lang="en-US" sz="3000" dirty="0" err="1">
                <a:solidFill>
                  <a:srgbClr val="000000"/>
                </a:solidFill>
                <a:latin typeface="Roboto Condensed"/>
                <a:ea typeface="Roboto Condensed"/>
                <a:cs typeface="Roboto Condensed"/>
                <a:sym typeface="Roboto Condensed"/>
              </a:rPr>
              <a:t>Quỳnh</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đều</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trở</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thành</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khác</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thường</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kệch</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cỡm</a:t>
            </a:r>
            <a:endParaRPr lang="en-US" sz="3000" dirty="0">
              <a:solidFill>
                <a:srgbClr val="000000"/>
              </a:solidFill>
              <a:latin typeface="Roboto Condensed"/>
              <a:ea typeface="Roboto Condensed"/>
              <a:cs typeface="Roboto Condensed"/>
              <a:sym typeface="Roboto Condensed"/>
            </a:endParaRPr>
          </a:p>
          <a:p>
            <a:pPr marL="647700" lvl="1" indent="-323850" algn="just">
              <a:lnSpc>
                <a:spcPts val="3300"/>
              </a:lnSpc>
              <a:buFont typeface="Arial"/>
              <a:buChar char="•"/>
            </a:pPr>
            <a:r>
              <a:rPr lang="en-US" sz="3000" dirty="0" err="1">
                <a:solidFill>
                  <a:srgbClr val="000000"/>
                </a:solidFill>
                <a:latin typeface="Roboto Condensed"/>
                <a:ea typeface="Roboto Condensed"/>
                <a:cs typeface="Roboto Condensed"/>
                <a:sym typeface="Roboto Condensed"/>
              </a:rPr>
              <a:t>Không</a:t>
            </a:r>
            <a:r>
              <a:rPr lang="en-US" sz="3000" dirty="0">
                <a:solidFill>
                  <a:srgbClr val="000000"/>
                </a:solidFill>
                <a:latin typeface="Roboto Condensed"/>
                <a:ea typeface="Roboto Condensed"/>
                <a:cs typeface="Roboto Condensed"/>
                <a:sym typeface="Roboto Condensed"/>
              </a:rPr>
              <a:t> ai tin </a:t>
            </a:r>
            <a:r>
              <a:rPr lang="en-US" sz="3000" dirty="0" err="1">
                <a:solidFill>
                  <a:srgbClr val="000000"/>
                </a:solidFill>
                <a:latin typeface="Roboto Condensed"/>
                <a:ea typeface="Roboto Condensed"/>
                <a:cs typeface="Roboto Condensed"/>
                <a:sym typeface="Roboto Condensed"/>
              </a:rPr>
              <a:t>được</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bên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trong</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cái</a:t>
            </a:r>
            <a:r>
              <a:rPr lang="en-US" sz="3000" dirty="0">
                <a:solidFill>
                  <a:srgbClr val="000000"/>
                </a:solidFill>
                <a:latin typeface="Roboto Condensed"/>
                <a:ea typeface="Roboto Condensed"/>
                <a:cs typeface="Roboto Condensed"/>
                <a:sym typeface="Roboto Condensed"/>
              </a:rPr>
              <a:t> dung </a:t>
            </a:r>
            <a:r>
              <a:rPr lang="en-US" sz="3000" dirty="0" err="1">
                <a:solidFill>
                  <a:srgbClr val="000000"/>
                </a:solidFill>
                <a:latin typeface="Roboto Condensed"/>
                <a:ea typeface="Roboto Condensed"/>
                <a:cs typeface="Roboto Condensed"/>
                <a:sym typeface="Roboto Condensed"/>
              </a:rPr>
              <a:t>mạo</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dị</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thường</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của</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Quỳnh</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lại</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tồn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tại</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những</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tình</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cảm</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của</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một</a:t>
            </a:r>
            <a:r>
              <a:rPr lang="en-US" sz="3000" dirty="0">
                <a:solidFill>
                  <a:srgbClr val="000000"/>
                </a:solidFill>
                <a:latin typeface="Roboto Condensed"/>
                <a:ea typeface="Roboto Condensed"/>
                <a:cs typeface="Roboto Condensed"/>
                <a:sym typeface="Roboto Condensed"/>
              </a:rPr>
              <a:t> con </a:t>
            </a:r>
            <a:r>
              <a:rPr lang="en-US" sz="3000" dirty="0" err="1">
                <a:solidFill>
                  <a:srgbClr val="000000"/>
                </a:solidFill>
                <a:latin typeface="Roboto Condensed"/>
                <a:ea typeface="Roboto Condensed"/>
                <a:cs typeface="Roboto Condensed"/>
                <a:sym typeface="Roboto Condensed"/>
              </a:rPr>
              <a:t>người</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bình</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thường</a:t>
            </a:r>
            <a:endParaRPr lang="en-US" sz="3000" dirty="0">
              <a:solidFill>
                <a:srgbClr val="000000"/>
              </a:solidFill>
              <a:latin typeface="Roboto Condensed"/>
              <a:ea typeface="Roboto Condensed"/>
              <a:cs typeface="Roboto Condensed"/>
              <a:sym typeface="Roboto Condensed"/>
            </a:endParaRPr>
          </a:p>
        </p:txBody>
      </p:sp>
      <p:grpSp>
        <p:nvGrpSpPr>
          <p:cNvPr id="22" name="Group 22"/>
          <p:cNvGrpSpPr/>
          <p:nvPr/>
        </p:nvGrpSpPr>
        <p:grpSpPr>
          <a:xfrm>
            <a:off x="13784193" y="2756494"/>
            <a:ext cx="4281761" cy="7306289"/>
            <a:chOff x="0" y="0"/>
            <a:chExt cx="5709014" cy="9741718"/>
          </a:xfrm>
        </p:grpSpPr>
        <p:sp>
          <p:nvSpPr>
            <p:cNvPr id="23" name="Freeform 23"/>
            <p:cNvSpPr/>
            <p:nvPr/>
          </p:nvSpPr>
          <p:spPr>
            <a:xfrm>
              <a:off x="0" y="0"/>
              <a:ext cx="5709014" cy="9741719"/>
            </a:xfrm>
            <a:custGeom>
              <a:avLst/>
              <a:gdLst/>
              <a:ahLst/>
              <a:cxnLst/>
              <a:rect l="l" t="t" r="r" b="b"/>
              <a:pathLst>
                <a:path w="5709014" h="9741719">
                  <a:moveTo>
                    <a:pt x="0" y="1661158"/>
                  </a:moveTo>
                  <a:cubicBezTo>
                    <a:pt x="0" y="743747"/>
                    <a:pt x="919049" y="0"/>
                    <a:pt x="2052696" y="0"/>
                  </a:cubicBezTo>
                  <a:lnTo>
                    <a:pt x="3656318" y="0"/>
                  </a:lnTo>
                  <a:cubicBezTo>
                    <a:pt x="4789965" y="0"/>
                    <a:pt x="5709014" y="743747"/>
                    <a:pt x="5709014" y="1661158"/>
                  </a:cubicBezTo>
                  <a:lnTo>
                    <a:pt x="5709014" y="8080561"/>
                  </a:lnTo>
                  <a:cubicBezTo>
                    <a:pt x="5709014" y="8997972"/>
                    <a:pt x="4789965" y="9741719"/>
                    <a:pt x="3656318" y="9741719"/>
                  </a:cubicBezTo>
                  <a:lnTo>
                    <a:pt x="2052696" y="9741719"/>
                  </a:lnTo>
                  <a:cubicBezTo>
                    <a:pt x="919049" y="9741719"/>
                    <a:pt x="0" y="8997972"/>
                    <a:pt x="0" y="8080561"/>
                  </a:cubicBezTo>
                  <a:close/>
                </a:path>
              </a:pathLst>
            </a:custGeom>
            <a:solidFill>
              <a:srgbClr val="D7CEA8">
                <a:alpha val="66667"/>
              </a:srgbClr>
            </a:solidFill>
          </p:spPr>
          <p:txBody>
            <a:bodyPr/>
            <a:lstStyle/>
            <a:p>
              <a:endParaRPr lang="en-US"/>
            </a:p>
          </p:txBody>
        </p:sp>
      </p:grpSp>
      <p:sp>
        <p:nvSpPr>
          <p:cNvPr id="24" name="TextBox 24"/>
          <p:cNvSpPr txBox="1"/>
          <p:nvPr/>
        </p:nvSpPr>
        <p:spPr>
          <a:xfrm>
            <a:off x="13558947" y="2985094"/>
            <a:ext cx="4295608" cy="7572375"/>
          </a:xfrm>
          <a:prstGeom prst="rect">
            <a:avLst/>
          </a:prstGeom>
        </p:spPr>
        <p:txBody>
          <a:bodyPr lIns="0" tIns="0" rIns="0" bIns="0" rtlCol="0" anchor="t">
            <a:spAutoFit/>
          </a:bodyPr>
          <a:lstStyle/>
          <a:p>
            <a:pPr marL="647700" lvl="1" indent="-323850" algn="just">
              <a:lnSpc>
                <a:spcPts val="3300"/>
              </a:lnSpc>
              <a:buFont typeface="Arial"/>
              <a:buChar char="•"/>
            </a:pPr>
            <a:r>
              <a:rPr lang="en-US" sz="3000">
                <a:solidFill>
                  <a:srgbClr val="000000"/>
                </a:solidFill>
                <a:latin typeface="Roboto Condensed"/>
                <a:ea typeface="Roboto Condensed"/>
                <a:cs typeface="Roboto Condensed"/>
                <a:sym typeface="Roboto Condensed"/>
              </a:rPr>
              <a:t>2 vành tai to, mỗi khi Quỳnh có tâm trạng nó lại ve vẩy như cánh bướm, ...</a:t>
            </a:r>
          </a:p>
          <a:p>
            <a:pPr marL="647700" lvl="1" indent="-323850" algn="just">
              <a:lnSpc>
                <a:spcPts val="3300"/>
              </a:lnSpc>
              <a:buFont typeface="Arial"/>
              <a:buChar char="•"/>
            </a:pPr>
            <a:r>
              <a:rPr lang="en-US" sz="3000">
                <a:solidFill>
                  <a:srgbClr val="000000"/>
                </a:solidFill>
                <a:latin typeface="Roboto Condensed"/>
                <a:ea typeface="Roboto Condensed"/>
                <a:cs typeface="Roboto Condensed"/>
                <a:sym typeface="Roboto Condensed"/>
              </a:rPr>
              <a:t>“Bàn có hai người, nhưng mỗi người ngồi tít một đầu, chừa khoảng trống ở giữa”</a:t>
            </a:r>
          </a:p>
          <a:p>
            <a:pPr marL="647700" lvl="1" indent="-323850" algn="just">
              <a:lnSpc>
                <a:spcPts val="3300"/>
              </a:lnSpc>
              <a:buFont typeface="Arial"/>
              <a:buChar char="•"/>
            </a:pPr>
            <a:r>
              <a:rPr lang="en-US" sz="3000">
                <a:solidFill>
                  <a:srgbClr val="000000"/>
                </a:solidFill>
                <a:latin typeface="Roboto Condensed"/>
                <a:ea typeface="Roboto Condensed"/>
                <a:cs typeface="Roboto Condensed"/>
                <a:sym typeface="Roboto Condensed"/>
              </a:rPr>
              <a:t>Nga nhận ra và chứng kiến những gì Quỳnh làm cho bạn bè, cho những đứa trẻ nghèo quanh nhà mình</a:t>
            </a:r>
          </a:p>
          <a:p>
            <a:pPr marL="647700" lvl="1" indent="-323850" algn="just">
              <a:lnSpc>
                <a:spcPts val="3300"/>
              </a:lnSpc>
              <a:buFont typeface="Arial"/>
              <a:buChar char="•"/>
            </a:pPr>
            <a:r>
              <a:rPr lang="en-US" sz="3000">
                <a:solidFill>
                  <a:srgbClr val="000000"/>
                </a:solidFill>
                <a:latin typeface="Roboto Condensed"/>
                <a:ea typeface="Roboto Condensed"/>
                <a:cs typeface="Roboto Condensed"/>
                <a:sym typeface="Roboto Condensed"/>
              </a:rPr>
              <a:t>Tình cảm bạn bè của Quỳnh và Nga là đề tài cho mấy câu vè quái ác ...</a:t>
            </a:r>
          </a:p>
          <a:p>
            <a:pPr algn="just">
              <a:lnSpc>
                <a:spcPts val="3300"/>
              </a:lnSpc>
            </a:pPr>
            <a:endParaRPr lang="en-US" sz="3000">
              <a:solidFill>
                <a:srgbClr val="000000"/>
              </a:solidFill>
              <a:latin typeface="Roboto Condensed"/>
              <a:ea typeface="Roboto Condensed"/>
              <a:cs typeface="Roboto Condensed"/>
              <a:sym typeface="Roboto Condensed"/>
            </a:endParaRPr>
          </a:p>
        </p:txBody>
      </p:sp>
      <p:sp>
        <p:nvSpPr>
          <p:cNvPr id="25" name="TextBox 25"/>
          <p:cNvSpPr txBox="1"/>
          <p:nvPr/>
        </p:nvSpPr>
        <p:spPr>
          <a:xfrm>
            <a:off x="4199030" y="104930"/>
            <a:ext cx="9425285" cy="800100"/>
          </a:xfrm>
          <a:prstGeom prst="rect">
            <a:avLst/>
          </a:prstGeom>
        </p:spPr>
        <p:txBody>
          <a:bodyPr lIns="0" tIns="0" rIns="0" bIns="0" rtlCol="0" anchor="t">
            <a:spAutoFit/>
          </a:bodyPr>
          <a:lstStyle/>
          <a:p>
            <a:pPr algn="ctr">
              <a:lnSpc>
                <a:spcPts val="6299"/>
              </a:lnSpc>
            </a:pPr>
            <a:r>
              <a:rPr lang="en-US" sz="4500">
                <a:solidFill>
                  <a:srgbClr val="674935"/>
                </a:solidFill>
                <a:latin typeface="#9Slide05 Aphrodite Pro"/>
                <a:ea typeface="#9Slide05 Aphrodite Pro"/>
                <a:cs typeface="#9Slide05 Aphrodite Pro"/>
                <a:sym typeface="#9Slide05 Aphrodite Pro"/>
              </a:rPr>
              <a:t>Tìm hiểu cách triển khai luận điểm 1 :</a:t>
            </a:r>
          </a:p>
        </p:txBody>
      </p:sp>
      <p:sp>
        <p:nvSpPr>
          <p:cNvPr id="26" name="TextBox 26"/>
          <p:cNvSpPr txBox="1"/>
          <p:nvPr/>
        </p:nvSpPr>
        <p:spPr>
          <a:xfrm>
            <a:off x="1193226" y="2067520"/>
            <a:ext cx="2405457" cy="688975"/>
          </a:xfrm>
          <a:prstGeom prst="rect">
            <a:avLst/>
          </a:prstGeom>
        </p:spPr>
        <p:txBody>
          <a:bodyPr wrap="square" lIns="0" tIns="0" rIns="0" bIns="0" rtlCol="0" anchor="t">
            <a:spAutoFit/>
          </a:bodyPr>
          <a:lstStyle/>
          <a:p>
            <a:pPr algn="ctr">
              <a:lnSpc>
                <a:spcPts val="5600"/>
              </a:lnSpc>
            </a:pPr>
            <a:r>
              <a:rPr lang="en-US" sz="4000" b="1" dirty="0" err="1">
                <a:solidFill>
                  <a:srgbClr val="674935"/>
                </a:solidFill>
                <a:latin typeface="Roboto Condensed Bold"/>
                <a:ea typeface="Roboto Condensed Bold"/>
                <a:cs typeface="Roboto Condensed Bold"/>
                <a:sym typeface="Roboto Condensed Bold"/>
              </a:rPr>
              <a:t>Luận</a:t>
            </a:r>
            <a:r>
              <a:rPr lang="en-US" sz="4000" b="1" dirty="0">
                <a:solidFill>
                  <a:srgbClr val="674935"/>
                </a:solidFill>
                <a:latin typeface="Roboto Condensed Bold"/>
                <a:ea typeface="Roboto Condensed Bold"/>
                <a:cs typeface="Roboto Condensed Bold"/>
                <a:sym typeface="Roboto Condensed Bold"/>
              </a:rPr>
              <a:t> </a:t>
            </a:r>
            <a:r>
              <a:rPr lang="en-US" sz="4000" b="1" dirty="0" err="1">
                <a:solidFill>
                  <a:srgbClr val="674935"/>
                </a:solidFill>
                <a:latin typeface="Roboto Condensed Bold"/>
                <a:ea typeface="Roboto Condensed Bold"/>
                <a:cs typeface="Roboto Condensed Bold"/>
                <a:sym typeface="Roboto Condensed Bold"/>
              </a:rPr>
              <a:t>điểm</a:t>
            </a:r>
            <a:endParaRPr lang="en-US" sz="4000" b="1" dirty="0">
              <a:solidFill>
                <a:srgbClr val="674935"/>
              </a:solidFill>
              <a:latin typeface="Roboto Condensed Bold"/>
              <a:ea typeface="Roboto Condensed Bold"/>
              <a:cs typeface="Roboto Condensed Bold"/>
              <a:sym typeface="Roboto Condensed Bold"/>
            </a:endParaRPr>
          </a:p>
        </p:txBody>
      </p:sp>
      <p:sp>
        <p:nvSpPr>
          <p:cNvPr id="27" name="TextBox 27"/>
          <p:cNvSpPr txBox="1"/>
          <p:nvPr/>
        </p:nvSpPr>
        <p:spPr>
          <a:xfrm>
            <a:off x="8184354" y="2067520"/>
            <a:ext cx="1188246" cy="688975"/>
          </a:xfrm>
          <a:prstGeom prst="rect">
            <a:avLst/>
          </a:prstGeom>
        </p:spPr>
        <p:txBody>
          <a:bodyPr wrap="square" lIns="0" tIns="0" rIns="0" bIns="0" rtlCol="0" anchor="t">
            <a:spAutoFit/>
          </a:bodyPr>
          <a:lstStyle/>
          <a:p>
            <a:pPr algn="ctr">
              <a:lnSpc>
                <a:spcPts val="5600"/>
              </a:lnSpc>
            </a:pPr>
            <a:r>
              <a:rPr lang="en-US" sz="4000" b="1" dirty="0" err="1">
                <a:solidFill>
                  <a:srgbClr val="674935"/>
                </a:solidFill>
                <a:latin typeface="Roboto Condensed Bold"/>
                <a:ea typeface="Roboto Condensed Bold"/>
                <a:cs typeface="Roboto Condensed Bold"/>
                <a:sym typeface="Roboto Condensed Bold"/>
              </a:rPr>
              <a:t>Lí</a:t>
            </a:r>
            <a:r>
              <a:rPr lang="en-US" sz="4000" b="1" dirty="0">
                <a:solidFill>
                  <a:srgbClr val="674935"/>
                </a:solidFill>
                <a:latin typeface="Roboto Condensed Bold"/>
                <a:ea typeface="Roboto Condensed Bold"/>
                <a:cs typeface="Roboto Condensed Bold"/>
                <a:sym typeface="Roboto Condensed Bold"/>
              </a:rPr>
              <a:t> </a:t>
            </a:r>
            <a:r>
              <a:rPr lang="en-US" sz="4000" b="1" dirty="0" err="1">
                <a:solidFill>
                  <a:srgbClr val="674935"/>
                </a:solidFill>
                <a:latin typeface="Roboto Condensed Bold"/>
                <a:ea typeface="Roboto Condensed Bold"/>
                <a:cs typeface="Roboto Condensed Bold"/>
                <a:sym typeface="Roboto Condensed Bold"/>
              </a:rPr>
              <a:t>lẽ</a:t>
            </a:r>
            <a:endParaRPr lang="en-US" sz="4000" b="1" dirty="0">
              <a:solidFill>
                <a:srgbClr val="674935"/>
              </a:solidFill>
              <a:latin typeface="Roboto Condensed Bold"/>
              <a:ea typeface="Roboto Condensed Bold"/>
              <a:cs typeface="Roboto Condensed Bold"/>
              <a:sym typeface="Roboto Condensed Bold"/>
            </a:endParaRPr>
          </a:p>
        </p:txBody>
      </p:sp>
      <p:sp>
        <p:nvSpPr>
          <p:cNvPr id="28" name="TextBox 28"/>
          <p:cNvSpPr txBox="1"/>
          <p:nvPr/>
        </p:nvSpPr>
        <p:spPr>
          <a:xfrm>
            <a:off x="14367462" y="1866258"/>
            <a:ext cx="2833662" cy="688975"/>
          </a:xfrm>
          <a:prstGeom prst="rect">
            <a:avLst/>
          </a:prstGeom>
        </p:spPr>
        <p:txBody>
          <a:bodyPr wrap="square" lIns="0" tIns="0" rIns="0" bIns="0" rtlCol="0" anchor="t">
            <a:spAutoFit/>
          </a:bodyPr>
          <a:lstStyle/>
          <a:p>
            <a:pPr algn="ctr">
              <a:lnSpc>
                <a:spcPts val="5600"/>
              </a:lnSpc>
            </a:pPr>
            <a:r>
              <a:rPr lang="en-US" sz="4000" b="1" dirty="0" err="1">
                <a:solidFill>
                  <a:srgbClr val="674935"/>
                </a:solidFill>
                <a:latin typeface="Roboto Condensed Bold"/>
                <a:ea typeface="Roboto Condensed Bold"/>
                <a:cs typeface="Roboto Condensed Bold"/>
                <a:sym typeface="Roboto Condensed Bold"/>
              </a:rPr>
              <a:t>Bằng</a:t>
            </a:r>
            <a:r>
              <a:rPr lang="en-US" sz="4000" b="1" dirty="0">
                <a:solidFill>
                  <a:srgbClr val="674935"/>
                </a:solidFill>
                <a:latin typeface="Roboto Condensed Bold"/>
                <a:ea typeface="Roboto Condensed Bold"/>
                <a:cs typeface="Roboto Condensed Bold"/>
                <a:sym typeface="Roboto Condensed Bold"/>
              </a:rPr>
              <a:t> </a:t>
            </a:r>
            <a:r>
              <a:rPr lang="en-US" sz="4000" b="1" dirty="0" err="1">
                <a:solidFill>
                  <a:srgbClr val="674935"/>
                </a:solidFill>
                <a:latin typeface="Roboto Condensed Bold"/>
                <a:ea typeface="Roboto Condensed Bold"/>
                <a:cs typeface="Roboto Condensed Bold"/>
                <a:sym typeface="Roboto Condensed Bold"/>
              </a:rPr>
              <a:t>chứng</a:t>
            </a:r>
            <a:endParaRPr lang="en-US" sz="4000" b="1" dirty="0">
              <a:solidFill>
                <a:srgbClr val="674935"/>
              </a:solidFill>
              <a:latin typeface="Roboto Condensed Bold"/>
              <a:ea typeface="Roboto Condensed Bold"/>
              <a:cs typeface="Roboto Condensed Bold"/>
              <a:sym typeface="Roboto Condensed Bold"/>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barn(inVertical)">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barn(inVertical)">
                                      <p:cBhvr>
                                        <p:cTn id="15" dur="500"/>
                                        <p:tgtEl>
                                          <p:spTgt spid="18"/>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barn(inVertical)">
                                      <p:cBhvr>
                                        <p:cTn id="18" dur="500"/>
                                        <p:tgtEl>
                                          <p:spTgt spid="21"/>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barn(inVertical)">
                                      <p:cBhvr>
                                        <p:cTn id="23" dur="500"/>
                                        <p:tgtEl>
                                          <p:spTgt spid="22"/>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barn(inVertical)">
                                      <p:cBhvr>
                                        <p:cTn id="2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1" grpId="0"/>
      <p:bldP spid="24"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BF8E9"/>
        </a:solidFill>
        <a:effectLst/>
      </p:bgPr>
    </p:bg>
    <p:spTree>
      <p:nvGrpSpPr>
        <p:cNvPr id="1" name=""/>
        <p:cNvGrpSpPr/>
        <p:nvPr/>
      </p:nvGrpSpPr>
      <p:grpSpPr>
        <a:xfrm>
          <a:off x="0" y="0"/>
          <a:ext cx="0" cy="0"/>
          <a:chOff x="0" y="0"/>
          <a:chExt cx="0" cy="0"/>
        </a:xfrm>
      </p:grpSpPr>
      <p:sp>
        <p:nvSpPr>
          <p:cNvPr id="2" name="Freeform 2"/>
          <p:cNvSpPr/>
          <p:nvPr/>
        </p:nvSpPr>
        <p:spPr>
          <a:xfrm flipH="1">
            <a:off x="12885003" y="5990167"/>
            <a:ext cx="5646381" cy="4114800"/>
          </a:xfrm>
          <a:custGeom>
            <a:avLst/>
            <a:gdLst/>
            <a:ahLst/>
            <a:cxnLst/>
            <a:rect l="l" t="t" r="r" b="b"/>
            <a:pathLst>
              <a:path w="5646381" h="4114800">
                <a:moveTo>
                  <a:pt x="5646381" y="0"/>
                </a:moveTo>
                <a:lnTo>
                  <a:pt x="0" y="0"/>
                </a:lnTo>
                <a:lnTo>
                  <a:pt x="0" y="4114800"/>
                </a:lnTo>
                <a:lnTo>
                  <a:pt x="5646381" y="4114800"/>
                </a:lnTo>
                <a:lnTo>
                  <a:pt x="564638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p:cNvSpPr/>
          <p:nvPr/>
        </p:nvSpPr>
        <p:spPr>
          <a:xfrm>
            <a:off x="3117466" y="1849074"/>
            <a:ext cx="12153743" cy="6364142"/>
          </a:xfrm>
          <a:custGeom>
            <a:avLst/>
            <a:gdLst/>
            <a:ahLst/>
            <a:cxnLst/>
            <a:rect l="l" t="t" r="r" b="b"/>
            <a:pathLst>
              <a:path w="12153743" h="6364142">
                <a:moveTo>
                  <a:pt x="0" y="0"/>
                </a:moveTo>
                <a:lnTo>
                  <a:pt x="12153743" y="0"/>
                </a:lnTo>
                <a:lnTo>
                  <a:pt x="12153743" y="6364141"/>
                </a:lnTo>
                <a:lnTo>
                  <a:pt x="0" y="636414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5" name="TextBox 5"/>
          <p:cNvSpPr txBox="1"/>
          <p:nvPr/>
        </p:nvSpPr>
        <p:spPr>
          <a:xfrm>
            <a:off x="4419600" y="3848100"/>
            <a:ext cx="9905128" cy="1436291"/>
          </a:xfrm>
          <a:prstGeom prst="rect">
            <a:avLst/>
          </a:prstGeom>
        </p:spPr>
        <p:txBody>
          <a:bodyPr lIns="0" tIns="0" rIns="0" bIns="0" rtlCol="0" anchor="t">
            <a:spAutoFit/>
          </a:bodyPr>
          <a:lstStyle/>
          <a:p>
            <a:pPr marL="431799" lvl="1" algn="just">
              <a:lnSpc>
                <a:spcPts val="5599"/>
              </a:lnSpc>
            </a:pPr>
            <a:r>
              <a:rPr lang="en-US" sz="4800" dirty="0">
                <a:solidFill>
                  <a:srgbClr val="674935"/>
                </a:solidFill>
                <a:latin typeface="Roboto Condensed"/>
                <a:ea typeface="Roboto Condensed"/>
                <a:cs typeface="Roboto Condensed"/>
                <a:sym typeface="Roboto Condensed"/>
              </a:rPr>
              <a:t>Em </a:t>
            </a:r>
            <a:r>
              <a:rPr lang="en-US" sz="4800" dirty="0" err="1">
                <a:solidFill>
                  <a:srgbClr val="674935"/>
                </a:solidFill>
                <a:latin typeface="Roboto Condensed"/>
                <a:ea typeface="Roboto Condensed"/>
                <a:cs typeface="Roboto Condensed"/>
                <a:sym typeface="Roboto Condensed"/>
              </a:rPr>
              <a:t>có</a:t>
            </a:r>
            <a:r>
              <a:rPr lang="en-US" sz="4800" dirty="0">
                <a:solidFill>
                  <a:srgbClr val="674935"/>
                </a:solidFill>
                <a:latin typeface="Roboto Condensed"/>
                <a:ea typeface="Roboto Condensed"/>
                <a:cs typeface="Roboto Condensed"/>
                <a:sym typeface="Roboto Condensed"/>
              </a:rPr>
              <a:t> </a:t>
            </a:r>
            <a:r>
              <a:rPr lang="en-US" sz="4800" dirty="0" err="1">
                <a:solidFill>
                  <a:srgbClr val="674935"/>
                </a:solidFill>
                <a:latin typeface="Roboto Condensed"/>
                <a:ea typeface="Roboto Condensed"/>
                <a:cs typeface="Roboto Condensed"/>
                <a:sym typeface="Roboto Condensed"/>
              </a:rPr>
              <a:t>nhận</a:t>
            </a:r>
            <a:r>
              <a:rPr lang="en-US" sz="4800" dirty="0">
                <a:solidFill>
                  <a:srgbClr val="674935"/>
                </a:solidFill>
                <a:latin typeface="Roboto Condensed"/>
                <a:ea typeface="Roboto Condensed"/>
                <a:cs typeface="Roboto Condensed"/>
                <a:sym typeface="Roboto Condensed"/>
              </a:rPr>
              <a:t> </a:t>
            </a:r>
            <a:r>
              <a:rPr lang="en-US" sz="4800" dirty="0" err="1">
                <a:solidFill>
                  <a:srgbClr val="674935"/>
                </a:solidFill>
                <a:latin typeface="Roboto Condensed"/>
                <a:ea typeface="Roboto Condensed"/>
                <a:cs typeface="Roboto Condensed"/>
                <a:sym typeface="Roboto Condensed"/>
              </a:rPr>
              <a:t>xét</a:t>
            </a:r>
            <a:r>
              <a:rPr lang="en-US" sz="4800" dirty="0">
                <a:solidFill>
                  <a:srgbClr val="674935"/>
                </a:solidFill>
                <a:latin typeface="Roboto Condensed"/>
                <a:ea typeface="Roboto Condensed"/>
                <a:cs typeface="Roboto Condensed"/>
                <a:sym typeface="Roboto Condensed"/>
              </a:rPr>
              <a:t> </a:t>
            </a:r>
            <a:r>
              <a:rPr lang="en-US" sz="4800" dirty="0" err="1">
                <a:solidFill>
                  <a:srgbClr val="674935"/>
                </a:solidFill>
                <a:latin typeface="Roboto Condensed"/>
                <a:ea typeface="Roboto Condensed"/>
                <a:cs typeface="Roboto Condensed"/>
                <a:sym typeface="Roboto Condensed"/>
              </a:rPr>
              <a:t>gì</a:t>
            </a:r>
            <a:r>
              <a:rPr lang="en-US" sz="4800" dirty="0">
                <a:solidFill>
                  <a:srgbClr val="674935"/>
                </a:solidFill>
                <a:latin typeface="Roboto Condensed"/>
                <a:ea typeface="Roboto Condensed"/>
                <a:cs typeface="Roboto Condensed"/>
                <a:sym typeface="Roboto Condensed"/>
              </a:rPr>
              <a:t> </a:t>
            </a:r>
            <a:r>
              <a:rPr lang="en-US" sz="4800" dirty="0" err="1">
                <a:solidFill>
                  <a:srgbClr val="674935"/>
                </a:solidFill>
                <a:latin typeface="Roboto Condensed"/>
                <a:ea typeface="Roboto Condensed"/>
                <a:cs typeface="Roboto Condensed"/>
                <a:sym typeface="Roboto Condensed"/>
              </a:rPr>
              <a:t>về</a:t>
            </a:r>
            <a:r>
              <a:rPr lang="en-US" sz="4800" dirty="0">
                <a:solidFill>
                  <a:srgbClr val="674935"/>
                </a:solidFill>
                <a:latin typeface="Roboto Condensed"/>
                <a:ea typeface="Roboto Condensed"/>
                <a:cs typeface="Roboto Condensed"/>
                <a:sym typeface="Roboto Condensed"/>
              </a:rPr>
              <a:t> </a:t>
            </a:r>
            <a:r>
              <a:rPr lang="en-US" sz="4800" dirty="0" err="1">
                <a:solidFill>
                  <a:srgbClr val="674935"/>
                </a:solidFill>
                <a:latin typeface="Roboto Condensed"/>
                <a:ea typeface="Roboto Condensed"/>
                <a:cs typeface="Roboto Condensed"/>
                <a:sym typeface="Roboto Condensed"/>
              </a:rPr>
              <a:t>các</a:t>
            </a:r>
            <a:r>
              <a:rPr lang="en-US" sz="4800" dirty="0">
                <a:solidFill>
                  <a:srgbClr val="674935"/>
                </a:solidFill>
                <a:latin typeface="Roboto Condensed"/>
                <a:ea typeface="Roboto Condensed"/>
                <a:cs typeface="Roboto Condensed"/>
                <a:sym typeface="Roboto Condensed"/>
              </a:rPr>
              <a:t> </a:t>
            </a:r>
            <a:r>
              <a:rPr lang="en-US" sz="4800" dirty="0" err="1">
                <a:solidFill>
                  <a:srgbClr val="674935"/>
                </a:solidFill>
                <a:latin typeface="Roboto Condensed"/>
                <a:ea typeface="Roboto Condensed"/>
                <a:cs typeface="Roboto Condensed"/>
                <a:sym typeface="Roboto Condensed"/>
              </a:rPr>
              <a:t>lí</a:t>
            </a:r>
            <a:r>
              <a:rPr lang="en-US" sz="4800" dirty="0">
                <a:solidFill>
                  <a:srgbClr val="674935"/>
                </a:solidFill>
                <a:latin typeface="Roboto Condensed"/>
                <a:ea typeface="Roboto Condensed"/>
                <a:cs typeface="Roboto Condensed"/>
                <a:sym typeface="Roboto Condensed"/>
              </a:rPr>
              <a:t> </a:t>
            </a:r>
            <a:r>
              <a:rPr lang="en-US" sz="4800" dirty="0" err="1">
                <a:solidFill>
                  <a:srgbClr val="674935"/>
                </a:solidFill>
                <a:latin typeface="Roboto Condensed"/>
                <a:ea typeface="Roboto Condensed"/>
                <a:cs typeface="Roboto Condensed"/>
                <a:sym typeface="Roboto Condensed"/>
              </a:rPr>
              <a:t>lẽ</a:t>
            </a:r>
            <a:r>
              <a:rPr lang="en-US" sz="4800" dirty="0">
                <a:solidFill>
                  <a:srgbClr val="674935"/>
                </a:solidFill>
                <a:latin typeface="Roboto Condensed"/>
                <a:ea typeface="Roboto Condensed"/>
                <a:cs typeface="Roboto Condensed"/>
                <a:sym typeface="Roboto Condensed"/>
              </a:rPr>
              <a:t> </a:t>
            </a:r>
            <a:r>
              <a:rPr lang="en-US" sz="4800" dirty="0" err="1">
                <a:solidFill>
                  <a:srgbClr val="674935"/>
                </a:solidFill>
                <a:latin typeface="Roboto Condensed"/>
                <a:ea typeface="Roboto Condensed"/>
                <a:cs typeface="Roboto Condensed"/>
                <a:sym typeface="Roboto Condensed"/>
              </a:rPr>
              <a:t>và</a:t>
            </a:r>
            <a:r>
              <a:rPr lang="en-US" sz="4800" dirty="0">
                <a:solidFill>
                  <a:srgbClr val="674935"/>
                </a:solidFill>
                <a:latin typeface="Roboto Condensed"/>
                <a:ea typeface="Roboto Condensed"/>
                <a:cs typeface="Roboto Condensed"/>
                <a:sym typeface="Roboto Condensed"/>
              </a:rPr>
              <a:t> </a:t>
            </a:r>
            <a:r>
              <a:rPr lang="en-US" sz="4800" dirty="0" err="1">
                <a:solidFill>
                  <a:srgbClr val="674935"/>
                </a:solidFill>
                <a:latin typeface="Roboto Condensed"/>
                <a:ea typeface="Roboto Condensed"/>
                <a:cs typeface="Roboto Condensed"/>
                <a:sym typeface="Roboto Condensed"/>
              </a:rPr>
              <a:t>bằng</a:t>
            </a:r>
            <a:r>
              <a:rPr lang="en-US" sz="4800" dirty="0">
                <a:solidFill>
                  <a:srgbClr val="674935"/>
                </a:solidFill>
                <a:latin typeface="Roboto Condensed"/>
                <a:ea typeface="Roboto Condensed"/>
                <a:cs typeface="Roboto Condensed"/>
                <a:sym typeface="Roboto Condensed"/>
              </a:rPr>
              <a:t> </a:t>
            </a:r>
            <a:r>
              <a:rPr lang="en-US" sz="4800" dirty="0" err="1">
                <a:solidFill>
                  <a:srgbClr val="674935"/>
                </a:solidFill>
                <a:latin typeface="Roboto Condensed"/>
                <a:ea typeface="Roboto Condensed"/>
                <a:cs typeface="Roboto Condensed"/>
                <a:sym typeface="Roboto Condensed"/>
              </a:rPr>
              <a:t>chứng</a:t>
            </a:r>
            <a:r>
              <a:rPr lang="en-US" sz="4800" dirty="0">
                <a:solidFill>
                  <a:srgbClr val="674935"/>
                </a:solidFill>
                <a:latin typeface="Roboto Condensed"/>
                <a:ea typeface="Roboto Condensed"/>
                <a:cs typeface="Roboto Condensed"/>
                <a:sym typeface="Roboto Condensed"/>
              </a:rPr>
              <a:t> </a:t>
            </a:r>
            <a:r>
              <a:rPr lang="en-US" sz="4800" dirty="0" err="1">
                <a:solidFill>
                  <a:srgbClr val="674935"/>
                </a:solidFill>
                <a:latin typeface="Roboto Condensed"/>
                <a:ea typeface="Roboto Condensed"/>
                <a:cs typeface="Roboto Condensed"/>
                <a:sym typeface="Roboto Condensed"/>
              </a:rPr>
              <a:t>được</a:t>
            </a:r>
            <a:r>
              <a:rPr lang="en-US" sz="4800" dirty="0">
                <a:solidFill>
                  <a:srgbClr val="674935"/>
                </a:solidFill>
                <a:latin typeface="Roboto Condensed"/>
                <a:ea typeface="Roboto Condensed"/>
                <a:cs typeface="Roboto Condensed"/>
                <a:sym typeface="Roboto Condensed"/>
              </a:rPr>
              <a:t> </a:t>
            </a:r>
            <a:r>
              <a:rPr lang="en-US" sz="4800" dirty="0" err="1">
                <a:solidFill>
                  <a:srgbClr val="674935"/>
                </a:solidFill>
                <a:latin typeface="Roboto Condensed"/>
                <a:ea typeface="Roboto Condensed"/>
                <a:cs typeface="Roboto Condensed"/>
                <a:sym typeface="Roboto Condensed"/>
              </a:rPr>
              <a:t>tác</a:t>
            </a:r>
            <a:r>
              <a:rPr lang="en-US" sz="4800" dirty="0">
                <a:solidFill>
                  <a:srgbClr val="674935"/>
                </a:solidFill>
                <a:latin typeface="Roboto Condensed"/>
                <a:ea typeface="Roboto Condensed"/>
                <a:cs typeface="Roboto Condensed"/>
                <a:sym typeface="Roboto Condensed"/>
              </a:rPr>
              <a:t> </a:t>
            </a:r>
            <a:r>
              <a:rPr lang="en-US" sz="4800" dirty="0" err="1">
                <a:solidFill>
                  <a:srgbClr val="674935"/>
                </a:solidFill>
                <a:latin typeface="Roboto Condensed"/>
                <a:ea typeface="Roboto Condensed"/>
                <a:cs typeface="Roboto Condensed"/>
                <a:sym typeface="Roboto Condensed"/>
              </a:rPr>
              <a:t>giả</a:t>
            </a:r>
            <a:r>
              <a:rPr lang="en-US" sz="4800" dirty="0">
                <a:solidFill>
                  <a:srgbClr val="674935"/>
                </a:solidFill>
                <a:latin typeface="Roboto Condensed"/>
                <a:ea typeface="Roboto Condensed"/>
                <a:cs typeface="Roboto Condensed"/>
                <a:sym typeface="Roboto Condensed"/>
              </a:rPr>
              <a:t> </a:t>
            </a:r>
            <a:r>
              <a:rPr lang="en-US" sz="4800" dirty="0" err="1">
                <a:solidFill>
                  <a:srgbClr val="674935"/>
                </a:solidFill>
                <a:latin typeface="Roboto Condensed"/>
                <a:ea typeface="Roboto Condensed"/>
                <a:cs typeface="Roboto Condensed"/>
                <a:sym typeface="Roboto Condensed"/>
              </a:rPr>
              <a:t>sử</a:t>
            </a:r>
            <a:r>
              <a:rPr lang="en-US" sz="4800" dirty="0">
                <a:solidFill>
                  <a:srgbClr val="674935"/>
                </a:solidFill>
                <a:latin typeface="Roboto Condensed"/>
                <a:ea typeface="Roboto Condensed"/>
                <a:cs typeface="Roboto Condensed"/>
                <a:sym typeface="Roboto Condensed"/>
              </a:rPr>
              <a:t> </a:t>
            </a:r>
            <a:r>
              <a:rPr lang="en-US" sz="4800" dirty="0" err="1">
                <a:solidFill>
                  <a:srgbClr val="674935"/>
                </a:solidFill>
                <a:latin typeface="Roboto Condensed"/>
                <a:ea typeface="Roboto Condensed"/>
                <a:cs typeface="Roboto Condensed"/>
                <a:sym typeface="Roboto Condensed"/>
              </a:rPr>
              <a:t>dụng</a:t>
            </a:r>
            <a:r>
              <a:rPr lang="en-US" sz="4800" dirty="0">
                <a:solidFill>
                  <a:srgbClr val="674935"/>
                </a:solidFill>
                <a:latin typeface="Roboto Condensed"/>
                <a:ea typeface="Roboto Condensed"/>
                <a:cs typeface="Roboto Condensed"/>
                <a:sym typeface="Roboto Condensed"/>
              </a:rPr>
              <a:t>?</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BF8E9"/>
        </a:solidFill>
        <a:effectLst/>
      </p:bgPr>
    </p:bg>
    <p:spTree>
      <p:nvGrpSpPr>
        <p:cNvPr id="1" name=""/>
        <p:cNvGrpSpPr/>
        <p:nvPr/>
      </p:nvGrpSpPr>
      <p:grpSpPr>
        <a:xfrm>
          <a:off x="0" y="0"/>
          <a:ext cx="0" cy="0"/>
          <a:chOff x="0" y="0"/>
          <a:chExt cx="0" cy="0"/>
        </a:xfrm>
      </p:grpSpPr>
      <p:grpSp>
        <p:nvGrpSpPr>
          <p:cNvPr id="2" name="Group 2"/>
          <p:cNvGrpSpPr/>
          <p:nvPr/>
        </p:nvGrpSpPr>
        <p:grpSpPr>
          <a:xfrm>
            <a:off x="7971608" y="-2057400"/>
            <a:ext cx="11945986" cy="10287000"/>
            <a:chOff x="0" y="0"/>
            <a:chExt cx="15927982" cy="13716000"/>
          </a:xfrm>
        </p:grpSpPr>
        <p:sp>
          <p:nvSpPr>
            <p:cNvPr id="3" name="Freeform 3"/>
            <p:cNvSpPr/>
            <p:nvPr/>
          </p:nvSpPr>
          <p:spPr>
            <a:xfrm>
              <a:off x="0" y="0"/>
              <a:ext cx="15927960" cy="13716000"/>
            </a:xfrm>
            <a:custGeom>
              <a:avLst/>
              <a:gdLst/>
              <a:ahLst/>
              <a:cxnLst/>
              <a:rect l="l" t="t" r="r" b="b"/>
              <a:pathLst>
                <a:path w="15927960" h="13716000">
                  <a:moveTo>
                    <a:pt x="0" y="0"/>
                  </a:moveTo>
                  <a:lnTo>
                    <a:pt x="15927960" y="0"/>
                  </a:lnTo>
                  <a:lnTo>
                    <a:pt x="15927960" y="13716000"/>
                  </a:lnTo>
                  <a:lnTo>
                    <a:pt x="0" y="13716000"/>
                  </a:lnTo>
                  <a:close/>
                </a:path>
              </a:pathLst>
            </a:custGeom>
            <a:solidFill>
              <a:srgbClr val="FBF8E9">
                <a:alpha val="33725"/>
              </a:srgbClr>
            </a:solidFill>
          </p:spPr>
          <p:txBody>
            <a:bodyPr/>
            <a:lstStyle/>
            <a:p>
              <a:endParaRPr lang="en-US"/>
            </a:p>
          </p:txBody>
        </p:sp>
      </p:grpSp>
      <p:grpSp>
        <p:nvGrpSpPr>
          <p:cNvPr id="4" name="Group 4"/>
          <p:cNvGrpSpPr/>
          <p:nvPr/>
        </p:nvGrpSpPr>
        <p:grpSpPr>
          <a:xfrm>
            <a:off x="859734" y="3616690"/>
            <a:ext cx="16568532" cy="5401448"/>
            <a:chOff x="0" y="0"/>
            <a:chExt cx="4363729" cy="1422604"/>
          </a:xfrm>
        </p:grpSpPr>
        <p:sp>
          <p:nvSpPr>
            <p:cNvPr id="5" name="Freeform 5"/>
            <p:cNvSpPr/>
            <p:nvPr/>
          </p:nvSpPr>
          <p:spPr>
            <a:xfrm>
              <a:off x="0" y="0"/>
              <a:ext cx="4363729" cy="1422604"/>
            </a:xfrm>
            <a:custGeom>
              <a:avLst/>
              <a:gdLst/>
              <a:ahLst/>
              <a:cxnLst/>
              <a:rect l="l" t="t" r="r" b="b"/>
              <a:pathLst>
                <a:path w="4363729" h="1422604">
                  <a:moveTo>
                    <a:pt x="23831" y="0"/>
                  </a:moveTo>
                  <a:lnTo>
                    <a:pt x="4339898" y="0"/>
                  </a:lnTo>
                  <a:cubicBezTo>
                    <a:pt x="4353059" y="0"/>
                    <a:pt x="4363729" y="10669"/>
                    <a:pt x="4363729" y="23831"/>
                  </a:cubicBezTo>
                  <a:lnTo>
                    <a:pt x="4363729" y="1398773"/>
                  </a:lnTo>
                  <a:cubicBezTo>
                    <a:pt x="4363729" y="1411934"/>
                    <a:pt x="4353059" y="1422604"/>
                    <a:pt x="4339898" y="1422604"/>
                  </a:cubicBezTo>
                  <a:lnTo>
                    <a:pt x="23831" y="1422604"/>
                  </a:lnTo>
                  <a:cubicBezTo>
                    <a:pt x="10669" y="1422604"/>
                    <a:pt x="0" y="1411934"/>
                    <a:pt x="0" y="1398773"/>
                  </a:cubicBezTo>
                  <a:lnTo>
                    <a:pt x="0" y="23831"/>
                  </a:lnTo>
                  <a:cubicBezTo>
                    <a:pt x="0" y="10669"/>
                    <a:pt x="10669" y="0"/>
                    <a:pt x="23831" y="0"/>
                  </a:cubicBezTo>
                  <a:close/>
                </a:path>
              </a:pathLst>
            </a:custGeom>
            <a:solidFill>
              <a:srgbClr val="FFFFFF">
                <a:alpha val="62745"/>
              </a:srgbClr>
            </a:solidFill>
          </p:spPr>
          <p:txBody>
            <a:bodyPr/>
            <a:lstStyle/>
            <a:p>
              <a:endParaRPr lang="en-US"/>
            </a:p>
          </p:txBody>
        </p:sp>
        <p:sp>
          <p:nvSpPr>
            <p:cNvPr id="6" name="TextBox 6"/>
            <p:cNvSpPr txBox="1"/>
            <p:nvPr/>
          </p:nvSpPr>
          <p:spPr>
            <a:xfrm>
              <a:off x="0" y="-285750"/>
              <a:ext cx="4363729" cy="1708354"/>
            </a:xfrm>
            <a:prstGeom prst="rect">
              <a:avLst/>
            </a:prstGeom>
          </p:spPr>
          <p:txBody>
            <a:bodyPr lIns="50800" tIns="50800" rIns="50800" bIns="50800" rtlCol="0" anchor="ctr"/>
            <a:lstStyle/>
            <a:p>
              <a:pPr algn="ctr">
                <a:lnSpc>
                  <a:spcPts val="5759"/>
                </a:lnSpc>
              </a:pPr>
              <a:endParaRPr/>
            </a:p>
          </p:txBody>
        </p:sp>
      </p:grpSp>
      <p:sp>
        <p:nvSpPr>
          <p:cNvPr id="7" name="Freeform 7"/>
          <p:cNvSpPr/>
          <p:nvPr/>
        </p:nvSpPr>
        <p:spPr>
          <a:xfrm flipH="1">
            <a:off x="14225188" y="6942148"/>
            <a:ext cx="5349267" cy="3880253"/>
          </a:xfrm>
          <a:custGeom>
            <a:avLst/>
            <a:gdLst/>
            <a:ahLst/>
            <a:cxnLst/>
            <a:rect l="l" t="t" r="r" b="b"/>
            <a:pathLst>
              <a:path w="5349267" h="3880253">
                <a:moveTo>
                  <a:pt x="5349267" y="0"/>
                </a:moveTo>
                <a:lnTo>
                  <a:pt x="0" y="0"/>
                </a:lnTo>
                <a:lnTo>
                  <a:pt x="0" y="3880253"/>
                </a:lnTo>
                <a:lnTo>
                  <a:pt x="5349267" y="3880253"/>
                </a:lnTo>
                <a:lnTo>
                  <a:pt x="5349267" y="0"/>
                </a:lnTo>
                <a:close/>
              </a:path>
            </a:pathLst>
          </a:custGeom>
          <a:blipFill>
            <a:blip r:embed="rId3"/>
            <a:stretch>
              <a:fillRect t="-86584" r="-147021" b="-4970"/>
            </a:stretch>
          </a:blipFill>
        </p:spPr>
        <p:txBody>
          <a:bodyPr/>
          <a:lstStyle/>
          <a:p>
            <a:endParaRPr lang="en-US"/>
          </a:p>
        </p:txBody>
      </p:sp>
      <p:sp>
        <p:nvSpPr>
          <p:cNvPr id="8" name="TextBox 8"/>
          <p:cNvSpPr txBox="1"/>
          <p:nvPr/>
        </p:nvSpPr>
        <p:spPr>
          <a:xfrm>
            <a:off x="1737891" y="2144652"/>
            <a:ext cx="15386000" cy="800100"/>
          </a:xfrm>
          <a:prstGeom prst="rect">
            <a:avLst/>
          </a:prstGeom>
        </p:spPr>
        <p:txBody>
          <a:bodyPr lIns="0" tIns="0" rIns="0" bIns="0" rtlCol="0" anchor="t">
            <a:spAutoFit/>
          </a:bodyPr>
          <a:lstStyle/>
          <a:p>
            <a:pPr algn="ctr">
              <a:lnSpc>
                <a:spcPts val="6299"/>
              </a:lnSpc>
            </a:pPr>
            <a:r>
              <a:rPr lang="en-US" sz="4500">
                <a:solidFill>
                  <a:srgbClr val="674935"/>
                </a:solidFill>
                <a:latin typeface="#9Slide05 Aphrodite Pro"/>
                <a:ea typeface="#9Slide05 Aphrodite Pro"/>
                <a:cs typeface="#9Slide05 Aphrodite Pro"/>
                <a:sym typeface="#9Slide05 Aphrodite Pro"/>
              </a:rPr>
              <a:t>Tìm hiểu cách triển khai luận điểm 2 của tác giả trong bài viết</a:t>
            </a:r>
          </a:p>
        </p:txBody>
      </p:sp>
      <p:sp>
        <p:nvSpPr>
          <p:cNvPr id="9" name="TextBox 9"/>
          <p:cNvSpPr txBox="1"/>
          <p:nvPr/>
        </p:nvSpPr>
        <p:spPr>
          <a:xfrm>
            <a:off x="1333342" y="3792477"/>
            <a:ext cx="15959248" cy="5613400"/>
          </a:xfrm>
          <a:prstGeom prst="rect">
            <a:avLst/>
          </a:prstGeom>
        </p:spPr>
        <p:txBody>
          <a:bodyPr lIns="0" tIns="0" rIns="0" bIns="0" rtlCol="0" anchor="t">
            <a:spAutoFit/>
          </a:bodyPr>
          <a:lstStyle/>
          <a:p>
            <a:pPr algn="just">
              <a:lnSpc>
                <a:spcPts val="5599"/>
              </a:lnSpc>
            </a:pPr>
            <a:r>
              <a:rPr lang="en-US" sz="3999" b="1" dirty="0" err="1">
                <a:solidFill>
                  <a:srgbClr val="674935"/>
                </a:solidFill>
                <a:latin typeface="Roboto Condensed Bold"/>
                <a:ea typeface="Roboto Condensed Bold"/>
                <a:cs typeface="Roboto Condensed Bold"/>
                <a:sym typeface="Roboto Condensed Bold"/>
              </a:rPr>
              <a:t>Nhóm</a:t>
            </a:r>
            <a:r>
              <a:rPr lang="en-US" sz="3999" b="1" dirty="0">
                <a:solidFill>
                  <a:srgbClr val="674935"/>
                </a:solidFill>
                <a:latin typeface="Roboto Condensed Bold"/>
                <a:ea typeface="Roboto Condensed Bold"/>
                <a:cs typeface="Roboto Condensed Bold"/>
                <a:sym typeface="Roboto Condensed Bold"/>
              </a:rPr>
              <a:t> 3,4:</a:t>
            </a:r>
          </a:p>
          <a:p>
            <a:pPr marL="863599" lvl="1" indent="-431800" algn="just">
              <a:lnSpc>
                <a:spcPts val="5599"/>
              </a:lnSpc>
              <a:buFont typeface="Arial"/>
              <a:buChar char="•"/>
            </a:pP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Đọc</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phần</a:t>
            </a:r>
            <a:r>
              <a:rPr lang="en-US" sz="3999" dirty="0">
                <a:solidFill>
                  <a:srgbClr val="674935"/>
                </a:solidFill>
                <a:latin typeface="Roboto Condensed"/>
                <a:ea typeface="Roboto Condensed"/>
                <a:cs typeface="Roboto Condensed"/>
                <a:sym typeface="Roboto Condensed"/>
              </a:rPr>
              <a:t> (2), </a:t>
            </a:r>
            <a:r>
              <a:rPr lang="en-US" sz="3999" dirty="0" err="1">
                <a:solidFill>
                  <a:srgbClr val="674935"/>
                </a:solidFill>
                <a:latin typeface="Roboto Condensed"/>
                <a:ea typeface="Roboto Condensed"/>
                <a:cs typeface="Roboto Condensed"/>
                <a:sym typeface="Roboto Condensed"/>
              </a:rPr>
              <a:t>cho</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biết</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tác</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giả</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có</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quan</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điểm</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như</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thế</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nào</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về</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nhân</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dạng</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của</a:t>
            </a:r>
            <a:r>
              <a:rPr lang="en-US" sz="3999" dirty="0">
                <a:solidFill>
                  <a:srgbClr val="674935"/>
                </a:solidFill>
                <a:latin typeface="Roboto Condensed"/>
                <a:ea typeface="Roboto Condensed"/>
                <a:cs typeface="Roboto Condensed"/>
                <a:sym typeface="Roboto Condensed"/>
              </a:rPr>
              <a:t> con </a:t>
            </a:r>
            <a:r>
              <a:rPr lang="en-US" sz="3999" dirty="0" err="1">
                <a:solidFill>
                  <a:srgbClr val="674935"/>
                </a:solidFill>
                <a:latin typeface="Roboto Condensed"/>
                <a:ea typeface="Roboto Condensed"/>
                <a:cs typeface="Roboto Condensed"/>
                <a:sym typeface="Roboto Condensed"/>
              </a:rPr>
              <a:t>người</a:t>
            </a:r>
            <a:r>
              <a:rPr lang="en-US" sz="3999" dirty="0">
                <a:solidFill>
                  <a:srgbClr val="674935"/>
                </a:solidFill>
                <a:latin typeface="Roboto Condensed"/>
                <a:ea typeface="Roboto Condensed"/>
                <a:cs typeface="Roboto Condensed"/>
                <a:sym typeface="Roboto Condensed"/>
              </a:rPr>
              <a:t>. Em </a:t>
            </a:r>
            <a:r>
              <a:rPr lang="en-US" sz="3999" dirty="0" err="1">
                <a:solidFill>
                  <a:srgbClr val="674935"/>
                </a:solidFill>
                <a:latin typeface="Roboto Condensed"/>
                <a:ea typeface="Roboto Condensed"/>
                <a:cs typeface="Roboto Condensed"/>
                <a:sym typeface="Roboto Condensed"/>
              </a:rPr>
              <a:t>hãy</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dẫn</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ra</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một</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vài</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lí</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lẽ</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và</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bằng</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chứng</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tiêu</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biểu</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trong</a:t>
            </a:r>
            <a:r>
              <a:rPr lang="en-US" sz="3999" dirty="0">
                <a:solidFill>
                  <a:srgbClr val="674935"/>
                </a:solidFill>
                <a:latin typeface="Roboto Condensed"/>
                <a:ea typeface="Roboto Condensed"/>
                <a:cs typeface="Roboto Condensed"/>
                <a:sym typeface="Roboto Condensed"/>
              </a:rPr>
              <a:t> VB </a:t>
            </a:r>
            <a:r>
              <a:rPr lang="en-US" sz="3999" dirty="0" err="1">
                <a:solidFill>
                  <a:srgbClr val="674935"/>
                </a:solidFill>
                <a:latin typeface="Roboto Condensed"/>
                <a:ea typeface="Roboto Condensed"/>
                <a:cs typeface="Roboto Condensed"/>
                <a:sym typeface="Roboto Condensed"/>
              </a:rPr>
              <a:t>giúp</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làm</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sáng</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tỏ</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quan</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điểm</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của</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tác</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giả</a:t>
            </a:r>
            <a:r>
              <a:rPr lang="en-US" sz="3999" dirty="0">
                <a:solidFill>
                  <a:srgbClr val="674935"/>
                </a:solidFill>
                <a:latin typeface="Roboto Condensed"/>
                <a:ea typeface="Roboto Condensed"/>
                <a:cs typeface="Roboto Condensed"/>
                <a:sym typeface="Roboto Condensed"/>
              </a:rPr>
              <a:t>.</a:t>
            </a:r>
          </a:p>
          <a:p>
            <a:pPr marL="863599" lvl="1" indent="-431800" algn="just">
              <a:lnSpc>
                <a:spcPts val="5599"/>
              </a:lnSpc>
              <a:buFont typeface="Arial"/>
              <a:buChar char="•"/>
            </a:pPr>
            <a:r>
              <a:rPr lang="en-US" sz="3999" dirty="0">
                <a:solidFill>
                  <a:srgbClr val="674935"/>
                </a:solidFill>
                <a:latin typeface="Roboto Condensed"/>
                <a:ea typeface="Roboto Condensed"/>
                <a:cs typeface="Roboto Condensed"/>
                <a:sym typeface="Roboto Condensed"/>
              </a:rPr>
              <a:t>(?) Trong </a:t>
            </a:r>
            <a:r>
              <a:rPr lang="en-US" sz="3999" dirty="0" err="1">
                <a:solidFill>
                  <a:srgbClr val="674935"/>
                </a:solidFill>
                <a:latin typeface="Roboto Condensed"/>
                <a:ea typeface="Roboto Condensed"/>
                <a:cs typeface="Roboto Condensed"/>
                <a:sym typeface="Roboto Condensed"/>
              </a:rPr>
              <a:t>phần</a:t>
            </a:r>
            <a:r>
              <a:rPr lang="en-US" sz="3999" dirty="0">
                <a:solidFill>
                  <a:srgbClr val="674935"/>
                </a:solidFill>
                <a:latin typeface="Roboto Condensed"/>
                <a:ea typeface="Roboto Condensed"/>
                <a:cs typeface="Roboto Condensed"/>
                <a:sym typeface="Roboto Condensed"/>
              </a:rPr>
              <a:t> (2), </a:t>
            </a:r>
            <a:r>
              <a:rPr lang="en-US" sz="3999" dirty="0" err="1">
                <a:solidFill>
                  <a:srgbClr val="674935"/>
                </a:solidFill>
                <a:latin typeface="Roboto Condensed"/>
                <a:ea typeface="Roboto Condensed"/>
                <a:cs typeface="Roboto Condensed"/>
                <a:sym typeface="Roboto Condensed"/>
              </a:rPr>
              <a:t>tác</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giả</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đã</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lí</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giải</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như</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thế</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nào</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về</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cách</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ứng</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xử</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của</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chúng</a:t>
            </a:r>
            <a:r>
              <a:rPr lang="en-US" sz="3999" dirty="0">
                <a:solidFill>
                  <a:srgbClr val="674935"/>
                </a:solidFill>
                <a:latin typeface="Roboto Condensed"/>
                <a:ea typeface="Roboto Condensed"/>
                <a:cs typeface="Roboto Condensed"/>
                <a:sym typeface="Roboto Condensed"/>
              </a:rPr>
              <a:t> ta </a:t>
            </a:r>
            <a:r>
              <a:rPr lang="en-US" sz="3999" dirty="0" err="1">
                <a:solidFill>
                  <a:srgbClr val="674935"/>
                </a:solidFill>
                <a:latin typeface="Roboto Condensed"/>
                <a:ea typeface="Roboto Condensed"/>
                <a:cs typeface="Roboto Condensed"/>
                <a:sym typeface="Roboto Condensed"/>
              </a:rPr>
              <a:t>trước</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một</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nhân</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dạng</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đặc</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biệt</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Việc</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liên</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tưởng</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đến</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truyện</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cổ</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tích</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trong</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đoạn</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cuối</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của</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phần</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này</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có</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tác</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dụng</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gì</a:t>
            </a:r>
            <a:r>
              <a:rPr lang="en-US" sz="3999" dirty="0">
                <a:solidFill>
                  <a:srgbClr val="674935"/>
                </a:solidFill>
                <a:latin typeface="Roboto Condensed"/>
                <a:ea typeface="Roboto Condensed"/>
                <a:cs typeface="Roboto Condensed"/>
                <a:sym typeface="Roboto Condensed"/>
              </a:rPr>
              <a:t>?</a:t>
            </a:r>
          </a:p>
          <a:p>
            <a:pPr algn="just">
              <a:lnSpc>
                <a:spcPts val="5599"/>
              </a:lnSpc>
            </a:pPr>
            <a:endParaRPr lang="en-US" sz="3999" dirty="0">
              <a:solidFill>
                <a:srgbClr val="674935"/>
              </a:solidFill>
              <a:latin typeface="Roboto Condensed"/>
              <a:ea typeface="Roboto Condensed"/>
              <a:cs typeface="Roboto Condensed"/>
              <a:sym typeface="Roboto Condensed"/>
            </a:endParaRPr>
          </a:p>
        </p:txBody>
      </p:sp>
      <p:sp>
        <p:nvSpPr>
          <p:cNvPr id="10" name="TextBox 10"/>
          <p:cNvSpPr txBox="1"/>
          <p:nvPr/>
        </p:nvSpPr>
        <p:spPr>
          <a:xfrm>
            <a:off x="1110687" y="1242835"/>
            <a:ext cx="16066627" cy="764540"/>
          </a:xfrm>
          <a:prstGeom prst="rect">
            <a:avLst/>
          </a:prstGeom>
        </p:spPr>
        <p:txBody>
          <a:bodyPr lIns="0" tIns="0" rIns="0" bIns="0" rtlCol="0" anchor="t">
            <a:spAutoFit/>
          </a:bodyPr>
          <a:lstStyle/>
          <a:p>
            <a:pPr algn="just">
              <a:lnSpc>
                <a:spcPts val="6159"/>
              </a:lnSpc>
            </a:pPr>
            <a:r>
              <a:rPr lang="en-US" sz="4399" b="1">
                <a:solidFill>
                  <a:srgbClr val="674935"/>
                </a:solidFill>
                <a:latin typeface="Roboto Condensed Bold"/>
                <a:ea typeface="Roboto Condensed Bold"/>
                <a:cs typeface="Roboto Condensed Bold"/>
                <a:sym typeface="Roboto Condensed Bold"/>
              </a:rPr>
              <a:t>b. Cách triển khai vấn đề trong văn bản</a:t>
            </a:r>
          </a:p>
        </p:txBody>
      </p:sp>
      <p:sp>
        <p:nvSpPr>
          <p:cNvPr id="11" name="TextBox 11"/>
          <p:cNvSpPr txBox="1"/>
          <p:nvPr/>
        </p:nvSpPr>
        <p:spPr>
          <a:xfrm>
            <a:off x="1028700" y="336935"/>
            <a:ext cx="11282356" cy="1005205"/>
          </a:xfrm>
          <a:prstGeom prst="rect">
            <a:avLst/>
          </a:prstGeom>
        </p:spPr>
        <p:txBody>
          <a:bodyPr lIns="0" tIns="0" rIns="0" bIns="0" rtlCol="0" anchor="t">
            <a:spAutoFit/>
          </a:bodyPr>
          <a:lstStyle/>
          <a:p>
            <a:pPr algn="l">
              <a:lnSpc>
                <a:spcPts val="8120"/>
              </a:lnSpc>
            </a:pPr>
            <a:r>
              <a:rPr lang="en-US" sz="5800">
                <a:solidFill>
                  <a:srgbClr val="674935"/>
                </a:solidFill>
                <a:latin typeface="#9Slide07 SVNUT Triumph Press"/>
                <a:ea typeface="#9Slide07 SVNUT Triumph Press"/>
                <a:cs typeface="#9Slide07 SVNUT Triumph Press"/>
                <a:sym typeface="#9Slide07 SVNUT Triumph Press"/>
              </a:rPr>
              <a:t>3.2. Đọc hiểu văn bản </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BF8E9"/>
        </a:solidFill>
        <a:effectLst/>
      </p:bgPr>
    </p:bg>
    <p:spTree>
      <p:nvGrpSpPr>
        <p:cNvPr id="1" name=""/>
        <p:cNvGrpSpPr/>
        <p:nvPr/>
      </p:nvGrpSpPr>
      <p:grpSpPr>
        <a:xfrm>
          <a:off x="0" y="0"/>
          <a:ext cx="0" cy="0"/>
          <a:chOff x="0" y="0"/>
          <a:chExt cx="0" cy="0"/>
        </a:xfrm>
      </p:grpSpPr>
      <p:sp>
        <p:nvSpPr>
          <p:cNvPr id="2" name="AutoShape 2"/>
          <p:cNvSpPr/>
          <p:nvPr/>
        </p:nvSpPr>
        <p:spPr>
          <a:xfrm>
            <a:off x="211452" y="1466341"/>
            <a:ext cx="17047845" cy="9525"/>
          </a:xfrm>
          <a:prstGeom prst="line">
            <a:avLst/>
          </a:prstGeom>
          <a:ln w="9525" cap="rnd">
            <a:solidFill>
              <a:srgbClr val="64380A"/>
            </a:solidFill>
            <a:prstDash val="solid"/>
            <a:headEnd type="none" w="sm" len="sm"/>
            <a:tailEnd type="none" w="sm" len="sm"/>
          </a:ln>
        </p:spPr>
        <p:txBody>
          <a:bodyPr/>
          <a:lstStyle/>
          <a:p>
            <a:endParaRPr lang="en-US"/>
          </a:p>
        </p:txBody>
      </p:sp>
      <p:grpSp>
        <p:nvGrpSpPr>
          <p:cNvPr id="3" name="Group 3"/>
          <p:cNvGrpSpPr/>
          <p:nvPr/>
        </p:nvGrpSpPr>
        <p:grpSpPr>
          <a:xfrm>
            <a:off x="1714497" y="847880"/>
            <a:ext cx="1090612" cy="1090612"/>
            <a:chOff x="0" y="0"/>
            <a:chExt cx="1454150" cy="1454150"/>
          </a:xfrm>
        </p:grpSpPr>
        <p:sp>
          <p:nvSpPr>
            <p:cNvPr id="4" name="Freeform 4"/>
            <p:cNvSpPr/>
            <p:nvPr/>
          </p:nvSpPr>
          <p:spPr>
            <a:xfrm>
              <a:off x="15875" y="15875"/>
              <a:ext cx="1422400" cy="1422400"/>
            </a:xfrm>
            <a:custGeom>
              <a:avLst/>
              <a:gdLst/>
              <a:ahLst/>
              <a:cxnLst/>
              <a:rect l="l" t="t" r="r" b="b"/>
              <a:pathLst>
                <a:path w="1422400" h="1422400">
                  <a:moveTo>
                    <a:pt x="0" y="711200"/>
                  </a:moveTo>
                  <a:cubicBezTo>
                    <a:pt x="0" y="318389"/>
                    <a:pt x="318389" y="0"/>
                    <a:pt x="711200" y="0"/>
                  </a:cubicBezTo>
                  <a:cubicBezTo>
                    <a:pt x="1104011" y="0"/>
                    <a:pt x="1422400" y="318389"/>
                    <a:pt x="1422400" y="711200"/>
                  </a:cubicBezTo>
                  <a:cubicBezTo>
                    <a:pt x="1422400" y="1104011"/>
                    <a:pt x="1104011" y="1422400"/>
                    <a:pt x="711200" y="1422400"/>
                  </a:cubicBezTo>
                  <a:cubicBezTo>
                    <a:pt x="318389" y="1422400"/>
                    <a:pt x="0" y="1104011"/>
                    <a:pt x="0" y="711200"/>
                  </a:cubicBezTo>
                  <a:close/>
                </a:path>
              </a:pathLst>
            </a:custGeom>
            <a:solidFill>
              <a:srgbClr val="FFFFFF"/>
            </a:solidFill>
          </p:spPr>
          <p:txBody>
            <a:bodyPr/>
            <a:lstStyle/>
            <a:p>
              <a:endParaRPr lang="en-US"/>
            </a:p>
          </p:txBody>
        </p:sp>
        <p:sp>
          <p:nvSpPr>
            <p:cNvPr id="5" name="Freeform 5"/>
            <p:cNvSpPr/>
            <p:nvPr/>
          </p:nvSpPr>
          <p:spPr>
            <a:xfrm>
              <a:off x="0" y="0"/>
              <a:ext cx="1454150" cy="1454150"/>
            </a:xfrm>
            <a:custGeom>
              <a:avLst/>
              <a:gdLst/>
              <a:ahLst/>
              <a:cxnLst/>
              <a:rect l="l" t="t" r="r" b="b"/>
              <a:pathLst>
                <a:path w="1454150" h="1454150">
                  <a:moveTo>
                    <a:pt x="0" y="727075"/>
                  </a:moveTo>
                  <a:cubicBezTo>
                    <a:pt x="0" y="325501"/>
                    <a:pt x="325501" y="0"/>
                    <a:pt x="727075" y="0"/>
                  </a:cubicBezTo>
                  <a:lnTo>
                    <a:pt x="727075" y="15875"/>
                  </a:lnTo>
                  <a:lnTo>
                    <a:pt x="727075" y="0"/>
                  </a:lnTo>
                  <a:cubicBezTo>
                    <a:pt x="1128649" y="0"/>
                    <a:pt x="1454150" y="325501"/>
                    <a:pt x="1454150" y="727075"/>
                  </a:cubicBezTo>
                  <a:lnTo>
                    <a:pt x="1438275" y="727075"/>
                  </a:lnTo>
                  <a:lnTo>
                    <a:pt x="1454150" y="727075"/>
                  </a:lnTo>
                  <a:cubicBezTo>
                    <a:pt x="1454150" y="1128649"/>
                    <a:pt x="1128649" y="1454150"/>
                    <a:pt x="727075" y="1454150"/>
                  </a:cubicBezTo>
                  <a:lnTo>
                    <a:pt x="727075" y="1438275"/>
                  </a:lnTo>
                  <a:lnTo>
                    <a:pt x="727075" y="1454150"/>
                  </a:lnTo>
                  <a:cubicBezTo>
                    <a:pt x="325501" y="1454150"/>
                    <a:pt x="0" y="1128649"/>
                    <a:pt x="0" y="727075"/>
                  </a:cubicBezTo>
                  <a:lnTo>
                    <a:pt x="15875" y="727075"/>
                  </a:lnTo>
                  <a:lnTo>
                    <a:pt x="31750" y="727075"/>
                  </a:lnTo>
                  <a:lnTo>
                    <a:pt x="15875" y="727075"/>
                  </a:lnTo>
                  <a:lnTo>
                    <a:pt x="0" y="727075"/>
                  </a:lnTo>
                  <a:moveTo>
                    <a:pt x="31750" y="727075"/>
                  </a:moveTo>
                  <a:cubicBezTo>
                    <a:pt x="31750" y="735838"/>
                    <a:pt x="24638" y="742950"/>
                    <a:pt x="15875" y="742950"/>
                  </a:cubicBezTo>
                  <a:cubicBezTo>
                    <a:pt x="7112" y="742950"/>
                    <a:pt x="0" y="735838"/>
                    <a:pt x="0" y="727075"/>
                  </a:cubicBezTo>
                  <a:cubicBezTo>
                    <a:pt x="0" y="718312"/>
                    <a:pt x="7112" y="711200"/>
                    <a:pt x="15875" y="711200"/>
                  </a:cubicBezTo>
                  <a:cubicBezTo>
                    <a:pt x="24638" y="711200"/>
                    <a:pt x="31750" y="718312"/>
                    <a:pt x="31750" y="727075"/>
                  </a:cubicBezTo>
                  <a:cubicBezTo>
                    <a:pt x="31750" y="1111123"/>
                    <a:pt x="343027" y="1422400"/>
                    <a:pt x="727075" y="1422400"/>
                  </a:cubicBezTo>
                  <a:cubicBezTo>
                    <a:pt x="1111123" y="1422400"/>
                    <a:pt x="1422400" y="1111123"/>
                    <a:pt x="1422400" y="727075"/>
                  </a:cubicBezTo>
                  <a:cubicBezTo>
                    <a:pt x="1422400" y="343027"/>
                    <a:pt x="1111123" y="31750"/>
                    <a:pt x="727075" y="31750"/>
                  </a:cubicBezTo>
                  <a:lnTo>
                    <a:pt x="727075" y="15875"/>
                  </a:lnTo>
                  <a:lnTo>
                    <a:pt x="727075" y="31750"/>
                  </a:lnTo>
                  <a:cubicBezTo>
                    <a:pt x="343027" y="31750"/>
                    <a:pt x="31750" y="343027"/>
                    <a:pt x="31750" y="727075"/>
                  </a:cubicBezTo>
                  <a:close/>
                </a:path>
              </a:pathLst>
            </a:custGeom>
            <a:solidFill>
              <a:srgbClr val="64380A"/>
            </a:solidFill>
          </p:spPr>
          <p:txBody>
            <a:bodyPr/>
            <a:lstStyle/>
            <a:p>
              <a:endParaRPr lang="en-US"/>
            </a:p>
          </p:txBody>
        </p:sp>
        <p:sp>
          <p:nvSpPr>
            <p:cNvPr id="6" name="TextBox 6"/>
            <p:cNvSpPr txBox="1"/>
            <p:nvPr/>
          </p:nvSpPr>
          <p:spPr>
            <a:xfrm>
              <a:off x="0" y="-9525"/>
              <a:ext cx="1454150" cy="1463675"/>
            </a:xfrm>
            <a:prstGeom prst="rect">
              <a:avLst/>
            </a:prstGeom>
          </p:spPr>
          <p:txBody>
            <a:bodyPr lIns="50800" tIns="50800" rIns="50800" bIns="50800" rtlCol="0" anchor="ctr"/>
            <a:lstStyle/>
            <a:p>
              <a:pPr algn="ctr">
                <a:lnSpc>
                  <a:spcPts val="5519"/>
                </a:lnSpc>
              </a:pPr>
              <a:r>
                <a:rPr lang="en-US" sz="4599" b="1">
                  <a:solidFill>
                    <a:srgbClr val="64380A"/>
                  </a:solidFill>
                  <a:latin typeface="Roboto Condensed Bold"/>
                  <a:ea typeface="Roboto Condensed Bold"/>
                  <a:cs typeface="Roboto Condensed Bold"/>
                  <a:sym typeface="Roboto Condensed Bold"/>
                </a:rPr>
                <a:t>1</a:t>
              </a:r>
            </a:p>
          </p:txBody>
        </p:sp>
      </p:grpSp>
      <p:grpSp>
        <p:nvGrpSpPr>
          <p:cNvPr id="7" name="Group 7"/>
          <p:cNvGrpSpPr/>
          <p:nvPr/>
        </p:nvGrpSpPr>
        <p:grpSpPr>
          <a:xfrm>
            <a:off x="8005760" y="919273"/>
            <a:ext cx="1090612" cy="1090612"/>
            <a:chOff x="0" y="0"/>
            <a:chExt cx="1454150" cy="1454150"/>
          </a:xfrm>
        </p:grpSpPr>
        <p:sp>
          <p:nvSpPr>
            <p:cNvPr id="8" name="Freeform 8"/>
            <p:cNvSpPr/>
            <p:nvPr/>
          </p:nvSpPr>
          <p:spPr>
            <a:xfrm>
              <a:off x="15875" y="15875"/>
              <a:ext cx="1422400" cy="1422400"/>
            </a:xfrm>
            <a:custGeom>
              <a:avLst/>
              <a:gdLst/>
              <a:ahLst/>
              <a:cxnLst/>
              <a:rect l="l" t="t" r="r" b="b"/>
              <a:pathLst>
                <a:path w="1422400" h="1422400">
                  <a:moveTo>
                    <a:pt x="0" y="711200"/>
                  </a:moveTo>
                  <a:cubicBezTo>
                    <a:pt x="0" y="318389"/>
                    <a:pt x="318389" y="0"/>
                    <a:pt x="711200" y="0"/>
                  </a:cubicBezTo>
                  <a:cubicBezTo>
                    <a:pt x="1104011" y="0"/>
                    <a:pt x="1422400" y="318389"/>
                    <a:pt x="1422400" y="711200"/>
                  </a:cubicBezTo>
                  <a:cubicBezTo>
                    <a:pt x="1422400" y="1104011"/>
                    <a:pt x="1104011" y="1422400"/>
                    <a:pt x="711200" y="1422400"/>
                  </a:cubicBezTo>
                  <a:cubicBezTo>
                    <a:pt x="318389" y="1422400"/>
                    <a:pt x="0" y="1104011"/>
                    <a:pt x="0" y="711200"/>
                  </a:cubicBezTo>
                  <a:close/>
                </a:path>
              </a:pathLst>
            </a:custGeom>
            <a:solidFill>
              <a:srgbClr val="FFFFFF"/>
            </a:solidFill>
          </p:spPr>
          <p:txBody>
            <a:bodyPr/>
            <a:lstStyle/>
            <a:p>
              <a:endParaRPr lang="en-US"/>
            </a:p>
          </p:txBody>
        </p:sp>
        <p:sp>
          <p:nvSpPr>
            <p:cNvPr id="9" name="Freeform 9"/>
            <p:cNvSpPr/>
            <p:nvPr/>
          </p:nvSpPr>
          <p:spPr>
            <a:xfrm>
              <a:off x="0" y="0"/>
              <a:ext cx="1454150" cy="1454150"/>
            </a:xfrm>
            <a:custGeom>
              <a:avLst/>
              <a:gdLst/>
              <a:ahLst/>
              <a:cxnLst/>
              <a:rect l="l" t="t" r="r" b="b"/>
              <a:pathLst>
                <a:path w="1454150" h="1454150">
                  <a:moveTo>
                    <a:pt x="0" y="727075"/>
                  </a:moveTo>
                  <a:cubicBezTo>
                    <a:pt x="0" y="325501"/>
                    <a:pt x="325501" y="0"/>
                    <a:pt x="727075" y="0"/>
                  </a:cubicBezTo>
                  <a:lnTo>
                    <a:pt x="727075" y="15875"/>
                  </a:lnTo>
                  <a:lnTo>
                    <a:pt x="727075" y="0"/>
                  </a:lnTo>
                  <a:cubicBezTo>
                    <a:pt x="1128649" y="0"/>
                    <a:pt x="1454150" y="325501"/>
                    <a:pt x="1454150" y="727075"/>
                  </a:cubicBezTo>
                  <a:lnTo>
                    <a:pt x="1438275" y="727075"/>
                  </a:lnTo>
                  <a:lnTo>
                    <a:pt x="1454150" y="727075"/>
                  </a:lnTo>
                  <a:cubicBezTo>
                    <a:pt x="1454150" y="1128649"/>
                    <a:pt x="1128649" y="1454150"/>
                    <a:pt x="727075" y="1454150"/>
                  </a:cubicBezTo>
                  <a:lnTo>
                    <a:pt x="727075" y="1438275"/>
                  </a:lnTo>
                  <a:lnTo>
                    <a:pt x="727075" y="1454150"/>
                  </a:lnTo>
                  <a:cubicBezTo>
                    <a:pt x="325501" y="1454150"/>
                    <a:pt x="0" y="1128649"/>
                    <a:pt x="0" y="727075"/>
                  </a:cubicBezTo>
                  <a:lnTo>
                    <a:pt x="15875" y="727075"/>
                  </a:lnTo>
                  <a:lnTo>
                    <a:pt x="31750" y="727075"/>
                  </a:lnTo>
                  <a:lnTo>
                    <a:pt x="15875" y="727075"/>
                  </a:lnTo>
                  <a:lnTo>
                    <a:pt x="0" y="727075"/>
                  </a:lnTo>
                  <a:moveTo>
                    <a:pt x="31750" y="727075"/>
                  </a:moveTo>
                  <a:cubicBezTo>
                    <a:pt x="31750" y="735838"/>
                    <a:pt x="24638" y="742950"/>
                    <a:pt x="15875" y="742950"/>
                  </a:cubicBezTo>
                  <a:cubicBezTo>
                    <a:pt x="7112" y="742950"/>
                    <a:pt x="0" y="735838"/>
                    <a:pt x="0" y="727075"/>
                  </a:cubicBezTo>
                  <a:cubicBezTo>
                    <a:pt x="0" y="718312"/>
                    <a:pt x="7112" y="711200"/>
                    <a:pt x="15875" y="711200"/>
                  </a:cubicBezTo>
                  <a:cubicBezTo>
                    <a:pt x="24638" y="711200"/>
                    <a:pt x="31750" y="718312"/>
                    <a:pt x="31750" y="727075"/>
                  </a:cubicBezTo>
                  <a:cubicBezTo>
                    <a:pt x="31750" y="1111123"/>
                    <a:pt x="343027" y="1422400"/>
                    <a:pt x="727075" y="1422400"/>
                  </a:cubicBezTo>
                  <a:cubicBezTo>
                    <a:pt x="1111123" y="1422400"/>
                    <a:pt x="1422400" y="1111123"/>
                    <a:pt x="1422400" y="727075"/>
                  </a:cubicBezTo>
                  <a:cubicBezTo>
                    <a:pt x="1422400" y="343027"/>
                    <a:pt x="1111123" y="31750"/>
                    <a:pt x="727075" y="31750"/>
                  </a:cubicBezTo>
                  <a:lnTo>
                    <a:pt x="727075" y="15875"/>
                  </a:lnTo>
                  <a:lnTo>
                    <a:pt x="727075" y="31750"/>
                  </a:lnTo>
                  <a:cubicBezTo>
                    <a:pt x="343027" y="31750"/>
                    <a:pt x="31750" y="343027"/>
                    <a:pt x="31750" y="727075"/>
                  </a:cubicBezTo>
                  <a:close/>
                </a:path>
              </a:pathLst>
            </a:custGeom>
            <a:solidFill>
              <a:srgbClr val="64380A"/>
            </a:solidFill>
          </p:spPr>
          <p:txBody>
            <a:bodyPr/>
            <a:lstStyle/>
            <a:p>
              <a:endParaRPr lang="en-US"/>
            </a:p>
          </p:txBody>
        </p:sp>
        <p:sp>
          <p:nvSpPr>
            <p:cNvPr id="10" name="TextBox 10"/>
            <p:cNvSpPr txBox="1"/>
            <p:nvPr/>
          </p:nvSpPr>
          <p:spPr>
            <a:xfrm>
              <a:off x="0" y="-9525"/>
              <a:ext cx="1454150" cy="1463675"/>
            </a:xfrm>
            <a:prstGeom prst="rect">
              <a:avLst/>
            </a:prstGeom>
          </p:spPr>
          <p:txBody>
            <a:bodyPr lIns="50800" tIns="50800" rIns="50800" bIns="50800" rtlCol="0" anchor="ctr"/>
            <a:lstStyle/>
            <a:p>
              <a:pPr algn="ctr">
                <a:lnSpc>
                  <a:spcPts val="5519"/>
                </a:lnSpc>
              </a:pPr>
              <a:r>
                <a:rPr lang="en-US" sz="4599" b="1">
                  <a:solidFill>
                    <a:srgbClr val="64380A"/>
                  </a:solidFill>
                  <a:latin typeface="Roboto Condensed Bold"/>
                  <a:ea typeface="Roboto Condensed Bold"/>
                  <a:cs typeface="Roboto Condensed Bold"/>
                  <a:sym typeface="Roboto Condensed Bold"/>
                </a:rPr>
                <a:t>2</a:t>
              </a:r>
            </a:p>
          </p:txBody>
        </p:sp>
      </p:grpSp>
      <p:grpSp>
        <p:nvGrpSpPr>
          <p:cNvPr id="11" name="Group 11"/>
          <p:cNvGrpSpPr/>
          <p:nvPr/>
        </p:nvGrpSpPr>
        <p:grpSpPr>
          <a:xfrm>
            <a:off x="15161444" y="847880"/>
            <a:ext cx="1090612" cy="1090612"/>
            <a:chOff x="0" y="0"/>
            <a:chExt cx="1454150" cy="1454150"/>
          </a:xfrm>
        </p:grpSpPr>
        <p:sp>
          <p:nvSpPr>
            <p:cNvPr id="12" name="Freeform 12"/>
            <p:cNvSpPr/>
            <p:nvPr/>
          </p:nvSpPr>
          <p:spPr>
            <a:xfrm>
              <a:off x="15875" y="15875"/>
              <a:ext cx="1422400" cy="1422400"/>
            </a:xfrm>
            <a:custGeom>
              <a:avLst/>
              <a:gdLst/>
              <a:ahLst/>
              <a:cxnLst/>
              <a:rect l="l" t="t" r="r" b="b"/>
              <a:pathLst>
                <a:path w="1422400" h="1422400">
                  <a:moveTo>
                    <a:pt x="0" y="711200"/>
                  </a:moveTo>
                  <a:cubicBezTo>
                    <a:pt x="0" y="318389"/>
                    <a:pt x="318389" y="0"/>
                    <a:pt x="711200" y="0"/>
                  </a:cubicBezTo>
                  <a:cubicBezTo>
                    <a:pt x="1104011" y="0"/>
                    <a:pt x="1422400" y="318389"/>
                    <a:pt x="1422400" y="711200"/>
                  </a:cubicBezTo>
                  <a:cubicBezTo>
                    <a:pt x="1422400" y="1104011"/>
                    <a:pt x="1104011" y="1422400"/>
                    <a:pt x="711200" y="1422400"/>
                  </a:cubicBezTo>
                  <a:cubicBezTo>
                    <a:pt x="318389" y="1422400"/>
                    <a:pt x="0" y="1104011"/>
                    <a:pt x="0" y="711200"/>
                  </a:cubicBezTo>
                  <a:close/>
                </a:path>
              </a:pathLst>
            </a:custGeom>
            <a:solidFill>
              <a:srgbClr val="FFFFFF"/>
            </a:solidFill>
          </p:spPr>
          <p:txBody>
            <a:bodyPr/>
            <a:lstStyle/>
            <a:p>
              <a:endParaRPr lang="en-US"/>
            </a:p>
          </p:txBody>
        </p:sp>
        <p:sp>
          <p:nvSpPr>
            <p:cNvPr id="13" name="Freeform 13"/>
            <p:cNvSpPr/>
            <p:nvPr/>
          </p:nvSpPr>
          <p:spPr>
            <a:xfrm>
              <a:off x="0" y="0"/>
              <a:ext cx="1454150" cy="1454150"/>
            </a:xfrm>
            <a:custGeom>
              <a:avLst/>
              <a:gdLst/>
              <a:ahLst/>
              <a:cxnLst/>
              <a:rect l="l" t="t" r="r" b="b"/>
              <a:pathLst>
                <a:path w="1454150" h="1454150">
                  <a:moveTo>
                    <a:pt x="0" y="727075"/>
                  </a:moveTo>
                  <a:cubicBezTo>
                    <a:pt x="0" y="325501"/>
                    <a:pt x="325501" y="0"/>
                    <a:pt x="727075" y="0"/>
                  </a:cubicBezTo>
                  <a:lnTo>
                    <a:pt x="727075" y="15875"/>
                  </a:lnTo>
                  <a:lnTo>
                    <a:pt x="727075" y="0"/>
                  </a:lnTo>
                  <a:cubicBezTo>
                    <a:pt x="1128649" y="0"/>
                    <a:pt x="1454150" y="325501"/>
                    <a:pt x="1454150" y="727075"/>
                  </a:cubicBezTo>
                  <a:lnTo>
                    <a:pt x="1438275" y="727075"/>
                  </a:lnTo>
                  <a:lnTo>
                    <a:pt x="1454150" y="727075"/>
                  </a:lnTo>
                  <a:cubicBezTo>
                    <a:pt x="1454150" y="1128649"/>
                    <a:pt x="1128649" y="1454150"/>
                    <a:pt x="727075" y="1454150"/>
                  </a:cubicBezTo>
                  <a:lnTo>
                    <a:pt x="727075" y="1438275"/>
                  </a:lnTo>
                  <a:lnTo>
                    <a:pt x="727075" y="1454150"/>
                  </a:lnTo>
                  <a:cubicBezTo>
                    <a:pt x="325501" y="1454150"/>
                    <a:pt x="0" y="1128649"/>
                    <a:pt x="0" y="727075"/>
                  </a:cubicBezTo>
                  <a:lnTo>
                    <a:pt x="15875" y="727075"/>
                  </a:lnTo>
                  <a:lnTo>
                    <a:pt x="31750" y="727075"/>
                  </a:lnTo>
                  <a:lnTo>
                    <a:pt x="15875" y="727075"/>
                  </a:lnTo>
                  <a:lnTo>
                    <a:pt x="0" y="727075"/>
                  </a:lnTo>
                  <a:moveTo>
                    <a:pt x="31750" y="727075"/>
                  </a:moveTo>
                  <a:cubicBezTo>
                    <a:pt x="31750" y="735838"/>
                    <a:pt x="24638" y="742950"/>
                    <a:pt x="15875" y="742950"/>
                  </a:cubicBezTo>
                  <a:cubicBezTo>
                    <a:pt x="7112" y="742950"/>
                    <a:pt x="0" y="735838"/>
                    <a:pt x="0" y="727075"/>
                  </a:cubicBezTo>
                  <a:cubicBezTo>
                    <a:pt x="0" y="718312"/>
                    <a:pt x="7112" y="711200"/>
                    <a:pt x="15875" y="711200"/>
                  </a:cubicBezTo>
                  <a:cubicBezTo>
                    <a:pt x="24638" y="711200"/>
                    <a:pt x="31750" y="718312"/>
                    <a:pt x="31750" y="727075"/>
                  </a:cubicBezTo>
                  <a:cubicBezTo>
                    <a:pt x="31750" y="1111123"/>
                    <a:pt x="343027" y="1422400"/>
                    <a:pt x="727075" y="1422400"/>
                  </a:cubicBezTo>
                  <a:cubicBezTo>
                    <a:pt x="1111123" y="1422400"/>
                    <a:pt x="1422400" y="1111123"/>
                    <a:pt x="1422400" y="727075"/>
                  </a:cubicBezTo>
                  <a:cubicBezTo>
                    <a:pt x="1422400" y="343027"/>
                    <a:pt x="1111123" y="31750"/>
                    <a:pt x="727075" y="31750"/>
                  </a:cubicBezTo>
                  <a:lnTo>
                    <a:pt x="727075" y="15875"/>
                  </a:lnTo>
                  <a:lnTo>
                    <a:pt x="727075" y="31750"/>
                  </a:lnTo>
                  <a:cubicBezTo>
                    <a:pt x="343027" y="31750"/>
                    <a:pt x="31750" y="343027"/>
                    <a:pt x="31750" y="727075"/>
                  </a:cubicBezTo>
                  <a:close/>
                </a:path>
              </a:pathLst>
            </a:custGeom>
            <a:solidFill>
              <a:srgbClr val="64380A"/>
            </a:solidFill>
          </p:spPr>
          <p:txBody>
            <a:bodyPr/>
            <a:lstStyle/>
            <a:p>
              <a:endParaRPr lang="en-US"/>
            </a:p>
          </p:txBody>
        </p:sp>
        <p:sp>
          <p:nvSpPr>
            <p:cNvPr id="14" name="TextBox 14"/>
            <p:cNvSpPr txBox="1"/>
            <p:nvPr/>
          </p:nvSpPr>
          <p:spPr>
            <a:xfrm>
              <a:off x="0" y="-9525"/>
              <a:ext cx="1454150" cy="1463675"/>
            </a:xfrm>
            <a:prstGeom prst="rect">
              <a:avLst/>
            </a:prstGeom>
          </p:spPr>
          <p:txBody>
            <a:bodyPr lIns="50800" tIns="50800" rIns="50800" bIns="50800" rtlCol="0" anchor="ctr"/>
            <a:lstStyle/>
            <a:p>
              <a:pPr algn="ctr">
                <a:lnSpc>
                  <a:spcPts val="5519"/>
                </a:lnSpc>
              </a:pPr>
              <a:r>
                <a:rPr lang="en-US" sz="4599" b="1">
                  <a:solidFill>
                    <a:srgbClr val="64380A"/>
                  </a:solidFill>
                  <a:latin typeface="Roboto Condensed Bold"/>
                  <a:ea typeface="Roboto Condensed Bold"/>
                  <a:cs typeface="Roboto Condensed Bold"/>
                  <a:sym typeface="Roboto Condensed Bold"/>
                </a:rPr>
                <a:t>3</a:t>
              </a:r>
            </a:p>
          </p:txBody>
        </p:sp>
      </p:grpSp>
      <p:grpSp>
        <p:nvGrpSpPr>
          <p:cNvPr id="15" name="Group 15"/>
          <p:cNvGrpSpPr/>
          <p:nvPr/>
        </p:nvGrpSpPr>
        <p:grpSpPr>
          <a:xfrm>
            <a:off x="522941" y="2975569"/>
            <a:ext cx="2948885" cy="7087214"/>
            <a:chOff x="0" y="0"/>
            <a:chExt cx="3931847" cy="9449618"/>
          </a:xfrm>
        </p:grpSpPr>
        <p:sp>
          <p:nvSpPr>
            <p:cNvPr id="16" name="Freeform 16"/>
            <p:cNvSpPr/>
            <p:nvPr/>
          </p:nvSpPr>
          <p:spPr>
            <a:xfrm>
              <a:off x="0" y="0"/>
              <a:ext cx="3931846" cy="9449619"/>
            </a:xfrm>
            <a:custGeom>
              <a:avLst/>
              <a:gdLst/>
              <a:ahLst/>
              <a:cxnLst/>
              <a:rect l="l" t="t" r="r" b="b"/>
              <a:pathLst>
                <a:path w="3931846" h="9449619">
                  <a:moveTo>
                    <a:pt x="0" y="1611349"/>
                  </a:moveTo>
                  <a:cubicBezTo>
                    <a:pt x="0" y="721446"/>
                    <a:pt x="632957" y="0"/>
                    <a:pt x="1413710" y="0"/>
                  </a:cubicBezTo>
                  <a:lnTo>
                    <a:pt x="2518137" y="0"/>
                  </a:lnTo>
                  <a:cubicBezTo>
                    <a:pt x="3298890" y="0"/>
                    <a:pt x="3931846" y="721446"/>
                    <a:pt x="3931846" y="1611349"/>
                  </a:cubicBezTo>
                  <a:lnTo>
                    <a:pt x="3931846" y="7838270"/>
                  </a:lnTo>
                  <a:cubicBezTo>
                    <a:pt x="3931846" y="8728173"/>
                    <a:pt x="3298890" y="9449619"/>
                    <a:pt x="2518137" y="9449619"/>
                  </a:cubicBezTo>
                  <a:lnTo>
                    <a:pt x="1413710" y="9449619"/>
                  </a:lnTo>
                  <a:cubicBezTo>
                    <a:pt x="632957" y="9449619"/>
                    <a:pt x="0" y="8728173"/>
                    <a:pt x="0" y="7838270"/>
                  </a:cubicBezTo>
                  <a:close/>
                </a:path>
              </a:pathLst>
            </a:custGeom>
            <a:solidFill>
              <a:srgbClr val="D7CEA8">
                <a:alpha val="66667"/>
              </a:srgbClr>
            </a:solidFill>
          </p:spPr>
          <p:txBody>
            <a:bodyPr/>
            <a:lstStyle/>
            <a:p>
              <a:endParaRPr lang="en-US"/>
            </a:p>
          </p:txBody>
        </p:sp>
      </p:grpSp>
      <p:sp>
        <p:nvSpPr>
          <p:cNvPr id="17" name="TextBox 17"/>
          <p:cNvSpPr txBox="1"/>
          <p:nvPr/>
        </p:nvSpPr>
        <p:spPr>
          <a:xfrm>
            <a:off x="775820" y="4411947"/>
            <a:ext cx="2293085" cy="2305050"/>
          </a:xfrm>
          <a:prstGeom prst="rect">
            <a:avLst/>
          </a:prstGeom>
        </p:spPr>
        <p:txBody>
          <a:bodyPr lIns="0" tIns="0" rIns="0" bIns="0" rtlCol="0" anchor="t">
            <a:spAutoFit/>
          </a:bodyPr>
          <a:lstStyle/>
          <a:p>
            <a:pPr algn="just">
              <a:lnSpc>
                <a:spcPts val="3600"/>
              </a:lnSpc>
            </a:pPr>
            <a:r>
              <a:rPr lang="en-US" sz="3000">
                <a:solidFill>
                  <a:srgbClr val="000000"/>
                </a:solidFill>
                <a:latin typeface="Roboto Condensed"/>
                <a:ea typeface="Roboto Condensed"/>
                <a:cs typeface="Roboto Condensed"/>
                <a:sym typeface="Roboto Condensed"/>
              </a:rPr>
              <a:t>Nhân dạng con người là một tạo tác mang tính văn hóa</a:t>
            </a:r>
          </a:p>
          <a:p>
            <a:pPr algn="just">
              <a:lnSpc>
                <a:spcPts val="3600"/>
              </a:lnSpc>
              <a:spcBef>
                <a:spcPct val="0"/>
              </a:spcBef>
            </a:pPr>
            <a:endParaRPr lang="en-US" sz="3000">
              <a:solidFill>
                <a:srgbClr val="000000"/>
              </a:solidFill>
              <a:latin typeface="Roboto Condensed"/>
              <a:ea typeface="Roboto Condensed"/>
              <a:cs typeface="Roboto Condensed"/>
              <a:sym typeface="Roboto Condensed"/>
            </a:endParaRPr>
          </a:p>
        </p:txBody>
      </p:sp>
      <p:grpSp>
        <p:nvGrpSpPr>
          <p:cNvPr id="18" name="Group 18"/>
          <p:cNvGrpSpPr/>
          <p:nvPr/>
        </p:nvGrpSpPr>
        <p:grpSpPr>
          <a:xfrm>
            <a:off x="3598684" y="2756494"/>
            <a:ext cx="10025632" cy="7306289"/>
            <a:chOff x="0" y="0"/>
            <a:chExt cx="2640496" cy="1924290"/>
          </a:xfrm>
        </p:grpSpPr>
        <p:sp>
          <p:nvSpPr>
            <p:cNvPr id="19" name="Freeform 19"/>
            <p:cNvSpPr/>
            <p:nvPr/>
          </p:nvSpPr>
          <p:spPr>
            <a:xfrm>
              <a:off x="0" y="0"/>
              <a:ext cx="2640496" cy="1924290"/>
            </a:xfrm>
            <a:custGeom>
              <a:avLst/>
              <a:gdLst/>
              <a:ahLst/>
              <a:cxnLst/>
              <a:rect l="l" t="t" r="r" b="b"/>
              <a:pathLst>
                <a:path w="2640496" h="1924290">
                  <a:moveTo>
                    <a:pt x="39383" y="0"/>
                  </a:moveTo>
                  <a:lnTo>
                    <a:pt x="2601113" y="0"/>
                  </a:lnTo>
                  <a:cubicBezTo>
                    <a:pt x="2622863" y="0"/>
                    <a:pt x="2640496" y="17632"/>
                    <a:pt x="2640496" y="39383"/>
                  </a:cubicBezTo>
                  <a:lnTo>
                    <a:pt x="2640496" y="1884907"/>
                  </a:lnTo>
                  <a:cubicBezTo>
                    <a:pt x="2640496" y="1895352"/>
                    <a:pt x="2636346" y="1905369"/>
                    <a:pt x="2628961" y="1912755"/>
                  </a:cubicBezTo>
                  <a:cubicBezTo>
                    <a:pt x="2621575" y="1920141"/>
                    <a:pt x="2611558" y="1924290"/>
                    <a:pt x="2601113" y="1924290"/>
                  </a:cubicBezTo>
                  <a:lnTo>
                    <a:pt x="39383" y="1924290"/>
                  </a:lnTo>
                  <a:cubicBezTo>
                    <a:pt x="17632" y="1924290"/>
                    <a:pt x="0" y="1906658"/>
                    <a:pt x="0" y="1884907"/>
                  </a:cubicBezTo>
                  <a:lnTo>
                    <a:pt x="0" y="39383"/>
                  </a:lnTo>
                  <a:cubicBezTo>
                    <a:pt x="0" y="17632"/>
                    <a:pt x="17632" y="0"/>
                    <a:pt x="39383" y="0"/>
                  </a:cubicBezTo>
                  <a:close/>
                </a:path>
              </a:pathLst>
            </a:custGeom>
            <a:solidFill>
              <a:srgbClr val="E3DCBE">
                <a:alpha val="62745"/>
              </a:srgbClr>
            </a:solidFill>
          </p:spPr>
          <p:txBody>
            <a:bodyPr/>
            <a:lstStyle/>
            <a:p>
              <a:endParaRPr lang="en-US"/>
            </a:p>
          </p:txBody>
        </p:sp>
        <p:sp>
          <p:nvSpPr>
            <p:cNvPr id="20" name="TextBox 20"/>
            <p:cNvSpPr txBox="1"/>
            <p:nvPr/>
          </p:nvSpPr>
          <p:spPr>
            <a:xfrm>
              <a:off x="0" y="-285750"/>
              <a:ext cx="2640496" cy="2210040"/>
            </a:xfrm>
            <a:prstGeom prst="rect">
              <a:avLst/>
            </a:prstGeom>
          </p:spPr>
          <p:txBody>
            <a:bodyPr lIns="50800" tIns="50800" rIns="50800" bIns="50800" rtlCol="0" anchor="ctr"/>
            <a:lstStyle/>
            <a:p>
              <a:pPr algn="ctr">
                <a:lnSpc>
                  <a:spcPts val="5759"/>
                </a:lnSpc>
              </a:pPr>
              <a:endParaRPr/>
            </a:p>
          </p:txBody>
        </p:sp>
      </p:grpSp>
      <p:sp>
        <p:nvSpPr>
          <p:cNvPr id="21" name="TextBox 21"/>
          <p:cNvSpPr txBox="1"/>
          <p:nvPr/>
        </p:nvSpPr>
        <p:spPr>
          <a:xfrm>
            <a:off x="3661708" y="3156851"/>
            <a:ext cx="9778716" cy="6734175"/>
          </a:xfrm>
          <a:prstGeom prst="rect">
            <a:avLst/>
          </a:prstGeom>
        </p:spPr>
        <p:txBody>
          <a:bodyPr lIns="0" tIns="0" rIns="0" bIns="0" rtlCol="0" anchor="t">
            <a:spAutoFit/>
          </a:bodyPr>
          <a:lstStyle/>
          <a:p>
            <a:pPr marL="647700" lvl="1" indent="-323850" algn="just">
              <a:lnSpc>
                <a:spcPts val="3300"/>
              </a:lnSpc>
              <a:buFont typeface="Arial"/>
              <a:buChar char="•"/>
            </a:pPr>
            <a:r>
              <a:rPr lang="en-US" sz="3000" dirty="0" err="1">
                <a:solidFill>
                  <a:srgbClr val="000000"/>
                </a:solidFill>
                <a:latin typeface="Roboto Condensed"/>
                <a:ea typeface="Roboto Condensed"/>
                <a:cs typeface="Roboto Condensed"/>
                <a:sym typeface="Roboto Condensed"/>
              </a:rPr>
              <a:t>Nhân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dạng</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không</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phải</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chỉ</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là</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bề</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ngoài</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mà</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cũng</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được</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nhào</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nặn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và</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xét</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đoán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theo</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các</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chuẩn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mực</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giá</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trị</a:t>
            </a:r>
            <a:endParaRPr lang="en-US" sz="3000" dirty="0">
              <a:solidFill>
                <a:srgbClr val="000000"/>
              </a:solidFill>
              <a:latin typeface="Roboto Condensed"/>
              <a:ea typeface="Roboto Condensed"/>
              <a:cs typeface="Roboto Condensed"/>
              <a:sym typeface="Roboto Condensed"/>
            </a:endParaRPr>
          </a:p>
          <a:p>
            <a:pPr marL="647700" lvl="1" indent="-323850" algn="just">
              <a:lnSpc>
                <a:spcPts val="3300"/>
              </a:lnSpc>
              <a:buFont typeface="Arial"/>
              <a:buChar char="•"/>
            </a:pPr>
            <a:r>
              <a:rPr lang="en-US" sz="3000" dirty="0" err="1">
                <a:solidFill>
                  <a:srgbClr val="000000"/>
                </a:solidFill>
                <a:latin typeface="Roboto Condensed"/>
                <a:ea typeface="Roboto Condensed"/>
                <a:cs typeface="Roboto Condensed"/>
                <a:sym typeface="Roboto Condensed"/>
              </a:rPr>
              <a:t>Nhân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dạng</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là</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của</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riêng</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cá</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nhân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nhưng</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lại</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được</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định</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giá</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bởi</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các</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chuẩn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mực</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của</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cộng</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đồng</a:t>
            </a:r>
            <a:r>
              <a:rPr lang="en-US" sz="3000" dirty="0">
                <a:solidFill>
                  <a:srgbClr val="000000"/>
                </a:solidFill>
                <a:latin typeface="Roboto Condensed"/>
                <a:ea typeface="Roboto Condensed"/>
                <a:cs typeface="Roboto Condensed"/>
                <a:sym typeface="Roboto Condensed"/>
              </a:rPr>
              <a:t> </a:t>
            </a:r>
          </a:p>
          <a:p>
            <a:pPr marL="647700" lvl="1" indent="-323850" algn="just">
              <a:lnSpc>
                <a:spcPts val="3300"/>
              </a:lnSpc>
              <a:buFont typeface="Arial"/>
              <a:buChar char="•"/>
            </a:pPr>
            <a:r>
              <a:rPr lang="en-US" sz="3000" dirty="0" err="1">
                <a:solidFill>
                  <a:srgbClr val="000000"/>
                </a:solidFill>
                <a:latin typeface="Roboto Condensed"/>
                <a:ea typeface="Roboto Condensed"/>
                <a:cs typeface="Roboto Condensed"/>
                <a:sym typeface="Roboto Condensed"/>
              </a:rPr>
              <a:t>Nhân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dạng</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không</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chỉ</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thực</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hiện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các</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chức</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năng</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sinh</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học</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mà</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còn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được</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nhào</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trộn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định</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giá</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theo</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chuẩn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mực</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quy</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tắc</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thẩm</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mĩ</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của</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một</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cộng</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đồng</a:t>
            </a:r>
            <a:endParaRPr lang="en-US" sz="3000" dirty="0">
              <a:solidFill>
                <a:srgbClr val="000000"/>
              </a:solidFill>
              <a:latin typeface="Roboto Condensed"/>
              <a:ea typeface="Roboto Condensed"/>
              <a:cs typeface="Roboto Condensed"/>
              <a:sym typeface="Roboto Condensed"/>
            </a:endParaRPr>
          </a:p>
          <a:p>
            <a:pPr marL="647700" lvl="1" indent="-323850" algn="just">
              <a:lnSpc>
                <a:spcPts val="3300"/>
              </a:lnSpc>
              <a:buFont typeface="Arial"/>
              <a:buChar char="•"/>
            </a:pPr>
            <a:r>
              <a:rPr lang="en-US" sz="3000" dirty="0" err="1">
                <a:solidFill>
                  <a:srgbClr val="000000"/>
                </a:solidFill>
                <a:latin typeface="Roboto Condensed"/>
                <a:ea typeface="Roboto Condensed"/>
                <a:cs typeface="Roboto Condensed"/>
                <a:sym typeface="Roboto Condensed"/>
              </a:rPr>
              <a:t>Nghiên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cứu</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về</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nhân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học</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cho</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thấy</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trong</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bất</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kì</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xã</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hội</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nào</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luôn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tồn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tại</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các</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quy</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chuẩn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Các</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quy</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chuẩn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này</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đã</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gạt</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bỏ</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những</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gì</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lệch</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chuẩn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Từ</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đó</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hình</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thành</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cặp</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nhị</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phân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bình</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thường</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và</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bất</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bình</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thường</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trong</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trí</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tuệ</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giới</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tính</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hành</a:t>
            </a:r>
            <a:r>
              <a:rPr lang="en-US" sz="3000" dirty="0">
                <a:solidFill>
                  <a:srgbClr val="000000"/>
                </a:solidFill>
                <a:latin typeface="Roboto Condensed"/>
                <a:ea typeface="Roboto Condensed"/>
                <a:cs typeface="Roboto Condensed"/>
                <a:sym typeface="Roboto Condensed"/>
              </a:rPr>
              <a:t> vi,… </a:t>
            </a:r>
            <a:r>
              <a:rPr lang="en-US" sz="3000" dirty="0" err="1">
                <a:solidFill>
                  <a:srgbClr val="000000"/>
                </a:solidFill>
                <a:latin typeface="Roboto Condensed"/>
                <a:ea typeface="Roboto Condensed"/>
                <a:cs typeface="Roboto Condensed"/>
                <a:sym typeface="Roboto Condensed"/>
              </a:rPr>
              <a:t>và</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cả</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nhân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dạng</a:t>
            </a:r>
            <a:endParaRPr lang="en-US" sz="3000" dirty="0">
              <a:solidFill>
                <a:srgbClr val="000000"/>
              </a:solidFill>
              <a:latin typeface="Roboto Condensed"/>
              <a:ea typeface="Roboto Condensed"/>
              <a:cs typeface="Roboto Condensed"/>
              <a:sym typeface="Roboto Condensed"/>
            </a:endParaRPr>
          </a:p>
          <a:p>
            <a:pPr marL="647700" lvl="1" indent="-323850" algn="just">
              <a:lnSpc>
                <a:spcPts val="3300"/>
              </a:lnSpc>
              <a:buFont typeface="Arial"/>
              <a:buChar char="•"/>
            </a:pPr>
            <a:r>
              <a:rPr lang="en-US" sz="3000" dirty="0" err="1">
                <a:solidFill>
                  <a:srgbClr val="000000"/>
                </a:solidFill>
                <a:latin typeface="Roboto Condensed"/>
                <a:ea typeface="Roboto Condensed"/>
                <a:cs typeface="Roboto Condensed"/>
                <a:sym typeface="Roboto Condensed"/>
              </a:rPr>
              <a:t>Chuẩn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mực</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có</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quyền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lực</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và</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sức</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mạnh</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áp</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đặt</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buộc</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cá</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nhân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phải</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tuân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thủ</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mà</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không</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có</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quyền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phản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biện</a:t>
            </a:r>
            <a:endParaRPr lang="en-US" sz="3000" dirty="0">
              <a:solidFill>
                <a:srgbClr val="000000"/>
              </a:solidFill>
              <a:latin typeface="Roboto Condensed"/>
              <a:ea typeface="Roboto Condensed"/>
              <a:cs typeface="Roboto Condensed"/>
              <a:sym typeface="Roboto Condensed"/>
            </a:endParaRPr>
          </a:p>
          <a:p>
            <a:pPr marL="647700" lvl="1" indent="-323850" algn="just">
              <a:lnSpc>
                <a:spcPts val="3300"/>
              </a:lnSpc>
              <a:buFont typeface="Arial"/>
              <a:buChar char="•"/>
            </a:pPr>
            <a:r>
              <a:rPr lang="en-US" sz="3000" dirty="0" err="1">
                <a:solidFill>
                  <a:srgbClr val="000000"/>
                </a:solidFill>
                <a:latin typeface="Roboto Condensed"/>
                <a:ea typeface="Roboto Condensed"/>
                <a:cs typeface="Roboto Condensed"/>
                <a:sym typeface="Roboto Condensed"/>
              </a:rPr>
              <a:t>Tiêu</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chuẩn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về</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nhân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dạng</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kì</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thực</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là</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một</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quyền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lực</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loại</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trừ</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những</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gì</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thuộc</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về</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số</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ít</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lệch</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chuẩn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dị</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thường</a:t>
            </a:r>
            <a:endParaRPr lang="en-US" sz="3000" dirty="0">
              <a:solidFill>
                <a:srgbClr val="000000"/>
              </a:solidFill>
              <a:latin typeface="Roboto Condensed"/>
              <a:ea typeface="Roboto Condensed"/>
              <a:cs typeface="Roboto Condensed"/>
              <a:sym typeface="Roboto Condensed"/>
            </a:endParaRPr>
          </a:p>
        </p:txBody>
      </p:sp>
      <p:grpSp>
        <p:nvGrpSpPr>
          <p:cNvPr id="22" name="Group 22"/>
          <p:cNvGrpSpPr/>
          <p:nvPr/>
        </p:nvGrpSpPr>
        <p:grpSpPr>
          <a:xfrm>
            <a:off x="13784193" y="2756494"/>
            <a:ext cx="4281761" cy="7306289"/>
            <a:chOff x="0" y="0"/>
            <a:chExt cx="5709014" cy="9741718"/>
          </a:xfrm>
        </p:grpSpPr>
        <p:sp>
          <p:nvSpPr>
            <p:cNvPr id="23" name="Freeform 23"/>
            <p:cNvSpPr/>
            <p:nvPr/>
          </p:nvSpPr>
          <p:spPr>
            <a:xfrm>
              <a:off x="0" y="0"/>
              <a:ext cx="5709014" cy="9741719"/>
            </a:xfrm>
            <a:custGeom>
              <a:avLst/>
              <a:gdLst/>
              <a:ahLst/>
              <a:cxnLst/>
              <a:rect l="l" t="t" r="r" b="b"/>
              <a:pathLst>
                <a:path w="5709014" h="9741719">
                  <a:moveTo>
                    <a:pt x="0" y="1661158"/>
                  </a:moveTo>
                  <a:cubicBezTo>
                    <a:pt x="0" y="743747"/>
                    <a:pt x="919049" y="0"/>
                    <a:pt x="2052696" y="0"/>
                  </a:cubicBezTo>
                  <a:lnTo>
                    <a:pt x="3656318" y="0"/>
                  </a:lnTo>
                  <a:cubicBezTo>
                    <a:pt x="4789965" y="0"/>
                    <a:pt x="5709014" y="743747"/>
                    <a:pt x="5709014" y="1661158"/>
                  </a:cubicBezTo>
                  <a:lnTo>
                    <a:pt x="5709014" y="8080561"/>
                  </a:lnTo>
                  <a:cubicBezTo>
                    <a:pt x="5709014" y="8997972"/>
                    <a:pt x="4789965" y="9741719"/>
                    <a:pt x="3656318" y="9741719"/>
                  </a:cubicBezTo>
                  <a:lnTo>
                    <a:pt x="2052696" y="9741719"/>
                  </a:lnTo>
                  <a:cubicBezTo>
                    <a:pt x="919049" y="9741719"/>
                    <a:pt x="0" y="8997972"/>
                    <a:pt x="0" y="8080561"/>
                  </a:cubicBezTo>
                  <a:close/>
                </a:path>
              </a:pathLst>
            </a:custGeom>
            <a:solidFill>
              <a:srgbClr val="D7CEA8">
                <a:alpha val="66667"/>
              </a:srgbClr>
            </a:solidFill>
          </p:spPr>
          <p:txBody>
            <a:bodyPr/>
            <a:lstStyle/>
            <a:p>
              <a:endParaRPr lang="en-US"/>
            </a:p>
          </p:txBody>
        </p:sp>
      </p:grpSp>
      <p:sp>
        <p:nvSpPr>
          <p:cNvPr id="24" name="TextBox 24"/>
          <p:cNvSpPr txBox="1"/>
          <p:nvPr/>
        </p:nvSpPr>
        <p:spPr>
          <a:xfrm>
            <a:off x="13748140" y="3556901"/>
            <a:ext cx="4100901" cy="2962275"/>
          </a:xfrm>
          <a:prstGeom prst="rect">
            <a:avLst/>
          </a:prstGeom>
        </p:spPr>
        <p:txBody>
          <a:bodyPr lIns="0" tIns="0" rIns="0" bIns="0" rtlCol="0" anchor="t">
            <a:spAutoFit/>
          </a:bodyPr>
          <a:lstStyle/>
          <a:p>
            <a:pPr marL="647700" lvl="1" indent="-323850" algn="just">
              <a:lnSpc>
                <a:spcPts val="3300"/>
              </a:lnSpc>
              <a:buFont typeface="Arial"/>
              <a:buChar char="•"/>
            </a:pPr>
            <a:r>
              <a:rPr lang="en-US" sz="3000">
                <a:solidFill>
                  <a:srgbClr val="000000"/>
                </a:solidFill>
                <a:latin typeface="Roboto Condensed"/>
                <a:ea typeface="Roboto Condensed"/>
                <a:cs typeface="Roboto Condensed"/>
                <a:sym typeface="Roboto Condensed"/>
              </a:rPr>
              <a:t>Bằng chứng 1: Trường hợp chú bé Quỳnhh</a:t>
            </a:r>
          </a:p>
          <a:p>
            <a:pPr marL="647700" lvl="1" indent="-323850" algn="just">
              <a:lnSpc>
                <a:spcPts val="3300"/>
              </a:lnSpc>
              <a:buFont typeface="Arial"/>
              <a:buChar char="•"/>
            </a:pPr>
            <a:r>
              <a:rPr lang="en-US" sz="3000">
                <a:solidFill>
                  <a:srgbClr val="000000"/>
                </a:solidFill>
                <a:latin typeface="Roboto Condensed"/>
                <a:ea typeface="Roboto Condensed"/>
                <a:cs typeface="Roboto Condensed"/>
                <a:sym typeface="Roboto Condensed"/>
              </a:rPr>
              <a:t>Bằng chứng 2: Trường hợp trút bỏ lốt ngoài kì dị của các nhân vật trong truyện cổ tích</a:t>
            </a:r>
          </a:p>
          <a:p>
            <a:pPr algn="just">
              <a:lnSpc>
                <a:spcPts val="3300"/>
              </a:lnSpc>
            </a:pPr>
            <a:endParaRPr lang="en-US" sz="3000">
              <a:solidFill>
                <a:srgbClr val="000000"/>
              </a:solidFill>
              <a:latin typeface="Roboto Condensed"/>
              <a:ea typeface="Roboto Condensed"/>
              <a:cs typeface="Roboto Condensed"/>
              <a:sym typeface="Roboto Condensed"/>
            </a:endParaRPr>
          </a:p>
        </p:txBody>
      </p:sp>
      <p:sp>
        <p:nvSpPr>
          <p:cNvPr id="25" name="TextBox 25"/>
          <p:cNvSpPr txBox="1"/>
          <p:nvPr/>
        </p:nvSpPr>
        <p:spPr>
          <a:xfrm>
            <a:off x="4175887" y="104930"/>
            <a:ext cx="9471571" cy="800100"/>
          </a:xfrm>
          <a:prstGeom prst="rect">
            <a:avLst/>
          </a:prstGeom>
        </p:spPr>
        <p:txBody>
          <a:bodyPr lIns="0" tIns="0" rIns="0" bIns="0" rtlCol="0" anchor="t">
            <a:spAutoFit/>
          </a:bodyPr>
          <a:lstStyle/>
          <a:p>
            <a:pPr algn="ctr">
              <a:lnSpc>
                <a:spcPts val="6299"/>
              </a:lnSpc>
            </a:pPr>
            <a:r>
              <a:rPr lang="en-US" sz="4500">
                <a:solidFill>
                  <a:srgbClr val="674935"/>
                </a:solidFill>
                <a:latin typeface="#9Slide05 Aphrodite Pro"/>
                <a:ea typeface="#9Slide05 Aphrodite Pro"/>
                <a:cs typeface="#9Slide05 Aphrodite Pro"/>
                <a:sym typeface="#9Slide05 Aphrodite Pro"/>
              </a:rPr>
              <a:t>Tìm hiểu cách triển khai luận điểm 2 :</a:t>
            </a:r>
          </a:p>
        </p:txBody>
      </p:sp>
      <p:sp>
        <p:nvSpPr>
          <p:cNvPr id="26" name="TextBox 26"/>
          <p:cNvSpPr txBox="1"/>
          <p:nvPr/>
        </p:nvSpPr>
        <p:spPr>
          <a:xfrm>
            <a:off x="1193227" y="2067520"/>
            <a:ext cx="2278598" cy="688975"/>
          </a:xfrm>
          <a:prstGeom prst="rect">
            <a:avLst/>
          </a:prstGeom>
        </p:spPr>
        <p:txBody>
          <a:bodyPr wrap="square" lIns="0" tIns="0" rIns="0" bIns="0" rtlCol="0" anchor="t">
            <a:spAutoFit/>
          </a:bodyPr>
          <a:lstStyle/>
          <a:p>
            <a:pPr algn="ctr">
              <a:lnSpc>
                <a:spcPts val="5600"/>
              </a:lnSpc>
            </a:pPr>
            <a:r>
              <a:rPr lang="en-US" sz="4000" b="1" dirty="0" err="1">
                <a:solidFill>
                  <a:srgbClr val="674935"/>
                </a:solidFill>
                <a:latin typeface="Roboto Condensed Bold"/>
                <a:ea typeface="Roboto Condensed Bold"/>
                <a:cs typeface="Roboto Condensed Bold"/>
                <a:sym typeface="Roboto Condensed Bold"/>
              </a:rPr>
              <a:t>Luận</a:t>
            </a:r>
            <a:r>
              <a:rPr lang="en-US" sz="4000" b="1" dirty="0">
                <a:solidFill>
                  <a:srgbClr val="674935"/>
                </a:solidFill>
                <a:latin typeface="Roboto Condensed Bold"/>
                <a:ea typeface="Roboto Condensed Bold"/>
                <a:cs typeface="Roboto Condensed Bold"/>
                <a:sym typeface="Roboto Condensed Bold"/>
              </a:rPr>
              <a:t> </a:t>
            </a:r>
            <a:r>
              <a:rPr lang="en-US" sz="4000" b="1" dirty="0" err="1">
                <a:solidFill>
                  <a:srgbClr val="674935"/>
                </a:solidFill>
                <a:latin typeface="Roboto Condensed Bold"/>
                <a:ea typeface="Roboto Condensed Bold"/>
                <a:cs typeface="Roboto Condensed Bold"/>
                <a:sym typeface="Roboto Condensed Bold"/>
              </a:rPr>
              <a:t>điểm</a:t>
            </a:r>
            <a:endParaRPr lang="en-US" sz="4000" b="1" dirty="0">
              <a:solidFill>
                <a:srgbClr val="674935"/>
              </a:solidFill>
              <a:latin typeface="Roboto Condensed Bold"/>
              <a:ea typeface="Roboto Condensed Bold"/>
              <a:cs typeface="Roboto Condensed Bold"/>
              <a:sym typeface="Roboto Condensed Bold"/>
            </a:endParaRPr>
          </a:p>
        </p:txBody>
      </p:sp>
      <p:sp>
        <p:nvSpPr>
          <p:cNvPr id="27" name="TextBox 27"/>
          <p:cNvSpPr txBox="1"/>
          <p:nvPr/>
        </p:nvSpPr>
        <p:spPr>
          <a:xfrm>
            <a:off x="8184354" y="2067520"/>
            <a:ext cx="959646" cy="688975"/>
          </a:xfrm>
          <a:prstGeom prst="rect">
            <a:avLst/>
          </a:prstGeom>
        </p:spPr>
        <p:txBody>
          <a:bodyPr wrap="square" lIns="0" tIns="0" rIns="0" bIns="0" rtlCol="0" anchor="t">
            <a:spAutoFit/>
          </a:bodyPr>
          <a:lstStyle/>
          <a:p>
            <a:pPr algn="ctr">
              <a:lnSpc>
                <a:spcPts val="5600"/>
              </a:lnSpc>
            </a:pPr>
            <a:r>
              <a:rPr lang="en-US" sz="4000" b="1">
                <a:solidFill>
                  <a:srgbClr val="674935"/>
                </a:solidFill>
                <a:latin typeface="Roboto Condensed Bold"/>
                <a:ea typeface="Roboto Condensed Bold"/>
                <a:cs typeface="Roboto Condensed Bold"/>
                <a:sym typeface="Roboto Condensed Bold"/>
              </a:rPr>
              <a:t>Lí lẽ</a:t>
            </a:r>
          </a:p>
        </p:txBody>
      </p:sp>
      <p:sp>
        <p:nvSpPr>
          <p:cNvPr id="28" name="TextBox 28"/>
          <p:cNvSpPr txBox="1"/>
          <p:nvPr/>
        </p:nvSpPr>
        <p:spPr>
          <a:xfrm>
            <a:off x="14616137" y="1852767"/>
            <a:ext cx="2478635" cy="688975"/>
          </a:xfrm>
          <a:prstGeom prst="rect">
            <a:avLst/>
          </a:prstGeom>
        </p:spPr>
        <p:txBody>
          <a:bodyPr wrap="square" lIns="0" tIns="0" rIns="0" bIns="0" rtlCol="0" anchor="t">
            <a:spAutoFit/>
          </a:bodyPr>
          <a:lstStyle/>
          <a:p>
            <a:pPr algn="ctr">
              <a:lnSpc>
                <a:spcPts val="5600"/>
              </a:lnSpc>
            </a:pPr>
            <a:r>
              <a:rPr lang="en-US" sz="4000" b="1" dirty="0" err="1">
                <a:solidFill>
                  <a:srgbClr val="674935"/>
                </a:solidFill>
                <a:latin typeface="Roboto Condensed Bold"/>
                <a:ea typeface="Roboto Condensed Bold"/>
                <a:cs typeface="Roboto Condensed Bold"/>
                <a:sym typeface="Roboto Condensed Bold"/>
              </a:rPr>
              <a:t>Bằng</a:t>
            </a:r>
            <a:r>
              <a:rPr lang="en-US" sz="4000" b="1" dirty="0">
                <a:solidFill>
                  <a:srgbClr val="674935"/>
                </a:solidFill>
                <a:latin typeface="Roboto Condensed Bold"/>
                <a:ea typeface="Roboto Condensed Bold"/>
                <a:cs typeface="Roboto Condensed Bold"/>
                <a:sym typeface="Roboto Condensed Bold"/>
              </a:rPr>
              <a:t> </a:t>
            </a:r>
            <a:r>
              <a:rPr lang="en-US" sz="4000" b="1" dirty="0" err="1">
                <a:solidFill>
                  <a:srgbClr val="674935"/>
                </a:solidFill>
                <a:latin typeface="Roboto Condensed Bold"/>
                <a:ea typeface="Roboto Condensed Bold"/>
                <a:cs typeface="Roboto Condensed Bold"/>
                <a:sym typeface="Roboto Condensed Bold"/>
              </a:rPr>
              <a:t>chứng</a:t>
            </a:r>
            <a:endParaRPr lang="en-US" sz="4000" b="1" dirty="0">
              <a:solidFill>
                <a:srgbClr val="674935"/>
              </a:solidFill>
              <a:latin typeface="Roboto Condensed Bold"/>
              <a:ea typeface="Roboto Condensed Bold"/>
              <a:cs typeface="Roboto Condensed Bold"/>
              <a:sym typeface="Roboto Condensed Bold"/>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barn(inVertical)">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barn(inVertical)">
                                      <p:cBhvr>
                                        <p:cTn id="15" dur="500"/>
                                        <p:tgtEl>
                                          <p:spTgt spid="18"/>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barn(inVertical)">
                                      <p:cBhvr>
                                        <p:cTn id="18" dur="500"/>
                                        <p:tgtEl>
                                          <p:spTgt spid="21"/>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barn(inVertical)">
                                      <p:cBhvr>
                                        <p:cTn id="23" dur="500"/>
                                        <p:tgtEl>
                                          <p:spTgt spid="22"/>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barn(inVertical)">
                                      <p:cBhvr>
                                        <p:cTn id="2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1" grpId="0"/>
      <p:bldP spid="24"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BF8E9"/>
        </a:solidFill>
        <a:effectLst/>
      </p:bgPr>
    </p:bg>
    <p:spTree>
      <p:nvGrpSpPr>
        <p:cNvPr id="1" name=""/>
        <p:cNvGrpSpPr/>
        <p:nvPr/>
      </p:nvGrpSpPr>
      <p:grpSpPr>
        <a:xfrm>
          <a:off x="0" y="0"/>
          <a:ext cx="0" cy="0"/>
          <a:chOff x="0" y="0"/>
          <a:chExt cx="0" cy="0"/>
        </a:xfrm>
      </p:grpSpPr>
      <p:sp>
        <p:nvSpPr>
          <p:cNvPr id="2" name="Freeform 2"/>
          <p:cNvSpPr/>
          <p:nvPr/>
        </p:nvSpPr>
        <p:spPr>
          <a:xfrm flipH="1">
            <a:off x="12885003" y="5990167"/>
            <a:ext cx="5646381" cy="4114800"/>
          </a:xfrm>
          <a:custGeom>
            <a:avLst/>
            <a:gdLst/>
            <a:ahLst/>
            <a:cxnLst/>
            <a:rect l="l" t="t" r="r" b="b"/>
            <a:pathLst>
              <a:path w="5646381" h="4114800">
                <a:moveTo>
                  <a:pt x="5646381" y="0"/>
                </a:moveTo>
                <a:lnTo>
                  <a:pt x="0" y="0"/>
                </a:lnTo>
                <a:lnTo>
                  <a:pt x="0" y="4114800"/>
                </a:lnTo>
                <a:lnTo>
                  <a:pt x="5646381" y="4114800"/>
                </a:lnTo>
                <a:lnTo>
                  <a:pt x="564638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p:cNvSpPr/>
          <p:nvPr/>
        </p:nvSpPr>
        <p:spPr>
          <a:xfrm>
            <a:off x="3117466" y="1849074"/>
            <a:ext cx="12153743" cy="6364142"/>
          </a:xfrm>
          <a:custGeom>
            <a:avLst/>
            <a:gdLst/>
            <a:ahLst/>
            <a:cxnLst/>
            <a:rect l="l" t="t" r="r" b="b"/>
            <a:pathLst>
              <a:path w="12153743" h="6364142">
                <a:moveTo>
                  <a:pt x="0" y="0"/>
                </a:moveTo>
                <a:lnTo>
                  <a:pt x="12153743" y="0"/>
                </a:lnTo>
                <a:lnTo>
                  <a:pt x="12153743" y="6364141"/>
                </a:lnTo>
                <a:lnTo>
                  <a:pt x="0" y="636414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5" name="TextBox 5"/>
          <p:cNvSpPr txBox="1"/>
          <p:nvPr/>
        </p:nvSpPr>
        <p:spPr>
          <a:xfrm>
            <a:off x="4241773" y="2876709"/>
            <a:ext cx="9779028" cy="3590727"/>
          </a:xfrm>
          <a:prstGeom prst="rect">
            <a:avLst/>
          </a:prstGeom>
        </p:spPr>
        <p:txBody>
          <a:bodyPr wrap="square" lIns="0" tIns="0" rIns="0" bIns="0" rtlCol="0" anchor="t">
            <a:spAutoFit/>
          </a:bodyPr>
          <a:lstStyle/>
          <a:p>
            <a:pPr marL="431799" lvl="1" algn="just">
              <a:lnSpc>
                <a:spcPts val="5599"/>
              </a:lnSpc>
            </a:pPr>
            <a:r>
              <a:rPr lang="en-US" sz="4300" dirty="0">
                <a:solidFill>
                  <a:srgbClr val="674935"/>
                </a:solidFill>
                <a:latin typeface="Roboto Condensed"/>
                <a:ea typeface="Roboto Condensed"/>
                <a:cs typeface="Roboto Condensed"/>
                <a:sym typeface="Roboto Condensed"/>
              </a:rPr>
              <a:t>Trong </a:t>
            </a:r>
            <a:r>
              <a:rPr lang="en-US" sz="4300" dirty="0" err="1">
                <a:solidFill>
                  <a:srgbClr val="674935"/>
                </a:solidFill>
                <a:latin typeface="Roboto Condensed"/>
                <a:ea typeface="Roboto Condensed"/>
                <a:cs typeface="Roboto Condensed"/>
                <a:sym typeface="Roboto Condensed"/>
              </a:rPr>
              <a:t>phần</a:t>
            </a:r>
            <a:r>
              <a:rPr lang="en-US" sz="4300" dirty="0">
                <a:solidFill>
                  <a:srgbClr val="674935"/>
                </a:solidFill>
                <a:latin typeface="Roboto Condensed"/>
                <a:ea typeface="Roboto Condensed"/>
                <a:cs typeface="Roboto Condensed"/>
                <a:sym typeface="Roboto Condensed"/>
              </a:rPr>
              <a:t> (2), </a:t>
            </a:r>
            <a:r>
              <a:rPr lang="en-US" sz="4300" dirty="0" err="1">
                <a:solidFill>
                  <a:srgbClr val="674935"/>
                </a:solidFill>
                <a:latin typeface="Roboto Condensed"/>
                <a:ea typeface="Roboto Condensed"/>
                <a:cs typeface="Roboto Condensed"/>
                <a:sym typeface="Roboto Condensed"/>
              </a:rPr>
              <a:t>tác</a:t>
            </a:r>
            <a:r>
              <a:rPr lang="en-US" sz="4300" dirty="0">
                <a:solidFill>
                  <a:srgbClr val="674935"/>
                </a:solidFill>
                <a:latin typeface="Roboto Condensed"/>
                <a:ea typeface="Roboto Condensed"/>
                <a:cs typeface="Roboto Condensed"/>
                <a:sym typeface="Roboto Condensed"/>
              </a:rPr>
              <a:t> </a:t>
            </a:r>
            <a:r>
              <a:rPr lang="en-US" sz="4300" dirty="0" err="1">
                <a:solidFill>
                  <a:srgbClr val="674935"/>
                </a:solidFill>
                <a:latin typeface="Roboto Condensed"/>
                <a:ea typeface="Roboto Condensed"/>
                <a:cs typeface="Roboto Condensed"/>
                <a:sym typeface="Roboto Condensed"/>
              </a:rPr>
              <a:t>giả</a:t>
            </a:r>
            <a:r>
              <a:rPr lang="en-US" sz="4300" dirty="0">
                <a:solidFill>
                  <a:srgbClr val="674935"/>
                </a:solidFill>
                <a:latin typeface="Roboto Condensed"/>
                <a:ea typeface="Roboto Condensed"/>
                <a:cs typeface="Roboto Condensed"/>
                <a:sym typeface="Roboto Condensed"/>
              </a:rPr>
              <a:t> </a:t>
            </a:r>
            <a:r>
              <a:rPr lang="en-US" sz="4300" dirty="0" err="1">
                <a:solidFill>
                  <a:srgbClr val="674935"/>
                </a:solidFill>
                <a:latin typeface="Roboto Condensed"/>
                <a:ea typeface="Roboto Condensed"/>
                <a:cs typeface="Roboto Condensed"/>
                <a:sym typeface="Roboto Condensed"/>
              </a:rPr>
              <a:t>đã</a:t>
            </a:r>
            <a:r>
              <a:rPr lang="en-US" sz="4300" dirty="0">
                <a:solidFill>
                  <a:srgbClr val="674935"/>
                </a:solidFill>
                <a:latin typeface="Roboto Condensed"/>
                <a:ea typeface="Roboto Condensed"/>
                <a:cs typeface="Roboto Condensed"/>
                <a:sym typeface="Roboto Condensed"/>
              </a:rPr>
              <a:t> </a:t>
            </a:r>
            <a:r>
              <a:rPr lang="en-US" sz="4300" dirty="0" err="1">
                <a:solidFill>
                  <a:srgbClr val="674935"/>
                </a:solidFill>
                <a:latin typeface="Roboto Condensed"/>
                <a:ea typeface="Roboto Condensed"/>
                <a:cs typeface="Roboto Condensed"/>
                <a:sym typeface="Roboto Condensed"/>
              </a:rPr>
              <a:t>lí</a:t>
            </a:r>
            <a:r>
              <a:rPr lang="en-US" sz="4300" dirty="0">
                <a:solidFill>
                  <a:srgbClr val="674935"/>
                </a:solidFill>
                <a:latin typeface="Roboto Condensed"/>
                <a:ea typeface="Roboto Condensed"/>
                <a:cs typeface="Roboto Condensed"/>
                <a:sym typeface="Roboto Condensed"/>
              </a:rPr>
              <a:t> </a:t>
            </a:r>
            <a:r>
              <a:rPr lang="en-US" sz="4300" dirty="0" err="1">
                <a:solidFill>
                  <a:srgbClr val="674935"/>
                </a:solidFill>
                <a:latin typeface="Roboto Condensed"/>
                <a:ea typeface="Roboto Condensed"/>
                <a:cs typeface="Roboto Condensed"/>
                <a:sym typeface="Roboto Condensed"/>
              </a:rPr>
              <a:t>giải</a:t>
            </a:r>
            <a:r>
              <a:rPr lang="en-US" sz="4300" dirty="0">
                <a:solidFill>
                  <a:srgbClr val="674935"/>
                </a:solidFill>
                <a:latin typeface="Roboto Condensed"/>
                <a:ea typeface="Roboto Condensed"/>
                <a:cs typeface="Roboto Condensed"/>
                <a:sym typeface="Roboto Condensed"/>
              </a:rPr>
              <a:t> </a:t>
            </a:r>
            <a:r>
              <a:rPr lang="en-US" sz="4300" dirty="0" err="1">
                <a:solidFill>
                  <a:srgbClr val="674935"/>
                </a:solidFill>
                <a:latin typeface="Roboto Condensed"/>
                <a:ea typeface="Roboto Condensed"/>
                <a:cs typeface="Roboto Condensed"/>
                <a:sym typeface="Roboto Condensed"/>
              </a:rPr>
              <a:t>như</a:t>
            </a:r>
            <a:r>
              <a:rPr lang="en-US" sz="4300" dirty="0">
                <a:solidFill>
                  <a:srgbClr val="674935"/>
                </a:solidFill>
                <a:latin typeface="Roboto Condensed"/>
                <a:ea typeface="Roboto Condensed"/>
                <a:cs typeface="Roboto Condensed"/>
                <a:sym typeface="Roboto Condensed"/>
              </a:rPr>
              <a:t> </a:t>
            </a:r>
            <a:r>
              <a:rPr lang="en-US" sz="4300" dirty="0" err="1">
                <a:solidFill>
                  <a:srgbClr val="674935"/>
                </a:solidFill>
                <a:latin typeface="Roboto Condensed"/>
                <a:ea typeface="Roboto Condensed"/>
                <a:cs typeface="Roboto Condensed"/>
                <a:sym typeface="Roboto Condensed"/>
              </a:rPr>
              <a:t>thế</a:t>
            </a:r>
            <a:r>
              <a:rPr lang="en-US" sz="4300" dirty="0">
                <a:solidFill>
                  <a:srgbClr val="674935"/>
                </a:solidFill>
                <a:latin typeface="Roboto Condensed"/>
                <a:ea typeface="Roboto Condensed"/>
                <a:cs typeface="Roboto Condensed"/>
                <a:sym typeface="Roboto Condensed"/>
              </a:rPr>
              <a:t> </a:t>
            </a:r>
            <a:r>
              <a:rPr lang="en-US" sz="4300" dirty="0" err="1">
                <a:solidFill>
                  <a:srgbClr val="674935"/>
                </a:solidFill>
                <a:latin typeface="Roboto Condensed"/>
                <a:ea typeface="Roboto Condensed"/>
                <a:cs typeface="Roboto Condensed"/>
                <a:sym typeface="Roboto Condensed"/>
              </a:rPr>
              <a:t>nào</a:t>
            </a:r>
            <a:r>
              <a:rPr lang="en-US" sz="4300" dirty="0">
                <a:solidFill>
                  <a:srgbClr val="674935"/>
                </a:solidFill>
                <a:latin typeface="Roboto Condensed"/>
                <a:ea typeface="Roboto Condensed"/>
                <a:cs typeface="Roboto Condensed"/>
                <a:sym typeface="Roboto Condensed"/>
              </a:rPr>
              <a:t> </a:t>
            </a:r>
            <a:r>
              <a:rPr lang="en-US" sz="4300" dirty="0" err="1">
                <a:solidFill>
                  <a:srgbClr val="674935"/>
                </a:solidFill>
                <a:latin typeface="Roboto Condensed"/>
                <a:ea typeface="Roboto Condensed"/>
                <a:cs typeface="Roboto Condensed"/>
                <a:sym typeface="Roboto Condensed"/>
              </a:rPr>
              <a:t>về</a:t>
            </a:r>
            <a:r>
              <a:rPr lang="en-US" sz="4300" dirty="0">
                <a:solidFill>
                  <a:srgbClr val="674935"/>
                </a:solidFill>
                <a:latin typeface="Roboto Condensed"/>
                <a:ea typeface="Roboto Condensed"/>
                <a:cs typeface="Roboto Condensed"/>
                <a:sym typeface="Roboto Condensed"/>
              </a:rPr>
              <a:t> </a:t>
            </a:r>
            <a:r>
              <a:rPr lang="en-US" sz="4300" dirty="0" err="1">
                <a:solidFill>
                  <a:srgbClr val="674935"/>
                </a:solidFill>
                <a:latin typeface="Roboto Condensed"/>
                <a:ea typeface="Roboto Condensed"/>
                <a:cs typeface="Roboto Condensed"/>
                <a:sym typeface="Roboto Condensed"/>
              </a:rPr>
              <a:t>cách</a:t>
            </a:r>
            <a:r>
              <a:rPr lang="en-US" sz="4300" dirty="0">
                <a:solidFill>
                  <a:srgbClr val="674935"/>
                </a:solidFill>
                <a:latin typeface="Roboto Condensed"/>
                <a:ea typeface="Roboto Condensed"/>
                <a:cs typeface="Roboto Condensed"/>
                <a:sym typeface="Roboto Condensed"/>
              </a:rPr>
              <a:t> </a:t>
            </a:r>
            <a:r>
              <a:rPr lang="en-US" sz="4300" dirty="0" err="1">
                <a:solidFill>
                  <a:srgbClr val="674935"/>
                </a:solidFill>
                <a:latin typeface="Roboto Condensed"/>
                <a:ea typeface="Roboto Condensed"/>
                <a:cs typeface="Roboto Condensed"/>
                <a:sym typeface="Roboto Condensed"/>
              </a:rPr>
              <a:t>ứng</a:t>
            </a:r>
            <a:r>
              <a:rPr lang="en-US" sz="4300" dirty="0">
                <a:solidFill>
                  <a:srgbClr val="674935"/>
                </a:solidFill>
                <a:latin typeface="Roboto Condensed"/>
                <a:ea typeface="Roboto Condensed"/>
                <a:cs typeface="Roboto Condensed"/>
                <a:sym typeface="Roboto Condensed"/>
              </a:rPr>
              <a:t> </a:t>
            </a:r>
            <a:r>
              <a:rPr lang="en-US" sz="4300" dirty="0" err="1">
                <a:solidFill>
                  <a:srgbClr val="674935"/>
                </a:solidFill>
                <a:latin typeface="Roboto Condensed"/>
                <a:ea typeface="Roboto Condensed"/>
                <a:cs typeface="Roboto Condensed"/>
                <a:sym typeface="Roboto Condensed"/>
              </a:rPr>
              <a:t>xử</a:t>
            </a:r>
            <a:r>
              <a:rPr lang="en-US" sz="4300" dirty="0">
                <a:solidFill>
                  <a:srgbClr val="674935"/>
                </a:solidFill>
                <a:latin typeface="Roboto Condensed"/>
                <a:ea typeface="Roboto Condensed"/>
                <a:cs typeface="Roboto Condensed"/>
                <a:sym typeface="Roboto Condensed"/>
              </a:rPr>
              <a:t> </a:t>
            </a:r>
            <a:r>
              <a:rPr lang="en-US" sz="4300" dirty="0" err="1">
                <a:solidFill>
                  <a:srgbClr val="674935"/>
                </a:solidFill>
                <a:latin typeface="Roboto Condensed"/>
                <a:ea typeface="Roboto Condensed"/>
                <a:cs typeface="Roboto Condensed"/>
                <a:sym typeface="Roboto Condensed"/>
              </a:rPr>
              <a:t>của</a:t>
            </a:r>
            <a:r>
              <a:rPr lang="en-US" sz="4300" dirty="0">
                <a:solidFill>
                  <a:srgbClr val="674935"/>
                </a:solidFill>
                <a:latin typeface="Roboto Condensed"/>
                <a:ea typeface="Roboto Condensed"/>
                <a:cs typeface="Roboto Condensed"/>
                <a:sym typeface="Roboto Condensed"/>
              </a:rPr>
              <a:t> </a:t>
            </a:r>
            <a:r>
              <a:rPr lang="en-US" sz="4300" dirty="0" err="1">
                <a:solidFill>
                  <a:srgbClr val="674935"/>
                </a:solidFill>
                <a:latin typeface="Roboto Condensed"/>
                <a:ea typeface="Roboto Condensed"/>
                <a:cs typeface="Roboto Condensed"/>
                <a:sym typeface="Roboto Condensed"/>
              </a:rPr>
              <a:t>chúng</a:t>
            </a:r>
            <a:r>
              <a:rPr lang="en-US" sz="4300" dirty="0">
                <a:solidFill>
                  <a:srgbClr val="674935"/>
                </a:solidFill>
                <a:latin typeface="Roboto Condensed"/>
                <a:ea typeface="Roboto Condensed"/>
                <a:cs typeface="Roboto Condensed"/>
                <a:sym typeface="Roboto Condensed"/>
              </a:rPr>
              <a:t> ta </a:t>
            </a:r>
            <a:r>
              <a:rPr lang="en-US" sz="4300" dirty="0" err="1">
                <a:solidFill>
                  <a:srgbClr val="674935"/>
                </a:solidFill>
                <a:latin typeface="Roboto Condensed"/>
                <a:ea typeface="Roboto Condensed"/>
                <a:cs typeface="Roboto Condensed"/>
                <a:sym typeface="Roboto Condensed"/>
              </a:rPr>
              <a:t>trước</a:t>
            </a:r>
            <a:r>
              <a:rPr lang="en-US" sz="4300" dirty="0">
                <a:solidFill>
                  <a:srgbClr val="674935"/>
                </a:solidFill>
                <a:latin typeface="Roboto Condensed"/>
                <a:ea typeface="Roboto Condensed"/>
                <a:cs typeface="Roboto Condensed"/>
                <a:sym typeface="Roboto Condensed"/>
              </a:rPr>
              <a:t> </a:t>
            </a:r>
            <a:r>
              <a:rPr lang="en-US" sz="4300" dirty="0" err="1">
                <a:solidFill>
                  <a:srgbClr val="674935"/>
                </a:solidFill>
                <a:latin typeface="Roboto Condensed"/>
                <a:ea typeface="Roboto Condensed"/>
                <a:cs typeface="Roboto Condensed"/>
                <a:sym typeface="Roboto Condensed"/>
              </a:rPr>
              <a:t>một</a:t>
            </a:r>
            <a:r>
              <a:rPr lang="en-US" sz="4300" dirty="0">
                <a:solidFill>
                  <a:srgbClr val="674935"/>
                </a:solidFill>
                <a:latin typeface="Roboto Condensed"/>
                <a:ea typeface="Roboto Condensed"/>
                <a:cs typeface="Roboto Condensed"/>
                <a:sym typeface="Roboto Condensed"/>
              </a:rPr>
              <a:t> </a:t>
            </a:r>
            <a:r>
              <a:rPr lang="en-US" sz="4300" dirty="0" err="1">
                <a:solidFill>
                  <a:srgbClr val="674935"/>
                </a:solidFill>
                <a:latin typeface="Roboto Condensed"/>
                <a:ea typeface="Roboto Condensed"/>
                <a:cs typeface="Roboto Condensed"/>
                <a:sym typeface="Roboto Condensed"/>
              </a:rPr>
              <a:t>nhân</a:t>
            </a:r>
            <a:r>
              <a:rPr lang="en-US" sz="4300" dirty="0">
                <a:solidFill>
                  <a:srgbClr val="674935"/>
                </a:solidFill>
                <a:latin typeface="Roboto Condensed"/>
                <a:ea typeface="Roboto Condensed"/>
                <a:cs typeface="Roboto Condensed"/>
                <a:sym typeface="Roboto Condensed"/>
              </a:rPr>
              <a:t> </a:t>
            </a:r>
            <a:r>
              <a:rPr lang="en-US" sz="4300" dirty="0" err="1">
                <a:solidFill>
                  <a:srgbClr val="674935"/>
                </a:solidFill>
                <a:latin typeface="Roboto Condensed"/>
                <a:ea typeface="Roboto Condensed"/>
                <a:cs typeface="Roboto Condensed"/>
                <a:sym typeface="Roboto Condensed"/>
              </a:rPr>
              <a:t>dạng</a:t>
            </a:r>
            <a:r>
              <a:rPr lang="en-US" sz="4300" dirty="0">
                <a:solidFill>
                  <a:srgbClr val="674935"/>
                </a:solidFill>
                <a:latin typeface="Roboto Condensed"/>
                <a:ea typeface="Roboto Condensed"/>
                <a:cs typeface="Roboto Condensed"/>
                <a:sym typeface="Roboto Condensed"/>
              </a:rPr>
              <a:t> </a:t>
            </a:r>
            <a:r>
              <a:rPr lang="en-US" sz="4300" dirty="0" err="1">
                <a:solidFill>
                  <a:srgbClr val="674935"/>
                </a:solidFill>
                <a:latin typeface="Roboto Condensed"/>
                <a:ea typeface="Roboto Condensed"/>
                <a:cs typeface="Roboto Condensed"/>
                <a:sym typeface="Roboto Condensed"/>
              </a:rPr>
              <a:t>đặc</a:t>
            </a:r>
            <a:r>
              <a:rPr lang="en-US" sz="4300" dirty="0">
                <a:solidFill>
                  <a:srgbClr val="674935"/>
                </a:solidFill>
                <a:latin typeface="Roboto Condensed"/>
                <a:ea typeface="Roboto Condensed"/>
                <a:cs typeface="Roboto Condensed"/>
                <a:sym typeface="Roboto Condensed"/>
              </a:rPr>
              <a:t> </a:t>
            </a:r>
            <a:r>
              <a:rPr lang="en-US" sz="4300" dirty="0" err="1">
                <a:solidFill>
                  <a:srgbClr val="674935"/>
                </a:solidFill>
                <a:latin typeface="Roboto Condensed"/>
                <a:ea typeface="Roboto Condensed"/>
                <a:cs typeface="Roboto Condensed"/>
                <a:sym typeface="Roboto Condensed"/>
              </a:rPr>
              <a:t>biệt</a:t>
            </a:r>
            <a:r>
              <a:rPr lang="en-US" sz="4300" dirty="0">
                <a:solidFill>
                  <a:srgbClr val="674935"/>
                </a:solidFill>
                <a:latin typeface="Roboto Condensed"/>
                <a:ea typeface="Roboto Condensed"/>
                <a:cs typeface="Roboto Condensed"/>
                <a:sym typeface="Roboto Condensed"/>
              </a:rPr>
              <a:t>? </a:t>
            </a:r>
            <a:r>
              <a:rPr lang="en-US" sz="4300" dirty="0" err="1">
                <a:solidFill>
                  <a:srgbClr val="674935"/>
                </a:solidFill>
                <a:latin typeface="Roboto Condensed"/>
                <a:ea typeface="Roboto Condensed"/>
                <a:cs typeface="Roboto Condensed"/>
                <a:sym typeface="Roboto Condensed"/>
              </a:rPr>
              <a:t>Việc</a:t>
            </a:r>
            <a:r>
              <a:rPr lang="en-US" sz="4300" dirty="0">
                <a:solidFill>
                  <a:srgbClr val="674935"/>
                </a:solidFill>
                <a:latin typeface="Roboto Condensed"/>
                <a:ea typeface="Roboto Condensed"/>
                <a:cs typeface="Roboto Condensed"/>
                <a:sym typeface="Roboto Condensed"/>
              </a:rPr>
              <a:t> </a:t>
            </a:r>
            <a:r>
              <a:rPr lang="en-US" sz="4300" dirty="0" err="1">
                <a:solidFill>
                  <a:srgbClr val="674935"/>
                </a:solidFill>
                <a:latin typeface="Roboto Condensed"/>
                <a:ea typeface="Roboto Condensed"/>
                <a:cs typeface="Roboto Condensed"/>
                <a:sym typeface="Roboto Condensed"/>
              </a:rPr>
              <a:t>liên</a:t>
            </a:r>
            <a:r>
              <a:rPr lang="en-US" sz="4300" dirty="0">
                <a:solidFill>
                  <a:srgbClr val="674935"/>
                </a:solidFill>
                <a:latin typeface="Roboto Condensed"/>
                <a:ea typeface="Roboto Condensed"/>
                <a:cs typeface="Roboto Condensed"/>
                <a:sym typeface="Roboto Condensed"/>
              </a:rPr>
              <a:t> </a:t>
            </a:r>
            <a:r>
              <a:rPr lang="en-US" sz="4300" dirty="0" err="1">
                <a:solidFill>
                  <a:srgbClr val="674935"/>
                </a:solidFill>
                <a:latin typeface="Roboto Condensed"/>
                <a:ea typeface="Roboto Condensed"/>
                <a:cs typeface="Roboto Condensed"/>
                <a:sym typeface="Roboto Condensed"/>
              </a:rPr>
              <a:t>tưởng</a:t>
            </a:r>
            <a:r>
              <a:rPr lang="en-US" sz="4300" dirty="0">
                <a:solidFill>
                  <a:srgbClr val="674935"/>
                </a:solidFill>
                <a:latin typeface="Roboto Condensed"/>
                <a:ea typeface="Roboto Condensed"/>
                <a:cs typeface="Roboto Condensed"/>
                <a:sym typeface="Roboto Condensed"/>
              </a:rPr>
              <a:t> </a:t>
            </a:r>
            <a:r>
              <a:rPr lang="en-US" sz="4300" dirty="0" err="1">
                <a:solidFill>
                  <a:srgbClr val="674935"/>
                </a:solidFill>
                <a:latin typeface="Roboto Condensed"/>
                <a:ea typeface="Roboto Condensed"/>
                <a:cs typeface="Roboto Condensed"/>
                <a:sym typeface="Roboto Condensed"/>
              </a:rPr>
              <a:t>đến</a:t>
            </a:r>
            <a:r>
              <a:rPr lang="en-US" sz="4300" dirty="0">
                <a:solidFill>
                  <a:srgbClr val="674935"/>
                </a:solidFill>
                <a:latin typeface="Roboto Condensed"/>
                <a:ea typeface="Roboto Condensed"/>
                <a:cs typeface="Roboto Condensed"/>
                <a:sym typeface="Roboto Condensed"/>
              </a:rPr>
              <a:t> </a:t>
            </a:r>
            <a:r>
              <a:rPr lang="en-US" sz="4300" dirty="0" err="1">
                <a:solidFill>
                  <a:srgbClr val="674935"/>
                </a:solidFill>
                <a:latin typeface="Roboto Condensed"/>
                <a:ea typeface="Roboto Condensed"/>
                <a:cs typeface="Roboto Condensed"/>
                <a:sym typeface="Roboto Condensed"/>
              </a:rPr>
              <a:t>truyện</a:t>
            </a:r>
            <a:r>
              <a:rPr lang="en-US" sz="4300" dirty="0">
                <a:solidFill>
                  <a:srgbClr val="674935"/>
                </a:solidFill>
                <a:latin typeface="Roboto Condensed"/>
                <a:ea typeface="Roboto Condensed"/>
                <a:cs typeface="Roboto Condensed"/>
                <a:sym typeface="Roboto Condensed"/>
              </a:rPr>
              <a:t> </a:t>
            </a:r>
            <a:r>
              <a:rPr lang="en-US" sz="4300" dirty="0" err="1">
                <a:solidFill>
                  <a:srgbClr val="674935"/>
                </a:solidFill>
                <a:latin typeface="Roboto Condensed"/>
                <a:ea typeface="Roboto Condensed"/>
                <a:cs typeface="Roboto Condensed"/>
                <a:sym typeface="Roboto Condensed"/>
              </a:rPr>
              <a:t>cổ</a:t>
            </a:r>
            <a:r>
              <a:rPr lang="en-US" sz="4300" dirty="0">
                <a:solidFill>
                  <a:srgbClr val="674935"/>
                </a:solidFill>
                <a:latin typeface="Roboto Condensed"/>
                <a:ea typeface="Roboto Condensed"/>
                <a:cs typeface="Roboto Condensed"/>
                <a:sym typeface="Roboto Condensed"/>
              </a:rPr>
              <a:t> </a:t>
            </a:r>
            <a:r>
              <a:rPr lang="en-US" sz="4300" dirty="0" err="1">
                <a:solidFill>
                  <a:srgbClr val="674935"/>
                </a:solidFill>
                <a:latin typeface="Roboto Condensed"/>
                <a:ea typeface="Roboto Condensed"/>
                <a:cs typeface="Roboto Condensed"/>
                <a:sym typeface="Roboto Condensed"/>
              </a:rPr>
              <a:t>tích</a:t>
            </a:r>
            <a:r>
              <a:rPr lang="en-US" sz="4300" dirty="0">
                <a:solidFill>
                  <a:srgbClr val="674935"/>
                </a:solidFill>
                <a:latin typeface="Roboto Condensed"/>
                <a:ea typeface="Roboto Condensed"/>
                <a:cs typeface="Roboto Condensed"/>
                <a:sym typeface="Roboto Condensed"/>
              </a:rPr>
              <a:t> </a:t>
            </a:r>
            <a:r>
              <a:rPr lang="en-US" sz="4300" dirty="0" err="1">
                <a:solidFill>
                  <a:srgbClr val="674935"/>
                </a:solidFill>
                <a:latin typeface="Roboto Condensed"/>
                <a:ea typeface="Roboto Condensed"/>
                <a:cs typeface="Roboto Condensed"/>
                <a:sym typeface="Roboto Condensed"/>
              </a:rPr>
              <a:t>trong</a:t>
            </a:r>
            <a:r>
              <a:rPr lang="en-US" sz="4300" dirty="0">
                <a:solidFill>
                  <a:srgbClr val="674935"/>
                </a:solidFill>
                <a:latin typeface="Roboto Condensed"/>
                <a:ea typeface="Roboto Condensed"/>
                <a:cs typeface="Roboto Condensed"/>
                <a:sym typeface="Roboto Condensed"/>
              </a:rPr>
              <a:t> </a:t>
            </a:r>
            <a:r>
              <a:rPr lang="en-US" sz="4300" dirty="0" err="1">
                <a:solidFill>
                  <a:srgbClr val="674935"/>
                </a:solidFill>
                <a:latin typeface="Roboto Condensed"/>
                <a:ea typeface="Roboto Condensed"/>
                <a:cs typeface="Roboto Condensed"/>
                <a:sym typeface="Roboto Condensed"/>
              </a:rPr>
              <a:t>đoạn</a:t>
            </a:r>
            <a:r>
              <a:rPr lang="en-US" sz="4300" dirty="0">
                <a:solidFill>
                  <a:srgbClr val="674935"/>
                </a:solidFill>
                <a:latin typeface="Roboto Condensed"/>
                <a:ea typeface="Roboto Condensed"/>
                <a:cs typeface="Roboto Condensed"/>
                <a:sym typeface="Roboto Condensed"/>
              </a:rPr>
              <a:t> </a:t>
            </a:r>
            <a:r>
              <a:rPr lang="en-US" sz="4300" dirty="0" err="1">
                <a:solidFill>
                  <a:srgbClr val="674935"/>
                </a:solidFill>
                <a:latin typeface="Roboto Condensed"/>
                <a:ea typeface="Roboto Condensed"/>
                <a:cs typeface="Roboto Condensed"/>
                <a:sym typeface="Roboto Condensed"/>
              </a:rPr>
              <a:t>cuối</a:t>
            </a:r>
            <a:r>
              <a:rPr lang="en-US" sz="4300" dirty="0">
                <a:solidFill>
                  <a:srgbClr val="674935"/>
                </a:solidFill>
                <a:latin typeface="Roboto Condensed"/>
                <a:ea typeface="Roboto Condensed"/>
                <a:cs typeface="Roboto Condensed"/>
                <a:sym typeface="Roboto Condensed"/>
              </a:rPr>
              <a:t> </a:t>
            </a:r>
            <a:r>
              <a:rPr lang="en-US" sz="4300" dirty="0" err="1">
                <a:solidFill>
                  <a:srgbClr val="674935"/>
                </a:solidFill>
                <a:latin typeface="Roboto Condensed"/>
                <a:ea typeface="Roboto Condensed"/>
                <a:cs typeface="Roboto Condensed"/>
                <a:sym typeface="Roboto Condensed"/>
              </a:rPr>
              <a:t>của</a:t>
            </a:r>
            <a:r>
              <a:rPr lang="en-US" sz="4300" dirty="0">
                <a:solidFill>
                  <a:srgbClr val="674935"/>
                </a:solidFill>
                <a:latin typeface="Roboto Condensed"/>
                <a:ea typeface="Roboto Condensed"/>
                <a:cs typeface="Roboto Condensed"/>
                <a:sym typeface="Roboto Condensed"/>
              </a:rPr>
              <a:t> </a:t>
            </a:r>
            <a:r>
              <a:rPr lang="en-US" sz="4300" dirty="0" err="1">
                <a:solidFill>
                  <a:srgbClr val="674935"/>
                </a:solidFill>
                <a:latin typeface="Roboto Condensed"/>
                <a:ea typeface="Roboto Condensed"/>
                <a:cs typeface="Roboto Condensed"/>
                <a:sym typeface="Roboto Condensed"/>
              </a:rPr>
              <a:t>phần</a:t>
            </a:r>
            <a:r>
              <a:rPr lang="en-US" sz="4300" dirty="0">
                <a:solidFill>
                  <a:srgbClr val="674935"/>
                </a:solidFill>
                <a:latin typeface="Roboto Condensed"/>
                <a:ea typeface="Roboto Condensed"/>
                <a:cs typeface="Roboto Condensed"/>
                <a:sym typeface="Roboto Condensed"/>
              </a:rPr>
              <a:t> </a:t>
            </a:r>
            <a:r>
              <a:rPr lang="en-US" sz="4300" dirty="0" err="1">
                <a:solidFill>
                  <a:srgbClr val="674935"/>
                </a:solidFill>
                <a:latin typeface="Roboto Condensed"/>
                <a:ea typeface="Roboto Condensed"/>
                <a:cs typeface="Roboto Condensed"/>
                <a:sym typeface="Roboto Condensed"/>
              </a:rPr>
              <a:t>này</a:t>
            </a:r>
            <a:r>
              <a:rPr lang="en-US" sz="4300" dirty="0">
                <a:solidFill>
                  <a:srgbClr val="674935"/>
                </a:solidFill>
                <a:latin typeface="Roboto Condensed"/>
                <a:ea typeface="Roboto Condensed"/>
                <a:cs typeface="Roboto Condensed"/>
                <a:sym typeface="Roboto Condensed"/>
              </a:rPr>
              <a:t> </a:t>
            </a:r>
            <a:r>
              <a:rPr lang="en-US" sz="4300" dirty="0" err="1">
                <a:solidFill>
                  <a:srgbClr val="674935"/>
                </a:solidFill>
                <a:latin typeface="Roboto Condensed"/>
                <a:ea typeface="Roboto Condensed"/>
                <a:cs typeface="Roboto Condensed"/>
                <a:sym typeface="Roboto Condensed"/>
              </a:rPr>
              <a:t>có</a:t>
            </a:r>
            <a:r>
              <a:rPr lang="en-US" sz="4300" dirty="0">
                <a:solidFill>
                  <a:srgbClr val="674935"/>
                </a:solidFill>
                <a:latin typeface="Roboto Condensed"/>
                <a:ea typeface="Roboto Condensed"/>
                <a:cs typeface="Roboto Condensed"/>
                <a:sym typeface="Roboto Condensed"/>
              </a:rPr>
              <a:t> </a:t>
            </a:r>
            <a:r>
              <a:rPr lang="en-US" sz="4300" dirty="0" err="1">
                <a:solidFill>
                  <a:srgbClr val="674935"/>
                </a:solidFill>
                <a:latin typeface="Roboto Condensed"/>
                <a:ea typeface="Roboto Condensed"/>
                <a:cs typeface="Roboto Condensed"/>
                <a:sym typeface="Roboto Condensed"/>
              </a:rPr>
              <a:t>tác</a:t>
            </a:r>
            <a:r>
              <a:rPr lang="en-US" sz="4300" dirty="0">
                <a:solidFill>
                  <a:srgbClr val="674935"/>
                </a:solidFill>
                <a:latin typeface="Roboto Condensed"/>
                <a:ea typeface="Roboto Condensed"/>
                <a:cs typeface="Roboto Condensed"/>
                <a:sym typeface="Roboto Condensed"/>
              </a:rPr>
              <a:t> </a:t>
            </a:r>
            <a:r>
              <a:rPr lang="en-US" sz="4300" dirty="0" err="1">
                <a:solidFill>
                  <a:srgbClr val="674935"/>
                </a:solidFill>
                <a:latin typeface="Roboto Condensed"/>
                <a:ea typeface="Roboto Condensed"/>
                <a:cs typeface="Roboto Condensed"/>
                <a:sym typeface="Roboto Condensed"/>
              </a:rPr>
              <a:t>dụng</a:t>
            </a:r>
            <a:r>
              <a:rPr lang="en-US" sz="4300" dirty="0">
                <a:solidFill>
                  <a:srgbClr val="674935"/>
                </a:solidFill>
                <a:latin typeface="Roboto Condensed"/>
                <a:ea typeface="Roboto Condensed"/>
                <a:cs typeface="Roboto Condensed"/>
                <a:sym typeface="Roboto Condensed"/>
              </a:rPr>
              <a:t> </a:t>
            </a:r>
            <a:r>
              <a:rPr lang="en-US" sz="4300" dirty="0" err="1">
                <a:solidFill>
                  <a:srgbClr val="674935"/>
                </a:solidFill>
                <a:latin typeface="Roboto Condensed"/>
                <a:ea typeface="Roboto Condensed"/>
                <a:cs typeface="Roboto Condensed"/>
                <a:sym typeface="Roboto Condensed"/>
              </a:rPr>
              <a:t>gì</a:t>
            </a:r>
            <a:r>
              <a:rPr lang="en-US" sz="4300" dirty="0">
                <a:solidFill>
                  <a:srgbClr val="674935"/>
                </a:solidFill>
                <a:latin typeface="Roboto Condensed"/>
                <a:ea typeface="Roboto Condensed"/>
                <a:cs typeface="Roboto Condensed"/>
                <a:sym typeface="Roboto Condensed"/>
              </a:rPr>
              <a:t>?</a:t>
            </a:r>
          </a:p>
        </p:txBody>
      </p:sp>
    </p:spTree>
    <p:extLst>
      <p:ext uri="{BB962C8B-B14F-4D97-AF65-F5344CB8AC3E}">
        <p14:creationId xmlns:p14="http://schemas.microsoft.com/office/powerpoint/2010/main" val="247983272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BF8E9"/>
        </a:solidFill>
        <a:effectLst/>
      </p:bgPr>
    </p:bg>
    <p:spTree>
      <p:nvGrpSpPr>
        <p:cNvPr id="1" name=""/>
        <p:cNvGrpSpPr/>
        <p:nvPr/>
      </p:nvGrpSpPr>
      <p:grpSpPr>
        <a:xfrm>
          <a:off x="0" y="0"/>
          <a:ext cx="0" cy="0"/>
          <a:chOff x="0" y="0"/>
          <a:chExt cx="0" cy="0"/>
        </a:xfrm>
      </p:grpSpPr>
      <p:grpSp>
        <p:nvGrpSpPr>
          <p:cNvPr id="2" name="Group 2"/>
          <p:cNvGrpSpPr/>
          <p:nvPr/>
        </p:nvGrpSpPr>
        <p:grpSpPr>
          <a:xfrm>
            <a:off x="7971608" y="-2057400"/>
            <a:ext cx="11945986" cy="10287000"/>
            <a:chOff x="0" y="0"/>
            <a:chExt cx="15927982" cy="13716000"/>
          </a:xfrm>
        </p:grpSpPr>
        <p:sp>
          <p:nvSpPr>
            <p:cNvPr id="3" name="Freeform 3"/>
            <p:cNvSpPr/>
            <p:nvPr/>
          </p:nvSpPr>
          <p:spPr>
            <a:xfrm>
              <a:off x="0" y="0"/>
              <a:ext cx="15927960" cy="13716000"/>
            </a:xfrm>
            <a:custGeom>
              <a:avLst/>
              <a:gdLst/>
              <a:ahLst/>
              <a:cxnLst/>
              <a:rect l="l" t="t" r="r" b="b"/>
              <a:pathLst>
                <a:path w="15927960" h="13716000">
                  <a:moveTo>
                    <a:pt x="0" y="0"/>
                  </a:moveTo>
                  <a:lnTo>
                    <a:pt x="15927960" y="0"/>
                  </a:lnTo>
                  <a:lnTo>
                    <a:pt x="15927960" y="13716000"/>
                  </a:lnTo>
                  <a:lnTo>
                    <a:pt x="0" y="13716000"/>
                  </a:lnTo>
                  <a:close/>
                </a:path>
              </a:pathLst>
            </a:custGeom>
            <a:solidFill>
              <a:srgbClr val="FBF8E9">
                <a:alpha val="33725"/>
              </a:srgbClr>
            </a:solidFill>
          </p:spPr>
          <p:txBody>
            <a:bodyPr/>
            <a:lstStyle/>
            <a:p>
              <a:endParaRPr lang="en-US"/>
            </a:p>
          </p:txBody>
        </p:sp>
      </p:grpSp>
      <p:grpSp>
        <p:nvGrpSpPr>
          <p:cNvPr id="4" name="Group 4"/>
          <p:cNvGrpSpPr/>
          <p:nvPr/>
        </p:nvGrpSpPr>
        <p:grpSpPr>
          <a:xfrm>
            <a:off x="1028700" y="3568014"/>
            <a:ext cx="16568532" cy="4882290"/>
            <a:chOff x="0" y="0"/>
            <a:chExt cx="4363729" cy="1285871"/>
          </a:xfrm>
        </p:grpSpPr>
        <p:sp>
          <p:nvSpPr>
            <p:cNvPr id="5" name="Freeform 5"/>
            <p:cNvSpPr/>
            <p:nvPr/>
          </p:nvSpPr>
          <p:spPr>
            <a:xfrm>
              <a:off x="0" y="0"/>
              <a:ext cx="4363729" cy="1285871"/>
            </a:xfrm>
            <a:custGeom>
              <a:avLst/>
              <a:gdLst/>
              <a:ahLst/>
              <a:cxnLst/>
              <a:rect l="l" t="t" r="r" b="b"/>
              <a:pathLst>
                <a:path w="4363729" h="1285871">
                  <a:moveTo>
                    <a:pt x="23831" y="0"/>
                  </a:moveTo>
                  <a:lnTo>
                    <a:pt x="4339898" y="0"/>
                  </a:lnTo>
                  <a:cubicBezTo>
                    <a:pt x="4353059" y="0"/>
                    <a:pt x="4363729" y="10669"/>
                    <a:pt x="4363729" y="23831"/>
                  </a:cubicBezTo>
                  <a:lnTo>
                    <a:pt x="4363729" y="1262040"/>
                  </a:lnTo>
                  <a:cubicBezTo>
                    <a:pt x="4363729" y="1275201"/>
                    <a:pt x="4353059" y="1285871"/>
                    <a:pt x="4339898" y="1285871"/>
                  </a:cubicBezTo>
                  <a:lnTo>
                    <a:pt x="23831" y="1285871"/>
                  </a:lnTo>
                  <a:cubicBezTo>
                    <a:pt x="10669" y="1285871"/>
                    <a:pt x="0" y="1275201"/>
                    <a:pt x="0" y="1262040"/>
                  </a:cubicBezTo>
                  <a:lnTo>
                    <a:pt x="0" y="23831"/>
                  </a:lnTo>
                  <a:cubicBezTo>
                    <a:pt x="0" y="10669"/>
                    <a:pt x="10669" y="0"/>
                    <a:pt x="23831" y="0"/>
                  </a:cubicBezTo>
                  <a:close/>
                </a:path>
              </a:pathLst>
            </a:custGeom>
            <a:solidFill>
              <a:srgbClr val="FFFFFF">
                <a:alpha val="62745"/>
              </a:srgbClr>
            </a:solidFill>
          </p:spPr>
          <p:txBody>
            <a:bodyPr/>
            <a:lstStyle/>
            <a:p>
              <a:endParaRPr lang="en-US"/>
            </a:p>
          </p:txBody>
        </p:sp>
        <p:sp>
          <p:nvSpPr>
            <p:cNvPr id="6" name="TextBox 6"/>
            <p:cNvSpPr txBox="1"/>
            <p:nvPr/>
          </p:nvSpPr>
          <p:spPr>
            <a:xfrm>
              <a:off x="0" y="-285750"/>
              <a:ext cx="4363729" cy="1571621"/>
            </a:xfrm>
            <a:prstGeom prst="rect">
              <a:avLst/>
            </a:prstGeom>
          </p:spPr>
          <p:txBody>
            <a:bodyPr lIns="50800" tIns="50800" rIns="50800" bIns="50800" rtlCol="0" anchor="ctr"/>
            <a:lstStyle/>
            <a:p>
              <a:pPr algn="ctr">
                <a:lnSpc>
                  <a:spcPts val="5759"/>
                </a:lnSpc>
              </a:pPr>
              <a:endParaRPr/>
            </a:p>
          </p:txBody>
        </p:sp>
      </p:grpSp>
      <p:sp>
        <p:nvSpPr>
          <p:cNvPr id="7" name="Freeform 7"/>
          <p:cNvSpPr/>
          <p:nvPr/>
        </p:nvSpPr>
        <p:spPr>
          <a:xfrm flipH="1">
            <a:off x="13736071" y="6284852"/>
            <a:ext cx="6181523" cy="4483956"/>
          </a:xfrm>
          <a:custGeom>
            <a:avLst/>
            <a:gdLst/>
            <a:ahLst/>
            <a:cxnLst/>
            <a:rect l="l" t="t" r="r" b="b"/>
            <a:pathLst>
              <a:path w="6181523" h="4483956">
                <a:moveTo>
                  <a:pt x="6181524" y="0"/>
                </a:moveTo>
                <a:lnTo>
                  <a:pt x="0" y="0"/>
                </a:lnTo>
                <a:lnTo>
                  <a:pt x="0" y="4483955"/>
                </a:lnTo>
                <a:lnTo>
                  <a:pt x="6181524" y="4483955"/>
                </a:lnTo>
                <a:lnTo>
                  <a:pt x="6181524" y="0"/>
                </a:lnTo>
                <a:close/>
              </a:path>
            </a:pathLst>
          </a:custGeom>
          <a:blipFill>
            <a:blip r:embed="rId3"/>
            <a:stretch>
              <a:fillRect t="-86584" r="-147021" b="-4970"/>
            </a:stretch>
          </a:blipFill>
        </p:spPr>
        <p:txBody>
          <a:bodyPr/>
          <a:lstStyle/>
          <a:p>
            <a:endParaRPr lang="en-US"/>
          </a:p>
        </p:txBody>
      </p:sp>
      <p:sp>
        <p:nvSpPr>
          <p:cNvPr id="8" name="TextBox 8"/>
          <p:cNvSpPr txBox="1"/>
          <p:nvPr/>
        </p:nvSpPr>
        <p:spPr>
          <a:xfrm>
            <a:off x="1735584" y="2144652"/>
            <a:ext cx="15390614" cy="800100"/>
          </a:xfrm>
          <a:prstGeom prst="rect">
            <a:avLst/>
          </a:prstGeom>
        </p:spPr>
        <p:txBody>
          <a:bodyPr lIns="0" tIns="0" rIns="0" bIns="0" rtlCol="0" anchor="t">
            <a:spAutoFit/>
          </a:bodyPr>
          <a:lstStyle/>
          <a:p>
            <a:pPr algn="ctr">
              <a:lnSpc>
                <a:spcPts val="6299"/>
              </a:lnSpc>
            </a:pPr>
            <a:r>
              <a:rPr lang="en-US" sz="4500">
                <a:solidFill>
                  <a:srgbClr val="674935"/>
                </a:solidFill>
                <a:latin typeface="#9Slide05 Aphrodite Pro"/>
                <a:ea typeface="#9Slide05 Aphrodite Pro"/>
                <a:cs typeface="#9Slide05 Aphrodite Pro"/>
                <a:sym typeface="#9Slide05 Aphrodite Pro"/>
              </a:rPr>
              <a:t>Tìm hiểu cách triển khai luận điểm 3 của tác giả trong bài viết</a:t>
            </a:r>
          </a:p>
        </p:txBody>
      </p:sp>
      <p:sp>
        <p:nvSpPr>
          <p:cNvPr id="9" name="TextBox 9"/>
          <p:cNvSpPr txBox="1"/>
          <p:nvPr/>
        </p:nvSpPr>
        <p:spPr>
          <a:xfrm>
            <a:off x="1333342" y="3792477"/>
            <a:ext cx="15959248" cy="4908550"/>
          </a:xfrm>
          <a:prstGeom prst="rect">
            <a:avLst/>
          </a:prstGeom>
        </p:spPr>
        <p:txBody>
          <a:bodyPr lIns="0" tIns="0" rIns="0" bIns="0" rtlCol="0" anchor="t">
            <a:spAutoFit/>
          </a:bodyPr>
          <a:lstStyle/>
          <a:p>
            <a:pPr algn="just">
              <a:lnSpc>
                <a:spcPts val="5599"/>
              </a:lnSpc>
            </a:pPr>
            <a:r>
              <a:rPr lang="en-US" sz="3999" b="1" dirty="0" err="1">
                <a:solidFill>
                  <a:srgbClr val="674935"/>
                </a:solidFill>
                <a:latin typeface="Roboto Condensed Bold"/>
                <a:ea typeface="Roboto Condensed Bold"/>
                <a:cs typeface="Roboto Condensed Bold"/>
                <a:sym typeface="Roboto Condensed Bold"/>
              </a:rPr>
              <a:t>Nhóm</a:t>
            </a:r>
            <a:r>
              <a:rPr lang="en-US" sz="3999" b="1" dirty="0">
                <a:solidFill>
                  <a:srgbClr val="674935"/>
                </a:solidFill>
                <a:latin typeface="Roboto Condensed Bold"/>
                <a:ea typeface="Roboto Condensed Bold"/>
                <a:cs typeface="Roboto Condensed Bold"/>
                <a:sym typeface="Roboto Condensed Bold"/>
              </a:rPr>
              <a:t> 5,6:</a:t>
            </a:r>
          </a:p>
          <a:p>
            <a:pPr marL="863599" lvl="1" indent="-431800" algn="just">
              <a:lnSpc>
                <a:spcPts val="5599"/>
              </a:lnSpc>
              <a:buFont typeface="Arial"/>
              <a:buChar char="•"/>
            </a:pPr>
            <a:r>
              <a:rPr lang="en-US" sz="3999" dirty="0">
                <a:solidFill>
                  <a:srgbClr val="674935"/>
                </a:solidFill>
                <a:latin typeface="Roboto Condensed"/>
                <a:ea typeface="Roboto Condensed"/>
                <a:cs typeface="Roboto Condensed"/>
                <a:sym typeface="Roboto Condensed"/>
              </a:rPr>
              <a:t>(?) Trong </a:t>
            </a:r>
            <a:r>
              <a:rPr lang="en-US" sz="3999" dirty="0" err="1">
                <a:solidFill>
                  <a:srgbClr val="674935"/>
                </a:solidFill>
                <a:latin typeface="Roboto Condensed"/>
                <a:ea typeface="Roboto Condensed"/>
                <a:cs typeface="Roboto Condensed"/>
                <a:sym typeface="Roboto Condensed"/>
              </a:rPr>
              <a:t>phần</a:t>
            </a:r>
            <a:r>
              <a:rPr lang="en-US" sz="3999" dirty="0">
                <a:solidFill>
                  <a:srgbClr val="674935"/>
                </a:solidFill>
                <a:latin typeface="Roboto Condensed"/>
                <a:ea typeface="Roboto Condensed"/>
                <a:cs typeface="Roboto Condensed"/>
                <a:sym typeface="Roboto Condensed"/>
              </a:rPr>
              <a:t> (3), </a:t>
            </a:r>
            <a:r>
              <a:rPr lang="en-US" sz="3999" dirty="0" err="1">
                <a:solidFill>
                  <a:srgbClr val="674935"/>
                </a:solidFill>
                <a:latin typeface="Roboto Condensed"/>
                <a:ea typeface="Roboto Condensed"/>
                <a:cs typeface="Roboto Condensed"/>
                <a:sym typeface="Roboto Condensed"/>
              </a:rPr>
              <a:t>theo</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tác</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giả</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một</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tác</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phẩm</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văn</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học</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viết</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cho</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thiếu</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nhi</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cần</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có</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những</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phẩm</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chất</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gì</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Những</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câu</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văn</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nào</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giúp</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em</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nhận</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ra</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điều</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đó</a:t>
            </a:r>
            <a:r>
              <a:rPr lang="en-US" sz="3999" dirty="0">
                <a:solidFill>
                  <a:srgbClr val="674935"/>
                </a:solidFill>
                <a:latin typeface="Roboto Condensed"/>
                <a:ea typeface="Roboto Condensed"/>
                <a:cs typeface="Roboto Condensed"/>
                <a:sym typeface="Roboto Condensed"/>
              </a:rPr>
              <a:t>?</a:t>
            </a:r>
          </a:p>
          <a:p>
            <a:pPr marL="863599" lvl="1" indent="-431800" algn="just">
              <a:lnSpc>
                <a:spcPts val="5599"/>
              </a:lnSpc>
              <a:buFont typeface="Arial"/>
              <a:buChar char="•"/>
            </a:pPr>
            <a:r>
              <a:rPr lang="en-US" sz="3999" dirty="0">
                <a:solidFill>
                  <a:srgbClr val="674935"/>
                </a:solidFill>
                <a:latin typeface="Roboto Condensed"/>
                <a:ea typeface="Roboto Condensed"/>
                <a:cs typeface="Roboto Condensed"/>
                <a:sym typeface="Roboto Condensed"/>
              </a:rPr>
              <a:t>(?) Trong </a:t>
            </a:r>
            <a:r>
              <a:rPr lang="en-US" sz="3999" dirty="0" err="1">
                <a:solidFill>
                  <a:srgbClr val="674935"/>
                </a:solidFill>
                <a:latin typeface="Roboto Condensed"/>
                <a:ea typeface="Roboto Condensed"/>
                <a:cs typeface="Roboto Condensed"/>
                <a:sym typeface="Roboto Condensed"/>
              </a:rPr>
              <a:t>đoạn</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cuối</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của</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bài</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nghị</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luận</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tác</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giả</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cho</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rằng</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Phải</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viết</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cho</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trẻ</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em</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từ</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góc</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nhìn</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của</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một</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người</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lớn</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sâu</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sắc</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và</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từng</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trải</a:t>
            </a:r>
            <a:r>
              <a:rPr lang="en-US" sz="3999" dirty="0">
                <a:solidFill>
                  <a:srgbClr val="674935"/>
                </a:solidFill>
                <a:latin typeface="Roboto Condensed"/>
                <a:ea typeface="Roboto Condensed"/>
                <a:cs typeface="Roboto Condensed"/>
                <a:sym typeface="Roboto Condensed"/>
              </a:rPr>
              <a:t>”. Em </a:t>
            </a:r>
            <a:r>
              <a:rPr lang="en-US" sz="3999" dirty="0" err="1">
                <a:solidFill>
                  <a:srgbClr val="674935"/>
                </a:solidFill>
                <a:latin typeface="Roboto Condensed"/>
                <a:ea typeface="Roboto Condensed"/>
                <a:cs typeface="Roboto Condensed"/>
                <a:sym typeface="Roboto Condensed"/>
              </a:rPr>
              <a:t>có</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suy</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nghĩ</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gì</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về</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quan</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điểm</a:t>
            </a:r>
            <a:r>
              <a:rPr lang="en-US" sz="3999" dirty="0">
                <a:solidFill>
                  <a:srgbClr val="674935"/>
                </a:solidFill>
                <a:latin typeface="Roboto Condensed"/>
                <a:ea typeface="Roboto Condensed"/>
                <a:cs typeface="Roboto Condensed"/>
                <a:sym typeface="Roboto Condensed"/>
              </a:rPr>
              <a:t> </a:t>
            </a:r>
            <a:r>
              <a:rPr lang="en-US" sz="3999" dirty="0" err="1">
                <a:solidFill>
                  <a:srgbClr val="674935"/>
                </a:solidFill>
                <a:latin typeface="Roboto Condensed"/>
                <a:ea typeface="Roboto Condensed"/>
                <a:cs typeface="Roboto Condensed"/>
                <a:sym typeface="Roboto Condensed"/>
              </a:rPr>
              <a:t>này</a:t>
            </a:r>
            <a:r>
              <a:rPr lang="en-US" sz="3999" dirty="0">
                <a:solidFill>
                  <a:srgbClr val="674935"/>
                </a:solidFill>
                <a:latin typeface="Roboto Condensed"/>
                <a:ea typeface="Roboto Condensed"/>
                <a:cs typeface="Roboto Condensed"/>
                <a:sym typeface="Roboto Condensed"/>
              </a:rPr>
              <a:t>?</a:t>
            </a:r>
          </a:p>
          <a:p>
            <a:pPr algn="just">
              <a:lnSpc>
                <a:spcPts val="5599"/>
              </a:lnSpc>
            </a:pPr>
            <a:endParaRPr lang="en-US" sz="3999" dirty="0">
              <a:solidFill>
                <a:srgbClr val="674935"/>
              </a:solidFill>
              <a:latin typeface="Roboto Condensed"/>
              <a:ea typeface="Roboto Condensed"/>
              <a:cs typeface="Roboto Condensed"/>
              <a:sym typeface="Roboto Condensed"/>
            </a:endParaRPr>
          </a:p>
        </p:txBody>
      </p:sp>
      <p:sp>
        <p:nvSpPr>
          <p:cNvPr id="10" name="TextBox 10"/>
          <p:cNvSpPr txBox="1"/>
          <p:nvPr/>
        </p:nvSpPr>
        <p:spPr>
          <a:xfrm>
            <a:off x="1110687" y="1242835"/>
            <a:ext cx="16066627" cy="764540"/>
          </a:xfrm>
          <a:prstGeom prst="rect">
            <a:avLst/>
          </a:prstGeom>
        </p:spPr>
        <p:txBody>
          <a:bodyPr lIns="0" tIns="0" rIns="0" bIns="0" rtlCol="0" anchor="t">
            <a:spAutoFit/>
          </a:bodyPr>
          <a:lstStyle/>
          <a:p>
            <a:pPr algn="just">
              <a:lnSpc>
                <a:spcPts val="6159"/>
              </a:lnSpc>
            </a:pPr>
            <a:r>
              <a:rPr lang="en-US" sz="4399" b="1">
                <a:solidFill>
                  <a:srgbClr val="674935"/>
                </a:solidFill>
                <a:latin typeface="Roboto Condensed Bold"/>
                <a:ea typeface="Roboto Condensed Bold"/>
                <a:cs typeface="Roboto Condensed Bold"/>
                <a:sym typeface="Roboto Condensed Bold"/>
              </a:rPr>
              <a:t>b. Cách triển khai vấn đề trong văn bản</a:t>
            </a:r>
          </a:p>
        </p:txBody>
      </p:sp>
      <p:sp>
        <p:nvSpPr>
          <p:cNvPr id="11" name="TextBox 11"/>
          <p:cNvSpPr txBox="1"/>
          <p:nvPr/>
        </p:nvSpPr>
        <p:spPr>
          <a:xfrm>
            <a:off x="1028700" y="336935"/>
            <a:ext cx="11282356" cy="1005205"/>
          </a:xfrm>
          <a:prstGeom prst="rect">
            <a:avLst/>
          </a:prstGeom>
        </p:spPr>
        <p:txBody>
          <a:bodyPr lIns="0" tIns="0" rIns="0" bIns="0" rtlCol="0" anchor="t">
            <a:spAutoFit/>
          </a:bodyPr>
          <a:lstStyle/>
          <a:p>
            <a:pPr algn="l">
              <a:lnSpc>
                <a:spcPts val="8120"/>
              </a:lnSpc>
            </a:pPr>
            <a:r>
              <a:rPr lang="en-US" sz="5800">
                <a:solidFill>
                  <a:srgbClr val="674935"/>
                </a:solidFill>
                <a:latin typeface="#9Slide07 SVNUT Triumph Press"/>
                <a:ea typeface="#9Slide07 SVNUT Triumph Press"/>
                <a:cs typeface="#9Slide07 SVNUT Triumph Press"/>
                <a:sym typeface="#9Slide07 SVNUT Triumph Press"/>
              </a:rPr>
              <a:t>3.2. Đọc hiểu văn bản </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BF8E9"/>
        </a:solidFill>
        <a:effectLst/>
      </p:bgPr>
    </p:bg>
    <p:spTree>
      <p:nvGrpSpPr>
        <p:cNvPr id="1" name=""/>
        <p:cNvGrpSpPr/>
        <p:nvPr/>
      </p:nvGrpSpPr>
      <p:grpSpPr>
        <a:xfrm>
          <a:off x="0" y="0"/>
          <a:ext cx="0" cy="0"/>
          <a:chOff x="0" y="0"/>
          <a:chExt cx="0" cy="0"/>
        </a:xfrm>
      </p:grpSpPr>
      <p:sp>
        <p:nvSpPr>
          <p:cNvPr id="2" name="AutoShape 2"/>
          <p:cNvSpPr/>
          <p:nvPr/>
        </p:nvSpPr>
        <p:spPr>
          <a:xfrm>
            <a:off x="211452" y="1466341"/>
            <a:ext cx="17047845" cy="9525"/>
          </a:xfrm>
          <a:prstGeom prst="line">
            <a:avLst/>
          </a:prstGeom>
          <a:ln w="9525" cap="rnd">
            <a:solidFill>
              <a:srgbClr val="64380A"/>
            </a:solidFill>
            <a:prstDash val="solid"/>
            <a:headEnd type="none" w="sm" len="sm"/>
            <a:tailEnd type="none" w="sm" len="sm"/>
          </a:ln>
        </p:spPr>
        <p:txBody>
          <a:bodyPr/>
          <a:lstStyle/>
          <a:p>
            <a:endParaRPr lang="en-US"/>
          </a:p>
        </p:txBody>
      </p:sp>
      <p:grpSp>
        <p:nvGrpSpPr>
          <p:cNvPr id="3" name="Group 3"/>
          <p:cNvGrpSpPr/>
          <p:nvPr/>
        </p:nvGrpSpPr>
        <p:grpSpPr>
          <a:xfrm>
            <a:off x="1714497" y="847880"/>
            <a:ext cx="1090612" cy="1090612"/>
            <a:chOff x="0" y="0"/>
            <a:chExt cx="1454150" cy="1454150"/>
          </a:xfrm>
        </p:grpSpPr>
        <p:sp>
          <p:nvSpPr>
            <p:cNvPr id="4" name="Freeform 4"/>
            <p:cNvSpPr/>
            <p:nvPr/>
          </p:nvSpPr>
          <p:spPr>
            <a:xfrm>
              <a:off x="15875" y="15875"/>
              <a:ext cx="1422400" cy="1422400"/>
            </a:xfrm>
            <a:custGeom>
              <a:avLst/>
              <a:gdLst/>
              <a:ahLst/>
              <a:cxnLst/>
              <a:rect l="l" t="t" r="r" b="b"/>
              <a:pathLst>
                <a:path w="1422400" h="1422400">
                  <a:moveTo>
                    <a:pt x="0" y="711200"/>
                  </a:moveTo>
                  <a:cubicBezTo>
                    <a:pt x="0" y="318389"/>
                    <a:pt x="318389" y="0"/>
                    <a:pt x="711200" y="0"/>
                  </a:cubicBezTo>
                  <a:cubicBezTo>
                    <a:pt x="1104011" y="0"/>
                    <a:pt x="1422400" y="318389"/>
                    <a:pt x="1422400" y="711200"/>
                  </a:cubicBezTo>
                  <a:cubicBezTo>
                    <a:pt x="1422400" y="1104011"/>
                    <a:pt x="1104011" y="1422400"/>
                    <a:pt x="711200" y="1422400"/>
                  </a:cubicBezTo>
                  <a:cubicBezTo>
                    <a:pt x="318389" y="1422400"/>
                    <a:pt x="0" y="1104011"/>
                    <a:pt x="0" y="711200"/>
                  </a:cubicBezTo>
                  <a:close/>
                </a:path>
              </a:pathLst>
            </a:custGeom>
            <a:solidFill>
              <a:srgbClr val="FFFFFF"/>
            </a:solidFill>
          </p:spPr>
          <p:txBody>
            <a:bodyPr/>
            <a:lstStyle/>
            <a:p>
              <a:endParaRPr lang="en-US"/>
            </a:p>
          </p:txBody>
        </p:sp>
        <p:sp>
          <p:nvSpPr>
            <p:cNvPr id="5" name="Freeform 5"/>
            <p:cNvSpPr/>
            <p:nvPr/>
          </p:nvSpPr>
          <p:spPr>
            <a:xfrm>
              <a:off x="0" y="0"/>
              <a:ext cx="1454150" cy="1454150"/>
            </a:xfrm>
            <a:custGeom>
              <a:avLst/>
              <a:gdLst/>
              <a:ahLst/>
              <a:cxnLst/>
              <a:rect l="l" t="t" r="r" b="b"/>
              <a:pathLst>
                <a:path w="1454150" h="1454150">
                  <a:moveTo>
                    <a:pt x="0" y="727075"/>
                  </a:moveTo>
                  <a:cubicBezTo>
                    <a:pt x="0" y="325501"/>
                    <a:pt x="325501" y="0"/>
                    <a:pt x="727075" y="0"/>
                  </a:cubicBezTo>
                  <a:lnTo>
                    <a:pt x="727075" y="15875"/>
                  </a:lnTo>
                  <a:lnTo>
                    <a:pt x="727075" y="0"/>
                  </a:lnTo>
                  <a:cubicBezTo>
                    <a:pt x="1128649" y="0"/>
                    <a:pt x="1454150" y="325501"/>
                    <a:pt x="1454150" y="727075"/>
                  </a:cubicBezTo>
                  <a:lnTo>
                    <a:pt x="1438275" y="727075"/>
                  </a:lnTo>
                  <a:lnTo>
                    <a:pt x="1454150" y="727075"/>
                  </a:lnTo>
                  <a:cubicBezTo>
                    <a:pt x="1454150" y="1128649"/>
                    <a:pt x="1128649" y="1454150"/>
                    <a:pt x="727075" y="1454150"/>
                  </a:cubicBezTo>
                  <a:lnTo>
                    <a:pt x="727075" y="1438275"/>
                  </a:lnTo>
                  <a:lnTo>
                    <a:pt x="727075" y="1454150"/>
                  </a:lnTo>
                  <a:cubicBezTo>
                    <a:pt x="325501" y="1454150"/>
                    <a:pt x="0" y="1128649"/>
                    <a:pt x="0" y="727075"/>
                  </a:cubicBezTo>
                  <a:lnTo>
                    <a:pt x="15875" y="727075"/>
                  </a:lnTo>
                  <a:lnTo>
                    <a:pt x="31750" y="727075"/>
                  </a:lnTo>
                  <a:lnTo>
                    <a:pt x="15875" y="727075"/>
                  </a:lnTo>
                  <a:lnTo>
                    <a:pt x="0" y="727075"/>
                  </a:lnTo>
                  <a:moveTo>
                    <a:pt x="31750" y="727075"/>
                  </a:moveTo>
                  <a:cubicBezTo>
                    <a:pt x="31750" y="735838"/>
                    <a:pt x="24638" y="742950"/>
                    <a:pt x="15875" y="742950"/>
                  </a:cubicBezTo>
                  <a:cubicBezTo>
                    <a:pt x="7112" y="742950"/>
                    <a:pt x="0" y="735838"/>
                    <a:pt x="0" y="727075"/>
                  </a:cubicBezTo>
                  <a:cubicBezTo>
                    <a:pt x="0" y="718312"/>
                    <a:pt x="7112" y="711200"/>
                    <a:pt x="15875" y="711200"/>
                  </a:cubicBezTo>
                  <a:cubicBezTo>
                    <a:pt x="24638" y="711200"/>
                    <a:pt x="31750" y="718312"/>
                    <a:pt x="31750" y="727075"/>
                  </a:cubicBezTo>
                  <a:cubicBezTo>
                    <a:pt x="31750" y="1111123"/>
                    <a:pt x="343027" y="1422400"/>
                    <a:pt x="727075" y="1422400"/>
                  </a:cubicBezTo>
                  <a:cubicBezTo>
                    <a:pt x="1111123" y="1422400"/>
                    <a:pt x="1422400" y="1111123"/>
                    <a:pt x="1422400" y="727075"/>
                  </a:cubicBezTo>
                  <a:cubicBezTo>
                    <a:pt x="1422400" y="343027"/>
                    <a:pt x="1111123" y="31750"/>
                    <a:pt x="727075" y="31750"/>
                  </a:cubicBezTo>
                  <a:lnTo>
                    <a:pt x="727075" y="15875"/>
                  </a:lnTo>
                  <a:lnTo>
                    <a:pt x="727075" y="31750"/>
                  </a:lnTo>
                  <a:cubicBezTo>
                    <a:pt x="343027" y="31750"/>
                    <a:pt x="31750" y="343027"/>
                    <a:pt x="31750" y="727075"/>
                  </a:cubicBezTo>
                  <a:close/>
                </a:path>
              </a:pathLst>
            </a:custGeom>
            <a:solidFill>
              <a:srgbClr val="64380A"/>
            </a:solidFill>
          </p:spPr>
          <p:txBody>
            <a:bodyPr/>
            <a:lstStyle/>
            <a:p>
              <a:endParaRPr lang="en-US"/>
            </a:p>
          </p:txBody>
        </p:sp>
        <p:sp>
          <p:nvSpPr>
            <p:cNvPr id="6" name="TextBox 6"/>
            <p:cNvSpPr txBox="1"/>
            <p:nvPr/>
          </p:nvSpPr>
          <p:spPr>
            <a:xfrm>
              <a:off x="0" y="-9525"/>
              <a:ext cx="1454150" cy="1463675"/>
            </a:xfrm>
            <a:prstGeom prst="rect">
              <a:avLst/>
            </a:prstGeom>
          </p:spPr>
          <p:txBody>
            <a:bodyPr lIns="50800" tIns="50800" rIns="50800" bIns="50800" rtlCol="0" anchor="ctr"/>
            <a:lstStyle/>
            <a:p>
              <a:pPr algn="ctr">
                <a:lnSpc>
                  <a:spcPts val="5519"/>
                </a:lnSpc>
              </a:pPr>
              <a:r>
                <a:rPr lang="en-US" sz="4599" b="1">
                  <a:solidFill>
                    <a:srgbClr val="64380A"/>
                  </a:solidFill>
                  <a:latin typeface="Roboto Condensed Bold"/>
                  <a:ea typeface="Roboto Condensed Bold"/>
                  <a:cs typeface="Roboto Condensed Bold"/>
                  <a:sym typeface="Roboto Condensed Bold"/>
                </a:rPr>
                <a:t>1</a:t>
              </a:r>
            </a:p>
          </p:txBody>
        </p:sp>
      </p:grpSp>
      <p:grpSp>
        <p:nvGrpSpPr>
          <p:cNvPr id="7" name="Group 7"/>
          <p:cNvGrpSpPr/>
          <p:nvPr/>
        </p:nvGrpSpPr>
        <p:grpSpPr>
          <a:xfrm>
            <a:off x="7302524" y="904986"/>
            <a:ext cx="1090612" cy="1090612"/>
            <a:chOff x="0" y="0"/>
            <a:chExt cx="1454150" cy="1454150"/>
          </a:xfrm>
        </p:grpSpPr>
        <p:sp>
          <p:nvSpPr>
            <p:cNvPr id="8" name="Freeform 8"/>
            <p:cNvSpPr/>
            <p:nvPr/>
          </p:nvSpPr>
          <p:spPr>
            <a:xfrm>
              <a:off x="15875" y="15875"/>
              <a:ext cx="1422400" cy="1422400"/>
            </a:xfrm>
            <a:custGeom>
              <a:avLst/>
              <a:gdLst/>
              <a:ahLst/>
              <a:cxnLst/>
              <a:rect l="l" t="t" r="r" b="b"/>
              <a:pathLst>
                <a:path w="1422400" h="1422400">
                  <a:moveTo>
                    <a:pt x="0" y="711200"/>
                  </a:moveTo>
                  <a:cubicBezTo>
                    <a:pt x="0" y="318389"/>
                    <a:pt x="318389" y="0"/>
                    <a:pt x="711200" y="0"/>
                  </a:cubicBezTo>
                  <a:cubicBezTo>
                    <a:pt x="1104011" y="0"/>
                    <a:pt x="1422400" y="318389"/>
                    <a:pt x="1422400" y="711200"/>
                  </a:cubicBezTo>
                  <a:cubicBezTo>
                    <a:pt x="1422400" y="1104011"/>
                    <a:pt x="1104011" y="1422400"/>
                    <a:pt x="711200" y="1422400"/>
                  </a:cubicBezTo>
                  <a:cubicBezTo>
                    <a:pt x="318389" y="1422400"/>
                    <a:pt x="0" y="1104011"/>
                    <a:pt x="0" y="711200"/>
                  </a:cubicBezTo>
                  <a:close/>
                </a:path>
              </a:pathLst>
            </a:custGeom>
            <a:solidFill>
              <a:srgbClr val="FFFFFF"/>
            </a:solidFill>
          </p:spPr>
          <p:txBody>
            <a:bodyPr/>
            <a:lstStyle/>
            <a:p>
              <a:endParaRPr lang="en-US"/>
            </a:p>
          </p:txBody>
        </p:sp>
        <p:sp>
          <p:nvSpPr>
            <p:cNvPr id="9" name="Freeform 9"/>
            <p:cNvSpPr/>
            <p:nvPr/>
          </p:nvSpPr>
          <p:spPr>
            <a:xfrm>
              <a:off x="0" y="0"/>
              <a:ext cx="1454150" cy="1454150"/>
            </a:xfrm>
            <a:custGeom>
              <a:avLst/>
              <a:gdLst/>
              <a:ahLst/>
              <a:cxnLst/>
              <a:rect l="l" t="t" r="r" b="b"/>
              <a:pathLst>
                <a:path w="1454150" h="1454150">
                  <a:moveTo>
                    <a:pt x="0" y="727075"/>
                  </a:moveTo>
                  <a:cubicBezTo>
                    <a:pt x="0" y="325501"/>
                    <a:pt x="325501" y="0"/>
                    <a:pt x="727075" y="0"/>
                  </a:cubicBezTo>
                  <a:lnTo>
                    <a:pt x="727075" y="15875"/>
                  </a:lnTo>
                  <a:lnTo>
                    <a:pt x="727075" y="0"/>
                  </a:lnTo>
                  <a:cubicBezTo>
                    <a:pt x="1128649" y="0"/>
                    <a:pt x="1454150" y="325501"/>
                    <a:pt x="1454150" y="727075"/>
                  </a:cubicBezTo>
                  <a:lnTo>
                    <a:pt x="1438275" y="727075"/>
                  </a:lnTo>
                  <a:lnTo>
                    <a:pt x="1454150" y="727075"/>
                  </a:lnTo>
                  <a:cubicBezTo>
                    <a:pt x="1454150" y="1128649"/>
                    <a:pt x="1128649" y="1454150"/>
                    <a:pt x="727075" y="1454150"/>
                  </a:cubicBezTo>
                  <a:lnTo>
                    <a:pt x="727075" y="1438275"/>
                  </a:lnTo>
                  <a:lnTo>
                    <a:pt x="727075" y="1454150"/>
                  </a:lnTo>
                  <a:cubicBezTo>
                    <a:pt x="325501" y="1454150"/>
                    <a:pt x="0" y="1128649"/>
                    <a:pt x="0" y="727075"/>
                  </a:cubicBezTo>
                  <a:lnTo>
                    <a:pt x="15875" y="727075"/>
                  </a:lnTo>
                  <a:lnTo>
                    <a:pt x="31750" y="727075"/>
                  </a:lnTo>
                  <a:lnTo>
                    <a:pt x="15875" y="727075"/>
                  </a:lnTo>
                  <a:lnTo>
                    <a:pt x="0" y="727075"/>
                  </a:lnTo>
                  <a:moveTo>
                    <a:pt x="31750" y="727075"/>
                  </a:moveTo>
                  <a:cubicBezTo>
                    <a:pt x="31750" y="735838"/>
                    <a:pt x="24638" y="742950"/>
                    <a:pt x="15875" y="742950"/>
                  </a:cubicBezTo>
                  <a:cubicBezTo>
                    <a:pt x="7112" y="742950"/>
                    <a:pt x="0" y="735838"/>
                    <a:pt x="0" y="727075"/>
                  </a:cubicBezTo>
                  <a:cubicBezTo>
                    <a:pt x="0" y="718312"/>
                    <a:pt x="7112" y="711200"/>
                    <a:pt x="15875" y="711200"/>
                  </a:cubicBezTo>
                  <a:cubicBezTo>
                    <a:pt x="24638" y="711200"/>
                    <a:pt x="31750" y="718312"/>
                    <a:pt x="31750" y="727075"/>
                  </a:cubicBezTo>
                  <a:cubicBezTo>
                    <a:pt x="31750" y="1111123"/>
                    <a:pt x="343027" y="1422400"/>
                    <a:pt x="727075" y="1422400"/>
                  </a:cubicBezTo>
                  <a:cubicBezTo>
                    <a:pt x="1111123" y="1422400"/>
                    <a:pt x="1422400" y="1111123"/>
                    <a:pt x="1422400" y="727075"/>
                  </a:cubicBezTo>
                  <a:cubicBezTo>
                    <a:pt x="1422400" y="343027"/>
                    <a:pt x="1111123" y="31750"/>
                    <a:pt x="727075" y="31750"/>
                  </a:cubicBezTo>
                  <a:lnTo>
                    <a:pt x="727075" y="15875"/>
                  </a:lnTo>
                  <a:lnTo>
                    <a:pt x="727075" y="31750"/>
                  </a:lnTo>
                  <a:cubicBezTo>
                    <a:pt x="343027" y="31750"/>
                    <a:pt x="31750" y="343027"/>
                    <a:pt x="31750" y="727075"/>
                  </a:cubicBezTo>
                  <a:close/>
                </a:path>
              </a:pathLst>
            </a:custGeom>
            <a:solidFill>
              <a:srgbClr val="64380A"/>
            </a:solidFill>
          </p:spPr>
          <p:txBody>
            <a:bodyPr/>
            <a:lstStyle/>
            <a:p>
              <a:endParaRPr lang="en-US"/>
            </a:p>
          </p:txBody>
        </p:sp>
        <p:sp>
          <p:nvSpPr>
            <p:cNvPr id="10" name="TextBox 10"/>
            <p:cNvSpPr txBox="1"/>
            <p:nvPr/>
          </p:nvSpPr>
          <p:spPr>
            <a:xfrm>
              <a:off x="0" y="-9525"/>
              <a:ext cx="1454150" cy="1463675"/>
            </a:xfrm>
            <a:prstGeom prst="rect">
              <a:avLst/>
            </a:prstGeom>
          </p:spPr>
          <p:txBody>
            <a:bodyPr lIns="50800" tIns="50800" rIns="50800" bIns="50800" rtlCol="0" anchor="ctr"/>
            <a:lstStyle/>
            <a:p>
              <a:pPr algn="ctr">
                <a:lnSpc>
                  <a:spcPts val="5519"/>
                </a:lnSpc>
              </a:pPr>
              <a:r>
                <a:rPr lang="en-US" sz="4599" b="1">
                  <a:solidFill>
                    <a:srgbClr val="64380A"/>
                  </a:solidFill>
                  <a:latin typeface="Roboto Condensed Bold"/>
                  <a:ea typeface="Roboto Condensed Bold"/>
                  <a:cs typeface="Roboto Condensed Bold"/>
                  <a:sym typeface="Roboto Condensed Bold"/>
                </a:rPr>
                <a:t>2</a:t>
              </a:r>
            </a:p>
          </p:txBody>
        </p:sp>
      </p:grpSp>
      <p:grpSp>
        <p:nvGrpSpPr>
          <p:cNvPr id="11" name="Group 11"/>
          <p:cNvGrpSpPr/>
          <p:nvPr/>
        </p:nvGrpSpPr>
        <p:grpSpPr>
          <a:xfrm>
            <a:off x="14625278" y="763396"/>
            <a:ext cx="1090612" cy="1090612"/>
            <a:chOff x="0" y="0"/>
            <a:chExt cx="1454150" cy="1454150"/>
          </a:xfrm>
        </p:grpSpPr>
        <p:sp>
          <p:nvSpPr>
            <p:cNvPr id="12" name="Freeform 12"/>
            <p:cNvSpPr/>
            <p:nvPr/>
          </p:nvSpPr>
          <p:spPr>
            <a:xfrm>
              <a:off x="15875" y="15875"/>
              <a:ext cx="1422400" cy="1422400"/>
            </a:xfrm>
            <a:custGeom>
              <a:avLst/>
              <a:gdLst/>
              <a:ahLst/>
              <a:cxnLst/>
              <a:rect l="l" t="t" r="r" b="b"/>
              <a:pathLst>
                <a:path w="1422400" h="1422400">
                  <a:moveTo>
                    <a:pt x="0" y="711200"/>
                  </a:moveTo>
                  <a:cubicBezTo>
                    <a:pt x="0" y="318389"/>
                    <a:pt x="318389" y="0"/>
                    <a:pt x="711200" y="0"/>
                  </a:cubicBezTo>
                  <a:cubicBezTo>
                    <a:pt x="1104011" y="0"/>
                    <a:pt x="1422400" y="318389"/>
                    <a:pt x="1422400" y="711200"/>
                  </a:cubicBezTo>
                  <a:cubicBezTo>
                    <a:pt x="1422400" y="1104011"/>
                    <a:pt x="1104011" y="1422400"/>
                    <a:pt x="711200" y="1422400"/>
                  </a:cubicBezTo>
                  <a:cubicBezTo>
                    <a:pt x="318389" y="1422400"/>
                    <a:pt x="0" y="1104011"/>
                    <a:pt x="0" y="711200"/>
                  </a:cubicBezTo>
                  <a:close/>
                </a:path>
              </a:pathLst>
            </a:custGeom>
            <a:solidFill>
              <a:srgbClr val="FFFFFF"/>
            </a:solidFill>
          </p:spPr>
          <p:txBody>
            <a:bodyPr/>
            <a:lstStyle/>
            <a:p>
              <a:endParaRPr lang="en-US"/>
            </a:p>
          </p:txBody>
        </p:sp>
        <p:sp>
          <p:nvSpPr>
            <p:cNvPr id="13" name="Freeform 13"/>
            <p:cNvSpPr/>
            <p:nvPr/>
          </p:nvSpPr>
          <p:spPr>
            <a:xfrm>
              <a:off x="0" y="0"/>
              <a:ext cx="1454150" cy="1454150"/>
            </a:xfrm>
            <a:custGeom>
              <a:avLst/>
              <a:gdLst/>
              <a:ahLst/>
              <a:cxnLst/>
              <a:rect l="l" t="t" r="r" b="b"/>
              <a:pathLst>
                <a:path w="1454150" h="1454150">
                  <a:moveTo>
                    <a:pt x="0" y="727075"/>
                  </a:moveTo>
                  <a:cubicBezTo>
                    <a:pt x="0" y="325501"/>
                    <a:pt x="325501" y="0"/>
                    <a:pt x="727075" y="0"/>
                  </a:cubicBezTo>
                  <a:lnTo>
                    <a:pt x="727075" y="15875"/>
                  </a:lnTo>
                  <a:lnTo>
                    <a:pt x="727075" y="0"/>
                  </a:lnTo>
                  <a:cubicBezTo>
                    <a:pt x="1128649" y="0"/>
                    <a:pt x="1454150" y="325501"/>
                    <a:pt x="1454150" y="727075"/>
                  </a:cubicBezTo>
                  <a:lnTo>
                    <a:pt x="1438275" y="727075"/>
                  </a:lnTo>
                  <a:lnTo>
                    <a:pt x="1454150" y="727075"/>
                  </a:lnTo>
                  <a:cubicBezTo>
                    <a:pt x="1454150" y="1128649"/>
                    <a:pt x="1128649" y="1454150"/>
                    <a:pt x="727075" y="1454150"/>
                  </a:cubicBezTo>
                  <a:lnTo>
                    <a:pt x="727075" y="1438275"/>
                  </a:lnTo>
                  <a:lnTo>
                    <a:pt x="727075" y="1454150"/>
                  </a:lnTo>
                  <a:cubicBezTo>
                    <a:pt x="325501" y="1454150"/>
                    <a:pt x="0" y="1128649"/>
                    <a:pt x="0" y="727075"/>
                  </a:cubicBezTo>
                  <a:lnTo>
                    <a:pt x="15875" y="727075"/>
                  </a:lnTo>
                  <a:lnTo>
                    <a:pt x="31750" y="727075"/>
                  </a:lnTo>
                  <a:lnTo>
                    <a:pt x="15875" y="727075"/>
                  </a:lnTo>
                  <a:lnTo>
                    <a:pt x="0" y="727075"/>
                  </a:lnTo>
                  <a:moveTo>
                    <a:pt x="31750" y="727075"/>
                  </a:moveTo>
                  <a:cubicBezTo>
                    <a:pt x="31750" y="735838"/>
                    <a:pt x="24638" y="742950"/>
                    <a:pt x="15875" y="742950"/>
                  </a:cubicBezTo>
                  <a:cubicBezTo>
                    <a:pt x="7112" y="742950"/>
                    <a:pt x="0" y="735838"/>
                    <a:pt x="0" y="727075"/>
                  </a:cubicBezTo>
                  <a:cubicBezTo>
                    <a:pt x="0" y="718312"/>
                    <a:pt x="7112" y="711200"/>
                    <a:pt x="15875" y="711200"/>
                  </a:cubicBezTo>
                  <a:cubicBezTo>
                    <a:pt x="24638" y="711200"/>
                    <a:pt x="31750" y="718312"/>
                    <a:pt x="31750" y="727075"/>
                  </a:cubicBezTo>
                  <a:cubicBezTo>
                    <a:pt x="31750" y="1111123"/>
                    <a:pt x="343027" y="1422400"/>
                    <a:pt x="727075" y="1422400"/>
                  </a:cubicBezTo>
                  <a:cubicBezTo>
                    <a:pt x="1111123" y="1422400"/>
                    <a:pt x="1422400" y="1111123"/>
                    <a:pt x="1422400" y="727075"/>
                  </a:cubicBezTo>
                  <a:cubicBezTo>
                    <a:pt x="1422400" y="343027"/>
                    <a:pt x="1111123" y="31750"/>
                    <a:pt x="727075" y="31750"/>
                  </a:cubicBezTo>
                  <a:lnTo>
                    <a:pt x="727075" y="15875"/>
                  </a:lnTo>
                  <a:lnTo>
                    <a:pt x="727075" y="31750"/>
                  </a:lnTo>
                  <a:cubicBezTo>
                    <a:pt x="343027" y="31750"/>
                    <a:pt x="31750" y="343027"/>
                    <a:pt x="31750" y="727075"/>
                  </a:cubicBezTo>
                  <a:close/>
                </a:path>
              </a:pathLst>
            </a:custGeom>
            <a:solidFill>
              <a:srgbClr val="64380A"/>
            </a:solidFill>
          </p:spPr>
          <p:txBody>
            <a:bodyPr/>
            <a:lstStyle/>
            <a:p>
              <a:endParaRPr lang="en-US"/>
            </a:p>
          </p:txBody>
        </p:sp>
        <p:sp>
          <p:nvSpPr>
            <p:cNvPr id="14" name="TextBox 14"/>
            <p:cNvSpPr txBox="1"/>
            <p:nvPr/>
          </p:nvSpPr>
          <p:spPr>
            <a:xfrm>
              <a:off x="0" y="-9525"/>
              <a:ext cx="1454150" cy="1463675"/>
            </a:xfrm>
            <a:prstGeom prst="rect">
              <a:avLst/>
            </a:prstGeom>
          </p:spPr>
          <p:txBody>
            <a:bodyPr lIns="50800" tIns="50800" rIns="50800" bIns="50800" rtlCol="0" anchor="ctr"/>
            <a:lstStyle/>
            <a:p>
              <a:pPr algn="ctr">
                <a:lnSpc>
                  <a:spcPts val="5519"/>
                </a:lnSpc>
              </a:pPr>
              <a:r>
                <a:rPr lang="en-US" sz="4599" b="1">
                  <a:solidFill>
                    <a:srgbClr val="64380A"/>
                  </a:solidFill>
                  <a:latin typeface="Roboto Condensed Bold"/>
                  <a:ea typeface="Roboto Condensed Bold"/>
                  <a:cs typeface="Roboto Condensed Bold"/>
                  <a:sym typeface="Roboto Condensed Bold"/>
                </a:rPr>
                <a:t>3</a:t>
              </a:r>
            </a:p>
          </p:txBody>
        </p:sp>
      </p:grpSp>
      <p:grpSp>
        <p:nvGrpSpPr>
          <p:cNvPr id="15" name="Group 15"/>
          <p:cNvGrpSpPr/>
          <p:nvPr/>
        </p:nvGrpSpPr>
        <p:grpSpPr>
          <a:xfrm>
            <a:off x="522941" y="2975569"/>
            <a:ext cx="2948885" cy="7087214"/>
            <a:chOff x="0" y="0"/>
            <a:chExt cx="3931847" cy="9449618"/>
          </a:xfrm>
        </p:grpSpPr>
        <p:sp>
          <p:nvSpPr>
            <p:cNvPr id="16" name="Freeform 16"/>
            <p:cNvSpPr/>
            <p:nvPr/>
          </p:nvSpPr>
          <p:spPr>
            <a:xfrm>
              <a:off x="0" y="0"/>
              <a:ext cx="3931846" cy="9449619"/>
            </a:xfrm>
            <a:custGeom>
              <a:avLst/>
              <a:gdLst/>
              <a:ahLst/>
              <a:cxnLst/>
              <a:rect l="l" t="t" r="r" b="b"/>
              <a:pathLst>
                <a:path w="3931846" h="9449619">
                  <a:moveTo>
                    <a:pt x="0" y="1611349"/>
                  </a:moveTo>
                  <a:cubicBezTo>
                    <a:pt x="0" y="721446"/>
                    <a:pt x="632957" y="0"/>
                    <a:pt x="1413710" y="0"/>
                  </a:cubicBezTo>
                  <a:lnTo>
                    <a:pt x="2518137" y="0"/>
                  </a:lnTo>
                  <a:cubicBezTo>
                    <a:pt x="3298890" y="0"/>
                    <a:pt x="3931846" y="721446"/>
                    <a:pt x="3931846" y="1611349"/>
                  </a:cubicBezTo>
                  <a:lnTo>
                    <a:pt x="3931846" y="7838270"/>
                  </a:lnTo>
                  <a:cubicBezTo>
                    <a:pt x="3931846" y="8728173"/>
                    <a:pt x="3298890" y="9449619"/>
                    <a:pt x="2518137" y="9449619"/>
                  </a:cubicBezTo>
                  <a:lnTo>
                    <a:pt x="1413710" y="9449619"/>
                  </a:lnTo>
                  <a:cubicBezTo>
                    <a:pt x="632957" y="9449619"/>
                    <a:pt x="0" y="8728173"/>
                    <a:pt x="0" y="7838270"/>
                  </a:cubicBezTo>
                  <a:close/>
                </a:path>
              </a:pathLst>
            </a:custGeom>
            <a:solidFill>
              <a:srgbClr val="D7CEA8">
                <a:alpha val="66667"/>
              </a:srgbClr>
            </a:solidFill>
          </p:spPr>
          <p:txBody>
            <a:bodyPr/>
            <a:lstStyle/>
            <a:p>
              <a:endParaRPr lang="en-US"/>
            </a:p>
          </p:txBody>
        </p:sp>
      </p:grpSp>
      <p:sp>
        <p:nvSpPr>
          <p:cNvPr id="17" name="TextBox 17"/>
          <p:cNvSpPr txBox="1"/>
          <p:nvPr/>
        </p:nvSpPr>
        <p:spPr>
          <a:xfrm>
            <a:off x="775820" y="4354797"/>
            <a:ext cx="2293085" cy="3200400"/>
          </a:xfrm>
          <a:prstGeom prst="rect">
            <a:avLst/>
          </a:prstGeom>
        </p:spPr>
        <p:txBody>
          <a:bodyPr lIns="0" tIns="0" rIns="0" bIns="0" rtlCol="0" anchor="t">
            <a:spAutoFit/>
          </a:bodyPr>
          <a:lstStyle/>
          <a:p>
            <a:pPr algn="just">
              <a:lnSpc>
                <a:spcPts val="4200"/>
              </a:lnSpc>
            </a:pPr>
            <a:r>
              <a:rPr lang="en-US" sz="3000">
                <a:solidFill>
                  <a:srgbClr val="000000"/>
                </a:solidFill>
                <a:latin typeface="Roboto Condensed"/>
                <a:ea typeface="Roboto Condensed"/>
                <a:cs typeface="Roboto Condensed"/>
                <a:sym typeface="Roboto Condensed"/>
              </a:rPr>
              <a:t>Những phẩm chất cần có của một tác phẩm văn học viết cho thiếu nhi</a:t>
            </a:r>
          </a:p>
        </p:txBody>
      </p:sp>
      <p:grpSp>
        <p:nvGrpSpPr>
          <p:cNvPr id="18" name="Group 18"/>
          <p:cNvGrpSpPr/>
          <p:nvPr/>
        </p:nvGrpSpPr>
        <p:grpSpPr>
          <a:xfrm>
            <a:off x="3598684" y="2756494"/>
            <a:ext cx="8857390" cy="7306289"/>
            <a:chOff x="0" y="0"/>
            <a:chExt cx="2332811" cy="1924290"/>
          </a:xfrm>
        </p:grpSpPr>
        <p:sp>
          <p:nvSpPr>
            <p:cNvPr id="19" name="Freeform 19"/>
            <p:cNvSpPr/>
            <p:nvPr/>
          </p:nvSpPr>
          <p:spPr>
            <a:xfrm>
              <a:off x="0" y="0"/>
              <a:ext cx="2332811" cy="1924290"/>
            </a:xfrm>
            <a:custGeom>
              <a:avLst/>
              <a:gdLst/>
              <a:ahLst/>
              <a:cxnLst/>
              <a:rect l="l" t="t" r="r" b="b"/>
              <a:pathLst>
                <a:path w="2332811" h="1924290">
                  <a:moveTo>
                    <a:pt x="44577" y="0"/>
                  </a:moveTo>
                  <a:lnTo>
                    <a:pt x="2288233" y="0"/>
                  </a:lnTo>
                  <a:cubicBezTo>
                    <a:pt x="2300056" y="0"/>
                    <a:pt x="2311394" y="4697"/>
                    <a:pt x="2319754" y="13056"/>
                  </a:cubicBezTo>
                  <a:cubicBezTo>
                    <a:pt x="2328114" y="21416"/>
                    <a:pt x="2332811" y="32755"/>
                    <a:pt x="2332811" y="44577"/>
                  </a:cubicBezTo>
                  <a:lnTo>
                    <a:pt x="2332811" y="1879713"/>
                  </a:lnTo>
                  <a:cubicBezTo>
                    <a:pt x="2332811" y="1891536"/>
                    <a:pt x="2328114" y="1902874"/>
                    <a:pt x="2319754" y="1911234"/>
                  </a:cubicBezTo>
                  <a:cubicBezTo>
                    <a:pt x="2311394" y="1919594"/>
                    <a:pt x="2300056" y="1924290"/>
                    <a:pt x="2288233" y="1924290"/>
                  </a:cubicBezTo>
                  <a:lnTo>
                    <a:pt x="44577" y="1924290"/>
                  </a:lnTo>
                  <a:cubicBezTo>
                    <a:pt x="32755" y="1924290"/>
                    <a:pt x="21416" y="1919594"/>
                    <a:pt x="13056" y="1911234"/>
                  </a:cubicBezTo>
                  <a:cubicBezTo>
                    <a:pt x="4697" y="1902874"/>
                    <a:pt x="0" y="1891536"/>
                    <a:pt x="0" y="1879713"/>
                  </a:cubicBezTo>
                  <a:lnTo>
                    <a:pt x="0" y="44577"/>
                  </a:lnTo>
                  <a:cubicBezTo>
                    <a:pt x="0" y="32755"/>
                    <a:pt x="4697" y="21416"/>
                    <a:pt x="13056" y="13056"/>
                  </a:cubicBezTo>
                  <a:cubicBezTo>
                    <a:pt x="21416" y="4697"/>
                    <a:pt x="32755" y="0"/>
                    <a:pt x="44577" y="0"/>
                  </a:cubicBezTo>
                  <a:close/>
                </a:path>
              </a:pathLst>
            </a:custGeom>
            <a:solidFill>
              <a:srgbClr val="E3DCBE">
                <a:alpha val="62745"/>
              </a:srgbClr>
            </a:solidFill>
          </p:spPr>
          <p:txBody>
            <a:bodyPr/>
            <a:lstStyle/>
            <a:p>
              <a:endParaRPr lang="en-US"/>
            </a:p>
          </p:txBody>
        </p:sp>
        <p:sp>
          <p:nvSpPr>
            <p:cNvPr id="20" name="TextBox 20"/>
            <p:cNvSpPr txBox="1"/>
            <p:nvPr/>
          </p:nvSpPr>
          <p:spPr>
            <a:xfrm>
              <a:off x="0" y="-285750"/>
              <a:ext cx="2332811" cy="2210040"/>
            </a:xfrm>
            <a:prstGeom prst="rect">
              <a:avLst/>
            </a:prstGeom>
          </p:spPr>
          <p:txBody>
            <a:bodyPr lIns="50800" tIns="50800" rIns="50800" bIns="50800" rtlCol="0" anchor="ctr"/>
            <a:lstStyle/>
            <a:p>
              <a:pPr algn="ctr">
                <a:lnSpc>
                  <a:spcPts val="5759"/>
                </a:lnSpc>
              </a:pPr>
              <a:endParaRPr/>
            </a:p>
          </p:txBody>
        </p:sp>
      </p:grpSp>
      <p:sp>
        <p:nvSpPr>
          <p:cNvPr id="21" name="TextBox 21"/>
          <p:cNvSpPr txBox="1"/>
          <p:nvPr/>
        </p:nvSpPr>
        <p:spPr>
          <a:xfrm>
            <a:off x="3648059" y="3661983"/>
            <a:ext cx="8399542" cy="5334000"/>
          </a:xfrm>
          <a:prstGeom prst="rect">
            <a:avLst/>
          </a:prstGeom>
        </p:spPr>
        <p:txBody>
          <a:bodyPr lIns="0" tIns="0" rIns="0" bIns="0" rtlCol="0" anchor="t">
            <a:spAutoFit/>
          </a:bodyPr>
          <a:lstStyle/>
          <a:p>
            <a:pPr marL="647700" lvl="1" indent="-323850" algn="just">
              <a:lnSpc>
                <a:spcPts val="4200"/>
              </a:lnSpc>
              <a:buFont typeface="Arial"/>
              <a:buChar char="•"/>
            </a:pPr>
            <a:r>
              <a:rPr lang="en-US" sz="3000" dirty="0" err="1">
                <a:solidFill>
                  <a:srgbClr val="000000"/>
                </a:solidFill>
                <a:latin typeface="Roboto Condensed"/>
                <a:ea typeface="Roboto Condensed"/>
                <a:cs typeface="Roboto Condensed"/>
                <a:sym typeface="Roboto Condensed"/>
              </a:rPr>
              <a:t>Một</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tác</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phẩm</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văn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học</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viết</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cho</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thiếu</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nhi</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cần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nhận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diện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đầy</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đủ</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về</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những</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gì</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bị</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đặt</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ra</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ngoài</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chuẩn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mực</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hình</a:t>
            </a:r>
            <a:r>
              <a:rPr lang="en-US" sz="3000" dirty="0">
                <a:solidFill>
                  <a:srgbClr val="000000"/>
                </a:solidFill>
                <a:latin typeface="Roboto Condensed"/>
                <a:ea typeface="Roboto Condensed"/>
                <a:cs typeface="Roboto Condensed"/>
                <a:sym typeface="Roboto Condensed"/>
              </a:rPr>
              <a:t> dung </a:t>
            </a:r>
            <a:r>
              <a:rPr lang="en-US" sz="3000" dirty="0" err="1">
                <a:solidFill>
                  <a:srgbClr val="000000"/>
                </a:solidFill>
                <a:latin typeface="Roboto Condensed"/>
                <a:ea typeface="Roboto Condensed"/>
                <a:cs typeface="Roboto Condensed"/>
                <a:sym typeface="Roboto Condensed"/>
              </a:rPr>
              <a:t>về</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chúng</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như</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những</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tồn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tại</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khác</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đánh</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thức</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và</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nuôi</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dưỡng</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tình</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yêu</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thương</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sự</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trân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trọng</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một</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tồn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tại</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khác</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với</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những</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nỗ</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lực</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để</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thấu</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hiểu</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và</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tôn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trọng</a:t>
            </a:r>
            <a:endParaRPr lang="en-US" sz="3000" dirty="0">
              <a:solidFill>
                <a:srgbClr val="000000"/>
              </a:solidFill>
              <a:latin typeface="Roboto Condensed"/>
              <a:ea typeface="Roboto Condensed"/>
              <a:cs typeface="Roboto Condensed"/>
              <a:sym typeface="Roboto Condensed"/>
            </a:endParaRPr>
          </a:p>
          <a:p>
            <a:pPr marL="647700" lvl="1" indent="-323850" algn="just">
              <a:lnSpc>
                <a:spcPts val="4200"/>
              </a:lnSpc>
              <a:buFont typeface="Arial"/>
              <a:buChar char="•"/>
            </a:pPr>
            <a:r>
              <a:rPr lang="en-US" sz="3000" dirty="0" err="1">
                <a:solidFill>
                  <a:srgbClr val="000000"/>
                </a:solidFill>
                <a:latin typeface="Roboto Condensed"/>
                <a:ea typeface="Roboto Condensed"/>
                <a:cs typeface="Roboto Condensed"/>
                <a:sym typeface="Roboto Condensed"/>
              </a:rPr>
              <a:t>Không</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nên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biến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nhân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vật</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trong</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tác</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phẩm</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văn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học</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thiếu</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nhi</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trở</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thành</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những</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nhân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vật</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hoàn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hảo</a:t>
            </a:r>
            <a:endParaRPr lang="en-US" sz="3000" dirty="0">
              <a:solidFill>
                <a:srgbClr val="000000"/>
              </a:solidFill>
              <a:latin typeface="Roboto Condensed"/>
              <a:ea typeface="Roboto Condensed"/>
              <a:cs typeface="Roboto Condensed"/>
              <a:sym typeface="Roboto Condensed"/>
            </a:endParaRPr>
          </a:p>
          <a:p>
            <a:pPr marL="647700" lvl="1" indent="-323850" algn="just">
              <a:lnSpc>
                <a:spcPts val="4200"/>
              </a:lnSpc>
              <a:buFont typeface="Arial"/>
              <a:buChar char="•"/>
            </a:pPr>
            <a:r>
              <a:rPr lang="en-US" sz="3000" dirty="0" err="1">
                <a:solidFill>
                  <a:srgbClr val="000000"/>
                </a:solidFill>
                <a:latin typeface="Roboto Condensed"/>
                <a:ea typeface="Roboto Condensed"/>
                <a:cs typeface="Roboto Condensed"/>
                <a:sym typeface="Roboto Condensed"/>
              </a:rPr>
              <a:t>Cần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phải</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viết</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cho</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trẻ</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em</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từ</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cái</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nhìn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của</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một</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người</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lớn</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sâu</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sắc</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và</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từng</a:t>
            </a:r>
            <a:r>
              <a:rPr lang="en-US" sz="3000" dirty="0">
                <a:solidFill>
                  <a:srgbClr val="000000"/>
                </a:solidFill>
                <a:latin typeface="Roboto Condensed"/>
                <a:ea typeface="Roboto Condensed"/>
                <a:cs typeface="Roboto Condensed"/>
                <a:sym typeface="Roboto Condensed"/>
              </a:rPr>
              <a:t> </a:t>
            </a:r>
            <a:r>
              <a:rPr lang="en-US" sz="3000" dirty="0" err="1">
                <a:solidFill>
                  <a:srgbClr val="000000"/>
                </a:solidFill>
                <a:latin typeface="Roboto Condensed"/>
                <a:ea typeface="Roboto Condensed"/>
                <a:cs typeface="Roboto Condensed"/>
                <a:sym typeface="Roboto Condensed"/>
              </a:rPr>
              <a:t>trải</a:t>
            </a:r>
            <a:endParaRPr lang="en-US" sz="3000" dirty="0">
              <a:solidFill>
                <a:srgbClr val="000000"/>
              </a:solidFill>
              <a:latin typeface="Roboto Condensed"/>
              <a:ea typeface="Roboto Condensed"/>
              <a:cs typeface="Roboto Condensed"/>
              <a:sym typeface="Roboto Condensed"/>
            </a:endParaRPr>
          </a:p>
        </p:txBody>
      </p:sp>
      <p:grpSp>
        <p:nvGrpSpPr>
          <p:cNvPr id="22" name="Group 22"/>
          <p:cNvGrpSpPr/>
          <p:nvPr/>
        </p:nvGrpSpPr>
        <p:grpSpPr>
          <a:xfrm>
            <a:off x="12646574" y="2756494"/>
            <a:ext cx="5419380" cy="7306289"/>
            <a:chOff x="0" y="0"/>
            <a:chExt cx="7225839" cy="9741718"/>
          </a:xfrm>
        </p:grpSpPr>
        <p:sp>
          <p:nvSpPr>
            <p:cNvPr id="23" name="Freeform 23"/>
            <p:cNvSpPr/>
            <p:nvPr/>
          </p:nvSpPr>
          <p:spPr>
            <a:xfrm>
              <a:off x="0" y="0"/>
              <a:ext cx="7225840" cy="9741719"/>
            </a:xfrm>
            <a:custGeom>
              <a:avLst/>
              <a:gdLst/>
              <a:ahLst/>
              <a:cxnLst/>
              <a:rect l="l" t="t" r="r" b="b"/>
              <a:pathLst>
                <a:path w="7225840" h="9741719">
                  <a:moveTo>
                    <a:pt x="0" y="1661158"/>
                  </a:moveTo>
                  <a:cubicBezTo>
                    <a:pt x="0" y="743747"/>
                    <a:pt x="1163231" y="0"/>
                    <a:pt x="2598076" y="0"/>
                  </a:cubicBezTo>
                  <a:lnTo>
                    <a:pt x="4627763" y="0"/>
                  </a:lnTo>
                  <a:cubicBezTo>
                    <a:pt x="6062608" y="0"/>
                    <a:pt x="7225840" y="743747"/>
                    <a:pt x="7225840" y="1661158"/>
                  </a:cubicBezTo>
                  <a:lnTo>
                    <a:pt x="7225840" y="8080561"/>
                  </a:lnTo>
                  <a:cubicBezTo>
                    <a:pt x="7225840" y="8997972"/>
                    <a:pt x="6062608" y="9741719"/>
                    <a:pt x="4627763" y="9741719"/>
                  </a:cubicBezTo>
                  <a:lnTo>
                    <a:pt x="2598076" y="9741719"/>
                  </a:lnTo>
                  <a:cubicBezTo>
                    <a:pt x="1163231" y="9741719"/>
                    <a:pt x="0" y="8997972"/>
                    <a:pt x="0" y="8080561"/>
                  </a:cubicBezTo>
                  <a:close/>
                </a:path>
              </a:pathLst>
            </a:custGeom>
            <a:solidFill>
              <a:srgbClr val="D7CEA8">
                <a:alpha val="66667"/>
              </a:srgbClr>
            </a:solidFill>
          </p:spPr>
          <p:txBody>
            <a:bodyPr/>
            <a:lstStyle/>
            <a:p>
              <a:endParaRPr lang="en-US"/>
            </a:p>
          </p:txBody>
        </p:sp>
      </p:grpSp>
      <p:sp>
        <p:nvSpPr>
          <p:cNvPr id="24" name="TextBox 24"/>
          <p:cNvSpPr txBox="1"/>
          <p:nvPr/>
        </p:nvSpPr>
        <p:spPr>
          <a:xfrm>
            <a:off x="12456074" y="3661983"/>
            <a:ext cx="5429020" cy="6400800"/>
          </a:xfrm>
          <a:prstGeom prst="rect">
            <a:avLst/>
          </a:prstGeom>
        </p:spPr>
        <p:txBody>
          <a:bodyPr lIns="0" tIns="0" rIns="0" bIns="0" rtlCol="0" anchor="t">
            <a:spAutoFit/>
          </a:bodyPr>
          <a:lstStyle/>
          <a:p>
            <a:pPr marL="647700" lvl="1" indent="-323850" algn="just">
              <a:lnSpc>
                <a:spcPts val="4200"/>
              </a:lnSpc>
              <a:buFont typeface="Arial"/>
              <a:buChar char="•"/>
            </a:pPr>
            <a:r>
              <a:rPr lang="en-US" sz="3000">
                <a:solidFill>
                  <a:srgbClr val="000000"/>
                </a:solidFill>
                <a:latin typeface="Roboto Condensed"/>
                <a:ea typeface="Roboto Condensed"/>
                <a:cs typeface="Roboto Condensed"/>
                <a:sym typeface="Roboto Condensed"/>
              </a:rPr>
              <a:t>Những chế nhạo tai quái mà Luận dành cho Quỳnh</a:t>
            </a:r>
          </a:p>
          <a:p>
            <a:pPr marL="647700" lvl="1" indent="-323850" algn="just">
              <a:lnSpc>
                <a:spcPts val="4200"/>
              </a:lnSpc>
              <a:buFont typeface="Arial"/>
              <a:buChar char="•"/>
            </a:pPr>
            <a:r>
              <a:rPr lang="en-US" sz="3000">
                <a:solidFill>
                  <a:srgbClr val="000000"/>
                </a:solidFill>
                <a:latin typeface="Roboto Condensed"/>
                <a:ea typeface="Roboto Condensed"/>
                <a:cs typeface="Roboto Condensed"/>
                <a:sym typeface="Roboto Condensed"/>
              </a:rPr>
              <a:t>Những nhân vật trong Thằng quỷ nhỏ: Nga nhân hậu nhưng không thật sâu sắc, Luận tinh nghịch, có khi vô tâm nhưng cũng biết chạnh lòng, cảm giác sợ hãi của Nga trước những nét dị thường trong chân dung của Quỳnh, cách Nga chạy trốn khỏi tình cảm của Quỳnh…</a:t>
            </a:r>
          </a:p>
          <a:p>
            <a:pPr algn="just">
              <a:lnSpc>
                <a:spcPts val="4200"/>
              </a:lnSpc>
            </a:pPr>
            <a:endParaRPr lang="en-US" sz="3000">
              <a:solidFill>
                <a:srgbClr val="000000"/>
              </a:solidFill>
              <a:latin typeface="Roboto Condensed"/>
              <a:ea typeface="Roboto Condensed"/>
              <a:cs typeface="Roboto Condensed"/>
              <a:sym typeface="Roboto Condensed"/>
            </a:endParaRPr>
          </a:p>
        </p:txBody>
      </p:sp>
      <p:sp>
        <p:nvSpPr>
          <p:cNvPr id="25" name="TextBox 25"/>
          <p:cNvSpPr txBox="1"/>
          <p:nvPr/>
        </p:nvSpPr>
        <p:spPr>
          <a:xfrm>
            <a:off x="4173580" y="104930"/>
            <a:ext cx="9476184" cy="800100"/>
          </a:xfrm>
          <a:prstGeom prst="rect">
            <a:avLst/>
          </a:prstGeom>
        </p:spPr>
        <p:txBody>
          <a:bodyPr lIns="0" tIns="0" rIns="0" bIns="0" rtlCol="0" anchor="t">
            <a:spAutoFit/>
          </a:bodyPr>
          <a:lstStyle/>
          <a:p>
            <a:pPr algn="ctr">
              <a:lnSpc>
                <a:spcPts val="6299"/>
              </a:lnSpc>
            </a:pPr>
            <a:r>
              <a:rPr lang="en-US" sz="4500">
                <a:solidFill>
                  <a:srgbClr val="674935"/>
                </a:solidFill>
                <a:latin typeface="#9Slide05 Aphrodite Pro"/>
                <a:ea typeface="#9Slide05 Aphrodite Pro"/>
                <a:cs typeface="#9Slide05 Aphrodite Pro"/>
                <a:sym typeface="#9Slide05 Aphrodite Pro"/>
              </a:rPr>
              <a:t>Tìm hiểu cách triển khai luận điểm 3 :</a:t>
            </a:r>
          </a:p>
        </p:txBody>
      </p:sp>
      <p:sp>
        <p:nvSpPr>
          <p:cNvPr id="26" name="TextBox 26"/>
          <p:cNvSpPr txBox="1"/>
          <p:nvPr/>
        </p:nvSpPr>
        <p:spPr>
          <a:xfrm>
            <a:off x="1193226" y="2067520"/>
            <a:ext cx="2468481" cy="688975"/>
          </a:xfrm>
          <a:prstGeom prst="rect">
            <a:avLst/>
          </a:prstGeom>
        </p:spPr>
        <p:txBody>
          <a:bodyPr wrap="square" lIns="0" tIns="0" rIns="0" bIns="0" rtlCol="0" anchor="t">
            <a:spAutoFit/>
          </a:bodyPr>
          <a:lstStyle/>
          <a:p>
            <a:pPr algn="ctr">
              <a:lnSpc>
                <a:spcPts val="5600"/>
              </a:lnSpc>
            </a:pPr>
            <a:r>
              <a:rPr lang="en-US" sz="4000" b="1" dirty="0" err="1">
                <a:solidFill>
                  <a:srgbClr val="674935"/>
                </a:solidFill>
                <a:latin typeface="Roboto Condensed Bold"/>
                <a:ea typeface="Roboto Condensed Bold"/>
                <a:cs typeface="Roboto Condensed Bold"/>
                <a:sym typeface="Roboto Condensed Bold"/>
              </a:rPr>
              <a:t>Luận</a:t>
            </a:r>
            <a:r>
              <a:rPr lang="en-US" sz="4000" b="1" dirty="0">
                <a:solidFill>
                  <a:srgbClr val="674935"/>
                </a:solidFill>
                <a:latin typeface="Roboto Condensed Bold"/>
                <a:ea typeface="Roboto Condensed Bold"/>
                <a:cs typeface="Roboto Condensed Bold"/>
                <a:sym typeface="Roboto Condensed Bold"/>
              </a:rPr>
              <a:t> </a:t>
            </a:r>
            <a:r>
              <a:rPr lang="en-US" sz="4000" b="1" dirty="0" err="1">
                <a:solidFill>
                  <a:srgbClr val="674935"/>
                </a:solidFill>
                <a:latin typeface="Roboto Condensed Bold"/>
                <a:ea typeface="Roboto Condensed Bold"/>
                <a:cs typeface="Roboto Condensed Bold"/>
                <a:sym typeface="Roboto Condensed Bold"/>
              </a:rPr>
              <a:t>điểm</a:t>
            </a:r>
            <a:endParaRPr lang="en-US" sz="4000" b="1" dirty="0">
              <a:solidFill>
                <a:srgbClr val="674935"/>
              </a:solidFill>
              <a:latin typeface="Roboto Condensed Bold"/>
              <a:ea typeface="Roboto Condensed Bold"/>
              <a:cs typeface="Roboto Condensed Bold"/>
              <a:sym typeface="Roboto Condensed Bold"/>
            </a:endParaRPr>
          </a:p>
        </p:txBody>
      </p:sp>
      <p:sp>
        <p:nvSpPr>
          <p:cNvPr id="27" name="TextBox 27"/>
          <p:cNvSpPr txBox="1"/>
          <p:nvPr/>
        </p:nvSpPr>
        <p:spPr>
          <a:xfrm>
            <a:off x="7392082" y="1969683"/>
            <a:ext cx="1090612" cy="688975"/>
          </a:xfrm>
          <a:prstGeom prst="rect">
            <a:avLst/>
          </a:prstGeom>
        </p:spPr>
        <p:txBody>
          <a:bodyPr wrap="square" lIns="0" tIns="0" rIns="0" bIns="0" rtlCol="0" anchor="t">
            <a:spAutoFit/>
          </a:bodyPr>
          <a:lstStyle/>
          <a:p>
            <a:pPr algn="ctr">
              <a:lnSpc>
                <a:spcPts val="5600"/>
              </a:lnSpc>
            </a:pPr>
            <a:r>
              <a:rPr lang="en-US" sz="4000" b="1" dirty="0" err="1">
                <a:solidFill>
                  <a:srgbClr val="674935"/>
                </a:solidFill>
                <a:latin typeface="Roboto Condensed Bold"/>
                <a:ea typeface="Roboto Condensed Bold"/>
                <a:cs typeface="Roboto Condensed Bold"/>
                <a:sym typeface="Roboto Condensed Bold"/>
              </a:rPr>
              <a:t>Lí</a:t>
            </a:r>
            <a:r>
              <a:rPr lang="en-US" sz="4000" b="1" dirty="0">
                <a:solidFill>
                  <a:srgbClr val="674935"/>
                </a:solidFill>
                <a:latin typeface="Roboto Condensed Bold"/>
                <a:ea typeface="Roboto Condensed Bold"/>
                <a:cs typeface="Roboto Condensed Bold"/>
                <a:sym typeface="Roboto Condensed Bold"/>
              </a:rPr>
              <a:t> </a:t>
            </a:r>
            <a:r>
              <a:rPr lang="en-US" sz="4000" b="1" dirty="0" err="1">
                <a:solidFill>
                  <a:srgbClr val="674935"/>
                </a:solidFill>
                <a:latin typeface="Roboto Condensed Bold"/>
                <a:ea typeface="Roboto Condensed Bold"/>
                <a:cs typeface="Roboto Condensed Bold"/>
                <a:sym typeface="Roboto Condensed Bold"/>
              </a:rPr>
              <a:t>lẽ</a:t>
            </a:r>
            <a:endParaRPr lang="en-US" sz="4000" b="1" dirty="0">
              <a:solidFill>
                <a:srgbClr val="674935"/>
              </a:solidFill>
              <a:latin typeface="Roboto Condensed Bold"/>
              <a:ea typeface="Roboto Condensed Bold"/>
              <a:cs typeface="Roboto Condensed Bold"/>
              <a:sym typeface="Roboto Condensed Bold"/>
            </a:endParaRPr>
          </a:p>
        </p:txBody>
      </p:sp>
      <p:sp>
        <p:nvSpPr>
          <p:cNvPr id="28" name="TextBox 28"/>
          <p:cNvSpPr txBox="1"/>
          <p:nvPr/>
        </p:nvSpPr>
        <p:spPr>
          <a:xfrm>
            <a:off x="14151053" y="1852767"/>
            <a:ext cx="2422450" cy="688975"/>
          </a:xfrm>
          <a:prstGeom prst="rect">
            <a:avLst/>
          </a:prstGeom>
        </p:spPr>
        <p:txBody>
          <a:bodyPr wrap="square" lIns="0" tIns="0" rIns="0" bIns="0" rtlCol="0" anchor="t">
            <a:spAutoFit/>
          </a:bodyPr>
          <a:lstStyle/>
          <a:p>
            <a:pPr algn="ctr">
              <a:lnSpc>
                <a:spcPts val="5600"/>
              </a:lnSpc>
            </a:pPr>
            <a:r>
              <a:rPr lang="en-US" sz="4000" b="1" dirty="0" err="1">
                <a:solidFill>
                  <a:srgbClr val="674935"/>
                </a:solidFill>
                <a:latin typeface="Roboto Condensed Bold"/>
                <a:ea typeface="Roboto Condensed Bold"/>
                <a:cs typeface="Roboto Condensed Bold"/>
                <a:sym typeface="Roboto Condensed Bold"/>
              </a:rPr>
              <a:t>Bằng</a:t>
            </a:r>
            <a:r>
              <a:rPr lang="en-US" sz="4000" b="1" dirty="0">
                <a:solidFill>
                  <a:srgbClr val="674935"/>
                </a:solidFill>
                <a:latin typeface="Roboto Condensed Bold"/>
                <a:ea typeface="Roboto Condensed Bold"/>
                <a:cs typeface="Roboto Condensed Bold"/>
                <a:sym typeface="Roboto Condensed Bold"/>
              </a:rPr>
              <a:t> </a:t>
            </a:r>
            <a:r>
              <a:rPr lang="en-US" sz="4000" b="1" dirty="0" err="1">
                <a:solidFill>
                  <a:srgbClr val="674935"/>
                </a:solidFill>
                <a:latin typeface="Roboto Condensed Bold"/>
                <a:ea typeface="Roboto Condensed Bold"/>
                <a:cs typeface="Roboto Condensed Bold"/>
                <a:sym typeface="Roboto Condensed Bold"/>
              </a:rPr>
              <a:t>chứng</a:t>
            </a:r>
            <a:endParaRPr lang="en-US" sz="4000" b="1" dirty="0">
              <a:solidFill>
                <a:srgbClr val="674935"/>
              </a:solidFill>
              <a:latin typeface="Roboto Condensed Bold"/>
              <a:ea typeface="Roboto Condensed Bold"/>
              <a:cs typeface="Roboto Condensed Bold"/>
              <a:sym typeface="Roboto Condensed Bold"/>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barn(inVertical)">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barn(inVertical)">
                                      <p:cBhvr>
                                        <p:cTn id="15" dur="500"/>
                                        <p:tgtEl>
                                          <p:spTgt spid="18"/>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barn(inVertical)">
                                      <p:cBhvr>
                                        <p:cTn id="18" dur="500"/>
                                        <p:tgtEl>
                                          <p:spTgt spid="21"/>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barn(inVertical)">
                                      <p:cBhvr>
                                        <p:cTn id="23" dur="500"/>
                                        <p:tgtEl>
                                          <p:spTgt spid="22"/>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barn(inVertical)">
                                      <p:cBhvr>
                                        <p:cTn id="2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1" grpId="0"/>
      <p:bldP spid="24"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BF8E9"/>
        </a:solidFill>
        <a:effectLst/>
      </p:bgPr>
    </p:bg>
    <p:spTree>
      <p:nvGrpSpPr>
        <p:cNvPr id="1" name=""/>
        <p:cNvGrpSpPr/>
        <p:nvPr/>
      </p:nvGrpSpPr>
      <p:grpSpPr>
        <a:xfrm>
          <a:off x="0" y="0"/>
          <a:ext cx="0" cy="0"/>
          <a:chOff x="0" y="0"/>
          <a:chExt cx="0" cy="0"/>
        </a:xfrm>
      </p:grpSpPr>
      <p:sp>
        <p:nvSpPr>
          <p:cNvPr id="2" name="Freeform 2"/>
          <p:cNvSpPr/>
          <p:nvPr/>
        </p:nvSpPr>
        <p:spPr>
          <a:xfrm flipH="1">
            <a:off x="12885003" y="5990167"/>
            <a:ext cx="5646381" cy="4114800"/>
          </a:xfrm>
          <a:custGeom>
            <a:avLst/>
            <a:gdLst/>
            <a:ahLst/>
            <a:cxnLst/>
            <a:rect l="l" t="t" r="r" b="b"/>
            <a:pathLst>
              <a:path w="5646381" h="4114800">
                <a:moveTo>
                  <a:pt x="5646381" y="0"/>
                </a:moveTo>
                <a:lnTo>
                  <a:pt x="0" y="0"/>
                </a:lnTo>
                <a:lnTo>
                  <a:pt x="0" y="4114800"/>
                </a:lnTo>
                <a:lnTo>
                  <a:pt x="5646381" y="4114800"/>
                </a:lnTo>
                <a:lnTo>
                  <a:pt x="564638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p:cNvSpPr/>
          <p:nvPr/>
        </p:nvSpPr>
        <p:spPr>
          <a:xfrm>
            <a:off x="3117466" y="1849074"/>
            <a:ext cx="12153743" cy="6364142"/>
          </a:xfrm>
          <a:custGeom>
            <a:avLst/>
            <a:gdLst/>
            <a:ahLst/>
            <a:cxnLst/>
            <a:rect l="l" t="t" r="r" b="b"/>
            <a:pathLst>
              <a:path w="12153743" h="6364142">
                <a:moveTo>
                  <a:pt x="0" y="0"/>
                </a:moveTo>
                <a:lnTo>
                  <a:pt x="12153743" y="0"/>
                </a:lnTo>
                <a:lnTo>
                  <a:pt x="12153743" y="6364141"/>
                </a:lnTo>
                <a:lnTo>
                  <a:pt x="0" y="636414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5" name="TextBox 5"/>
          <p:cNvSpPr txBox="1"/>
          <p:nvPr/>
        </p:nvSpPr>
        <p:spPr>
          <a:xfrm>
            <a:off x="4304823" y="3009900"/>
            <a:ext cx="9779028" cy="2834109"/>
          </a:xfrm>
          <a:prstGeom prst="rect">
            <a:avLst/>
          </a:prstGeom>
        </p:spPr>
        <p:txBody>
          <a:bodyPr wrap="square" lIns="0" tIns="0" rIns="0" bIns="0" rtlCol="0" anchor="t">
            <a:spAutoFit/>
          </a:bodyPr>
          <a:lstStyle/>
          <a:p>
            <a:pPr marL="431799" lvl="1" algn="just">
              <a:lnSpc>
                <a:spcPts val="5599"/>
              </a:lnSpc>
            </a:pPr>
            <a:r>
              <a:rPr lang="en-US" sz="4400" dirty="0">
                <a:solidFill>
                  <a:srgbClr val="674935"/>
                </a:solidFill>
                <a:latin typeface="Roboto Condensed"/>
                <a:ea typeface="Roboto Condensed"/>
                <a:cs typeface="Roboto Condensed"/>
                <a:sym typeface="Roboto Condensed"/>
              </a:rPr>
              <a:t>Trong </a:t>
            </a:r>
            <a:r>
              <a:rPr lang="en-US" sz="4400" dirty="0" err="1">
                <a:solidFill>
                  <a:srgbClr val="674935"/>
                </a:solidFill>
                <a:latin typeface="Roboto Condensed"/>
                <a:ea typeface="Roboto Condensed"/>
                <a:cs typeface="Roboto Condensed"/>
                <a:sym typeface="Roboto Condensed"/>
              </a:rPr>
              <a:t>đoạn</a:t>
            </a:r>
            <a:r>
              <a:rPr lang="en-US" sz="4400" dirty="0">
                <a:solidFill>
                  <a:srgbClr val="674935"/>
                </a:solidFill>
                <a:latin typeface="Roboto Condensed"/>
                <a:ea typeface="Roboto Condensed"/>
                <a:cs typeface="Roboto Condensed"/>
                <a:sym typeface="Roboto Condensed"/>
              </a:rPr>
              <a:t> </a:t>
            </a:r>
            <a:r>
              <a:rPr lang="en-US" sz="4400" dirty="0" err="1">
                <a:solidFill>
                  <a:srgbClr val="674935"/>
                </a:solidFill>
                <a:latin typeface="Roboto Condensed"/>
                <a:ea typeface="Roboto Condensed"/>
                <a:cs typeface="Roboto Condensed"/>
                <a:sym typeface="Roboto Condensed"/>
              </a:rPr>
              <a:t>cuối</a:t>
            </a:r>
            <a:r>
              <a:rPr lang="en-US" sz="4400" dirty="0">
                <a:solidFill>
                  <a:srgbClr val="674935"/>
                </a:solidFill>
                <a:latin typeface="Roboto Condensed"/>
                <a:ea typeface="Roboto Condensed"/>
                <a:cs typeface="Roboto Condensed"/>
                <a:sym typeface="Roboto Condensed"/>
              </a:rPr>
              <a:t> </a:t>
            </a:r>
            <a:r>
              <a:rPr lang="en-US" sz="4400" dirty="0" err="1">
                <a:solidFill>
                  <a:srgbClr val="674935"/>
                </a:solidFill>
                <a:latin typeface="Roboto Condensed"/>
                <a:ea typeface="Roboto Condensed"/>
                <a:cs typeface="Roboto Condensed"/>
                <a:sym typeface="Roboto Condensed"/>
              </a:rPr>
              <a:t>của</a:t>
            </a:r>
            <a:r>
              <a:rPr lang="en-US" sz="4400" dirty="0">
                <a:solidFill>
                  <a:srgbClr val="674935"/>
                </a:solidFill>
                <a:latin typeface="Roboto Condensed"/>
                <a:ea typeface="Roboto Condensed"/>
                <a:cs typeface="Roboto Condensed"/>
                <a:sym typeface="Roboto Condensed"/>
              </a:rPr>
              <a:t> </a:t>
            </a:r>
            <a:r>
              <a:rPr lang="en-US" sz="4400" dirty="0" err="1">
                <a:solidFill>
                  <a:srgbClr val="674935"/>
                </a:solidFill>
                <a:latin typeface="Roboto Condensed"/>
                <a:ea typeface="Roboto Condensed"/>
                <a:cs typeface="Roboto Condensed"/>
                <a:sym typeface="Roboto Condensed"/>
              </a:rPr>
              <a:t>bài</a:t>
            </a:r>
            <a:r>
              <a:rPr lang="en-US" sz="4400" dirty="0">
                <a:solidFill>
                  <a:srgbClr val="674935"/>
                </a:solidFill>
                <a:latin typeface="Roboto Condensed"/>
                <a:ea typeface="Roboto Condensed"/>
                <a:cs typeface="Roboto Condensed"/>
                <a:sym typeface="Roboto Condensed"/>
              </a:rPr>
              <a:t> </a:t>
            </a:r>
            <a:r>
              <a:rPr lang="en-US" sz="4400" dirty="0" err="1">
                <a:solidFill>
                  <a:srgbClr val="674935"/>
                </a:solidFill>
                <a:latin typeface="Roboto Condensed"/>
                <a:ea typeface="Roboto Condensed"/>
                <a:cs typeface="Roboto Condensed"/>
                <a:sym typeface="Roboto Condensed"/>
              </a:rPr>
              <a:t>nghị</a:t>
            </a:r>
            <a:r>
              <a:rPr lang="en-US" sz="4400" dirty="0">
                <a:solidFill>
                  <a:srgbClr val="674935"/>
                </a:solidFill>
                <a:latin typeface="Roboto Condensed"/>
                <a:ea typeface="Roboto Condensed"/>
                <a:cs typeface="Roboto Condensed"/>
                <a:sym typeface="Roboto Condensed"/>
              </a:rPr>
              <a:t> </a:t>
            </a:r>
            <a:r>
              <a:rPr lang="en-US" sz="4400" dirty="0" err="1">
                <a:solidFill>
                  <a:srgbClr val="674935"/>
                </a:solidFill>
                <a:latin typeface="Roboto Condensed"/>
                <a:ea typeface="Roboto Condensed"/>
                <a:cs typeface="Roboto Condensed"/>
                <a:sym typeface="Roboto Condensed"/>
              </a:rPr>
              <a:t>luận</a:t>
            </a:r>
            <a:r>
              <a:rPr lang="en-US" sz="4400" dirty="0">
                <a:solidFill>
                  <a:srgbClr val="674935"/>
                </a:solidFill>
                <a:latin typeface="Roboto Condensed"/>
                <a:ea typeface="Roboto Condensed"/>
                <a:cs typeface="Roboto Condensed"/>
                <a:sym typeface="Roboto Condensed"/>
              </a:rPr>
              <a:t>, </a:t>
            </a:r>
            <a:r>
              <a:rPr lang="en-US" sz="4400" dirty="0" err="1">
                <a:solidFill>
                  <a:srgbClr val="674935"/>
                </a:solidFill>
                <a:latin typeface="Roboto Condensed"/>
                <a:ea typeface="Roboto Condensed"/>
                <a:cs typeface="Roboto Condensed"/>
                <a:sym typeface="Roboto Condensed"/>
              </a:rPr>
              <a:t>tác</a:t>
            </a:r>
            <a:r>
              <a:rPr lang="en-US" sz="4400" dirty="0">
                <a:solidFill>
                  <a:srgbClr val="674935"/>
                </a:solidFill>
                <a:latin typeface="Roboto Condensed"/>
                <a:ea typeface="Roboto Condensed"/>
                <a:cs typeface="Roboto Condensed"/>
                <a:sym typeface="Roboto Condensed"/>
              </a:rPr>
              <a:t> </a:t>
            </a:r>
            <a:r>
              <a:rPr lang="en-US" sz="4400" dirty="0" err="1">
                <a:solidFill>
                  <a:srgbClr val="674935"/>
                </a:solidFill>
                <a:latin typeface="Roboto Condensed"/>
                <a:ea typeface="Roboto Condensed"/>
                <a:cs typeface="Roboto Condensed"/>
                <a:sym typeface="Roboto Condensed"/>
              </a:rPr>
              <a:t>giả</a:t>
            </a:r>
            <a:r>
              <a:rPr lang="en-US" sz="4400" dirty="0">
                <a:solidFill>
                  <a:srgbClr val="674935"/>
                </a:solidFill>
                <a:latin typeface="Roboto Condensed"/>
                <a:ea typeface="Roboto Condensed"/>
                <a:cs typeface="Roboto Condensed"/>
                <a:sym typeface="Roboto Condensed"/>
              </a:rPr>
              <a:t> </a:t>
            </a:r>
            <a:r>
              <a:rPr lang="en-US" sz="4400" dirty="0" err="1">
                <a:solidFill>
                  <a:srgbClr val="674935"/>
                </a:solidFill>
                <a:latin typeface="Roboto Condensed"/>
                <a:ea typeface="Roboto Condensed"/>
                <a:cs typeface="Roboto Condensed"/>
                <a:sym typeface="Roboto Condensed"/>
              </a:rPr>
              <a:t>cho</a:t>
            </a:r>
            <a:r>
              <a:rPr lang="en-US" sz="4400" dirty="0">
                <a:solidFill>
                  <a:srgbClr val="674935"/>
                </a:solidFill>
                <a:latin typeface="Roboto Condensed"/>
                <a:ea typeface="Roboto Condensed"/>
                <a:cs typeface="Roboto Condensed"/>
                <a:sym typeface="Roboto Condensed"/>
              </a:rPr>
              <a:t> </a:t>
            </a:r>
            <a:r>
              <a:rPr lang="en-US" sz="4400" dirty="0" err="1">
                <a:solidFill>
                  <a:srgbClr val="674935"/>
                </a:solidFill>
                <a:latin typeface="Roboto Condensed"/>
                <a:ea typeface="Roboto Condensed"/>
                <a:cs typeface="Roboto Condensed"/>
                <a:sym typeface="Roboto Condensed"/>
              </a:rPr>
              <a:t>rằng</a:t>
            </a:r>
            <a:r>
              <a:rPr lang="en-US" sz="4400" dirty="0">
                <a:solidFill>
                  <a:srgbClr val="674935"/>
                </a:solidFill>
                <a:latin typeface="Roboto Condensed"/>
                <a:ea typeface="Roboto Condensed"/>
                <a:cs typeface="Roboto Condensed"/>
                <a:sym typeface="Roboto Condensed"/>
              </a:rPr>
              <a:t>: “</a:t>
            </a:r>
            <a:r>
              <a:rPr lang="en-US" sz="4400" dirty="0" err="1">
                <a:solidFill>
                  <a:srgbClr val="674935"/>
                </a:solidFill>
                <a:latin typeface="Roboto Condensed"/>
                <a:ea typeface="Roboto Condensed"/>
                <a:cs typeface="Roboto Condensed"/>
                <a:sym typeface="Roboto Condensed"/>
              </a:rPr>
              <a:t>Phải</a:t>
            </a:r>
            <a:r>
              <a:rPr lang="en-US" sz="4400" dirty="0">
                <a:solidFill>
                  <a:srgbClr val="674935"/>
                </a:solidFill>
                <a:latin typeface="Roboto Condensed"/>
                <a:ea typeface="Roboto Condensed"/>
                <a:cs typeface="Roboto Condensed"/>
                <a:sym typeface="Roboto Condensed"/>
              </a:rPr>
              <a:t> </a:t>
            </a:r>
            <a:r>
              <a:rPr lang="en-US" sz="4400" dirty="0" err="1">
                <a:solidFill>
                  <a:srgbClr val="674935"/>
                </a:solidFill>
                <a:latin typeface="Roboto Condensed"/>
                <a:ea typeface="Roboto Condensed"/>
                <a:cs typeface="Roboto Condensed"/>
                <a:sym typeface="Roboto Condensed"/>
              </a:rPr>
              <a:t>viết</a:t>
            </a:r>
            <a:r>
              <a:rPr lang="en-US" sz="4400" dirty="0">
                <a:solidFill>
                  <a:srgbClr val="674935"/>
                </a:solidFill>
                <a:latin typeface="Roboto Condensed"/>
                <a:ea typeface="Roboto Condensed"/>
                <a:cs typeface="Roboto Condensed"/>
                <a:sym typeface="Roboto Condensed"/>
              </a:rPr>
              <a:t> </a:t>
            </a:r>
            <a:r>
              <a:rPr lang="en-US" sz="4400" dirty="0" err="1">
                <a:solidFill>
                  <a:srgbClr val="674935"/>
                </a:solidFill>
                <a:latin typeface="Roboto Condensed"/>
                <a:ea typeface="Roboto Condensed"/>
                <a:cs typeface="Roboto Condensed"/>
                <a:sym typeface="Roboto Condensed"/>
              </a:rPr>
              <a:t>cho</a:t>
            </a:r>
            <a:r>
              <a:rPr lang="en-US" sz="4400" dirty="0">
                <a:solidFill>
                  <a:srgbClr val="674935"/>
                </a:solidFill>
                <a:latin typeface="Roboto Condensed"/>
                <a:ea typeface="Roboto Condensed"/>
                <a:cs typeface="Roboto Condensed"/>
                <a:sym typeface="Roboto Condensed"/>
              </a:rPr>
              <a:t> </a:t>
            </a:r>
            <a:r>
              <a:rPr lang="en-US" sz="4400" dirty="0" err="1">
                <a:solidFill>
                  <a:srgbClr val="674935"/>
                </a:solidFill>
                <a:latin typeface="Roboto Condensed"/>
                <a:ea typeface="Roboto Condensed"/>
                <a:cs typeface="Roboto Condensed"/>
                <a:sym typeface="Roboto Condensed"/>
              </a:rPr>
              <a:t>trẻ</a:t>
            </a:r>
            <a:r>
              <a:rPr lang="en-US" sz="4400" dirty="0">
                <a:solidFill>
                  <a:srgbClr val="674935"/>
                </a:solidFill>
                <a:latin typeface="Roboto Condensed"/>
                <a:ea typeface="Roboto Condensed"/>
                <a:cs typeface="Roboto Condensed"/>
                <a:sym typeface="Roboto Condensed"/>
              </a:rPr>
              <a:t> </a:t>
            </a:r>
            <a:r>
              <a:rPr lang="en-US" sz="4400" dirty="0" err="1">
                <a:solidFill>
                  <a:srgbClr val="674935"/>
                </a:solidFill>
                <a:latin typeface="Roboto Condensed"/>
                <a:ea typeface="Roboto Condensed"/>
                <a:cs typeface="Roboto Condensed"/>
                <a:sym typeface="Roboto Condensed"/>
              </a:rPr>
              <a:t>em</a:t>
            </a:r>
            <a:r>
              <a:rPr lang="en-US" sz="4400" dirty="0">
                <a:solidFill>
                  <a:srgbClr val="674935"/>
                </a:solidFill>
                <a:latin typeface="Roboto Condensed"/>
                <a:ea typeface="Roboto Condensed"/>
                <a:cs typeface="Roboto Condensed"/>
                <a:sym typeface="Roboto Condensed"/>
              </a:rPr>
              <a:t> </a:t>
            </a:r>
            <a:r>
              <a:rPr lang="en-US" sz="4400" dirty="0" err="1">
                <a:solidFill>
                  <a:srgbClr val="674935"/>
                </a:solidFill>
                <a:latin typeface="Roboto Condensed"/>
                <a:ea typeface="Roboto Condensed"/>
                <a:cs typeface="Roboto Condensed"/>
                <a:sym typeface="Roboto Condensed"/>
              </a:rPr>
              <a:t>từ</a:t>
            </a:r>
            <a:r>
              <a:rPr lang="en-US" sz="4400" dirty="0">
                <a:solidFill>
                  <a:srgbClr val="674935"/>
                </a:solidFill>
                <a:latin typeface="Roboto Condensed"/>
                <a:ea typeface="Roboto Condensed"/>
                <a:cs typeface="Roboto Condensed"/>
                <a:sym typeface="Roboto Condensed"/>
              </a:rPr>
              <a:t> </a:t>
            </a:r>
            <a:r>
              <a:rPr lang="en-US" sz="4400" dirty="0" err="1">
                <a:solidFill>
                  <a:srgbClr val="674935"/>
                </a:solidFill>
                <a:latin typeface="Roboto Condensed"/>
                <a:ea typeface="Roboto Condensed"/>
                <a:cs typeface="Roboto Condensed"/>
                <a:sym typeface="Roboto Condensed"/>
              </a:rPr>
              <a:t>góc</a:t>
            </a:r>
            <a:r>
              <a:rPr lang="en-US" sz="4400" dirty="0">
                <a:solidFill>
                  <a:srgbClr val="674935"/>
                </a:solidFill>
                <a:latin typeface="Roboto Condensed"/>
                <a:ea typeface="Roboto Condensed"/>
                <a:cs typeface="Roboto Condensed"/>
                <a:sym typeface="Roboto Condensed"/>
              </a:rPr>
              <a:t> </a:t>
            </a:r>
            <a:r>
              <a:rPr lang="en-US" sz="4400" dirty="0" err="1">
                <a:solidFill>
                  <a:srgbClr val="674935"/>
                </a:solidFill>
                <a:latin typeface="Roboto Condensed"/>
                <a:ea typeface="Roboto Condensed"/>
                <a:cs typeface="Roboto Condensed"/>
                <a:sym typeface="Roboto Condensed"/>
              </a:rPr>
              <a:t>nhìn</a:t>
            </a:r>
            <a:r>
              <a:rPr lang="en-US" sz="4400" dirty="0">
                <a:solidFill>
                  <a:srgbClr val="674935"/>
                </a:solidFill>
                <a:latin typeface="Roboto Condensed"/>
                <a:ea typeface="Roboto Condensed"/>
                <a:cs typeface="Roboto Condensed"/>
                <a:sym typeface="Roboto Condensed"/>
              </a:rPr>
              <a:t> </a:t>
            </a:r>
            <a:r>
              <a:rPr lang="en-US" sz="4400" dirty="0" err="1">
                <a:solidFill>
                  <a:srgbClr val="674935"/>
                </a:solidFill>
                <a:latin typeface="Roboto Condensed"/>
                <a:ea typeface="Roboto Condensed"/>
                <a:cs typeface="Roboto Condensed"/>
                <a:sym typeface="Roboto Condensed"/>
              </a:rPr>
              <a:t>của</a:t>
            </a:r>
            <a:r>
              <a:rPr lang="en-US" sz="4400" dirty="0">
                <a:solidFill>
                  <a:srgbClr val="674935"/>
                </a:solidFill>
                <a:latin typeface="Roboto Condensed"/>
                <a:ea typeface="Roboto Condensed"/>
                <a:cs typeface="Roboto Condensed"/>
                <a:sym typeface="Roboto Condensed"/>
              </a:rPr>
              <a:t> </a:t>
            </a:r>
            <a:r>
              <a:rPr lang="en-US" sz="4400" dirty="0" err="1">
                <a:solidFill>
                  <a:srgbClr val="674935"/>
                </a:solidFill>
                <a:latin typeface="Roboto Condensed"/>
                <a:ea typeface="Roboto Condensed"/>
                <a:cs typeface="Roboto Condensed"/>
                <a:sym typeface="Roboto Condensed"/>
              </a:rPr>
              <a:t>một</a:t>
            </a:r>
            <a:r>
              <a:rPr lang="en-US" sz="4400" dirty="0">
                <a:solidFill>
                  <a:srgbClr val="674935"/>
                </a:solidFill>
                <a:latin typeface="Roboto Condensed"/>
                <a:ea typeface="Roboto Condensed"/>
                <a:cs typeface="Roboto Condensed"/>
                <a:sym typeface="Roboto Condensed"/>
              </a:rPr>
              <a:t> </a:t>
            </a:r>
            <a:r>
              <a:rPr lang="en-US" sz="4400" dirty="0" err="1">
                <a:solidFill>
                  <a:srgbClr val="674935"/>
                </a:solidFill>
                <a:latin typeface="Roboto Condensed"/>
                <a:ea typeface="Roboto Condensed"/>
                <a:cs typeface="Roboto Condensed"/>
                <a:sym typeface="Roboto Condensed"/>
              </a:rPr>
              <a:t>người</a:t>
            </a:r>
            <a:r>
              <a:rPr lang="en-US" sz="4400" dirty="0">
                <a:solidFill>
                  <a:srgbClr val="674935"/>
                </a:solidFill>
                <a:latin typeface="Roboto Condensed"/>
                <a:ea typeface="Roboto Condensed"/>
                <a:cs typeface="Roboto Condensed"/>
                <a:sym typeface="Roboto Condensed"/>
              </a:rPr>
              <a:t> </a:t>
            </a:r>
            <a:r>
              <a:rPr lang="en-US" sz="4400" dirty="0" err="1">
                <a:solidFill>
                  <a:srgbClr val="674935"/>
                </a:solidFill>
                <a:latin typeface="Roboto Condensed"/>
                <a:ea typeface="Roboto Condensed"/>
                <a:cs typeface="Roboto Condensed"/>
                <a:sym typeface="Roboto Condensed"/>
              </a:rPr>
              <a:t>lớn</a:t>
            </a:r>
            <a:r>
              <a:rPr lang="en-US" sz="4400" dirty="0">
                <a:solidFill>
                  <a:srgbClr val="674935"/>
                </a:solidFill>
                <a:latin typeface="Roboto Condensed"/>
                <a:ea typeface="Roboto Condensed"/>
                <a:cs typeface="Roboto Condensed"/>
                <a:sym typeface="Roboto Condensed"/>
              </a:rPr>
              <a:t> </a:t>
            </a:r>
            <a:r>
              <a:rPr lang="en-US" sz="4400" dirty="0" err="1">
                <a:solidFill>
                  <a:srgbClr val="674935"/>
                </a:solidFill>
                <a:latin typeface="Roboto Condensed"/>
                <a:ea typeface="Roboto Condensed"/>
                <a:cs typeface="Roboto Condensed"/>
                <a:sym typeface="Roboto Condensed"/>
              </a:rPr>
              <a:t>sâu</a:t>
            </a:r>
            <a:r>
              <a:rPr lang="en-US" sz="4400" dirty="0">
                <a:solidFill>
                  <a:srgbClr val="674935"/>
                </a:solidFill>
                <a:latin typeface="Roboto Condensed"/>
                <a:ea typeface="Roboto Condensed"/>
                <a:cs typeface="Roboto Condensed"/>
                <a:sym typeface="Roboto Condensed"/>
              </a:rPr>
              <a:t> </a:t>
            </a:r>
            <a:r>
              <a:rPr lang="en-US" sz="4400" dirty="0" err="1">
                <a:solidFill>
                  <a:srgbClr val="674935"/>
                </a:solidFill>
                <a:latin typeface="Roboto Condensed"/>
                <a:ea typeface="Roboto Condensed"/>
                <a:cs typeface="Roboto Condensed"/>
                <a:sym typeface="Roboto Condensed"/>
              </a:rPr>
              <a:t>sắc</a:t>
            </a:r>
            <a:r>
              <a:rPr lang="en-US" sz="4400" dirty="0">
                <a:solidFill>
                  <a:srgbClr val="674935"/>
                </a:solidFill>
                <a:latin typeface="Roboto Condensed"/>
                <a:ea typeface="Roboto Condensed"/>
                <a:cs typeface="Roboto Condensed"/>
                <a:sym typeface="Roboto Condensed"/>
              </a:rPr>
              <a:t> </a:t>
            </a:r>
            <a:r>
              <a:rPr lang="en-US" sz="4400" dirty="0" err="1">
                <a:solidFill>
                  <a:srgbClr val="674935"/>
                </a:solidFill>
                <a:latin typeface="Roboto Condensed"/>
                <a:ea typeface="Roboto Condensed"/>
                <a:cs typeface="Roboto Condensed"/>
                <a:sym typeface="Roboto Condensed"/>
              </a:rPr>
              <a:t>và</a:t>
            </a:r>
            <a:r>
              <a:rPr lang="en-US" sz="4400" dirty="0">
                <a:solidFill>
                  <a:srgbClr val="674935"/>
                </a:solidFill>
                <a:latin typeface="Roboto Condensed"/>
                <a:ea typeface="Roboto Condensed"/>
                <a:cs typeface="Roboto Condensed"/>
                <a:sym typeface="Roboto Condensed"/>
              </a:rPr>
              <a:t> </a:t>
            </a:r>
            <a:r>
              <a:rPr lang="en-US" sz="4400" dirty="0" err="1">
                <a:solidFill>
                  <a:srgbClr val="674935"/>
                </a:solidFill>
                <a:latin typeface="Roboto Condensed"/>
                <a:ea typeface="Roboto Condensed"/>
                <a:cs typeface="Roboto Condensed"/>
                <a:sym typeface="Roboto Condensed"/>
              </a:rPr>
              <a:t>từng</a:t>
            </a:r>
            <a:r>
              <a:rPr lang="en-US" sz="4400" dirty="0">
                <a:solidFill>
                  <a:srgbClr val="674935"/>
                </a:solidFill>
                <a:latin typeface="Roboto Condensed"/>
                <a:ea typeface="Roboto Condensed"/>
                <a:cs typeface="Roboto Condensed"/>
                <a:sym typeface="Roboto Condensed"/>
              </a:rPr>
              <a:t> </a:t>
            </a:r>
            <a:r>
              <a:rPr lang="en-US" sz="4400" dirty="0" err="1">
                <a:solidFill>
                  <a:srgbClr val="674935"/>
                </a:solidFill>
                <a:latin typeface="Roboto Condensed"/>
                <a:ea typeface="Roboto Condensed"/>
                <a:cs typeface="Roboto Condensed"/>
                <a:sym typeface="Roboto Condensed"/>
              </a:rPr>
              <a:t>trải</a:t>
            </a:r>
            <a:r>
              <a:rPr lang="en-US" sz="4400" dirty="0">
                <a:solidFill>
                  <a:srgbClr val="674935"/>
                </a:solidFill>
                <a:latin typeface="Roboto Condensed"/>
                <a:ea typeface="Roboto Condensed"/>
                <a:cs typeface="Roboto Condensed"/>
                <a:sym typeface="Roboto Condensed"/>
              </a:rPr>
              <a:t>”. Em </a:t>
            </a:r>
            <a:r>
              <a:rPr lang="en-US" sz="4400" dirty="0" err="1">
                <a:solidFill>
                  <a:srgbClr val="674935"/>
                </a:solidFill>
                <a:latin typeface="Roboto Condensed"/>
                <a:ea typeface="Roboto Condensed"/>
                <a:cs typeface="Roboto Condensed"/>
                <a:sym typeface="Roboto Condensed"/>
              </a:rPr>
              <a:t>có</a:t>
            </a:r>
            <a:r>
              <a:rPr lang="en-US" sz="4400" dirty="0">
                <a:solidFill>
                  <a:srgbClr val="674935"/>
                </a:solidFill>
                <a:latin typeface="Roboto Condensed"/>
                <a:ea typeface="Roboto Condensed"/>
                <a:cs typeface="Roboto Condensed"/>
                <a:sym typeface="Roboto Condensed"/>
              </a:rPr>
              <a:t> </a:t>
            </a:r>
            <a:r>
              <a:rPr lang="en-US" sz="4400" dirty="0" err="1">
                <a:solidFill>
                  <a:srgbClr val="674935"/>
                </a:solidFill>
                <a:latin typeface="Roboto Condensed"/>
                <a:ea typeface="Roboto Condensed"/>
                <a:cs typeface="Roboto Condensed"/>
                <a:sym typeface="Roboto Condensed"/>
              </a:rPr>
              <a:t>suy</a:t>
            </a:r>
            <a:r>
              <a:rPr lang="en-US" sz="4400" dirty="0">
                <a:solidFill>
                  <a:srgbClr val="674935"/>
                </a:solidFill>
                <a:latin typeface="Roboto Condensed"/>
                <a:ea typeface="Roboto Condensed"/>
                <a:cs typeface="Roboto Condensed"/>
                <a:sym typeface="Roboto Condensed"/>
              </a:rPr>
              <a:t> </a:t>
            </a:r>
            <a:r>
              <a:rPr lang="en-US" sz="4400" dirty="0" err="1">
                <a:solidFill>
                  <a:srgbClr val="674935"/>
                </a:solidFill>
                <a:latin typeface="Roboto Condensed"/>
                <a:ea typeface="Roboto Condensed"/>
                <a:cs typeface="Roboto Condensed"/>
                <a:sym typeface="Roboto Condensed"/>
              </a:rPr>
              <a:t>nghĩ</a:t>
            </a:r>
            <a:r>
              <a:rPr lang="en-US" sz="4400" dirty="0">
                <a:solidFill>
                  <a:srgbClr val="674935"/>
                </a:solidFill>
                <a:latin typeface="Roboto Condensed"/>
                <a:ea typeface="Roboto Condensed"/>
                <a:cs typeface="Roboto Condensed"/>
                <a:sym typeface="Roboto Condensed"/>
              </a:rPr>
              <a:t> </a:t>
            </a:r>
            <a:r>
              <a:rPr lang="en-US" sz="4400" dirty="0" err="1">
                <a:solidFill>
                  <a:srgbClr val="674935"/>
                </a:solidFill>
                <a:latin typeface="Roboto Condensed"/>
                <a:ea typeface="Roboto Condensed"/>
                <a:cs typeface="Roboto Condensed"/>
                <a:sym typeface="Roboto Condensed"/>
              </a:rPr>
              <a:t>gì</a:t>
            </a:r>
            <a:r>
              <a:rPr lang="en-US" sz="4400" dirty="0">
                <a:solidFill>
                  <a:srgbClr val="674935"/>
                </a:solidFill>
                <a:latin typeface="Roboto Condensed"/>
                <a:ea typeface="Roboto Condensed"/>
                <a:cs typeface="Roboto Condensed"/>
                <a:sym typeface="Roboto Condensed"/>
              </a:rPr>
              <a:t> </a:t>
            </a:r>
            <a:r>
              <a:rPr lang="en-US" sz="4400" dirty="0" err="1">
                <a:solidFill>
                  <a:srgbClr val="674935"/>
                </a:solidFill>
                <a:latin typeface="Roboto Condensed"/>
                <a:ea typeface="Roboto Condensed"/>
                <a:cs typeface="Roboto Condensed"/>
                <a:sym typeface="Roboto Condensed"/>
              </a:rPr>
              <a:t>về</a:t>
            </a:r>
            <a:r>
              <a:rPr lang="en-US" sz="4400" dirty="0">
                <a:solidFill>
                  <a:srgbClr val="674935"/>
                </a:solidFill>
                <a:latin typeface="Roboto Condensed"/>
                <a:ea typeface="Roboto Condensed"/>
                <a:cs typeface="Roboto Condensed"/>
                <a:sym typeface="Roboto Condensed"/>
              </a:rPr>
              <a:t> </a:t>
            </a:r>
            <a:r>
              <a:rPr lang="en-US" sz="4400" dirty="0" err="1">
                <a:solidFill>
                  <a:srgbClr val="674935"/>
                </a:solidFill>
                <a:latin typeface="Roboto Condensed"/>
                <a:ea typeface="Roboto Condensed"/>
                <a:cs typeface="Roboto Condensed"/>
                <a:sym typeface="Roboto Condensed"/>
              </a:rPr>
              <a:t>quan</a:t>
            </a:r>
            <a:r>
              <a:rPr lang="en-US" sz="4400" dirty="0">
                <a:solidFill>
                  <a:srgbClr val="674935"/>
                </a:solidFill>
                <a:latin typeface="Roboto Condensed"/>
                <a:ea typeface="Roboto Condensed"/>
                <a:cs typeface="Roboto Condensed"/>
                <a:sym typeface="Roboto Condensed"/>
              </a:rPr>
              <a:t> </a:t>
            </a:r>
            <a:r>
              <a:rPr lang="en-US" sz="4400" dirty="0" err="1">
                <a:solidFill>
                  <a:srgbClr val="674935"/>
                </a:solidFill>
                <a:latin typeface="Roboto Condensed"/>
                <a:ea typeface="Roboto Condensed"/>
                <a:cs typeface="Roboto Condensed"/>
                <a:sym typeface="Roboto Condensed"/>
              </a:rPr>
              <a:t>điểm</a:t>
            </a:r>
            <a:r>
              <a:rPr lang="en-US" sz="4400" dirty="0">
                <a:solidFill>
                  <a:srgbClr val="674935"/>
                </a:solidFill>
                <a:latin typeface="Roboto Condensed"/>
                <a:ea typeface="Roboto Condensed"/>
                <a:cs typeface="Roboto Condensed"/>
                <a:sym typeface="Roboto Condensed"/>
              </a:rPr>
              <a:t> </a:t>
            </a:r>
            <a:r>
              <a:rPr lang="en-US" sz="4400" dirty="0" err="1">
                <a:solidFill>
                  <a:srgbClr val="674935"/>
                </a:solidFill>
                <a:latin typeface="Roboto Condensed"/>
                <a:ea typeface="Roboto Condensed"/>
                <a:cs typeface="Roboto Condensed"/>
                <a:sym typeface="Roboto Condensed"/>
              </a:rPr>
              <a:t>này</a:t>
            </a:r>
            <a:r>
              <a:rPr lang="en-US" sz="4400" dirty="0">
                <a:solidFill>
                  <a:srgbClr val="674935"/>
                </a:solidFill>
                <a:latin typeface="Roboto Condensed"/>
                <a:ea typeface="Roboto Condensed"/>
                <a:cs typeface="Roboto Condensed"/>
                <a:sym typeface="Roboto Condensed"/>
              </a:rPr>
              <a:t>?</a:t>
            </a:r>
          </a:p>
        </p:txBody>
      </p:sp>
    </p:spTree>
    <p:extLst>
      <p:ext uri="{BB962C8B-B14F-4D97-AF65-F5344CB8AC3E}">
        <p14:creationId xmlns:p14="http://schemas.microsoft.com/office/powerpoint/2010/main" val="237056523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BF8E9"/>
        </a:solidFill>
        <a:effectLst/>
      </p:bgPr>
    </p:bg>
    <p:spTree>
      <p:nvGrpSpPr>
        <p:cNvPr id="1" name=""/>
        <p:cNvGrpSpPr/>
        <p:nvPr/>
      </p:nvGrpSpPr>
      <p:grpSpPr>
        <a:xfrm>
          <a:off x="0" y="0"/>
          <a:ext cx="0" cy="0"/>
          <a:chOff x="0" y="0"/>
          <a:chExt cx="0" cy="0"/>
        </a:xfrm>
      </p:grpSpPr>
      <p:sp>
        <p:nvSpPr>
          <p:cNvPr id="2" name="Freeform 2"/>
          <p:cNvSpPr/>
          <p:nvPr/>
        </p:nvSpPr>
        <p:spPr>
          <a:xfrm flipH="1">
            <a:off x="12885003" y="5990167"/>
            <a:ext cx="5646381" cy="4114800"/>
          </a:xfrm>
          <a:custGeom>
            <a:avLst/>
            <a:gdLst/>
            <a:ahLst/>
            <a:cxnLst/>
            <a:rect l="l" t="t" r="r" b="b"/>
            <a:pathLst>
              <a:path w="5646381" h="4114800">
                <a:moveTo>
                  <a:pt x="5646381" y="0"/>
                </a:moveTo>
                <a:lnTo>
                  <a:pt x="0" y="0"/>
                </a:lnTo>
                <a:lnTo>
                  <a:pt x="0" y="4114800"/>
                </a:lnTo>
                <a:lnTo>
                  <a:pt x="5646381" y="4114800"/>
                </a:lnTo>
                <a:lnTo>
                  <a:pt x="564638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p:cNvSpPr/>
          <p:nvPr/>
        </p:nvSpPr>
        <p:spPr>
          <a:xfrm>
            <a:off x="3117466" y="1849074"/>
            <a:ext cx="12153743" cy="6364142"/>
          </a:xfrm>
          <a:custGeom>
            <a:avLst/>
            <a:gdLst/>
            <a:ahLst/>
            <a:cxnLst/>
            <a:rect l="l" t="t" r="r" b="b"/>
            <a:pathLst>
              <a:path w="12153743" h="6364142">
                <a:moveTo>
                  <a:pt x="0" y="0"/>
                </a:moveTo>
                <a:lnTo>
                  <a:pt x="12153743" y="0"/>
                </a:lnTo>
                <a:lnTo>
                  <a:pt x="12153743" y="6364141"/>
                </a:lnTo>
                <a:lnTo>
                  <a:pt x="0" y="636414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4" name="TextBox 4"/>
          <p:cNvSpPr txBox="1"/>
          <p:nvPr/>
        </p:nvSpPr>
        <p:spPr>
          <a:xfrm>
            <a:off x="712417" y="598805"/>
            <a:ext cx="16066627" cy="764540"/>
          </a:xfrm>
          <a:prstGeom prst="rect">
            <a:avLst/>
          </a:prstGeom>
        </p:spPr>
        <p:txBody>
          <a:bodyPr lIns="0" tIns="0" rIns="0" bIns="0" rtlCol="0" anchor="t">
            <a:spAutoFit/>
          </a:bodyPr>
          <a:lstStyle/>
          <a:p>
            <a:pPr algn="just">
              <a:lnSpc>
                <a:spcPts val="6159"/>
              </a:lnSpc>
            </a:pPr>
            <a:r>
              <a:rPr lang="en-US" sz="4399" b="1">
                <a:solidFill>
                  <a:srgbClr val="674935"/>
                </a:solidFill>
                <a:latin typeface="Roboto Condensed Bold"/>
                <a:ea typeface="Roboto Condensed Bold"/>
                <a:cs typeface="Roboto Condensed Bold"/>
                <a:sym typeface="Roboto Condensed Bold"/>
              </a:rPr>
              <a:t>c. Nghệ thuật lập luận của tác giả</a:t>
            </a:r>
          </a:p>
        </p:txBody>
      </p:sp>
      <p:sp>
        <p:nvSpPr>
          <p:cNvPr id="5" name="TextBox 5"/>
          <p:cNvSpPr txBox="1"/>
          <p:nvPr/>
        </p:nvSpPr>
        <p:spPr>
          <a:xfrm>
            <a:off x="4595607" y="3275542"/>
            <a:ext cx="9905128" cy="2714625"/>
          </a:xfrm>
          <a:prstGeom prst="rect">
            <a:avLst/>
          </a:prstGeom>
        </p:spPr>
        <p:txBody>
          <a:bodyPr lIns="0" tIns="0" rIns="0" bIns="0" rtlCol="0" anchor="t">
            <a:spAutoFit/>
          </a:bodyPr>
          <a:lstStyle/>
          <a:p>
            <a:pPr algn="just">
              <a:lnSpc>
                <a:spcPts val="5399"/>
              </a:lnSpc>
              <a:spcBef>
                <a:spcPct val="0"/>
              </a:spcBef>
            </a:pPr>
            <a:r>
              <a:rPr lang="en-US" sz="4499">
                <a:solidFill>
                  <a:srgbClr val="3B3029"/>
                </a:solidFill>
                <a:latin typeface="Roboto Condensed"/>
                <a:ea typeface="Roboto Condensed"/>
                <a:cs typeface="Roboto Condensed"/>
                <a:sym typeface="Roboto Condensed"/>
              </a:rPr>
              <a:t>Nhận xét về nghệ thuật viết văn nghị luận của tác giả thể hiện ở văn bản (cách đặt vấn đề, tổ chức luận điểm, cách sử dụng lí lẽ và bằng chứng, ngôn ngữ…)</a:t>
            </a:r>
          </a:p>
        </p:txBody>
      </p:sp>
    </p:spTree>
    <p:extLst>
      <p:ext uri="{BB962C8B-B14F-4D97-AF65-F5344CB8AC3E}">
        <p14:creationId xmlns:p14="http://schemas.microsoft.com/office/powerpoint/2010/main" val="389231108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BF8E9"/>
        </a:solidFill>
        <a:effectLst/>
      </p:bgPr>
    </p:bg>
    <p:spTree>
      <p:nvGrpSpPr>
        <p:cNvPr id="1" name=""/>
        <p:cNvGrpSpPr/>
        <p:nvPr/>
      </p:nvGrpSpPr>
      <p:grpSpPr>
        <a:xfrm>
          <a:off x="0" y="0"/>
          <a:ext cx="0" cy="0"/>
          <a:chOff x="0" y="0"/>
          <a:chExt cx="0" cy="0"/>
        </a:xfrm>
      </p:grpSpPr>
      <p:sp>
        <p:nvSpPr>
          <p:cNvPr id="2" name="TextBox 2"/>
          <p:cNvSpPr txBox="1"/>
          <p:nvPr/>
        </p:nvSpPr>
        <p:spPr>
          <a:xfrm>
            <a:off x="1028700" y="588520"/>
            <a:ext cx="6348710" cy="885825"/>
          </a:xfrm>
          <a:prstGeom prst="rect">
            <a:avLst/>
          </a:prstGeom>
        </p:spPr>
        <p:txBody>
          <a:bodyPr lIns="0" tIns="0" rIns="0" bIns="0" rtlCol="0" anchor="t">
            <a:spAutoFit/>
          </a:bodyPr>
          <a:lstStyle/>
          <a:p>
            <a:pPr algn="ctr">
              <a:lnSpc>
                <a:spcPts val="7079"/>
              </a:lnSpc>
              <a:spcBef>
                <a:spcPct val="0"/>
              </a:spcBef>
            </a:pPr>
            <a:r>
              <a:rPr lang="en-US" sz="5899" b="1">
                <a:solidFill>
                  <a:srgbClr val="674935"/>
                </a:solidFill>
                <a:latin typeface="Fraunces Bold"/>
                <a:ea typeface="Fraunces Bold"/>
                <a:cs typeface="Fraunces Bold"/>
                <a:sym typeface="Fraunces Bold"/>
              </a:rPr>
              <a:t>2. ĐỌC VĂN BẢN</a:t>
            </a:r>
          </a:p>
        </p:txBody>
      </p:sp>
      <p:graphicFrame>
        <p:nvGraphicFramePr>
          <p:cNvPr id="3" name="Table 3"/>
          <p:cNvGraphicFramePr>
            <a:graphicFrameLocks noGrp="1"/>
          </p:cNvGraphicFramePr>
          <p:nvPr/>
        </p:nvGraphicFramePr>
        <p:xfrm>
          <a:off x="1028700" y="3665095"/>
          <a:ext cx="16741596" cy="6207712"/>
        </p:xfrm>
        <a:graphic>
          <a:graphicData uri="http://schemas.openxmlformats.org/drawingml/2006/table">
            <a:tbl>
              <a:tblPr/>
              <a:tblGrid>
                <a:gridCol w="13624977">
                  <a:extLst>
                    <a:ext uri="{9D8B030D-6E8A-4147-A177-3AD203B41FA5}">
                      <a16:colId xmlns:a16="http://schemas.microsoft.com/office/drawing/2014/main" val="20000"/>
                    </a:ext>
                  </a:extLst>
                </a:gridCol>
                <a:gridCol w="1496068">
                  <a:extLst>
                    <a:ext uri="{9D8B030D-6E8A-4147-A177-3AD203B41FA5}">
                      <a16:colId xmlns:a16="http://schemas.microsoft.com/office/drawing/2014/main" val="20001"/>
                    </a:ext>
                  </a:extLst>
                </a:gridCol>
                <a:gridCol w="1620551">
                  <a:extLst>
                    <a:ext uri="{9D8B030D-6E8A-4147-A177-3AD203B41FA5}">
                      <a16:colId xmlns:a16="http://schemas.microsoft.com/office/drawing/2014/main" val="20002"/>
                    </a:ext>
                  </a:extLst>
                </a:gridCol>
              </a:tblGrid>
              <a:tr h="1220009">
                <a:tc>
                  <a:txBody>
                    <a:bodyPr/>
                    <a:lstStyle/>
                    <a:p>
                      <a:pPr algn="ctr">
                        <a:lnSpc>
                          <a:spcPts val="5319"/>
                        </a:lnSpc>
                        <a:defRPr/>
                      </a:pPr>
                      <a:r>
                        <a:rPr lang="en-US" sz="3799" b="1" dirty="0">
                          <a:solidFill>
                            <a:srgbClr val="FFFFFF"/>
                          </a:solidFill>
                          <a:latin typeface="Roboto Condensed Bold"/>
                          <a:ea typeface="Roboto Condensed Bold"/>
                          <a:cs typeface="Roboto Condensed Bold"/>
                          <a:sym typeface="Roboto Condensed Bold"/>
                        </a:rPr>
                        <a:t> </a:t>
                      </a:r>
                      <a:r>
                        <a:rPr lang="en-US" sz="3799" b="1" dirty="0" err="1">
                          <a:solidFill>
                            <a:srgbClr val="FFFFFF"/>
                          </a:solidFill>
                          <a:latin typeface="Roboto Condensed Bold"/>
                          <a:ea typeface="Roboto Condensed Bold"/>
                          <a:cs typeface="Roboto Condensed Bold"/>
                          <a:sym typeface="Roboto Condensed Bold"/>
                        </a:rPr>
                        <a:t>Tiêu</a:t>
                      </a:r>
                      <a:r>
                        <a:rPr lang="en-US" sz="3799" b="1" dirty="0">
                          <a:solidFill>
                            <a:srgbClr val="FFFFFF"/>
                          </a:solidFill>
                          <a:latin typeface="Roboto Condensed Bold"/>
                          <a:ea typeface="Roboto Condensed Bold"/>
                          <a:cs typeface="Roboto Condensed Bold"/>
                          <a:sym typeface="Roboto Condensed Bold"/>
                        </a:rPr>
                        <a:t> </a:t>
                      </a:r>
                      <a:r>
                        <a:rPr lang="en-US" sz="3799" b="1" dirty="0" err="1">
                          <a:solidFill>
                            <a:srgbClr val="FFFFFF"/>
                          </a:solidFill>
                          <a:latin typeface="Roboto Condensed Bold"/>
                          <a:ea typeface="Roboto Condensed Bold"/>
                          <a:cs typeface="Roboto Condensed Bold"/>
                          <a:sym typeface="Roboto Condensed Bold"/>
                        </a:rPr>
                        <a:t>chí</a:t>
                      </a:r>
                      <a:endParaRPr lang="en-US" sz="1100" dirty="0"/>
                    </a:p>
                  </a:txBody>
                  <a:tcPr marL="95250" marR="95250" marT="95250" marB="95250" anchor="ctr">
                    <a:lnL w="28575" cap="flat" cmpd="sng" algn="ctr">
                      <a:solidFill>
                        <a:srgbClr val="605048"/>
                      </a:solidFill>
                      <a:prstDash val="solid"/>
                      <a:round/>
                      <a:headEnd type="none" w="med" len="med"/>
                      <a:tailEnd type="none" w="med" len="med"/>
                    </a:lnL>
                    <a:lnR w="28575" cap="flat" cmpd="sng" algn="ctr">
                      <a:solidFill>
                        <a:srgbClr val="605048"/>
                      </a:solidFill>
                      <a:prstDash val="solid"/>
                      <a:round/>
                      <a:headEnd type="none" w="med" len="med"/>
                      <a:tailEnd type="none" w="med" len="med"/>
                    </a:lnR>
                    <a:lnT w="28575" cap="flat" cmpd="sng" algn="ctr">
                      <a:solidFill>
                        <a:srgbClr val="605048"/>
                      </a:solidFill>
                      <a:prstDash val="solid"/>
                      <a:round/>
                      <a:headEnd type="none" w="med" len="med"/>
                      <a:tailEnd type="none" w="med" len="med"/>
                    </a:lnT>
                    <a:lnB w="28575" cap="flat" cmpd="sng" algn="ctr">
                      <a:solidFill>
                        <a:srgbClr val="605048"/>
                      </a:solidFill>
                      <a:prstDash val="solid"/>
                      <a:round/>
                      <a:headEnd type="none" w="med" len="med"/>
                      <a:tailEnd type="none" w="med" len="med"/>
                    </a:lnB>
                    <a:solidFill>
                      <a:srgbClr val="D7CEA8"/>
                    </a:solidFill>
                  </a:tcPr>
                </a:tc>
                <a:tc>
                  <a:txBody>
                    <a:bodyPr/>
                    <a:lstStyle/>
                    <a:p>
                      <a:pPr algn="ctr">
                        <a:lnSpc>
                          <a:spcPts val="5319"/>
                        </a:lnSpc>
                        <a:defRPr/>
                      </a:pPr>
                      <a:r>
                        <a:rPr lang="en-US" sz="3799" b="1">
                          <a:solidFill>
                            <a:srgbClr val="FFFFFF"/>
                          </a:solidFill>
                          <a:latin typeface="Roboto Condensed Bold"/>
                          <a:ea typeface="Roboto Condensed Bold"/>
                          <a:cs typeface="Roboto Condensed Bold"/>
                          <a:sym typeface="Roboto Condensed Bold"/>
                        </a:rPr>
                        <a:t> Có   </a:t>
                      </a:r>
                      <a:endParaRPr lang="en-US" sz="1100"/>
                    </a:p>
                  </a:txBody>
                  <a:tcPr marL="95250" marR="95250" marT="95250" marB="95250" anchor="ctr">
                    <a:lnL w="28575" cap="flat" cmpd="sng" algn="ctr">
                      <a:solidFill>
                        <a:srgbClr val="605048"/>
                      </a:solidFill>
                      <a:prstDash val="solid"/>
                      <a:round/>
                      <a:headEnd type="none" w="med" len="med"/>
                      <a:tailEnd type="none" w="med" len="med"/>
                    </a:lnL>
                    <a:lnR w="28575" cap="flat" cmpd="sng" algn="ctr">
                      <a:solidFill>
                        <a:srgbClr val="605048"/>
                      </a:solidFill>
                      <a:prstDash val="solid"/>
                      <a:round/>
                      <a:headEnd type="none" w="med" len="med"/>
                      <a:tailEnd type="none" w="med" len="med"/>
                    </a:lnR>
                    <a:lnT w="28575" cap="flat" cmpd="sng" algn="ctr">
                      <a:solidFill>
                        <a:srgbClr val="605048"/>
                      </a:solidFill>
                      <a:prstDash val="solid"/>
                      <a:round/>
                      <a:headEnd type="none" w="med" len="med"/>
                      <a:tailEnd type="none" w="med" len="med"/>
                    </a:lnT>
                    <a:lnB w="28575" cap="flat" cmpd="sng" algn="ctr">
                      <a:solidFill>
                        <a:srgbClr val="605048"/>
                      </a:solidFill>
                      <a:prstDash val="solid"/>
                      <a:round/>
                      <a:headEnd type="none" w="med" len="med"/>
                      <a:tailEnd type="none" w="med" len="med"/>
                    </a:lnB>
                    <a:solidFill>
                      <a:srgbClr val="D7CEA8"/>
                    </a:solidFill>
                  </a:tcPr>
                </a:tc>
                <a:tc>
                  <a:txBody>
                    <a:bodyPr/>
                    <a:lstStyle/>
                    <a:p>
                      <a:pPr algn="ctr">
                        <a:lnSpc>
                          <a:spcPts val="5319"/>
                        </a:lnSpc>
                        <a:defRPr/>
                      </a:pPr>
                      <a:r>
                        <a:rPr lang="en-US" sz="3799" b="1">
                          <a:solidFill>
                            <a:srgbClr val="FFFFFF"/>
                          </a:solidFill>
                          <a:latin typeface="Roboto Condensed Bold"/>
                          <a:ea typeface="Roboto Condensed Bold"/>
                          <a:cs typeface="Roboto Condensed Bold"/>
                          <a:sym typeface="Roboto Condensed Bold"/>
                        </a:rPr>
                        <a:t>Không</a:t>
                      </a:r>
                      <a:endParaRPr lang="en-US" sz="1100"/>
                    </a:p>
                  </a:txBody>
                  <a:tcPr marL="95250" marR="95250" marT="95250" marB="95250" anchor="ctr">
                    <a:lnL w="28575" cap="flat" cmpd="sng" algn="ctr">
                      <a:solidFill>
                        <a:srgbClr val="605048"/>
                      </a:solidFill>
                      <a:prstDash val="solid"/>
                      <a:round/>
                      <a:headEnd type="none" w="med" len="med"/>
                      <a:tailEnd type="none" w="med" len="med"/>
                    </a:lnL>
                    <a:lnR w="28575" cap="flat" cmpd="sng" algn="ctr">
                      <a:solidFill>
                        <a:srgbClr val="605048"/>
                      </a:solidFill>
                      <a:prstDash val="solid"/>
                      <a:round/>
                      <a:headEnd type="none" w="med" len="med"/>
                      <a:tailEnd type="none" w="med" len="med"/>
                    </a:lnR>
                    <a:lnT w="28575" cap="flat" cmpd="sng" algn="ctr">
                      <a:solidFill>
                        <a:srgbClr val="605048"/>
                      </a:solidFill>
                      <a:prstDash val="solid"/>
                      <a:round/>
                      <a:headEnd type="none" w="med" len="med"/>
                      <a:tailEnd type="none" w="med" len="med"/>
                    </a:lnT>
                    <a:lnB w="28575" cap="flat" cmpd="sng" algn="ctr">
                      <a:solidFill>
                        <a:srgbClr val="605048"/>
                      </a:solidFill>
                      <a:prstDash val="solid"/>
                      <a:round/>
                      <a:headEnd type="none" w="med" len="med"/>
                      <a:tailEnd type="none" w="med" len="med"/>
                    </a:lnB>
                    <a:solidFill>
                      <a:srgbClr val="D7CEA8"/>
                    </a:solidFill>
                  </a:tcPr>
                </a:tc>
                <a:extLst>
                  <a:ext uri="{0D108BD9-81ED-4DB2-BD59-A6C34878D82A}">
                    <a16:rowId xmlns:a16="http://schemas.microsoft.com/office/drawing/2014/main" val="10000"/>
                  </a:ext>
                </a:extLst>
              </a:tr>
              <a:tr h="1220009">
                <a:tc>
                  <a:txBody>
                    <a:bodyPr/>
                    <a:lstStyle/>
                    <a:p>
                      <a:pPr algn="l">
                        <a:lnSpc>
                          <a:spcPts val="5319"/>
                        </a:lnSpc>
                        <a:defRPr/>
                      </a:pPr>
                      <a:r>
                        <a:rPr lang="en-US" sz="3799">
                          <a:solidFill>
                            <a:srgbClr val="605048"/>
                          </a:solidFill>
                          <a:latin typeface="Roboto Condensed"/>
                          <a:ea typeface="Roboto Condensed"/>
                          <a:cs typeface="Roboto Condensed"/>
                          <a:sym typeface="Roboto Condensed"/>
                        </a:rPr>
                        <a:t>Đọc trôi chảy, không bỏ từ, thêm từ.</a:t>
                      </a:r>
                      <a:endParaRPr lang="en-US" sz="1100"/>
                    </a:p>
                  </a:txBody>
                  <a:tcPr marL="95250" marR="95250" marT="95250" marB="95250" anchor="ctr">
                    <a:lnL w="28575" cap="flat" cmpd="sng" algn="ctr">
                      <a:solidFill>
                        <a:srgbClr val="605048"/>
                      </a:solidFill>
                      <a:prstDash val="solid"/>
                      <a:round/>
                      <a:headEnd type="none" w="med" len="med"/>
                      <a:tailEnd type="none" w="med" len="med"/>
                    </a:lnL>
                    <a:lnR w="28575" cap="flat" cmpd="sng" algn="ctr">
                      <a:solidFill>
                        <a:srgbClr val="605048"/>
                      </a:solidFill>
                      <a:prstDash val="solid"/>
                      <a:round/>
                      <a:headEnd type="none" w="med" len="med"/>
                      <a:tailEnd type="none" w="med" len="med"/>
                    </a:lnR>
                    <a:lnT w="28575" cap="flat" cmpd="sng" algn="ctr">
                      <a:solidFill>
                        <a:srgbClr val="605048"/>
                      </a:solidFill>
                      <a:prstDash val="solid"/>
                      <a:round/>
                      <a:headEnd type="none" w="med" len="med"/>
                      <a:tailEnd type="none" w="med" len="med"/>
                    </a:lnT>
                    <a:lnB w="28575" cap="flat" cmpd="sng" algn="ctr">
                      <a:solidFill>
                        <a:srgbClr val="605048"/>
                      </a:solidFill>
                      <a:prstDash val="solid"/>
                      <a:round/>
                      <a:headEnd type="none" w="med" len="med"/>
                      <a:tailEnd type="none" w="med" len="med"/>
                    </a:lnB>
                    <a:solidFill>
                      <a:srgbClr val="FEFAF0"/>
                    </a:solidFill>
                  </a:tcPr>
                </a:tc>
                <a:tc>
                  <a:txBody>
                    <a:bodyPr/>
                    <a:lstStyle/>
                    <a:p>
                      <a:pPr algn="l">
                        <a:lnSpc>
                          <a:spcPts val="5319"/>
                        </a:lnSpc>
                        <a:defRPr/>
                      </a:pPr>
                      <a:endParaRPr lang="en-US" sz="1100"/>
                    </a:p>
                  </a:txBody>
                  <a:tcPr marL="95250" marR="95250" marT="95250" marB="95250" anchor="ctr">
                    <a:lnL w="28575" cap="flat" cmpd="sng" algn="ctr">
                      <a:solidFill>
                        <a:srgbClr val="605048"/>
                      </a:solidFill>
                      <a:prstDash val="solid"/>
                      <a:round/>
                      <a:headEnd type="none" w="med" len="med"/>
                      <a:tailEnd type="none" w="med" len="med"/>
                    </a:lnL>
                    <a:lnR w="28575" cap="flat" cmpd="sng" algn="ctr">
                      <a:solidFill>
                        <a:srgbClr val="605048"/>
                      </a:solidFill>
                      <a:prstDash val="solid"/>
                      <a:round/>
                      <a:headEnd type="none" w="med" len="med"/>
                      <a:tailEnd type="none" w="med" len="med"/>
                    </a:lnR>
                    <a:lnT w="28575" cap="flat" cmpd="sng" algn="ctr">
                      <a:solidFill>
                        <a:srgbClr val="605048"/>
                      </a:solidFill>
                      <a:prstDash val="solid"/>
                      <a:round/>
                      <a:headEnd type="none" w="med" len="med"/>
                      <a:tailEnd type="none" w="med" len="med"/>
                    </a:lnT>
                    <a:lnB w="28575" cap="flat" cmpd="sng" algn="ctr">
                      <a:solidFill>
                        <a:srgbClr val="605048"/>
                      </a:solidFill>
                      <a:prstDash val="solid"/>
                      <a:round/>
                      <a:headEnd type="none" w="med" len="med"/>
                      <a:tailEnd type="none" w="med" len="med"/>
                    </a:lnB>
                    <a:solidFill>
                      <a:srgbClr val="FEFAF0"/>
                    </a:solidFill>
                  </a:tcPr>
                </a:tc>
                <a:tc>
                  <a:txBody>
                    <a:bodyPr/>
                    <a:lstStyle/>
                    <a:p>
                      <a:pPr algn="l">
                        <a:lnSpc>
                          <a:spcPts val="5319"/>
                        </a:lnSpc>
                        <a:defRPr/>
                      </a:pPr>
                      <a:endParaRPr lang="en-US" sz="1100"/>
                    </a:p>
                  </a:txBody>
                  <a:tcPr marL="95250" marR="95250" marT="95250" marB="95250" anchor="ctr">
                    <a:lnL w="28575" cap="flat" cmpd="sng" algn="ctr">
                      <a:solidFill>
                        <a:srgbClr val="605048"/>
                      </a:solidFill>
                      <a:prstDash val="solid"/>
                      <a:round/>
                      <a:headEnd type="none" w="med" len="med"/>
                      <a:tailEnd type="none" w="med" len="med"/>
                    </a:lnL>
                    <a:lnR w="28575" cap="flat" cmpd="sng" algn="ctr">
                      <a:solidFill>
                        <a:srgbClr val="605048"/>
                      </a:solidFill>
                      <a:prstDash val="solid"/>
                      <a:round/>
                      <a:headEnd type="none" w="med" len="med"/>
                      <a:tailEnd type="none" w="med" len="med"/>
                    </a:lnR>
                    <a:lnT w="28575" cap="flat" cmpd="sng" algn="ctr">
                      <a:solidFill>
                        <a:srgbClr val="605048"/>
                      </a:solidFill>
                      <a:prstDash val="solid"/>
                      <a:round/>
                      <a:headEnd type="none" w="med" len="med"/>
                      <a:tailEnd type="none" w="med" len="med"/>
                    </a:lnT>
                    <a:lnB w="28575" cap="flat" cmpd="sng" algn="ctr">
                      <a:solidFill>
                        <a:srgbClr val="605048"/>
                      </a:solidFill>
                      <a:prstDash val="solid"/>
                      <a:round/>
                      <a:headEnd type="none" w="med" len="med"/>
                      <a:tailEnd type="none" w="med" len="med"/>
                    </a:lnB>
                    <a:solidFill>
                      <a:srgbClr val="FEFAF0"/>
                    </a:solidFill>
                  </a:tcPr>
                </a:tc>
                <a:extLst>
                  <a:ext uri="{0D108BD9-81ED-4DB2-BD59-A6C34878D82A}">
                    <a16:rowId xmlns:a16="http://schemas.microsoft.com/office/drawing/2014/main" val="10001"/>
                  </a:ext>
                </a:extLst>
              </a:tr>
              <a:tr h="1145775">
                <a:tc>
                  <a:txBody>
                    <a:bodyPr/>
                    <a:lstStyle/>
                    <a:p>
                      <a:pPr algn="l">
                        <a:lnSpc>
                          <a:spcPts val="5319"/>
                        </a:lnSpc>
                        <a:defRPr/>
                      </a:pPr>
                      <a:r>
                        <a:rPr lang="en-US" sz="3799">
                          <a:solidFill>
                            <a:srgbClr val="605048"/>
                          </a:solidFill>
                          <a:latin typeface="Roboto Condensed"/>
                          <a:ea typeface="Roboto Condensed"/>
                          <a:cs typeface="Roboto Condensed"/>
                          <a:sym typeface="Roboto Condensed"/>
                        </a:rPr>
                        <a:t>Đọc to, rõ bảo đảm trong không gian lớp học, cả lớp cùng nghe được.</a:t>
                      </a:r>
                      <a:endParaRPr lang="en-US" sz="1100"/>
                    </a:p>
                  </a:txBody>
                  <a:tcPr marL="95250" marR="95250" marT="95250" marB="95250" anchor="ctr">
                    <a:lnL w="28575" cap="flat" cmpd="sng" algn="ctr">
                      <a:solidFill>
                        <a:srgbClr val="605048"/>
                      </a:solidFill>
                      <a:prstDash val="solid"/>
                      <a:round/>
                      <a:headEnd type="none" w="med" len="med"/>
                      <a:tailEnd type="none" w="med" len="med"/>
                    </a:lnL>
                    <a:lnR w="28575" cap="flat" cmpd="sng" algn="ctr">
                      <a:solidFill>
                        <a:srgbClr val="605048"/>
                      </a:solidFill>
                      <a:prstDash val="solid"/>
                      <a:round/>
                      <a:headEnd type="none" w="med" len="med"/>
                      <a:tailEnd type="none" w="med" len="med"/>
                    </a:lnR>
                    <a:lnT w="28575" cap="flat" cmpd="sng" algn="ctr">
                      <a:solidFill>
                        <a:srgbClr val="605048"/>
                      </a:solidFill>
                      <a:prstDash val="solid"/>
                      <a:round/>
                      <a:headEnd type="none" w="med" len="med"/>
                      <a:tailEnd type="none" w="med" len="med"/>
                    </a:lnT>
                    <a:lnB w="28575" cap="flat" cmpd="sng" algn="ctr">
                      <a:solidFill>
                        <a:srgbClr val="605048"/>
                      </a:solidFill>
                      <a:prstDash val="solid"/>
                      <a:round/>
                      <a:headEnd type="none" w="med" len="med"/>
                      <a:tailEnd type="none" w="med" len="med"/>
                    </a:lnB>
                    <a:solidFill>
                      <a:srgbClr val="FEFAF0"/>
                    </a:solidFill>
                  </a:tcPr>
                </a:tc>
                <a:tc>
                  <a:txBody>
                    <a:bodyPr/>
                    <a:lstStyle/>
                    <a:p>
                      <a:pPr algn="l">
                        <a:lnSpc>
                          <a:spcPts val="5319"/>
                        </a:lnSpc>
                        <a:defRPr/>
                      </a:pPr>
                      <a:endParaRPr lang="en-US" sz="1100"/>
                    </a:p>
                  </a:txBody>
                  <a:tcPr marL="95250" marR="95250" marT="95250" marB="95250" anchor="ctr">
                    <a:lnL w="28575" cap="flat" cmpd="sng" algn="ctr">
                      <a:solidFill>
                        <a:srgbClr val="605048"/>
                      </a:solidFill>
                      <a:prstDash val="solid"/>
                      <a:round/>
                      <a:headEnd type="none" w="med" len="med"/>
                      <a:tailEnd type="none" w="med" len="med"/>
                    </a:lnL>
                    <a:lnR w="28575" cap="flat" cmpd="sng" algn="ctr">
                      <a:solidFill>
                        <a:srgbClr val="605048"/>
                      </a:solidFill>
                      <a:prstDash val="solid"/>
                      <a:round/>
                      <a:headEnd type="none" w="med" len="med"/>
                      <a:tailEnd type="none" w="med" len="med"/>
                    </a:lnR>
                    <a:lnT w="28575" cap="flat" cmpd="sng" algn="ctr">
                      <a:solidFill>
                        <a:srgbClr val="605048"/>
                      </a:solidFill>
                      <a:prstDash val="solid"/>
                      <a:round/>
                      <a:headEnd type="none" w="med" len="med"/>
                      <a:tailEnd type="none" w="med" len="med"/>
                    </a:lnT>
                    <a:lnB w="28575" cap="flat" cmpd="sng" algn="ctr">
                      <a:solidFill>
                        <a:srgbClr val="605048"/>
                      </a:solidFill>
                      <a:prstDash val="solid"/>
                      <a:round/>
                      <a:headEnd type="none" w="med" len="med"/>
                      <a:tailEnd type="none" w="med" len="med"/>
                    </a:lnB>
                    <a:solidFill>
                      <a:srgbClr val="FEFAF0"/>
                    </a:solidFill>
                  </a:tcPr>
                </a:tc>
                <a:tc>
                  <a:txBody>
                    <a:bodyPr/>
                    <a:lstStyle/>
                    <a:p>
                      <a:pPr algn="l">
                        <a:lnSpc>
                          <a:spcPts val="5319"/>
                        </a:lnSpc>
                        <a:defRPr/>
                      </a:pPr>
                      <a:endParaRPr lang="en-US" sz="1100"/>
                    </a:p>
                  </a:txBody>
                  <a:tcPr marL="95250" marR="95250" marT="95250" marB="95250" anchor="ctr">
                    <a:lnL w="28575" cap="flat" cmpd="sng" algn="ctr">
                      <a:solidFill>
                        <a:srgbClr val="605048"/>
                      </a:solidFill>
                      <a:prstDash val="solid"/>
                      <a:round/>
                      <a:headEnd type="none" w="med" len="med"/>
                      <a:tailEnd type="none" w="med" len="med"/>
                    </a:lnL>
                    <a:lnR w="28575" cap="flat" cmpd="sng" algn="ctr">
                      <a:solidFill>
                        <a:srgbClr val="605048"/>
                      </a:solidFill>
                      <a:prstDash val="solid"/>
                      <a:round/>
                      <a:headEnd type="none" w="med" len="med"/>
                      <a:tailEnd type="none" w="med" len="med"/>
                    </a:lnR>
                    <a:lnT w="28575" cap="flat" cmpd="sng" algn="ctr">
                      <a:solidFill>
                        <a:srgbClr val="605048"/>
                      </a:solidFill>
                      <a:prstDash val="solid"/>
                      <a:round/>
                      <a:headEnd type="none" w="med" len="med"/>
                      <a:tailEnd type="none" w="med" len="med"/>
                    </a:lnT>
                    <a:lnB w="28575" cap="flat" cmpd="sng" algn="ctr">
                      <a:solidFill>
                        <a:srgbClr val="605048"/>
                      </a:solidFill>
                      <a:prstDash val="solid"/>
                      <a:round/>
                      <a:headEnd type="none" w="med" len="med"/>
                      <a:tailEnd type="none" w="med" len="med"/>
                    </a:lnB>
                    <a:solidFill>
                      <a:srgbClr val="FEFAF0"/>
                    </a:solidFill>
                  </a:tcPr>
                </a:tc>
                <a:extLst>
                  <a:ext uri="{0D108BD9-81ED-4DB2-BD59-A6C34878D82A}">
                    <a16:rowId xmlns:a16="http://schemas.microsoft.com/office/drawing/2014/main" val="10002"/>
                  </a:ext>
                </a:extLst>
              </a:tr>
              <a:tr h="995181">
                <a:tc>
                  <a:txBody>
                    <a:bodyPr/>
                    <a:lstStyle/>
                    <a:p>
                      <a:pPr algn="l">
                        <a:lnSpc>
                          <a:spcPts val="5319"/>
                        </a:lnSpc>
                        <a:defRPr/>
                      </a:pPr>
                      <a:r>
                        <a:rPr lang="en-US" sz="3799">
                          <a:solidFill>
                            <a:srgbClr val="605048"/>
                          </a:solidFill>
                          <a:latin typeface="Roboto Condensed"/>
                          <a:ea typeface="Roboto Condensed"/>
                          <a:cs typeface="Roboto Condensed"/>
                          <a:sym typeface="Roboto Condensed"/>
                        </a:rPr>
                        <a:t>Tốc độ đọc phù hợp.</a:t>
                      </a:r>
                      <a:endParaRPr lang="en-US" sz="1100"/>
                    </a:p>
                  </a:txBody>
                  <a:tcPr marL="95250" marR="95250" marT="95250" marB="95250" anchor="ctr">
                    <a:lnL w="28575" cap="flat" cmpd="sng" algn="ctr">
                      <a:solidFill>
                        <a:srgbClr val="605048"/>
                      </a:solidFill>
                      <a:prstDash val="solid"/>
                      <a:round/>
                      <a:headEnd type="none" w="med" len="med"/>
                      <a:tailEnd type="none" w="med" len="med"/>
                    </a:lnL>
                    <a:lnR w="28575" cap="flat" cmpd="sng" algn="ctr">
                      <a:solidFill>
                        <a:srgbClr val="605048"/>
                      </a:solidFill>
                      <a:prstDash val="solid"/>
                      <a:round/>
                      <a:headEnd type="none" w="med" len="med"/>
                      <a:tailEnd type="none" w="med" len="med"/>
                    </a:lnR>
                    <a:lnT w="28575" cap="flat" cmpd="sng" algn="ctr">
                      <a:solidFill>
                        <a:srgbClr val="605048"/>
                      </a:solidFill>
                      <a:prstDash val="solid"/>
                      <a:round/>
                      <a:headEnd type="none" w="med" len="med"/>
                      <a:tailEnd type="none" w="med" len="med"/>
                    </a:lnT>
                    <a:lnB w="28575" cap="flat" cmpd="sng" algn="ctr">
                      <a:solidFill>
                        <a:srgbClr val="605048"/>
                      </a:solidFill>
                      <a:prstDash val="solid"/>
                      <a:round/>
                      <a:headEnd type="none" w="med" len="med"/>
                      <a:tailEnd type="none" w="med" len="med"/>
                    </a:lnB>
                    <a:solidFill>
                      <a:srgbClr val="FEFAF0"/>
                    </a:solidFill>
                  </a:tcPr>
                </a:tc>
                <a:tc>
                  <a:txBody>
                    <a:bodyPr/>
                    <a:lstStyle/>
                    <a:p>
                      <a:pPr algn="l">
                        <a:lnSpc>
                          <a:spcPts val="5319"/>
                        </a:lnSpc>
                        <a:defRPr/>
                      </a:pPr>
                      <a:endParaRPr lang="en-US" sz="1100"/>
                    </a:p>
                  </a:txBody>
                  <a:tcPr marL="95250" marR="95250" marT="95250" marB="95250" anchor="ctr">
                    <a:lnL w="28575" cap="flat" cmpd="sng" algn="ctr">
                      <a:solidFill>
                        <a:srgbClr val="605048"/>
                      </a:solidFill>
                      <a:prstDash val="solid"/>
                      <a:round/>
                      <a:headEnd type="none" w="med" len="med"/>
                      <a:tailEnd type="none" w="med" len="med"/>
                    </a:lnL>
                    <a:lnR w="28575" cap="flat" cmpd="sng" algn="ctr">
                      <a:solidFill>
                        <a:srgbClr val="605048"/>
                      </a:solidFill>
                      <a:prstDash val="solid"/>
                      <a:round/>
                      <a:headEnd type="none" w="med" len="med"/>
                      <a:tailEnd type="none" w="med" len="med"/>
                    </a:lnR>
                    <a:lnT w="28575" cap="flat" cmpd="sng" algn="ctr">
                      <a:solidFill>
                        <a:srgbClr val="605048"/>
                      </a:solidFill>
                      <a:prstDash val="solid"/>
                      <a:round/>
                      <a:headEnd type="none" w="med" len="med"/>
                      <a:tailEnd type="none" w="med" len="med"/>
                    </a:lnT>
                    <a:lnB w="28575" cap="flat" cmpd="sng" algn="ctr">
                      <a:solidFill>
                        <a:srgbClr val="605048"/>
                      </a:solidFill>
                      <a:prstDash val="solid"/>
                      <a:round/>
                      <a:headEnd type="none" w="med" len="med"/>
                      <a:tailEnd type="none" w="med" len="med"/>
                    </a:lnB>
                    <a:solidFill>
                      <a:srgbClr val="FEFAF0"/>
                    </a:solidFill>
                  </a:tcPr>
                </a:tc>
                <a:tc>
                  <a:txBody>
                    <a:bodyPr/>
                    <a:lstStyle/>
                    <a:p>
                      <a:pPr algn="l">
                        <a:lnSpc>
                          <a:spcPts val="5319"/>
                        </a:lnSpc>
                        <a:defRPr/>
                      </a:pPr>
                      <a:endParaRPr lang="en-US" sz="1100"/>
                    </a:p>
                  </a:txBody>
                  <a:tcPr marL="95250" marR="95250" marT="95250" marB="95250" anchor="ctr">
                    <a:lnL w="28575" cap="flat" cmpd="sng" algn="ctr">
                      <a:solidFill>
                        <a:srgbClr val="605048"/>
                      </a:solidFill>
                      <a:prstDash val="solid"/>
                      <a:round/>
                      <a:headEnd type="none" w="med" len="med"/>
                      <a:tailEnd type="none" w="med" len="med"/>
                    </a:lnL>
                    <a:lnR w="28575" cap="flat" cmpd="sng" algn="ctr">
                      <a:solidFill>
                        <a:srgbClr val="605048"/>
                      </a:solidFill>
                      <a:prstDash val="solid"/>
                      <a:round/>
                      <a:headEnd type="none" w="med" len="med"/>
                      <a:tailEnd type="none" w="med" len="med"/>
                    </a:lnR>
                    <a:lnT w="28575" cap="flat" cmpd="sng" algn="ctr">
                      <a:solidFill>
                        <a:srgbClr val="605048"/>
                      </a:solidFill>
                      <a:prstDash val="solid"/>
                      <a:round/>
                      <a:headEnd type="none" w="med" len="med"/>
                      <a:tailEnd type="none" w="med" len="med"/>
                    </a:lnT>
                    <a:lnB w="28575" cap="flat" cmpd="sng" algn="ctr">
                      <a:solidFill>
                        <a:srgbClr val="605048"/>
                      </a:solidFill>
                      <a:prstDash val="solid"/>
                      <a:round/>
                      <a:headEnd type="none" w="med" len="med"/>
                      <a:tailEnd type="none" w="med" len="med"/>
                    </a:lnB>
                    <a:solidFill>
                      <a:srgbClr val="FEFAF0"/>
                    </a:solidFill>
                  </a:tcPr>
                </a:tc>
                <a:extLst>
                  <a:ext uri="{0D108BD9-81ED-4DB2-BD59-A6C34878D82A}">
                    <a16:rowId xmlns:a16="http://schemas.microsoft.com/office/drawing/2014/main" val="10003"/>
                  </a:ext>
                </a:extLst>
              </a:tr>
              <a:tr h="1626738">
                <a:tc>
                  <a:txBody>
                    <a:bodyPr/>
                    <a:lstStyle/>
                    <a:p>
                      <a:pPr algn="just">
                        <a:lnSpc>
                          <a:spcPts val="5319"/>
                        </a:lnSpc>
                        <a:defRPr/>
                      </a:pPr>
                      <a:r>
                        <a:rPr lang="en-US" sz="3799">
                          <a:solidFill>
                            <a:srgbClr val="605048"/>
                          </a:solidFill>
                          <a:latin typeface="Roboto Condensed"/>
                          <a:ea typeface="Roboto Condensed"/>
                          <a:cs typeface="Roboto Condensed"/>
                          <a:sym typeface="Roboto Condensed"/>
                        </a:rPr>
                        <a:t>Sử dụng giọng điệu linh hoạt, rõ ràng, dứt khoát, đặc biệt khi đến các phần đưa lí lẽ, bằng chứng.</a:t>
                      </a:r>
                      <a:endParaRPr lang="en-US" sz="1100"/>
                    </a:p>
                  </a:txBody>
                  <a:tcPr marL="95250" marR="95250" marT="95250" marB="95250" anchor="ctr">
                    <a:lnL w="28575" cap="flat" cmpd="sng" algn="ctr">
                      <a:solidFill>
                        <a:srgbClr val="605048"/>
                      </a:solidFill>
                      <a:prstDash val="solid"/>
                      <a:round/>
                      <a:headEnd type="none" w="med" len="med"/>
                      <a:tailEnd type="none" w="med" len="med"/>
                    </a:lnL>
                    <a:lnR w="28575" cap="flat" cmpd="sng" algn="ctr">
                      <a:solidFill>
                        <a:srgbClr val="605048"/>
                      </a:solidFill>
                      <a:prstDash val="solid"/>
                      <a:round/>
                      <a:headEnd type="none" w="med" len="med"/>
                      <a:tailEnd type="none" w="med" len="med"/>
                    </a:lnR>
                    <a:lnT w="28575" cap="flat" cmpd="sng" algn="ctr">
                      <a:solidFill>
                        <a:srgbClr val="605048"/>
                      </a:solidFill>
                      <a:prstDash val="solid"/>
                      <a:round/>
                      <a:headEnd type="none" w="med" len="med"/>
                      <a:tailEnd type="none" w="med" len="med"/>
                    </a:lnT>
                    <a:lnB w="28575" cap="flat" cmpd="sng" algn="ctr">
                      <a:solidFill>
                        <a:srgbClr val="605048"/>
                      </a:solidFill>
                      <a:prstDash val="solid"/>
                      <a:round/>
                      <a:headEnd type="none" w="med" len="med"/>
                      <a:tailEnd type="none" w="med" len="med"/>
                    </a:lnB>
                    <a:solidFill>
                      <a:srgbClr val="FEFAF0"/>
                    </a:solidFill>
                  </a:tcPr>
                </a:tc>
                <a:tc>
                  <a:txBody>
                    <a:bodyPr/>
                    <a:lstStyle/>
                    <a:p>
                      <a:pPr algn="l">
                        <a:lnSpc>
                          <a:spcPts val="5319"/>
                        </a:lnSpc>
                        <a:defRPr/>
                      </a:pPr>
                      <a:endParaRPr lang="en-US" sz="1100"/>
                    </a:p>
                  </a:txBody>
                  <a:tcPr marL="95250" marR="95250" marT="95250" marB="95250" anchor="ctr">
                    <a:lnL w="28575" cap="flat" cmpd="sng" algn="ctr">
                      <a:solidFill>
                        <a:srgbClr val="605048"/>
                      </a:solidFill>
                      <a:prstDash val="solid"/>
                      <a:round/>
                      <a:headEnd type="none" w="med" len="med"/>
                      <a:tailEnd type="none" w="med" len="med"/>
                    </a:lnL>
                    <a:lnR w="28575" cap="flat" cmpd="sng" algn="ctr">
                      <a:solidFill>
                        <a:srgbClr val="605048"/>
                      </a:solidFill>
                      <a:prstDash val="solid"/>
                      <a:round/>
                      <a:headEnd type="none" w="med" len="med"/>
                      <a:tailEnd type="none" w="med" len="med"/>
                    </a:lnR>
                    <a:lnT w="28575" cap="flat" cmpd="sng" algn="ctr">
                      <a:solidFill>
                        <a:srgbClr val="605048"/>
                      </a:solidFill>
                      <a:prstDash val="solid"/>
                      <a:round/>
                      <a:headEnd type="none" w="med" len="med"/>
                      <a:tailEnd type="none" w="med" len="med"/>
                    </a:lnT>
                    <a:lnB w="28575" cap="flat" cmpd="sng" algn="ctr">
                      <a:solidFill>
                        <a:srgbClr val="605048"/>
                      </a:solidFill>
                      <a:prstDash val="solid"/>
                      <a:round/>
                      <a:headEnd type="none" w="med" len="med"/>
                      <a:tailEnd type="none" w="med" len="med"/>
                    </a:lnB>
                    <a:solidFill>
                      <a:srgbClr val="FEFAF0"/>
                    </a:solidFill>
                  </a:tcPr>
                </a:tc>
                <a:tc>
                  <a:txBody>
                    <a:bodyPr/>
                    <a:lstStyle/>
                    <a:p>
                      <a:pPr algn="l">
                        <a:lnSpc>
                          <a:spcPts val="5319"/>
                        </a:lnSpc>
                        <a:defRPr/>
                      </a:pPr>
                      <a:endParaRPr lang="en-US" sz="1100" dirty="0"/>
                    </a:p>
                  </a:txBody>
                  <a:tcPr marL="95250" marR="95250" marT="95250" marB="95250" anchor="ctr">
                    <a:lnL w="28575" cap="flat" cmpd="sng" algn="ctr">
                      <a:solidFill>
                        <a:srgbClr val="605048"/>
                      </a:solidFill>
                      <a:prstDash val="solid"/>
                      <a:round/>
                      <a:headEnd type="none" w="med" len="med"/>
                      <a:tailEnd type="none" w="med" len="med"/>
                    </a:lnL>
                    <a:lnR w="28575" cap="flat" cmpd="sng" algn="ctr">
                      <a:solidFill>
                        <a:srgbClr val="605048"/>
                      </a:solidFill>
                      <a:prstDash val="solid"/>
                      <a:round/>
                      <a:headEnd type="none" w="med" len="med"/>
                      <a:tailEnd type="none" w="med" len="med"/>
                    </a:lnR>
                    <a:lnT w="28575" cap="flat" cmpd="sng" algn="ctr">
                      <a:solidFill>
                        <a:srgbClr val="605048"/>
                      </a:solidFill>
                      <a:prstDash val="solid"/>
                      <a:round/>
                      <a:headEnd type="none" w="med" len="med"/>
                      <a:tailEnd type="none" w="med" len="med"/>
                    </a:lnT>
                    <a:lnB w="28575" cap="flat" cmpd="sng" algn="ctr">
                      <a:solidFill>
                        <a:srgbClr val="605048"/>
                      </a:solidFill>
                      <a:prstDash val="solid"/>
                      <a:round/>
                      <a:headEnd type="none" w="med" len="med"/>
                      <a:tailEnd type="none" w="med" len="med"/>
                    </a:lnB>
                    <a:solidFill>
                      <a:srgbClr val="FEFAF0"/>
                    </a:solidFill>
                  </a:tcPr>
                </a:tc>
                <a:extLst>
                  <a:ext uri="{0D108BD9-81ED-4DB2-BD59-A6C34878D82A}">
                    <a16:rowId xmlns:a16="http://schemas.microsoft.com/office/drawing/2014/main" val="10004"/>
                  </a:ext>
                </a:extLst>
              </a:tr>
            </a:tbl>
          </a:graphicData>
        </a:graphic>
      </p:graphicFrame>
      <p:sp>
        <p:nvSpPr>
          <p:cNvPr id="4" name="TextBox 4"/>
          <p:cNvSpPr txBox="1"/>
          <p:nvPr/>
        </p:nvSpPr>
        <p:spPr>
          <a:xfrm>
            <a:off x="1028700" y="1660082"/>
            <a:ext cx="16741596" cy="1924050"/>
          </a:xfrm>
          <a:prstGeom prst="rect">
            <a:avLst/>
          </a:prstGeom>
        </p:spPr>
        <p:txBody>
          <a:bodyPr lIns="0" tIns="0" rIns="0" bIns="0" rtlCol="0" anchor="t">
            <a:spAutoFit/>
          </a:bodyPr>
          <a:lstStyle/>
          <a:p>
            <a:pPr algn="just">
              <a:lnSpc>
                <a:spcPts val="5040"/>
              </a:lnSpc>
              <a:spcBef>
                <a:spcPct val="0"/>
              </a:spcBef>
            </a:pPr>
            <a:r>
              <a:rPr lang="en-US" sz="4200">
                <a:solidFill>
                  <a:srgbClr val="674935"/>
                </a:solidFill>
                <a:latin typeface="Roboto Condensed"/>
                <a:ea typeface="Roboto Condensed"/>
                <a:cs typeface="Roboto Condensed"/>
                <a:sym typeface="Roboto Condensed"/>
              </a:rPr>
              <a:t>Đọc diễn cảm văn bản </a:t>
            </a:r>
            <a:r>
              <a:rPr lang="en-US" sz="4200" i="1">
                <a:solidFill>
                  <a:srgbClr val="674935"/>
                </a:solidFill>
                <a:latin typeface="Roboto Condensed Italics"/>
                <a:ea typeface="Roboto Condensed Italics"/>
                <a:cs typeface="Roboto Condensed Italics"/>
                <a:sym typeface="Roboto Condensed Italics"/>
              </a:rPr>
              <a:t>“Thằng quỷ nhỏ” của Nguyễn Nhật Ánh nghĩ về những phẩm chất của một tác phẩm viết cho thiếu nhi</a:t>
            </a:r>
          </a:p>
          <a:p>
            <a:pPr algn="just">
              <a:lnSpc>
                <a:spcPts val="5040"/>
              </a:lnSpc>
              <a:spcBef>
                <a:spcPct val="0"/>
              </a:spcBef>
            </a:pPr>
            <a:endParaRPr lang="en-US" sz="4200" i="1">
              <a:solidFill>
                <a:srgbClr val="674935"/>
              </a:solidFill>
              <a:latin typeface="Roboto Condensed Italics"/>
              <a:ea typeface="Roboto Condensed Italics"/>
              <a:cs typeface="Roboto Condensed Italics"/>
              <a:sym typeface="Roboto Condensed Italics"/>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BF8E9"/>
        </a:solidFill>
        <a:effectLst/>
      </p:bgPr>
    </p:bg>
    <p:spTree>
      <p:nvGrpSpPr>
        <p:cNvPr id="1" name=""/>
        <p:cNvGrpSpPr/>
        <p:nvPr/>
      </p:nvGrpSpPr>
      <p:grpSpPr>
        <a:xfrm>
          <a:off x="0" y="0"/>
          <a:ext cx="0" cy="0"/>
          <a:chOff x="0" y="0"/>
          <a:chExt cx="0" cy="0"/>
        </a:xfrm>
      </p:grpSpPr>
      <p:sp>
        <p:nvSpPr>
          <p:cNvPr id="2" name="TextBox 2"/>
          <p:cNvSpPr txBox="1"/>
          <p:nvPr/>
        </p:nvSpPr>
        <p:spPr>
          <a:xfrm>
            <a:off x="1028700" y="2903894"/>
            <a:ext cx="16077217" cy="3143250"/>
          </a:xfrm>
          <a:prstGeom prst="rect">
            <a:avLst/>
          </a:prstGeom>
        </p:spPr>
        <p:txBody>
          <a:bodyPr lIns="0" tIns="0" rIns="0" bIns="0" rtlCol="0" anchor="t">
            <a:spAutoFit/>
          </a:bodyPr>
          <a:lstStyle/>
          <a:p>
            <a:pPr algn="just">
              <a:lnSpc>
                <a:spcPts val="6299"/>
              </a:lnSpc>
            </a:pPr>
            <a:r>
              <a:rPr lang="en-US" sz="4499" dirty="0" err="1">
                <a:solidFill>
                  <a:srgbClr val="3B3029"/>
                </a:solidFill>
                <a:latin typeface="Roboto Condensed"/>
                <a:ea typeface="Roboto Condensed"/>
                <a:cs typeface="Roboto Condensed"/>
                <a:sym typeface="Roboto Condensed"/>
              </a:rPr>
              <a:t>Lựa</a:t>
            </a:r>
            <a:r>
              <a:rPr lang="en-US" sz="4499" dirty="0">
                <a:solidFill>
                  <a:srgbClr val="3B3029"/>
                </a:solidFill>
                <a:latin typeface="Roboto Condensed"/>
                <a:ea typeface="Roboto Condensed"/>
                <a:cs typeface="Roboto Condensed"/>
                <a:sym typeface="Roboto Condensed"/>
              </a:rPr>
              <a:t> </a:t>
            </a:r>
            <a:r>
              <a:rPr lang="en-US" sz="4499" dirty="0" err="1">
                <a:solidFill>
                  <a:srgbClr val="3B3029"/>
                </a:solidFill>
                <a:latin typeface="Roboto Condensed"/>
                <a:ea typeface="Roboto Condensed"/>
                <a:cs typeface="Roboto Condensed"/>
                <a:sym typeface="Roboto Condensed"/>
              </a:rPr>
              <a:t>chọn</a:t>
            </a:r>
            <a:r>
              <a:rPr lang="en-US" sz="4499" dirty="0">
                <a:solidFill>
                  <a:srgbClr val="3B3029"/>
                </a:solidFill>
                <a:latin typeface="Roboto Condensed"/>
                <a:ea typeface="Roboto Condensed"/>
                <a:cs typeface="Roboto Condensed"/>
                <a:sym typeface="Roboto Condensed"/>
              </a:rPr>
              <a:t> </a:t>
            </a:r>
            <a:r>
              <a:rPr lang="en-US" sz="4499" dirty="0" err="1">
                <a:solidFill>
                  <a:srgbClr val="3B3029"/>
                </a:solidFill>
                <a:latin typeface="Roboto Condensed"/>
                <a:ea typeface="Roboto Condensed"/>
                <a:cs typeface="Roboto Condensed"/>
                <a:sym typeface="Roboto Condensed"/>
              </a:rPr>
              <a:t>một</a:t>
            </a:r>
            <a:r>
              <a:rPr lang="en-US" sz="4499" dirty="0">
                <a:solidFill>
                  <a:srgbClr val="3B3029"/>
                </a:solidFill>
                <a:latin typeface="Roboto Condensed"/>
                <a:ea typeface="Roboto Condensed"/>
                <a:cs typeface="Roboto Condensed"/>
                <a:sym typeface="Roboto Condensed"/>
              </a:rPr>
              <a:t> </a:t>
            </a:r>
            <a:r>
              <a:rPr lang="en-US" sz="4499" dirty="0" err="1">
                <a:solidFill>
                  <a:srgbClr val="3B3029"/>
                </a:solidFill>
                <a:latin typeface="Roboto Condensed"/>
                <a:ea typeface="Roboto Condensed"/>
                <a:cs typeface="Roboto Condensed"/>
                <a:sym typeface="Roboto Condensed"/>
              </a:rPr>
              <a:t>tác</a:t>
            </a:r>
            <a:r>
              <a:rPr lang="en-US" sz="4499" dirty="0">
                <a:solidFill>
                  <a:srgbClr val="3B3029"/>
                </a:solidFill>
                <a:latin typeface="Roboto Condensed"/>
                <a:ea typeface="Roboto Condensed"/>
                <a:cs typeface="Roboto Condensed"/>
                <a:sym typeface="Roboto Condensed"/>
              </a:rPr>
              <a:t> </a:t>
            </a:r>
            <a:r>
              <a:rPr lang="en-US" sz="4499" dirty="0" err="1">
                <a:solidFill>
                  <a:srgbClr val="3B3029"/>
                </a:solidFill>
                <a:latin typeface="Roboto Condensed"/>
                <a:ea typeface="Roboto Condensed"/>
                <a:cs typeface="Roboto Condensed"/>
                <a:sym typeface="Roboto Condensed"/>
              </a:rPr>
              <a:t>phẩm</a:t>
            </a:r>
            <a:r>
              <a:rPr lang="en-US" sz="4499" dirty="0">
                <a:solidFill>
                  <a:srgbClr val="3B3029"/>
                </a:solidFill>
                <a:latin typeface="Roboto Condensed"/>
                <a:ea typeface="Roboto Condensed"/>
                <a:cs typeface="Roboto Condensed"/>
                <a:sym typeface="Roboto Condensed"/>
              </a:rPr>
              <a:t> </a:t>
            </a:r>
            <a:r>
              <a:rPr lang="en-US" sz="4499" dirty="0" err="1">
                <a:solidFill>
                  <a:srgbClr val="3B3029"/>
                </a:solidFill>
                <a:latin typeface="Roboto Condensed"/>
                <a:ea typeface="Roboto Condensed"/>
                <a:cs typeface="Roboto Condensed"/>
                <a:sym typeface="Roboto Condensed"/>
              </a:rPr>
              <a:t>cụ</a:t>
            </a:r>
            <a:r>
              <a:rPr lang="en-US" sz="4499" dirty="0">
                <a:solidFill>
                  <a:srgbClr val="3B3029"/>
                </a:solidFill>
                <a:latin typeface="Roboto Condensed"/>
                <a:ea typeface="Roboto Condensed"/>
                <a:cs typeface="Roboto Condensed"/>
                <a:sym typeface="Roboto Condensed"/>
              </a:rPr>
              <a:t> </a:t>
            </a:r>
            <a:r>
              <a:rPr lang="en-US" sz="4499" dirty="0" err="1">
                <a:solidFill>
                  <a:srgbClr val="3B3029"/>
                </a:solidFill>
                <a:latin typeface="Roboto Condensed"/>
                <a:ea typeface="Roboto Condensed"/>
                <a:cs typeface="Roboto Condensed"/>
                <a:sym typeface="Roboto Condensed"/>
              </a:rPr>
              <a:t>thể</a:t>
            </a:r>
            <a:r>
              <a:rPr lang="en-US" sz="4499" dirty="0">
                <a:solidFill>
                  <a:srgbClr val="3B3029"/>
                </a:solidFill>
                <a:latin typeface="Roboto Condensed"/>
                <a:ea typeface="Roboto Condensed"/>
                <a:cs typeface="Roboto Condensed"/>
                <a:sym typeface="Roboto Condensed"/>
              </a:rPr>
              <a:t> (</a:t>
            </a:r>
            <a:r>
              <a:rPr lang="en-US" sz="4499" i="1" dirty="0" err="1">
                <a:solidFill>
                  <a:srgbClr val="3B3029"/>
                </a:solidFill>
                <a:latin typeface="Roboto Condensed Italics"/>
                <a:ea typeface="Roboto Condensed Italics"/>
                <a:cs typeface="Roboto Condensed Italics"/>
                <a:sym typeface="Roboto Condensed Italics"/>
              </a:rPr>
              <a:t>Thằng</a:t>
            </a:r>
            <a:r>
              <a:rPr lang="en-US" sz="4499" i="1" dirty="0">
                <a:solidFill>
                  <a:srgbClr val="3B3029"/>
                </a:solidFill>
                <a:latin typeface="Roboto Condensed Italics"/>
                <a:ea typeface="Roboto Condensed Italics"/>
                <a:cs typeface="Roboto Condensed Italics"/>
                <a:sym typeface="Roboto Condensed Italics"/>
              </a:rPr>
              <a:t> </a:t>
            </a:r>
            <a:r>
              <a:rPr lang="en-US" sz="4499" i="1" dirty="0" err="1">
                <a:solidFill>
                  <a:srgbClr val="3B3029"/>
                </a:solidFill>
                <a:latin typeface="Roboto Condensed Italics"/>
                <a:ea typeface="Roboto Condensed Italics"/>
                <a:cs typeface="Roboto Condensed Italics"/>
                <a:sym typeface="Roboto Condensed Italics"/>
              </a:rPr>
              <a:t>quỷ</a:t>
            </a:r>
            <a:r>
              <a:rPr lang="en-US" sz="4499" i="1" dirty="0">
                <a:solidFill>
                  <a:srgbClr val="3B3029"/>
                </a:solidFill>
                <a:latin typeface="Roboto Condensed Italics"/>
                <a:ea typeface="Roboto Condensed Italics"/>
                <a:cs typeface="Roboto Condensed Italics"/>
                <a:sym typeface="Roboto Condensed Italics"/>
              </a:rPr>
              <a:t> </a:t>
            </a:r>
            <a:r>
              <a:rPr lang="en-US" sz="4499" i="1" dirty="0" err="1">
                <a:solidFill>
                  <a:srgbClr val="3B3029"/>
                </a:solidFill>
                <a:latin typeface="Roboto Condensed Italics"/>
                <a:ea typeface="Roboto Condensed Italics"/>
                <a:cs typeface="Roboto Condensed Italics"/>
                <a:sym typeface="Roboto Condensed Italics"/>
              </a:rPr>
              <a:t>nhỏ</a:t>
            </a:r>
            <a:r>
              <a:rPr lang="en-US" sz="4499" dirty="0">
                <a:solidFill>
                  <a:srgbClr val="3B3029"/>
                </a:solidFill>
                <a:latin typeface="Roboto Condensed"/>
                <a:ea typeface="Roboto Condensed"/>
                <a:cs typeface="Roboto Condensed"/>
                <a:sym typeface="Roboto Condensed"/>
              </a:rPr>
              <a:t>) – </a:t>
            </a:r>
            <a:r>
              <a:rPr lang="en-US" sz="4499" dirty="0" err="1">
                <a:solidFill>
                  <a:srgbClr val="3B3029"/>
                </a:solidFill>
                <a:latin typeface="Roboto Condensed"/>
                <a:ea typeface="Roboto Condensed"/>
                <a:cs typeface="Roboto Condensed"/>
                <a:sym typeface="Roboto Condensed"/>
              </a:rPr>
              <a:t>tác</a:t>
            </a:r>
            <a:r>
              <a:rPr lang="en-US" sz="4499" dirty="0">
                <a:solidFill>
                  <a:srgbClr val="3B3029"/>
                </a:solidFill>
                <a:latin typeface="Roboto Condensed"/>
                <a:ea typeface="Roboto Condensed"/>
                <a:cs typeface="Roboto Condensed"/>
                <a:sym typeface="Roboto Condensed"/>
              </a:rPr>
              <a:t> </a:t>
            </a:r>
            <a:r>
              <a:rPr lang="en-US" sz="4499" dirty="0" err="1">
                <a:solidFill>
                  <a:srgbClr val="3B3029"/>
                </a:solidFill>
                <a:latin typeface="Roboto Condensed"/>
                <a:ea typeface="Roboto Condensed"/>
                <a:cs typeface="Roboto Condensed"/>
                <a:sym typeface="Roboto Condensed"/>
              </a:rPr>
              <a:t>phẩm</a:t>
            </a:r>
            <a:r>
              <a:rPr lang="en-US" sz="4499" dirty="0">
                <a:solidFill>
                  <a:srgbClr val="3B3029"/>
                </a:solidFill>
                <a:latin typeface="Roboto Condensed"/>
                <a:ea typeface="Roboto Condensed"/>
                <a:cs typeface="Roboto Condensed"/>
                <a:sym typeface="Roboto Condensed"/>
              </a:rPr>
              <a:t> </a:t>
            </a:r>
            <a:r>
              <a:rPr lang="en-US" sz="4499" dirty="0" err="1">
                <a:solidFill>
                  <a:srgbClr val="3B3029"/>
                </a:solidFill>
                <a:latin typeface="Roboto Condensed"/>
                <a:ea typeface="Roboto Condensed"/>
                <a:cs typeface="Roboto Condensed"/>
                <a:sym typeface="Roboto Condensed"/>
              </a:rPr>
              <a:t>chứa</a:t>
            </a:r>
            <a:r>
              <a:rPr lang="en-US" sz="4499" dirty="0">
                <a:solidFill>
                  <a:srgbClr val="3B3029"/>
                </a:solidFill>
                <a:latin typeface="Roboto Condensed"/>
                <a:ea typeface="Roboto Condensed"/>
                <a:cs typeface="Roboto Condensed"/>
                <a:sym typeface="Roboto Condensed"/>
              </a:rPr>
              <a:t> </a:t>
            </a:r>
            <a:r>
              <a:rPr lang="en-US" sz="4499" dirty="0" err="1">
                <a:solidFill>
                  <a:srgbClr val="3B3029"/>
                </a:solidFill>
                <a:latin typeface="Roboto Condensed"/>
                <a:ea typeface="Roboto Condensed"/>
                <a:cs typeface="Roboto Condensed"/>
                <a:sym typeface="Roboto Condensed"/>
              </a:rPr>
              <a:t>đựng</a:t>
            </a:r>
            <a:r>
              <a:rPr lang="en-US" sz="4499" dirty="0">
                <a:solidFill>
                  <a:srgbClr val="3B3029"/>
                </a:solidFill>
                <a:latin typeface="Roboto Condensed"/>
                <a:ea typeface="Roboto Condensed"/>
                <a:cs typeface="Roboto Condensed"/>
                <a:sym typeface="Roboto Condensed"/>
              </a:rPr>
              <a:t> </a:t>
            </a:r>
            <a:r>
              <a:rPr lang="en-US" sz="4499" dirty="0" err="1">
                <a:solidFill>
                  <a:srgbClr val="3B3029"/>
                </a:solidFill>
                <a:latin typeface="Roboto Condensed"/>
                <a:ea typeface="Roboto Condensed"/>
                <a:cs typeface="Roboto Condensed"/>
                <a:sym typeface="Roboto Condensed"/>
              </a:rPr>
              <a:t>cái</a:t>
            </a:r>
            <a:r>
              <a:rPr lang="en-US" sz="4499" dirty="0">
                <a:solidFill>
                  <a:srgbClr val="3B3029"/>
                </a:solidFill>
                <a:latin typeface="Roboto Condensed"/>
                <a:ea typeface="Roboto Condensed"/>
                <a:cs typeface="Roboto Condensed"/>
                <a:sym typeface="Roboto Condensed"/>
              </a:rPr>
              <a:t> </a:t>
            </a:r>
            <a:r>
              <a:rPr lang="en-US" sz="4499" dirty="0" err="1">
                <a:solidFill>
                  <a:srgbClr val="3B3029"/>
                </a:solidFill>
                <a:latin typeface="Roboto Condensed"/>
                <a:ea typeface="Roboto Condensed"/>
                <a:cs typeface="Roboto Condensed"/>
                <a:sym typeface="Roboto Condensed"/>
              </a:rPr>
              <a:t>nhìn</a:t>
            </a:r>
            <a:r>
              <a:rPr lang="en-US" sz="4499" dirty="0">
                <a:solidFill>
                  <a:srgbClr val="3B3029"/>
                </a:solidFill>
                <a:latin typeface="Roboto Condensed"/>
                <a:ea typeface="Roboto Condensed"/>
                <a:cs typeface="Roboto Condensed"/>
                <a:sym typeface="Roboto Condensed"/>
              </a:rPr>
              <a:t>, </a:t>
            </a:r>
            <a:r>
              <a:rPr lang="en-US" sz="4499" dirty="0" err="1">
                <a:solidFill>
                  <a:srgbClr val="3B3029"/>
                </a:solidFill>
                <a:latin typeface="Roboto Condensed"/>
                <a:ea typeface="Roboto Condensed"/>
                <a:cs typeface="Roboto Condensed"/>
                <a:sym typeface="Roboto Condensed"/>
              </a:rPr>
              <a:t>góc</a:t>
            </a:r>
            <a:r>
              <a:rPr lang="en-US" sz="4499" dirty="0">
                <a:solidFill>
                  <a:srgbClr val="3B3029"/>
                </a:solidFill>
                <a:latin typeface="Roboto Condensed"/>
                <a:ea typeface="Roboto Condensed"/>
                <a:cs typeface="Roboto Condensed"/>
                <a:sym typeface="Roboto Condensed"/>
              </a:rPr>
              <a:t> </a:t>
            </a:r>
            <a:r>
              <a:rPr lang="en-US" sz="4499" dirty="0" err="1">
                <a:solidFill>
                  <a:srgbClr val="3B3029"/>
                </a:solidFill>
                <a:latin typeface="Roboto Condensed"/>
                <a:ea typeface="Roboto Condensed"/>
                <a:cs typeface="Roboto Condensed"/>
                <a:sym typeface="Roboto Condensed"/>
              </a:rPr>
              <a:t>độ</a:t>
            </a:r>
            <a:r>
              <a:rPr lang="en-US" sz="4499" dirty="0">
                <a:solidFill>
                  <a:srgbClr val="3B3029"/>
                </a:solidFill>
                <a:latin typeface="Roboto Condensed"/>
                <a:ea typeface="Roboto Condensed"/>
                <a:cs typeface="Roboto Condensed"/>
                <a:sym typeface="Roboto Condensed"/>
              </a:rPr>
              <a:t> </a:t>
            </a:r>
            <a:r>
              <a:rPr lang="en-US" sz="4499" dirty="0" err="1">
                <a:solidFill>
                  <a:srgbClr val="3B3029"/>
                </a:solidFill>
                <a:latin typeface="Roboto Condensed"/>
                <a:ea typeface="Roboto Condensed"/>
                <a:cs typeface="Roboto Condensed"/>
                <a:sym typeface="Roboto Condensed"/>
              </a:rPr>
              <a:t>tiếp</a:t>
            </a:r>
            <a:r>
              <a:rPr lang="en-US" sz="4499" dirty="0">
                <a:solidFill>
                  <a:srgbClr val="3B3029"/>
                </a:solidFill>
                <a:latin typeface="Roboto Condensed"/>
                <a:ea typeface="Roboto Condensed"/>
                <a:cs typeface="Roboto Condensed"/>
                <a:sym typeface="Roboto Condensed"/>
              </a:rPr>
              <a:t> </a:t>
            </a:r>
            <a:r>
              <a:rPr lang="en-US" sz="4499" dirty="0" err="1">
                <a:solidFill>
                  <a:srgbClr val="3B3029"/>
                </a:solidFill>
                <a:latin typeface="Roboto Condensed"/>
                <a:ea typeface="Roboto Condensed"/>
                <a:cs typeface="Roboto Condensed"/>
                <a:sym typeface="Roboto Condensed"/>
              </a:rPr>
              <a:t>cận</a:t>
            </a:r>
            <a:r>
              <a:rPr lang="en-US" sz="4499" dirty="0">
                <a:solidFill>
                  <a:srgbClr val="3B3029"/>
                </a:solidFill>
                <a:latin typeface="Roboto Condensed"/>
                <a:ea typeface="Roboto Condensed"/>
                <a:cs typeface="Roboto Condensed"/>
                <a:sym typeface="Roboto Condensed"/>
              </a:rPr>
              <a:t> </a:t>
            </a:r>
            <a:r>
              <a:rPr lang="en-US" sz="4499" dirty="0" err="1">
                <a:solidFill>
                  <a:srgbClr val="3B3029"/>
                </a:solidFill>
                <a:latin typeface="Roboto Condensed"/>
                <a:ea typeface="Roboto Condensed"/>
                <a:cs typeface="Roboto Condensed"/>
                <a:sym typeface="Roboto Condensed"/>
              </a:rPr>
              <a:t>mới</a:t>
            </a:r>
            <a:r>
              <a:rPr lang="en-US" sz="4499" dirty="0">
                <a:solidFill>
                  <a:srgbClr val="3B3029"/>
                </a:solidFill>
                <a:latin typeface="Roboto Condensed"/>
                <a:ea typeface="Roboto Condensed"/>
                <a:cs typeface="Roboto Condensed"/>
                <a:sym typeface="Roboto Condensed"/>
              </a:rPr>
              <a:t> </a:t>
            </a:r>
            <a:r>
              <a:rPr lang="en-US" sz="4499" dirty="0" err="1">
                <a:solidFill>
                  <a:srgbClr val="3B3029"/>
                </a:solidFill>
                <a:latin typeface="Roboto Condensed"/>
                <a:ea typeface="Roboto Condensed"/>
                <a:cs typeface="Roboto Condensed"/>
                <a:sym typeface="Roboto Condensed"/>
              </a:rPr>
              <a:t>mẻ</a:t>
            </a:r>
            <a:r>
              <a:rPr lang="en-US" sz="4499" dirty="0">
                <a:solidFill>
                  <a:srgbClr val="3B3029"/>
                </a:solidFill>
                <a:latin typeface="Roboto Condensed"/>
                <a:ea typeface="Roboto Condensed"/>
                <a:cs typeface="Roboto Condensed"/>
                <a:sym typeface="Roboto Condensed"/>
              </a:rPr>
              <a:t> </a:t>
            </a:r>
            <a:r>
              <a:rPr lang="en-US" sz="4499" dirty="0" err="1">
                <a:solidFill>
                  <a:srgbClr val="3B3029"/>
                </a:solidFill>
                <a:latin typeface="Roboto Condensed"/>
                <a:ea typeface="Roboto Condensed"/>
                <a:cs typeface="Roboto Condensed"/>
                <a:sym typeface="Roboto Condensed"/>
              </a:rPr>
              <a:t>và</a:t>
            </a:r>
            <a:r>
              <a:rPr lang="en-US" sz="4499" dirty="0">
                <a:solidFill>
                  <a:srgbClr val="3B3029"/>
                </a:solidFill>
                <a:latin typeface="Roboto Condensed"/>
                <a:ea typeface="Roboto Condensed"/>
                <a:cs typeface="Roboto Condensed"/>
                <a:sym typeface="Roboto Condensed"/>
              </a:rPr>
              <a:t> </a:t>
            </a:r>
            <a:r>
              <a:rPr lang="en-US" sz="4499" dirty="0" err="1">
                <a:solidFill>
                  <a:srgbClr val="3B3029"/>
                </a:solidFill>
                <a:latin typeface="Roboto Condensed"/>
                <a:ea typeface="Roboto Condensed"/>
                <a:cs typeface="Roboto Condensed"/>
                <a:sym typeface="Roboto Condensed"/>
              </a:rPr>
              <a:t>đầy</a:t>
            </a:r>
            <a:r>
              <a:rPr lang="en-US" sz="4499" dirty="0">
                <a:solidFill>
                  <a:srgbClr val="3B3029"/>
                </a:solidFill>
                <a:latin typeface="Roboto Condensed"/>
                <a:ea typeface="Roboto Condensed"/>
                <a:cs typeface="Roboto Condensed"/>
                <a:sym typeface="Roboto Condensed"/>
              </a:rPr>
              <a:t> </a:t>
            </a:r>
            <a:r>
              <a:rPr lang="en-US" sz="4499" dirty="0" err="1">
                <a:solidFill>
                  <a:srgbClr val="3B3029"/>
                </a:solidFill>
                <a:latin typeface="Roboto Condensed"/>
                <a:ea typeface="Roboto Condensed"/>
                <a:cs typeface="Roboto Condensed"/>
                <a:sym typeface="Roboto Condensed"/>
              </a:rPr>
              <a:t>nhân</a:t>
            </a:r>
            <a:r>
              <a:rPr lang="en-US" sz="4499" dirty="0">
                <a:solidFill>
                  <a:srgbClr val="3B3029"/>
                </a:solidFill>
                <a:latin typeface="Roboto Condensed"/>
                <a:ea typeface="Roboto Condensed"/>
                <a:cs typeface="Roboto Condensed"/>
                <a:sym typeface="Roboto Condensed"/>
              </a:rPr>
              <a:t> </a:t>
            </a:r>
            <a:r>
              <a:rPr lang="en-US" sz="4499" dirty="0" err="1">
                <a:solidFill>
                  <a:srgbClr val="3B3029"/>
                </a:solidFill>
                <a:latin typeface="Roboto Condensed"/>
                <a:ea typeface="Roboto Condensed"/>
                <a:cs typeface="Roboto Condensed"/>
                <a:sym typeface="Roboto Condensed"/>
              </a:rPr>
              <a:t>văn</a:t>
            </a:r>
            <a:r>
              <a:rPr lang="en-US" sz="4499" dirty="0">
                <a:solidFill>
                  <a:srgbClr val="3B3029"/>
                </a:solidFill>
                <a:latin typeface="Roboto Condensed"/>
                <a:ea typeface="Roboto Condensed"/>
                <a:cs typeface="Roboto Condensed"/>
                <a:sym typeface="Roboto Condensed"/>
              </a:rPr>
              <a:t> </a:t>
            </a:r>
            <a:r>
              <a:rPr lang="en-US" sz="4499" dirty="0" err="1">
                <a:solidFill>
                  <a:srgbClr val="3B3029"/>
                </a:solidFill>
                <a:latin typeface="Roboto Condensed"/>
                <a:ea typeface="Roboto Condensed"/>
                <a:cs typeface="Roboto Condensed"/>
                <a:sym typeface="Roboto Condensed"/>
              </a:rPr>
              <a:t>về</a:t>
            </a:r>
            <a:r>
              <a:rPr lang="en-US" sz="4499" dirty="0">
                <a:solidFill>
                  <a:srgbClr val="3B3029"/>
                </a:solidFill>
                <a:latin typeface="Roboto Condensed"/>
                <a:ea typeface="Roboto Condensed"/>
                <a:cs typeface="Roboto Condensed"/>
                <a:sym typeface="Roboto Condensed"/>
              </a:rPr>
              <a:t> </a:t>
            </a:r>
            <a:r>
              <a:rPr lang="en-US" sz="4499" dirty="0" err="1">
                <a:solidFill>
                  <a:srgbClr val="3B3029"/>
                </a:solidFill>
                <a:latin typeface="Roboto Condensed"/>
                <a:ea typeface="Roboto Condensed"/>
                <a:cs typeface="Roboto Condensed"/>
                <a:sym typeface="Roboto Condensed"/>
              </a:rPr>
              <a:t>một</a:t>
            </a:r>
            <a:r>
              <a:rPr lang="en-US" sz="4499" dirty="0">
                <a:solidFill>
                  <a:srgbClr val="3B3029"/>
                </a:solidFill>
                <a:latin typeface="Roboto Condensed"/>
                <a:ea typeface="Roboto Condensed"/>
                <a:cs typeface="Roboto Condensed"/>
                <a:sym typeface="Roboto Condensed"/>
              </a:rPr>
              <a:t> “</a:t>
            </a:r>
            <a:r>
              <a:rPr lang="en-US" sz="4499" dirty="0" err="1">
                <a:solidFill>
                  <a:srgbClr val="3B3029"/>
                </a:solidFill>
                <a:latin typeface="Roboto Condensed"/>
                <a:ea typeface="Roboto Condensed"/>
                <a:cs typeface="Roboto Condensed"/>
                <a:sym typeface="Roboto Condensed"/>
              </a:rPr>
              <a:t>tồn</a:t>
            </a:r>
            <a:r>
              <a:rPr lang="en-US" sz="4499" dirty="0">
                <a:solidFill>
                  <a:srgbClr val="3B3029"/>
                </a:solidFill>
                <a:latin typeface="Roboto Condensed"/>
                <a:ea typeface="Roboto Condensed"/>
                <a:cs typeface="Roboto Condensed"/>
                <a:sym typeface="Roboto Condensed"/>
              </a:rPr>
              <a:t> </a:t>
            </a:r>
            <a:r>
              <a:rPr lang="en-US" sz="4499" dirty="0" err="1">
                <a:solidFill>
                  <a:srgbClr val="3B3029"/>
                </a:solidFill>
                <a:latin typeface="Roboto Condensed"/>
                <a:ea typeface="Roboto Condensed"/>
                <a:cs typeface="Roboto Condensed"/>
                <a:sym typeface="Roboto Condensed"/>
              </a:rPr>
              <a:t>tại</a:t>
            </a:r>
            <a:r>
              <a:rPr lang="en-US" sz="4499" dirty="0">
                <a:solidFill>
                  <a:srgbClr val="3B3029"/>
                </a:solidFill>
                <a:latin typeface="Roboto Condensed"/>
                <a:ea typeface="Roboto Condensed"/>
                <a:cs typeface="Roboto Condensed"/>
                <a:sym typeface="Roboto Condensed"/>
              </a:rPr>
              <a:t> </a:t>
            </a:r>
            <a:r>
              <a:rPr lang="en-US" sz="4499" dirty="0" err="1">
                <a:solidFill>
                  <a:srgbClr val="3B3029"/>
                </a:solidFill>
                <a:latin typeface="Roboto Condensed"/>
                <a:ea typeface="Roboto Condensed"/>
                <a:cs typeface="Roboto Condensed"/>
                <a:sym typeface="Roboto Condensed"/>
              </a:rPr>
              <a:t>khác</a:t>
            </a:r>
            <a:r>
              <a:rPr lang="en-US" sz="4499" dirty="0">
                <a:solidFill>
                  <a:srgbClr val="3B3029"/>
                </a:solidFill>
                <a:latin typeface="Roboto Condensed"/>
                <a:ea typeface="Roboto Condensed"/>
                <a:cs typeface="Roboto Condensed"/>
                <a:sym typeface="Roboto Condensed"/>
              </a:rPr>
              <a:t>”, </a:t>
            </a:r>
            <a:r>
              <a:rPr lang="en-US" sz="4499" dirty="0" err="1">
                <a:solidFill>
                  <a:srgbClr val="3B3029"/>
                </a:solidFill>
                <a:latin typeface="Roboto Condensed"/>
                <a:ea typeface="Roboto Condensed"/>
                <a:cs typeface="Roboto Condensed"/>
                <a:sym typeface="Roboto Condensed"/>
              </a:rPr>
              <a:t>từ</a:t>
            </a:r>
            <a:r>
              <a:rPr lang="en-US" sz="4499" dirty="0">
                <a:solidFill>
                  <a:srgbClr val="3B3029"/>
                </a:solidFill>
                <a:latin typeface="Roboto Condensed"/>
                <a:ea typeface="Roboto Condensed"/>
                <a:cs typeface="Roboto Condensed"/>
                <a:sym typeface="Roboto Condensed"/>
              </a:rPr>
              <a:t> </a:t>
            </a:r>
            <a:r>
              <a:rPr lang="en-US" sz="4499" dirty="0" err="1">
                <a:solidFill>
                  <a:srgbClr val="3B3029"/>
                </a:solidFill>
                <a:latin typeface="Roboto Condensed"/>
                <a:ea typeface="Roboto Condensed"/>
                <a:cs typeface="Roboto Condensed"/>
                <a:sym typeface="Roboto Condensed"/>
              </a:rPr>
              <a:t>đó</a:t>
            </a:r>
            <a:r>
              <a:rPr lang="en-US" sz="4499" dirty="0">
                <a:solidFill>
                  <a:srgbClr val="3B3029"/>
                </a:solidFill>
                <a:latin typeface="Roboto Condensed"/>
                <a:ea typeface="Roboto Condensed"/>
                <a:cs typeface="Roboto Condensed"/>
                <a:sym typeface="Roboto Condensed"/>
              </a:rPr>
              <a:t> </a:t>
            </a:r>
            <a:r>
              <a:rPr lang="en-US" sz="4499" dirty="0" err="1">
                <a:solidFill>
                  <a:srgbClr val="3B3029"/>
                </a:solidFill>
                <a:latin typeface="Roboto Condensed"/>
                <a:ea typeface="Roboto Condensed"/>
                <a:cs typeface="Roboto Condensed"/>
                <a:sym typeface="Roboto Condensed"/>
              </a:rPr>
              <a:t>đặt</a:t>
            </a:r>
            <a:r>
              <a:rPr lang="en-US" sz="4499" dirty="0">
                <a:solidFill>
                  <a:srgbClr val="3B3029"/>
                </a:solidFill>
                <a:latin typeface="Roboto Condensed"/>
                <a:ea typeface="Roboto Condensed"/>
                <a:cs typeface="Roboto Condensed"/>
                <a:sym typeface="Roboto Condensed"/>
              </a:rPr>
              <a:t> </a:t>
            </a:r>
            <a:r>
              <a:rPr lang="en-US" sz="4499" dirty="0" err="1">
                <a:solidFill>
                  <a:srgbClr val="3B3029"/>
                </a:solidFill>
                <a:latin typeface="Roboto Condensed"/>
                <a:ea typeface="Roboto Condensed"/>
                <a:cs typeface="Roboto Condensed"/>
                <a:sym typeface="Roboto Condensed"/>
              </a:rPr>
              <a:t>vấn</a:t>
            </a:r>
            <a:r>
              <a:rPr lang="en-US" sz="4499" dirty="0">
                <a:solidFill>
                  <a:srgbClr val="3B3029"/>
                </a:solidFill>
                <a:latin typeface="Roboto Condensed"/>
                <a:ea typeface="Roboto Condensed"/>
                <a:cs typeface="Roboto Condensed"/>
                <a:sym typeface="Roboto Condensed"/>
              </a:rPr>
              <a:t> </a:t>
            </a:r>
            <a:r>
              <a:rPr lang="en-US" sz="4499" dirty="0" err="1">
                <a:solidFill>
                  <a:srgbClr val="3B3029"/>
                </a:solidFill>
                <a:latin typeface="Roboto Condensed"/>
                <a:ea typeface="Roboto Condensed"/>
                <a:cs typeface="Roboto Condensed"/>
                <a:sym typeface="Roboto Condensed"/>
              </a:rPr>
              <a:t>đề</a:t>
            </a:r>
            <a:r>
              <a:rPr lang="en-US" sz="4499" dirty="0">
                <a:solidFill>
                  <a:srgbClr val="3B3029"/>
                </a:solidFill>
                <a:latin typeface="Roboto Condensed"/>
                <a:ea typeface="Roboto Condensed"/>
                <a:cs typeface="Roboto Condensed"/>
                <a:sym typeface="Roboto Condensed"/>
              </a:rPr>
              <a:t> </a:t>
            </a:r>
            <a:r>
              <a:rPr lang="en-US" sz="4499" dirty="0" err="1">
                <a:solidFill>
                  <a:srgbClr val="3B3029"/>
                </a:solidFill>
                <a:latin typeface="Roboto Condensed"/>
                <a:ea typeface="Roboto Condensed"/>
                <a:cs typeface="Roboto Condensed"/>
                <a:sym typeface="Roboto Condensed"/>
              </a:rPr>
              <a:t>về</a:t>
            </a:r>
            <a:r>
              <a:rPr lang="en-US" sz="4499" dirty="0">
                <a:solidFill>
                  <a:srgbClr val="3B3029"/>
                </a:solidFill>
                <a:latin typeface="Roboto Condensed"/>
                <a:ea typeface="Roboto Condensed"/>
                <a:cs typeface="Roboto Condensed"/>
                <a:sym typeface="Roboto Condensed"/>
              </a:rPr>
              <a:t> </a:t>
            </a:r>
            <a:r>
              <a:rPr lang="en-US" sz="4499" dirty="0" err="1">
                <a:solidFill>
                  <a:srgbClr val="3B3029"/>
                </a:solidFill>
                <a:latin typeface="Roboto Condensed"/>
                <a:ea typeface="Roboto Condensed"/>
                <a:cs typeface="Roboto Condensed"/>
                <a:sym typeface="Roboto Condensed"/>
              </a:rPr>
              <a:t>phẩm</a:t>
            </a:r>
            <a:r>
              <a:rPr lang="en-US" sz="4499" dirty="0">
                <a:solidFill>
                  <a:srgbClr val="3B3029"/>
                </a:solidFill>
                <a:latin typeface="Roboto Condensed"/>
                <a:ea typeface="Roboto Condensed"/>
                <a:cs typeface="Roboto Condensed"/>
                <a:sym typeface="Roboto Condensed"/>
              </a:rPr>
              <a:t> </a:t>
            </a:r>
            <a:r>
              <a:rPr lang="en-US" sz="4499" dirty="0" err="1">
                <a:solidFill>
                  <a:srgbClr val="3B3029"/>
                </a:solidFill>
                <a:latin typeface="Roboto Condensed"/>
                <a:ea typeface="Roboto Condensed"/>
                <a:cs typeface="Roboto Condensed"/>
                <a:sym typeface="Roboto Condensed"/>
              </a:rPr>
              <a:t>chất</a:t>
            </a:r>
            <a:r>
              <a:rPr lang="en-US" sz="4499" dirty="0">
                <a:solidFill>
                  <a:srgbClr val="3B3029"/>
                </a:solidFill>
                <a:latin typeface="Roboto Condensed"/>
                <a:ea typeface="Roboto Condensed"/>
                <a:cs typeface="Roboto Condensed"/>
                <a:sym typeface="Roboto Condensed"/>
              </a:rPr>
              <a:t> </a:t>
            </a:r>
            <a:r>
              <a:rPr lang="en-US" sz="4499" dirty="0" err="1">
                <a:solidFill>
                  <a:srgbClr val="3B3029"/>
                </a:solidFill>
                <a:latin typeface="Roboto Condensed"/>
                <a:ea typeface="Roboto Condensed"/>
                <a:cs typeface="Roboto Condensed"/>
                <a:sym typeface="Roboto Condensed"/>
              </a:rPr>
              <a:t>của</a:t>
            </a:r>
            <a:r>
              <a:rPr lang="en-US" sz="4499" dirty="0">
                <a:solidFill>
                  <a:srgbClr val="3B3029"/>
                </a:solidFill>
                <a:latin typeface="Roboto Condensed"/>
                <a:ea typeface="Roboto Condensed"/>
                <a:cs typeface="Roboto Condensed"/>
                <a:sym typeface="Roboto Condensed"/>
              </a:rPr>
              <a:t> </a:t>
            </a:r>
            <a:r>
              <a:rPr lang="en-US" sz="4499" dirty="0" err="1">
                <a:solidFill>
                  <a:srgbClr val="3B3029"/>
                </a:solidFill>
                <a:latin typeface="Roboto Condensed"/>
                <a:ea typeface="Roboto Condensed"/>
                <a:cs typeface="Roboto Condensed"/>
                <a:sym typeface="Roboto Condensed"/>
              </a:rPr>
              <a:t>một</a:t>
            </a:r>
            <a:r>
              <a:rPr lang="en-US" sz="4499" dirty="0">
                <a:solidFill>
                  <a:srgbClr val="3B3029"/>
                </a:solidFill>
                <a:latin typeface="Roboto Condensed"/>
                <a:ea typeface="Roboto Condensed"/>
                <a:cs typeface="Roboto Condensed"/>
                <a:sym typeface="Roboto Condensed"/>
              </a:rPr>
              <a:t> </a:t>
            </a:r>
            <a:r>
              <a:rPr lang="en-US" sz="4499" dirty="0" err="1">
                <a:solidFill>
                  <a:srgbClr val="3B3029"/>
                </a:solidFill>
                <a:latin typeface="Roboto Condensed"/>
                <a:ea typeface="Roboto Condensed"/>
                <a:cs typeface="Roboto Condensed"/>
                <a:sym typeface="Roboto Condensed"/>
              </a:rPr>
              <a:t>tác</a:t>
            </a:r>
            <a:r>
              <a:rPr lang="en-US" sz="4499" dirty="0">
                <a:solidFill>
                  <a:srgbClr val="3B3029"/>
                </a:solidFill>
                <a:latin typeface="Roboto Condensed"/>
                <a:ea typeface="Roboto Condensed"/>
                <a:cs typeface="Roboto Condensed"/>
                <a:sym typeface="Roboto Condensed"/>
              </a:rPr>
              <a:t> </a:t>
            </a:r>
            <a:r>
              <a:rPr lang="en-US" sz="4499" dirty="0" err="1">
                <a:solidFill>
                  <a:srgbClr val="3B3029"/>
                </a:solidFill>
                <a:latin typeface="Roboto Condensed"/>
                <a:ea typeface="Roboto Condensed"/>
                <a:cs typeface="Roboto Condensed"/>
                <a:sym typeface="Roboto Condensed"/>
              </a:rPr>
              <a:t>phẩm</a:t>
            </a:r>
            <a:r>
              <a:rPr lang="en-US" sz="4499" dirty="0">
                <a:solidFill>
                  <a:srgbClr val="3B3029"/>
                </a:solidFill>
                <a:latin typeface="Roboto Condensed"/>
                <a:ea typeface="Roboto Condensed"/>
                <a:cs typeface="Roboto Condensed"/>
                <a:sym typeface="Roboto Condensed"/>
              </a:rPr>
              <a:t> </a:t>
            </a:r>
            <a:r>
              <a:rPr lang="en-US" sz="4499" dirty="0" err="1">
                <a:solidFill>
                  <a:srgbClr val="3B3029"/>
                </a:solidFill>
                <a:latin typeface="Roboto Condensed"/>
                <a:ea typeface="Roboto Condensed"/>
                <a:cs typeface="Roboto Condensed"/>
                <a:sym typeface="Roboto Condensed"/>
              </a:rPr>
              <a:t>văn</a:t>
            </a:r>
            <a:r>
              <a:rPr lang="en-US" sz="4499" dirty="0">
                <a:solidFill>
                  <a:srgbClr val="3B3029"/>
                </a:solidFill>
                <a:latin typeface="Roboto Condensed"/>
                <a:ea typeface="Roboto Condensed"/>
                <a:cs typeface="Roboto Condensed"/>
                <a:sym typeface="Roboto Condensed"/>
              </a:rPr>
              <a:t> </a:t>
            </a:r>
            <a:r>
              <a:rPr lang="en-US" sz="4499" dirty="0" err="1">
                <a:solidFill>
                  <a:srgbClr val="3B3029"/>
                </a:solidFill>
                <a:latin typeface="Roboto Condensed"/>
                <a:ea typeface="Roboto Condensed"/>
                <a:cs typeface="Roboto Condensed"/>
                <a:sym typeface="Roboto Condensed"/>
              </a:rPr>
              <a:t>học</a:t>
            </a:r>
            <a:r>
              <a:rPr lang="en-US" sz="4499" dirty="0">
                <a:solidFill>
                  <a:srgbClr val="3B3029"/>
                </a:solidFill>
                <a:latin typeface="Roboto Condensed"/>
                <a:ea typeface="Roboto Condensed"/>
                <a:cs typeface="Roboto Condensed"/>
                <a:sym typeface="Roboto Condensed"/>
              </a:rPr>
              <a:t> </a:t>
            </a:r>
            <a:r>
              <a:rPr lang="en-US" sz="4499" dirty="0" err="1">
                <a:solidFill>
                  <a:srgbClr val="3B3029"/>
                </a:solidFill>
                <a:latin typeface="Roboto Condensed"/>
                <a:ea typeface="Roboto Condensed"/>
                <a:cs typeface="Roboto Condensed"/>
                <a:sym typeface="Roboto Condensed"/>
              </a:rPr>
              <a:t>viết</a:t>
            </a:r>
            <a:r>
              <a:rPr lang="en-US" sz="4499" dirty="0">
                <a:solidFill>
                  <a:srgbClr val="3B3029"/>
                </a:solidFill>
                <a:latin typeface="Roboto Condensed"/>
                <a:ea typeface="Roboto Condensed"/>
                <a:cs typeface="Roboto Condensed"/>
                <a:sym typeface="Roboto Condensed"/>
              </a:rPr>
              <a:t> </a:t>
            </a:r>
            <a:r>
              <a:rPr lang="en-US" sz="4499" dirty="0" err="1">
                <a:solidFill>
                  <a:srgbClr val="3B3029"/>
                </a:solidFill>
                <a:latin typeface="Roboto Condensed"/>
                <a:ea typeface="Roboto Condensed"/>
                <a:cs typeface="Roboto Condensed"/>
                <a:sym typeface="Roboto Condensed"/>
              </a:rPr>
              <a:t>cho</a:t>
            </a:r>
            <a:r>
              <a:rPr lang="en-US" sz="4499" dirty="0">
                <a:solidFill>
                  <a:srgbClr val="3B3029"/>
                </a:solidFill>
                <a:latin typeface="Roboto Condensed"/>
                <a:ea typeface="Roboto Condensed"/>
                <a:cs typeface="Roboto Condensed"/>
                <a:sym typeface="Roboto Condensed"/>
              </a:rPr>
              <a:t> </a:t>
            </a:r>
            <a:r>
              <a:rPr lang="en-US" sz="4499" dirty="0" err="1">
                <a:solidFill>
                  <a:srgbClr val="3B3029"/>
                </a:solidFill>
                <a:latin typeface="Roboto Condensed"/>
                <a:ea typeface="Roboto Condensed"/>
                <a:cs typeface="Roboto Condensed"/>
                <a:sym typeface="Roboto Condensed"/>
              </a:rPr>
              <a:t>thiếu</a:t>
            </a:r>
            <a:r>
              <a:rPr lang="en-US" sz="4499" dirty="0">
                <a:solidFill>
                  <a:srgbClr val="3B3029"/>
                </a:solidFill>
                <a:latin typeface="Roboto Condensed"/>
                <a:ea typeface="Roboto Condensed"/>
                <a:cs typeface="Roboto Condensed"/>
                <a:sym typeface="Roboto Condensed"/>
              </a:rPr>
              <a:t> </a:t>
            </a:r>
            <a:r>
              <a:rPr lang="en-US" sz="4499" dirty="0" err="1">
                <a:solidFill>
                  <a:srgbClr val="3B3029"/>
                </a:solidFill>
                <a:latin typeface="Roboto Condensed"/>
                <a:ea typeface="Roboto Condensed"/>
                <a:cs typeface="Roboto Condensed"/>
                <a:sym typeface="Roboto Condensed"/>
              </a:rPr>
              <a:t>nhi</a:t>
            </a:r>
            <a:endParaRPr lang="en-US" sz="4499" dirty="0">
              <a:solidFill>
                <a:srgbClr val="3B3029"/>
              </a:solidFill>
              <a:latin typeface="Roboto Condensed"/>
              <a:ea typeface="Roboto Condensed"/>
              <a:cs typeface="Roboto Condensed"/>
              <a:sym typeface="Roboto Condensed"/>
            </a:endParaRPr>
          </a:p>
        </p:txBody>
      </p:sp>
      <p:sp>
        <p:nvSpPr>
          <p:cNvPr id="3" name="Freeform 3"/>
          <p:cNvSpPr/>
          <p:nvPr/>
        </p:nvSpPr>
        <p:spPr>
          <a:xfrm flipH="1">
            <a:off x="12885003" y="5990167"/>
            <a:ext cx="5646381" cy="4114800"/>
          </a:xfrm>
          <a:custGeom>
            <a:avLst/>
            <a:gdLst/>
            <a:ahLst/>
            <a:cxnLst/>
            <a:rect l="l" t="t" r="r" b="b"/>
            <a:pathLst>
              <a:path w="5646381" h="4114800">
                <a:moveTo>
                  <a:pt x="5646381" y="0"/>
                </a:moveTo>
                <a:lnTo>
                  <a:pt x="0" y="0"/>
                </a:lnTo>
                <a:lnTo>
                  <a:pt x="0" y="4114800"/>
                </a:lnTo>
                <a:lnTo>
                  <a:pt x="5646381" y="4114800"/>
                </a:lnTo>
                <a:lnTo>
                  <a:pt x="564638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4" name="TextBox 4"/>
          <p:cNvSpPr txBox="1"/>
          <p:nvPr/>
        </p:nvSpPr>
        <p:spPr>
          <a:xfrm>
            <a:off x="1028700" y="1611650"/>
            <a:ext cx="16925737" cy="923059"/>
          </a:xfrm>
          <a:prstGeom prst="rect">
            <a:avLst/>
          </a:prstGeom>
        </p:spPr>
        <p:txBody>
          <a:bodyPr lIns="0" tIns="0" rIns="0" bIns="0" rtlCol="0" anchor="t">
            <a:spAutoFit/>
          </a:bodyPr>
          <a:lstStyle/>
          <a:p>
            <a:pPr marL="971550" lvl="1" indent="-485775" algn="just">
              <a:lnSpc>
                <a:spcPts val="7731"/>
              </a:lnSpc>
              <a:buFont typeface="Arial"/>
              <a:buChar char="•"/>
            </a:pPr>
            <a:r>
              <a:rPr lang="en-US" sz="4500" b="1" i="1">
                <a:solidFill>
                  <a:srgbClr val="605048"/>
                </a:solidFill>
                <a:latin typeface="Roboto Condensed Bold Italics"/>
                <a:ea typeface="Roboto Condensed Bold Italics"/>
                <a:cs typeface="Roboto Condensed Bold Italics"/>
                <a:sym typeface="Roboto Condensed Bold Italics"/>
              </a:rPr>
              <a:t>Cách đặt vấn đề sắc sảo:</a:t>
            </a:r>
          </a:p>
        </p:txBody>
      </p:sp>
      <p:sp>
        <p:nvSpPr>
          <p:cNvPr id="5" name="TextBox 5"/>
          <p:cNvSpPr txBox="1"/>
          <p:nvPr/>
        </p:nvSpPr>
        <p:spPr>
          <a:xfrm>
            <a:off x="712417" y="598805"/>
            <a:ext cx="16066627" cy="771525"/>
          </a:xfrm>
          <a:prstGeom prst="rect">
            <a:avLst/>
          </a:prstGeom>
        </p:spPr>
        <p:txBody>
          <a:bodyPr lIns="0" tIns="0" rIns="0" bIns="0" rtlCol="0" anchor="t">
            <a:spAutoFit/>
          </a:bodyPr>
          <a:lstStyle/>
          <a:p>
            <a:pPr algn="just">
              <a:lnSpc>
                <a:spcPts val="6299"/>
              </a:lnSpc>
            </a:pPr>
            <a:r>
              <a:rPr lang="en-US" sz="4499" b="1">
                <a:solidFill>
                  <a:srgbClr val="674935"/>
                </a:solidFill>
                <a:latin typeface="Roboto Condensed Bold"/>
                <a:ea typeface="Roboto Condensed Bold"/>
                <a:cs typeface="Roboto Condensed Bold"/>
                <a:sym typeface="Roboto Condensed Bold"/>
              </a:rPr>
              <a:t>c. Nghệ thuật lập luận của tác giả</a:t>
            </a:r>
          </a:p>
        </p:txBody>
      </p:sp>
      <p:sp>
        <p:nvSpPr>
          <p:cNvPr id="6" name="TextBox 6"/>
          <p:cNvSpPr txBox="1"/>
          <p:nvPr/>
        </p:nvSpPr>
        <p:spPr>
          <a:xfrm>
            <a:off x="1028700" y="6028958"/>
            <a:ext cx="16925737" cy="923059"/>
          </a:xfrm>
          <a:prstGeom prst="rect">
            <a:avLst/>
          </a:prstGeom>
        </p:spPr>
        <p:txBody>
          <a:bodyPr lIns="0" tIns="0" rIns="0" bIns="0" rtlCol="0" anchor="t">
            <a:spAutoFit/>
          </a:bodyPr>
          <a:lstStyle/>
          <a:p>
            <a:pPr marL="971550" lvl="1" indent="-485775" algn="just">
              <a:lnSpc>
                <a:spcPts val="7731"/>
              </a:lnSpc>
              <a:buFont typeface="Arial"/>
              <a:buChar char="•"/>
            </a:pPr>
            <a:r>
              <a:rPr lang="en-US" sz="4500" b="1" i="1" dirty="0" err="1">
                <a:solidFill>
                  <a:srgbClr val="605048"/>
                </a:solidFill>
                <a:latin typeface="Roboto Condensed Bold Italics"/>
                <a:ea typeface="Roboto Condensed Bold Italics"/>
                <a:cs typeface="Roboto Condensed Bold Italics"/>
                <a:sym typeface="Roboto Condensed Bold Italics"/>
              </a:rPr>
              <a:t>Ngôn</a:t>
            </a:r>
            <a:r>
              <a:rPr lang="en-US" sz="4500" b="1" i="1" dirty="0">
                <a:solidFill>
                  <a:srgbClr val="605048"/>
                </a:solidFill>
                <a:latin typeface="Roboto Condensed Bold Italics"/>
                <a:ea typeface="Roboto Condensed Bold Italics"/>
                <a:cs typeface="Roboto Condensed Bold Italics"/>
                <a:sym typeface="Roboto Condensed Bold Italics"/>
              </a:rPr>
              <a:t> </a:t>
            </a:r>
            <a:r>
              <a:rPr lang="en-US" sz="4500" b="1" i="1" dirty="0" err="1">
                <a:solidFill>
                  <a:srgbClr val="605048"/>
                </a:solidFill>
                <a:latin typeface="Roboto Condensed Bold Italics"/>
                <a:ea typeface="Roboto Condensed Bold Italics"/>
                <a:cs typeface="Roboto Condensed Bold Italics"/>
                <a:sym typeface="Roboto Condensed Bold Italics"/>
              </a:rPr>
              <a:t>ngữ</a:t>
            </a:r>
            <a:r>
              <a:rPr lang="en-US" sz="4500" b="1" i="1" dirty="0">
                <a:solidFill>
                  <a:srgbClr val="605048"/>
                </a:solidFill>
                <a:latin typeface="Roboto Condensed Bold Italics"/>
                <a:ea typeface="Roboto Condensed Bold Italics"/>
                <a:cs typeface="Roboto Condensed Bold Italics"/>
                <a:sym typeface="Roboto Condensed Bold Italics"/>
              </a:rPr>
              <a:t> </a:t>
            </a:r>
            <a:r>
              <a:rPr lang="en-US" sz="4500" b="1" i="1" dirty="0" err="1">
                <a:solidFill>
                  <a:srgbClr val="605048"/>
                </a:solidFill>
                <a:latin typeface="Roboto Condensed Bold Italics"/>
                <a:ea typeface="Roboto Condensed Bold Italics"/>
                <a:cs typeface="Roboto Condensed Bold Italics"/>
                <a:sym typeface="Roboto Condensed Bold Italics"/>
              </a:rPr>
              <a:t>diễn</a:t>
            </a:r>
            <a:r>
              <a:rPr lang="en-US" sz="4500" b="1" i="1" dirty="0">
                <a:solidFill>
                  <a:srgbClr val="605048"/>
                </a:solidFill>
                <a:latin typeface="Roboto Condensed Bold Italics"/>
                <a:ea typeface="Roboto Condensed Bold Italics"/>
                <a:cs typeface="Roboto Condensed Bold Italics"/>
                <a:sym typeface="Roboto Condensed Bold Italics"/>
              </a:rPr>
              <a:t> </a:t>
            </a:r>
            <a:r>
              <a:rPr lang="en-US" sz="4500" b="1" i="1" dirty="0" err="1">
                <a:solidFill>
                  <a:srgbClr val="605048"/>
                </a:solidFill>
                <a:latin typeface="Roboto Condensed Bold Italics"/>
                <a:ea typeface="Roboto Condensed Bold Italics"/>
                <a:cs typeface="Roboto Condensed Bold Italics"/>
                <a:sym typeface="Roboto Condensed Bold Italics"/>
              </a:rPr>
              <a:t>đạt</a:t>
            </a:r>
            <a:r>
              <a:rPr lang="en-US" sz="4500" b="1" i="1" dirty="0">
                <a:solidFill>
                  <a:srgbClr val="605048"/>
                </a:solidFill>
                <a:latin typeface="Roboto Condensed Bold Italics"/>
                <a:ea typeface="Roboto Condensed Bold Italics"/>
                <a:cs typeface="Roboto Condensed Bold Italics"/>
                <a:sym typeface="Roboto Condensed Bold Italics"/>
              </a:rPr>
              <a:t>:</a:t>
            </a:r>
          </a:p>
        </p:txBody>
      </p:sp>
      <p:sp>
        <p:nvSpPr>
          <p:cNvPr id="7" name="TextBox 7"/>
          <p:cNvSpPr txBox="1"/>
          <p:nvPr/>
        </p:nvSpPr>
        <p:spPr>
          <a:xfrm>
            <a:off x="6525214" y="6181358"/>
            <a:ext cx="16077217" cy="1562100"/>
          </a:xfrm>
          <a:prstGeom prst="rect">
            <a:avLst/>
          </a:prstGeom>
        </p:spPr>
        <p:txBody>
          <a:bodyPr lIns="0" tIns="0" rIns="0" bIns="0" rtlCol="0" anchor="t">
            <a:spAutoFit/>
          </a:bodyPr>
          <a:lstStyle/>
          <a:p>
            <a:pPr algn="just">
              <a:lnSpc>
                <a:spcPts val="6299"/>
              </a:lnSpc>
            </a:pPr>
            <a:r>
              <a:rPr lang="en-US" sz="4499" dirty="0" err="1">
                <a:solidFill>
                  <a:srgbClr val="3B3029"/>
                </a:solidFill>
                <a:latin typeface="Roboto Condensed"/>
                <a:ea typeface="Roboto Condensed"/>
                <a:cs typeface="Roboto Condensed"/>
                <a:sym typeface="Roboto Condensed"/>
              </a:rPr>
              <a:t>trong</a:t>
            </a:r>
            <a:r>
              <a:rPr lang="en-US" sz="4499" dirty="0">
                <a:solidFill>
                  <a:srgbClr val="3B3029"/>
                </a:solidFill>
                <a:latin typeface="Roboto Condensed"/>
                <a:ea typeface="Roboto Condensed"/>
                <a:cs typeface="Roboto Condensed"/>
                <a:sym typeface="Roboto Condensed"/>
              </a:rPr>
              <a:t> </a:t>
            </a:r>
            <a:r>
              <a:rPr lang="en-US" sz="4499" dirty="0" err="1">
                <a:solidFill>
                  <a:srgbClr val="3B3029"/>
                </a:solidFill>
                <a:latin typeface="Roboto Condensed"/>
                <a:ea typeface="Roboto Condensed"/>
                <a:cs typeface="Roboto Condensed"/>
                <a:sym typeface="Roboto Condensed"/>
              </a:rPr>
              <a:t>sáng</a:t>
            </a:r>
            <a:r>
              <a:rPr lang="en-US" sz="4499" dirty="0">
                <a:solidFill>
                  <a:srgbClr val="3B3029"/>
                </a:solidFill>
                <a:latin typeface="Roboto Condensed"/>
                <a:ea typeface="Roboto Condensed"/>
                <a:cs typeface="Roboto Condensed"/>
                <a:sym typeface="Roboto Condensed"/>
              </a:rPr>
              <a:t>, </a:t>
            </a:r>
            <a:r>
              <a:rPr lang="en-US" sz="4499" dirty="0" err="1">
                <a:solidFill>
                  <a:srgbClr val="3B3029"/>
                </a:solidFill>
                <a:latin typeface="Roboto Condensed"/>
                <a:ea typeface="Roboto Condensed"/>
                <a:cs typeface="Roboto Condensed"/>
                <a:sym typeface="Roboto Condensed"/>
              </a:rPr>
              <a:t>khúc</a:t>
            </a:r>
            <a:r>
              <a:rPr lang="en-US" sz="4499" dirty="0">
                <a:solidFill>
                  <a:srgbClr val="3B3029"/>
                </a:solidFill>
                <a:latin typeface="Roboto Condensed"/>
                <a:ea typeface="Roboto Condensed"/>
                <a:cs typeface="Roboto Condensed"/>
                <a:sym typeface="Roboto Condensed"/>
              </a:rPr>
              <a:t> </a:t>
            </a:r>
            <a:r>
              <a:rPr lang="en-US" sz="4499" dirty="0" err="1">
                <a:solidFill>
                  <a:srgbClr val="3B3029"/>
                </a:solidFill>
                <a:latin typeface="Roboto Condensed"/>
                <a:ea typeface="Roboto Condensed"/>
                <a:cs typeface="Roboto Condensed"/>
                <a:sym typeface="Roboto Condensed"/>
              </a:rPr>
              <a:t>chiết</a:t>
            </a:r>
            <a:endParaRPr lang="en-US" sz="4499" dirty="0">
              <a:solidFill>
                <a:srgbClr val="3B3029"/>
              </a:solidFill>
              <a:latin typeface="Roboto Condensed"/>
              <a:ea typeface="Roboto Condensed"/>
              <a:cs typeface="Roboto Condensed"/>
              <a:sym typeface="Roboto Condensed"/>
            </a:endParaRPr>
          </a:p>
          <a:p>
            <a:pPr algn="just">
              <a:lnSpc>
                <a:spcPts val="6299"/>
              </a:lnSpc>
            </a:pPr>
            <a:endParaRPr lang="en-US" sz="4499" dirty="0">
              <a:solidFill>
                <a:srgbClr val="3B3029"/>
              </a:solidFill>
              <a:latin typeface="Roboto Condensed"/>
              <a:ea typeface="Roboto Condensed"/>
              <a:cs typeface="Roboto Condensed"/>
              <a:sym typeface="Roboto Condensed"/>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BF8E9"/>
        </a:solidFill>
        <a:effectLst/>
      </p:bgPr>
    </p:bg>
    <p:spTree>
      <p:nvGrpSpPr>
        <p:cNvPr id="1" name=""/>
        <p:cNvGrpSpPr/>
        <p:nvPr/>
      </p:nvGrpSpPr>
      <p:grpSpPr>
        <a:xfrm>
          <a:off x="0" y="0"/>
          <a:ext cx="0" cy="0"/>
          <a:chOff x="0" y="0"/>
          <a:chExt cx="0" cy="0"/>
        </a:xfrm>
      </p:grpSpPr>
      <p:sp>
        <p:nvSpPr>
          <p:cNvPr id="2" name="TextBox 2"/>
          <p:cNvSpPr txBox="1"/>
          <p:nvPr/>
        </p:nvSpPr>
        <p:spPr>
          <a:xfrm>
            <a:off x="1678546" y="2623249"/>
            <a:ext cx="16609454" cy="1545590"/>
          </a:xfrm>
          <a:prstGeom prst="rect">
            <a:avLst/>
          </a:prstGeom>
        </p:spPr>
        <p:txBody>
          <a:bodyPr lIns="0" tIns="0" rIns="0" bIns="0" rtlCol="0" anchor="t">
            <a:spAutoFit/>
          </a:bodyPr>
          <a:lstStyle/>
          <a:p>
            <a:pPr algn="just">
              <a:lnSpc>
                <a:spcPts val="6159"/>
              </a:lnSpc>
            </a:pPr>
            <a:r>
              <a:rPr lang="en-US" sz="4399" dirty="0">
                <a:solidFill>
                  <a:srgbClr val="3B3029"/>
                </a:solidFill>
                <a:latin typeface="Roboto Condensed"/>
                <a:ea typeface="Roboto Condensed"/>
                <a:cs typeface="Roboto Condensed"/>
                <a:sym typeface="Roboto Condensed"/>
              </a:rPr>
              <a:t>Văn </a:t>
            </a:r>
            <a:r>
              <a:rPr lang="en-US" sz="4399" dirty="0" err="1">
                <a:solidFill>
                  <a:srgbClr val="3B3029"/>
                </a:solidFill>
                <a:latin typeface="Roboto Condensed"/>
                <a:ea typeface="Roboto Condensed"/>
                <a:cs typeface="Roboto Condensed"/>
                <a:sym typeface="Roboto Condensed"/>
              </a:rPr>
              <a:t>bản</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được</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tổ</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chức</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thành</a:t>
            </a:r>
            <a:r>
              <a:rPr lang="en-US" sz="4399" dirty="0">
                <a:solidFill>
                  <a:srgbClr val="3B3029"/>
                </a:solidFill>
                <a:latin typeface="Roboto Condensed"/>
                <a:ea typeface="Roboto Condensed"/>
                <a:cs typeface="Roboto Condensed"/>
                <a:sym typeface="Roboto Condensed"/>
              </a:rPr>
              <a:t> 3 </a:t>
            </a:r>
            <a:r>
              <a:rPr lang="en-US" sz="4399" dirty="0" err="1">
                <a:solidFill>
                  <a:srgbClr val="3B3029"/>
                </a:solidFill>
                <a:latin typeface="Roboto Condensed"/>
                <a:ea typeface="Roboto Condensed"/>
                <a:cs typeface="Roboto Condensed"/>
                <a:sym typeface="Roboto Condensed"/>
              </a:rPr>
              <a:t>luận</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điểm</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có</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sự</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kết</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nối</a:t>
            </a:r>
            <a:r>
              <a:rPr lang="en-US" sz="4399" dirty="0">
                <a:solidFill>
                  <a:srgbClr val="3B3029"/>
                </a:solidFill>
                <a:latin typeface="Roboto Condensed"/>
                <a:ea typeface="Roboto Condensed"/>
                <a:cs typeface="Roboto Condensed"/>
                <a:sym typeface="Roboto Condensed"/>
              </a:rPr>
              <a:t> logic, </a:t>
            </a:r>
            <a:r>
              <a:rPr lang="en-US" sz="4399" dirty="0" err="1">
                <a:solidFill>
                  <a:srgbClr val="3B3029"/>
                </a:solidFill>
                <a:latin typeface="Roboto Condensed"/>
                <a:ea typeface="Roboto Condensed"/>
                <a:cs typeface="Roboto Condensed"/>
                <a:sym typeface="Roboto Condensed"/>
              </a:rPr>
              <a:t>chặt</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chẽ</a:t>
            </a:r>
            <a:r>
              <a:rPr lang="en-US" sz="4399" dirty="0">
                <a:solidFill>
                  <a:srgbClr val="3B3029"/>
                </a:solidFill>
                <a:latin typeface="Roboto Condensed"/>
                <a:ea typeface="Roboto Condensed"/>
                <a:cs typeface="Roboto Condensed"/>
                <a:sym typeface="Roboto Condensed"/>
              </a:rPr>
              <a:t>. </a:t>
            </a:r>
          </a:p>
          <a:p>
            <a:pPr algn="just">
              <a:lnSpc>
                <a:spcPts val="6159"/>
              </a:lnSpc>
            </a:pPr>
            <a:endParaRPr lang="en-US" sz="4399" dirty="0">
              <a:solidFill>
                <a:srgbClr val="3B3029"/>
              </a:solidFill>
              <a:latin typeface="Roboto Condensed"/>
              <a:ea typeface="Roboto Condensed"/>
              <a:cs typeface="Roboto Condensed"/>
              <a:sym typeface="Roboto Condensed"/>
            </a:endParaRPr>
          </a:p>
        </p:txBody>
      </p:sp>
      <p:sp>
        <p:nvSpPr>
          <p:cNvPr id="3" name="Freeform 3"/>
          <p:cNvSpPr/>
          <p:nvPr/>
        </p:nvSpPr>
        <p:spPr>
          <a:xfrm flipH="1">
            <a:off x="14844721" y="7418311"/>
            <a:ext cx="3686663" cy="2686656"/>
          </a:xfrm>
          <a:custGeom>
            <a:avLst/>
            <a:gdLst/>
            <a:ahLst/>
            <a:cxnLst/>
            <a:rect l="l" t="t" r="r" b="b"/>
            <a:pathLst>
              <a:path w="3686663" h="2686656">
                <a:moveTo>
                  <a:pt x="3686663" y="0"/>
                </a:moveTo>
                <a:lnTo>
                  <a:pt x="0" y="0"/>
                </a:lnTo>
                <a:lnTo>
                  <a:pt x="0" y="2686656"/>
                </a:lnTo>
                <a:lnTo>
                  <a:pt x="3686663" y="2686656"/>
                </a:lnTo>
                <a:lnTo>
                  <a:pt x="3686663"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4" name="TextBox 4"/>
          <p:cNvSpPr txBox="1"/>
          <p:nvPr/>
        </p:nvSpPr>
        <p:spPr>
          <a:xfrm>
            <a:off x="1678546" y="3807460"/>
            <a:ext cx="15860554" cy="4669790"/>
          </a:xfrm>
          <a:prstGeom prst="rect">
            <a:avLst/>
          </a:prstGeom>
        </p:spPr>
        <p:txBody>
          <a:bodyPr lIns="0" tIns="0" rIns="0" bIns="0" rtlCol="0" anchor="t">
            <a:spAutoFit/>
          </a:bodyPr>
          <a:lstStyle/>
          <a:p>
            <a:pPr algn="just">
              <a:lnSpc>
                <a:spcPts val="6159"/>
              </a:lnSpc>
            </a:pPr>
            <a:r>
              <a:rPr lang="en-US" sz="4399" dirty="0" err="1">
                <a:solidFill>
                  <a:srgbClr val="3B3029"/>
                </a:solidFill>
                <a:latin typeface="Roboto Condensed"/>
                <a:ea typeface="Roboto Condensed"/>
                <a:cs typeface="Roboto Condensed"/>
                <a:sym typeface="Roboto Condensed"/>
              </a:rPr>
              <a:t>Phần</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đầu</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tác</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giả</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phân</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tích</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trường</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hợp</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tác</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phẩm</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Thằng</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quỷ</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nhỏ</a:t>
            </a:r>
            <a:r>
              <a:rPr lang="en-US" sz="4399" dirty="0">
                <a:solidFill>
                  <a:srgbClr val="3B3029"/>
                </a:solidFill>
                <a:latin typeface="Roboto Condensed"/>
                <a:ea typeface="Roboto Condensed"/>
                <a:cs typeface="Roboto Condensed"/>
                <a:sym typeface="Roboto Condensed"/>
              </a:rPr>
              <a:t>. </a:t>
            </a:r>
          </a:p>
          <a:p>
            <a:pPr algn="just">
              <a:lnSpc>
                <a:spcPts val="6159"/>
              </a:lnSpc>
            </a:pPr>
            <a:r>
              <a:rPr lang="en-US" sz="4399" dirty="0" err="1">
                <a:solidFill>
                  <a:srgbClr val="3B3029"/>
                </a:solidFill>
                <a:latin typeface="Roboto Condensed"/>
                <a:ea typeface="Roboto Condensed"/>
                <a:cs typeface="Roboto Condensed"/>
                <a:sym typeface="Roboto Condensed"/>
              </a:rPr>
              <a:t>Phần</a:t>
            </a:r>
            <a:r>
              <a:rPr lang="en-US" sz="4399" dirty="0">
                <a:solidFill>
                  <a:srgbClr val="3B3029"/>
                </a:solidFill>
                <a:latin typeface="Roboto Condensed"/>
                <a:ea typeface="Roboto Condensed"/>
                <a:cs typeface="Roboto Condensed"/>
                <a:sym typeface="Roboto Condensed"/>
              </a:rPr>
              <a:t> 2 </a:t>
            </a:r>
            <a:r>
              <a:rPr lang="en-US" sz="4399" dirty="0" err="1">
                <a:solidFill>
                  <a:srgbClr val="3B3029"/>
                </a:solidFill>
                <a:latin typeface="Roboto Condensed"/>
                <a:ea typeface="Roboto Condensed"/>
                <a:cs typeface="Roboto Condensed"/>
                <a:sym typeface="Roboto Condensed"/>
              </a:rPr>
              <a:t>mở</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rộng</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lí</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giải</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về</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tồn</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tại</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khác</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dưới</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góc</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nhìn</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của</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các</a:t>
            </a:r>
            <a:r>
              <a:rPr lang="en-US" sz="4399" dirty="0">
                <a:solidFill>
                  <a:srgbClr val="3B3029"/>
                </a:solidFill>
                <a:latin typeface="Roboto Condensed"/>
                <a:ea typeface="Roboto Condensed"/>
                <a:cs typeface="Roboto Condensed"/>
                <a:sym typeface="Roboto Condensed"/>
              </a:rPr>
              <a:t> khoa </a:t>
            </a:r>
            <a:r>
              <a:rPr lang="en-US" sz="4399" dirty="0" err="1">
                <a:solidFill>
                  <a:srgbClr val="3B3029"/>
                </a:solidFill>
                <a:latin typeface="Roboto Condensed"/>
                <a:ea typeface="Roboto Condensed"/>
                <a:cs typeface="Roboto Condensed"/>
                <a:sym typeface="Roboto Condensed"/>
              </a:rPr>
              <a:t>học</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liên</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ngành</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nhân</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học</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văn</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hóa</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học</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sau</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đó</a:t>
            </a:r>
            <a:r>
              <a:rPr lang="en-US" sz="4399" dirty="0">
                <a:solidFill>
                  <a:srgbClr val="3B3029"/>
                </a:solidFill>
                <a:latin typeface="Roboto Condensed"/>
                <a:ea typeface="Roboto Condensed"/>
                <a:cs typeface="Roboto Condensed"/>
                <a:sym typeface="Roboto Condensed"/>
              </a:rPr>
              <a:t> soi </a:t>
            </a:r>
            <a:r>
              <a:rPr lang="en-US" sz="4399" dirty="0" err="1">
                <a:solidFill>
                  <a:srgbClr val="3B3029"/>
                </a:solidFill>
                <a:latin typeface="Roboto Condensed"/>
                <a:ea typeface="Roboto Condensed"/>
                <a:cs typeface="Roboto Condensed"/>
                <a:sym typeface="Roboto Condensed"/>
              </a:rPr>
              <a:t>chiếu</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trở</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lại</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vào</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Tồn</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tại</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khác</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trong</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văn</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học</a:t>
            </a:r>
            <a:r>
              <a:rPr lang="en-US" sz="4399" dirty="0">
                <a:solidFill>
                  <a:srgbClr val="3B3029"/>
                </a:solidFill>
                <a:latin typeface="Roboto Condensed"/>
                <a:ea typeface="Roboto Condensed"/>
                <a:cs typeface="Roboto Condensed"/>
                <a:sym typeface="Roboto Condensed"/>
              </a:rPr>
              <a:t>. </a:t>
            </a:r>
          </a:p>
          <a:p>
            <a:pPr algn="just">
              <a:lnSpc>
                <a:spcPts val="6159"/>
              </a:lnSpc>
            </a:pPr>
            <a:r>
              <a:rPr lang="en-US" sz="4399" dirty="0" err="1">
                <a:solidFill>
                  <a:srgbClr val="3B3029"/>
                </a:solidFill>
                <a:latin typeface="Roboto Condensed"/>
                <a:ea typeface="Roboto Condensed"/>
                <a:cs typeface="Roboto Condensed"/>
                <a:sym typeface="Roboto Condensed"/>
              </a:rPr>
              <a:t>Phần</a:t>
            </a:r>
            <a:r>
              <a:rPr lang="en-US" sz="4399" dirty="0">
                <a:solidFill>
                  <a:srgbClr val="3B3029"/>
                </a:solidFill>
                <a:latin typeface="Roboto Condensed"/>
                <a:ea typeface="Roboto Condensed"/>
                <a:cs typeface="Roboto Condensed"/>
                <a:sym typeface="Roboto Condensed"/>
              </a:rPr>
              <a:t> 3 </a:t>
            </a:r>
            <a:r>
              <a:rPr lang="en-US" sz="4399" dirty="0" err="1">
                <a:solidFill>
                  <a:srgbClr val="3B3029"/>
                </a:solidFill>
                <a:latin typeface="Roboto Condensed"/>
                <a:ea typeface="Roboto Condensed"/>
                <a:cs typeface="Roboto Condensed"/>
                <a:sym typeface="Roboto Condensed"/>
              </a:rPr>
              <a:t>vừa</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nâng</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cao</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vấn</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đề</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vừa</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nêu</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lên</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các</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đề</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xuất</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có</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tính</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kết</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nối</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với</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thực</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tiễn</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sáng</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tác</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văn</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học</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thiếu</a:t>
            </a:r>
            <a:r>
              <a:rPr lang="en-US" sz="4399" dirty="0">
                <a:solidFill>
                  <a:srgbClr val="3B3029"/>
                </a:solidFill>
                <a:latin typeface="Roboto Condensed"/>
                <a:ea typeface="Roboto Condensed"/>
                <a:cs typeface="Roboto Condensed"/>
                <a:sym typeface="Roboto Condensed"/>
              </a:rPr>
              <a:t> </a:t>
            </a:r>
            <a:r>
              <a:rPr lang="en-US" sz="4399" dirty="0" err="1">
                <a:solidFill>
                  <a:srgbClr val="3B3029"/>
                </a:solidFill>
                <a:latin typeface="Roboto Condensed"/>
                <a:ea typeface="Roboto Condensed"/>
                <a:cs typeface="Roboto Condensed"/>
                <a:sym typeface="Roboto Condensed"/>
              </a:rPr>
              <a:t>nhi</a:t>
            </a:r>
            <a:endParaRPr lang="en-US" sz="4399" dirty="0">
              <a:solidFill>
                <a:srgbClr val="3B3029"/>
              </a:solidFill>
              <a:latin typeface="Roboto Condensed"/>
              <a:ea typeface="Roboto Condensed"/>
              <a:cs typeface="Roboto Condensed"/>
              <a:sym typeface="Roboto Condensed"/>
            </a:endParaRPr>
          </a:p>
        </p:txBody>
      </p:sp>
      <p:sp>
        <p:nvSpPr>
          <p:cNvPr id="5" name="Freeform 5"/>
          <p:cNvSpPr/>
          <p:nvPr/>
        </p:nvSpPr>
        <p:spPr>
          <a:xfrm>
            <a:off x="597916" y="3746667"/>
            <a:ext cx="861569" cy="788335"/>
          </a:xfrm>
          <a:custGeom>
            <a:avLst/>
            <a:gdLst/>
            <a:ahLst/>
            <a:cxnLst/>
            <a:rect l="l" t="t" r="r" b="b"/>
            <a:pathLst>
              <a:path w="861569" h="788335">
                <a:moveTo>
                  <a:pt x="0" y="0"/>
                </a:moveTo>
                <a:lnTo>
                  <a:pt x="861568" y="0"/>
                </a:lnTo>
                <a:lnTo>
                  <a:pt x="861568" y="788336"/>
                </a:lnTo>
                <a:lnTo>
                  <a:pt x="0" y="78833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6" name="TextBox 6"/>
          <p:cNvSpPr txBox="1"/>
          <p:nvPr/>
        </p:nvSpPr>
        <p:spPr>
          <a:xfrm>
            <a:off x="712417" y="1621829"/>
            <a:ext cx="16925737" cy="891540"/>
          </a:xfrm>
          <a:prstGeom prst="rect">
            <a:avLst/>
          </a:prstGeom>
        </p:spPr>
        <p:txBody>
          <a:bodyPr lIns="0" tIns="0" rIns="0" bIns="0" rtlCol="0" anchor="t">
            <a:spAutoFit/>
          </a:bodyPr>
          <a:lstStyle/>
          <a:p>
            <a:pPr marL="949960" lvl="1" indent="-474980" algn="just">
              <a:lnSpc>
                <a:spcPts val="7560"/>
              </a:lnSpc>
              <a:buFont typeface="Arial"/>
              <a:buChar char="•"/>
            </a:pPr>
            <a:r>
              <a:rPr lang="en-US" sz="4400" b="1" i="1" dirty="0" err="1">
                <a:solidFill>
                  <a:srgbClr val="605048"/>
                </a:solidFill>
                <a:latin typeface="Roboto Condensed Bold Italics"/>
                <a:ea typeface="Roboto Condensed Bold Italics"/>
                <a:cs typeface="Roboto Condensed Bold Italics"/>
                <a:sym typeface="Roboto Condensed Bold Italics"/>
              </a:rPr>
              <a:t>Cách</a:t>
            </a:r>
            <a:r>
              <a:rPr lang="en-US" sz="4400" b="1" i="1" dirty="0">
                <a:solidFill>
                  <a:srgbClr val="605048"/>
                </a:solidFill>
                <a:latin typeface="Roboto Condensed Bold Italics"/>
                <a:ea typeface="Roboto Condensed Bold Italics"/>
                <a:cs typeface="Roboto Condensed Bold Italics"/>
                <a:sym typeface="Roboto Condensed Bold Italics"/>
              </a:rPr>
              <a:t> </a:t>
            </a:r>
            <a:r>
              <a:rPr lang="en-US" sz="4400" b="1" i="1" dirty="0" err="1">
                <a:solidFill>
                  <a:srgbClr val="605048"/>
                </a:solidFill>
                <a:latin typeface="Roboto Condensed Bold Italics"/>
                <a:ea typeface="Roboto Condensed Bold Italics"/>
                <a:cs typeface="Roboto Condensed Bold Italics"/>
                <a:sym typeface="Roboto Condensed Bold Italics"/>
              </a:rPr>
              <a:t>tổ</a:t>
            </a:r>
            <a:r>
              <a:rPr lang="en-US" sz="4400" b="1" i="1" dirty="0">
                <a:solidFill>
                  <a:srgbClr val="605048"/>
                </a:solidFill>
                <a:latin typeface="Roboto Condensed Bold Italics"/>
                <a:ea typeface="Roboto Condensed Bold Italics"/>
                <a:cs typeface="Roboto Condensed Bold Italics"/>
                <a:sym typeface="Roboto Condensed Bold Italics"/>
              </a:rPr>
              <a:t> </a:t>
            </a:r>
            <a:r>
              <a:rPr lang="en-US" sz="4400" b="1" i="1" dirty="0" err="1">
                <a:solidFill>
                  <a:srgbClr val="605048"/>
                </a:solidFill>
                <a:latin typeface="Roboto Condensed Bold Italics"/>
                <a:ea typeface="Roboto Condensed Bold Italics"/>
                <a:cs typeface="Roboto Condensed Bold Italics"/>
                <a:sym typeface="Roboto Condensed Bold Italics"/>
              </a:rPr>
              <a:t>chức</a:t>
            </a:r>
            <a:r>
              <a:rPr lang="en-US" sz="4400" b="1" i="1" dirty="0">
                <a:solidFill>
                  <a:srgbClr val="605048"/>
                </a:solidFill>
                <a:latin typeface="Roboto Condensed Bold Italics"/>
                <a:ea typeface="Roboto Condensed Bold Italics"/>
                <a:cs typeface="Roboto Condensed Bold Italics"/>
                <a:sym typeface="Roboto Condensed Bold Italics"/>
              </a:rPr>
              <a:t> </a:t>
            </a:r>
            <a:r>
              <a:rPr lang="en-US" sz="4400" b="1" i="1" dirty="0" err="1">
                <a:solidFill>
                  <a:srgbClr val="605048"/>
                </a:solidFill>
                <a:latin typeface="Roboto Condensed Bold Italics"/>
                <a:ea typeface="Roboto Condensed Bold Italics"/>
                <a:cs typeface="Roboto Condensed Bold Italics"/>
                <a:sym typeface="Roboto Condensed Bold Italics"/>
              </a:rPr>
              <a:t>luận</a:t>
            </a:r>
            <a:r>
              <a:rPr lang="en-US" sz="4400" b="1" i="1" dirty="0">
                <a:solidFill>
                  <a:srgbClr val="605048"/>
                </a:solidFill>
                <a:latin typeface="Roboto Condensed Bold Italics"/>
                <a:ea typeface="Roboto Condensed Bold Italics"/>
                <a:cs typeface="Roboto Condensed Bold Italics"/>
                <a:sym typeface="Roboto Condensed Bold Italics"/>
              </a:rPr>
              <a:t> </a:t>
            </a:r>
            <a:r>
              <a:rPr lang="en-US" sz="4400" b="1" i="1" dirty="0" err="1">
                <a:solidFill>
                  <a:srgbClr val="605048"/>
                </a:solidFill>
                <a:latin typeface="Roboto Condensed Bold Italics"/>
                <a:ea typeface="Roboto Condensed Bold Italics"/>
                <a:cs typeface="Roboto Condensed Bold Italics"/>
                <a:sym typeface="Roboto Condensed Bold Italics"/>
              </a:rPr>
              <a:t>điểm</a:t>
            </a:r>
            <a:r>
              <a:rPr lang="en-US" sz="4400" b="1" i="1" dirty="0">
                <a:solidFill>
                  <a:srgbClr val="605048"/>
                </a:solidFill>
                <a:latin typeface="Roboto Condensed Bold Italics"/>
                <a:ea typeface="Roboto Condensed Bold Italics"/>
                <a:cs typeface="Roboto Condensed Bold Italics"/>
                <a:sym typeface="Roboto Condensed Bold Italics"/>
              </a:rPr>
              <a:t>:</a:t>
            </a:r>
          </a:p>
        </p:txBody>
      </p:sp>
      <p:sp>
        <p:nvSpPr>
          <p:cNvPr id="7" name="TextBox 7"/>
          <p:cNvSpPr txBox="1"/>
          <p:nvPr/>
        </p:nvSpPr>
        <p:spPr>
          <a:xfrm>
            <a:off x="712417" y="598805"/>
            <a:ext cx="16066627" cy="788035"/>
          </a:xfrm>
          <a:prstGeom prst="rect">
            <a:avLst/>
          </a:prstGeom>
        </p:spPr>
        <p:txBody>
          <a:bodyPr lIns="0" tIns="0" rIns="0" bIns="0" rtlCol="0" anchor="t">
            <a:spAutoFit/>
          </a:bodyPr>
          <a:lstStyle/>
          <a:p>
            <a:pPr algn="just">
              <a:lnSpc>
                <a:spcPts val="6439"/>
              </a:lnSpc>
            </a:pPr>
            <a:r>
              <a:rPr lang="en-US" sz="4599" b="1">
                <a:solidFill>
                  <a:srgbClr val="674935"/>
                </a:solidFill>
                <a:latin typeface="Roboto Condensed Bold"/>
                <a:ea typeface="Roboto Condensed Bold"/>
                <a:cs typeface="Roboto Condensed Bold"/>
                <a:sym typeface="Roboto Condensed Bold"/>
              </a:rPr>
              <a:t>c. Nghệ thuật lập luận của tác giả</a:t>
            </a:r>
          </a:p>
        </p:txBody>
      </p:sp>
      <p:sp>
        <p:nvSpPr>
          <p:cNvPr id="8" name="Freeform 8"/>
          <p:cNvSpPr/>
          <p:nvPr/>
        </p:nvSpPr>
        <p:spPr>
          <a:xfrm>
            <a:off x="597916" y="4535003"/>
            <a:ext cx="861569" cy="788335"/>
          </a:xfrm>
          <a:custGeom>
            <a:avLst/>
            <a:gdLst/>
            <a:ahLst/>
            <a:cxnLst/>
            <a:rect l="l" t="t" r="r" b="b"/>
            <a:pathLst>
              <a:path w="861569" h="788335">
                <a:moveTo>
                  <a:pt x="0" y="0"/>
                </a:moveTo>
                <a:lnTo>
                  <a:pt x="861568" y="0"/>
                </a:lnTo>
                <a:lnTo>
                  <a:pt x="861568" y="788335"/>
                </a:lnTo>
                <a:lnTo>
                  <a:pt x="0" y="78833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9" name="Freeform 9"/>
          <p:cNvSpPr/>
          <p:nvPr/>
        </p:nvSpPr>
        <p:spPr>
          <a:xfrm>
            <a:off x="597916" y="7024143"/>
            <a:ext cx="861569" cy="788335"/>
          </a:xfrm>
          <a:custGeom>
            <a:avLst/>
            <a:gdLst/>
            <a:ahLst/>
            <a:cxnLst/>
            <a:rect l="l" t="t" r="r" b="b"/>
            <a:pathLst>
              <a:path w="861569" h="788335">
                <a:moveTo>
                  <a:pt x="0" y="0"/>
                </a:moveTo>
                <a:lnTo>
                  <a:pt x="861568" y="0"/>
                </a:lnTo>
                <a:lnTo>
                  <a:pt x="861568" y="788336"/>
                </a:lnTo>
                <a:lnTo>
                  <a:pt x="0" y="78833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arn(inVertical)">
                                      <p:cBhvr>
                                        <p:cTn id="20" dur="500"/>
                                        <p:tgtEl>
                                          <p:spTgt spid="8"/>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arn(inVertical)">
                                      <p:cBhvr>
                                        <p:cTn id="23" dur="500"/>
                                        <p:tgtEl>
                                          <p:spTgt spid="9"/>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barn(inVertical)">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animBg="1"/>
      <p:bldP spid="6" grpId="0"/>
      <p:bldP spid="8" grpId="0" animBg="1"/>
      <p:bldP spid="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BF8E9"/>
        </a:solidFill>
        <a:effectLst/>
      </p:bgPr>
    </p:bg>
    <p:spTree>
      <p:nvGrpSpPr>
        <p:cNvPr id="1" name=""/>
        <p:cNvGrpSpPr/>
        <p:nvPr/>
      </p:nvGrpSpPr>
      <p:grpSpPr>
        <a:xfrm>
          <a:off x="0" y="0"/>
          <a:ext cx="0" cy="0"/>
          <a:chOff x="0" y="0"/>
          <a:chExt cx="0" cy="0"/>
        </a:xfrm>
      </p:grpSpPr>
      <p:sp>
        <p:nvSpPr>
          <p:cNvPr id="2" name="Freeform 2"/>
          <p:cNvSpPr/>
          <p:nvPr/>
        </p:nvSpPr>
        <p:spPr>
          <a:xfrm>
            <a:off x="6709341" y="3593221"/>
            <a:ext cx="3936983" cy="4793890"/>
          </a:xfrm>
          <a:custGeom>
            <a:avLst/>
            <a:gdLst/>
            <a:ahLst/>
            <a:cxnLst/>
            <a:rect l="l" t="t" r="r" b="b"/>
            <a:pathLst>
              <a:path w="3936983" h="4793890">
                <a:moveTo>
                  <a:pt x="0" y="0"/>
                </a:moveTo>
                <a:lnTo>
                  <a:pt x="3936983" y="0"/>
                </a:lnTo>
                <a:lnTo>
                  <a:pt x="3936983" y="4793891"/>
                </a:lnTo>
                <a:lnTo>
                  <a:pt x="0" y="479389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TextBox 3"/>
          <p:cNvSpPr txBox="1"/>
          <p:nvPr/>
        </p:nvSpPr>
        <p:spPr>
          <a:xfrm>
            <a:off x="712417" y="1621829"/>
            <a:ext cx="16925737" cy="891540"/>
          </a:xfrm>
          <a:prstGeom prst="rect">
            <a:avLst/>
          </a:prstGeom>
        </p:spPr>
        <p:txBody>
          <a:bodyPr lIns="0" tIns="0" rIns="0" bIns="0" rtlCol="0" anchor="t">
            <a:spAutoFit/>
          </a:bodyPr>
          <a:lstStyle/>
          <a:p>
            <a:pPr marL="949960" lvl="1" indent="-474980" algn="just">
              <a:lnSpc>
                <a:spcPts val="7560"/>
              </a:lnSpc>
              <a:buFont typeface="Arial"/>
              <a:buChar char="•"/>
            </a:pPr>
            <a:r>
              <a:rPr lang="en-US" sz="4400" b="1" i="1">
                <a:solidFill>
                  <a:srgbClr val="605048"/>
                </a:solidFill>
                <a:latin typeface="Roboto Condensed Bold Italics"/>
                <a:ea typeface="Roboto Condensed Bold Italics"/>
                <a:cs typeface="Roboto Condensed Bold Italics"/>
                <a:sym typeface="Roboto Condensed Bold Italics"/>
              </a:rPr>
              <a:t>Cách sử dụng lí lẽ, bằng chứng:</a:t>
            </a:r>
          </a:p>
        </p:txBody>
      </p:sp>
      <p:sp>
        <p:nvSpPr>
          <p:cNvPr id="4" name="TextBox 4"/>
          <p:cNvSpPr txBox="1"/>
          <p:nvPr/>
        </p:nvSpPr>
        <p:spPr>
          <a:xfrm>
            <a:off x="1057275" y="3151505"/>
            <a:ext cx="6650157" cy="3888740"/>
          </a:xfrm>
          <a:prstGeom prst="rect">
            <a:avLst/>
          </a:prstGeom>
        </p:spPr>
        <p:txBody>
          <a:bodyPr lIns="0" tIns="0" rIns="0" bIns="0" rtlCol="0" anchor="t">
            <a:spAutoFit/>
          </a:bodyPr>
          <a:lstStyle/>
          <a:p>
            <a:pPr algn="just">
              <a:lnSpc>
                <a:spcPts val="6159"/>
              </a:lnSpc>
            </a:pPr>
            <a:r>
              <a:rPr lang="en-US" sz="4399">
                <a:solidFill>
                  <a:srgbClr val="3B3029"/>
                </a:solidFill>
                <a:latin typeface="Roboto Condensed"/>
                <a:ea typeface="Roboto Condensed"/>
                <a:cs typeface="Roboto Condensed"/>
                <a:sym typeface="Roboto Condensed"/>
              </a:rPr>
              <a:t>Lí lẽ và bằng chứng được sử dụng đều hướng đến làm sáng tỏ ý kiến, luận điểm của tác giả. </a:t>
            </a:r>
          </a:p>
          <a:p>
            <a:pPr algn="just">
              <a:lnSpc>
                <a:spcPts val="6159"/>
              </a:lnSpc>
            </a:pPr>
            <a:endParaRPr lang="en-US" sz="4399">
              <a:solidFill>
                <a:srgbClr val="3B3029"/>
              </a:solidFill>
              <a:latin typeface="Roboto Condensed"/>
              <a:ea typeface="Roboto Condensed"/>
              <a:cs typeface="Roboto Condensed"/>
              <a:sym typeface="Roboto Condensed"/>
            </a:endParaRPr>
          </a:p>
        </p:txBody>
      </p:sp>
      <p:sp>
        <p:nvSpPr>
          <p:cNvPr id="5" name="TextBox 5"/>
          <p:cNvSpPr txBox="1"/>
          <p:nvPr/>
        </p:nvSpPr>
        <p:spPr>
          <a:xfrm>
            <a:off x="11215643" y="3583696"/>
            <a:ext cx="6712582" cy="6096000"/>
          </a:xfrm>
          <a:prstGeom prst="rect">
            <a:avLst/>
          </a:prstGeom>
        </p:spPr>
        <p:txBody>
          <a:bodyPr lIns="0" tIns="0" rIns="0" bIns="0" rtlCol="0" anchor="t">
            <a:spAutoFit/>
          </a:bodyPr>
          <a:lstStyle/>
          <a:p>
            <a:pPr algn="just">
              <a:lnSpc>
                <a:spcPts val="5399"/>
              </a:lnSpc>
              <a:spcBef>
                <a:spcPct val="0"/>
              </a:spcBef>
            </a:pPr>
            <a:r>
              <a:rPr lang="en-US" sz="4499">
                <a:solidFill>
                  <a:srgbClr val="3B3029"/>
                </a:solidFill>
                <a:latin typeface="Roboto Condensed"/>
                <a:ea typeface="Roboto Condensed"/>
                <a:cs typeface="Roboto Condensed"/>
                <a:sym typeface="Roboto Condensed"/>
              </a:rPr>
              <a:t>Lí lẽ có xu hướng đối thoại với các quan điểm truyền thống, vừa diễn giải, vừa lí giải để độc giả hiểu được vấn đề nghị luận. Bằng chứng được lựa chọn phù hợp, sử dụng nhiều cách đưa bằng chứng khác nhau khiến bài viết phong phú</a:t>
            </a:r>
          </a:p>
        </p:txBody>
      </p:sp>
      <p:sp>
        <p:nvSpPr>
          <p:cNvPr id="6" name="TextBox 6"/>
          <p:cNvSpPr txBox="1"/>
          <p:nvPr/>
        </p:nvSpPr>
        <p:spPr>
          <a:xfrm>
            <a:off x="712417" y="598805"/>
            <a:ext cx="16066627" cy="764540"/>
          </a:xfrm>
          <a:prstGeom prst="rect">
            <a:avLst/>
          </a:prstGeom>
        </p:spPr>
        <p:txBody>
          <a:bodyPr lIns="0" tIns="0" rIns="0" bIns="0" rtlCol="0" anchor="t">
            <a:spAutoFit/>
          </a:bodyPr>
          <a:lstStyle/>
          <a:p>
            <a:pPr algn="just">
              <a:lnSpc>
                <a:spcPts val="6159"/>
              </a:lnSpc>
            </a:pPr>
            <a:r>
              <a:rPr lang="en-US" sz="4399" b="1">
                <a:solidFill>
                  <a:srgbClr val="674935"/>
                </a:solidFill>
                <a:latin typeface="Roboto Condensed Bold"/>
                <a:ea typeface="Roboto Condensed Bold"/>
                <a:cs typeface="Roboto Condensed Bold"/>
                <a:sym typeface="Roboto Condensed Bold"/>
              </a:rPr>
              <a:t>c. Nghệ thuật lập luận của tác giả</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BF8E9"/>
        </a:solidFill>
        <a:effectLst/>
      </p:bgPr>
    </p:bg>
    <p:spTree>
      <p:nvGrpSpPr>
        <p:cNvPr id="1" name=""/>
        <p:cNvGrpSpPr/>
        <p:nvPr/>
      </p:nvGrpSpPr>
      <p:grpSpPr>
        <a:xfrm>
          <a:off x="0" y="0"/>
          <a:ext cx="0" cy="0"/>
          <a:chOff x="0" y="0"/>
          <a:chExt cx="0" cy="0"/>
        </a:xfrm>
      </p:grpSpPr>
      <p:sp>
        <p:nvSpPr>
          <p:cNvPr id="2" name="Freeform 2"/>
          <p:cNvSpPr/>
          <p:nvPr/>
        </p:nvSpPr>
        <p:spPr>
          <a:xfrm flipH="1">
            <a:off x="12885003" y="5990167"/>
            <a:ext cx="5646381" cy="4114800"/>
          </a:xfrm>
          <a:custGeom>
            <a:avLst/>
            <a:gdLst/>
            <a:ahLst/>
            <a:cxnLst/>
            <a:rect l="l" t="t" r="r" b="b"/>
            <a:pathLst>
              <a:path w="5646381" h="4114800">
                <a:moveTo>
                  <a:pt x="5646381" y="0"/>
                </a:moveTo>
                <a:lnTo>
                  <a:pt x="0" y="0"/>
                </a:lnTo>
                <a:lnTo>
                  <a:pt x="0" y="4114800"/>
                </a:lnTo>
                <a:lnTo>
                  <a:pt x="5646381" y="4114800"/>
                </a:lnTo>
                <a:lnTo>
                  <a:pt x="564638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p:cNvSpPr/>
          <p:nvPr/>
        </p:nvSpPr>
        <p:spPr>
          <a:xfrm>
            <a:off x="3117466" y="1849074"/>
            <a:ext cx="12153743" cy="6364142"/>
          </a:xfrm>
          <a:custGeom>
            <a:avLst/>
            <a:gdLst/>
            <a:ahLst/>
            <a:cxnLst/>
            <a:rect l="l" t="t" r="r" b="b"/>
            <a:pathLst>
              <a:path w="12153743" h="6364142">
                <a:moveTo>
                  <a:pt x="0" y="0"/>
                </a:moveTo>
                <a:lnTo>
                  <a:pt x="12153743" y="0"/>
                </a:lnTo>
                <a:lnTo>
                  <a:pt x="12153743" y="6364141"/>
                </a:lnTo>
                <a:lnTo>
                  <a:pt x="0" y="636414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4" name="Freeform 4"/>
          <p:cNvSpPr/>
          <p:nvPr/>
        </p:nvSpPr>
        <p:spPr>
          <a:xfrm>
            <a:off x="712417" y="8021994"/>
            <a:ext cx="3813354" cy="2240346"/>
          </a:xfrm>
          <a:custGeom>
            <a:avLst/>
            <a:gdLst/>
            <a:ahLst/>
            <a:cxnLst/>
            <a:rect l="l" t="t" r="r" b="b"/>
            <a:pathLst>
              <a:path w="3813354" h="2240346">
                <a:moveTo>
                  <a:pt x="0" y="0"/>
                </a:moveTo>
                <a:lnTo>
                  <a:pt x="3813354" y="0"/>
                </a:lnTo>
                <a:lnTo>
                  <a:pt x="3813354" y="2240346"/>
                </a:lnTo>
                <a:lnTo>
                  <a:pt x="0" y="2240346"/>
                </a:lnTo>
                <a:lnTo>
                  <a:pt x="0" y="0"/>
                </a:lnTo>
                <a:close/>
              </a:path>
            </a:pathLst>
          </a:custGeom>
          <a:blipFill>
            <a:blip r:embed="rId7"/>
            <a:stretch>
              <a:fillRect/>
            </a:stretch>
          </a:blipFill>
        </p:spPr>
        <p:txBody>
          <a:bodyPr/>
          <a:lstStyle/>
          <a:p>
            <a:endParaRPr lang="en-US"/>
          </a:p>
        </p:txBody>
      </p:sp>
      <p:sp>
        <p:nvSpPr>
          <p:cNvPr id="5" name="TextBox 5"/>
          <p:cNvSpPr txBox="1"/>
          <p:nvPr/>
        </p:nvSpPr>
        <p:spPr>
          <a:xfrm>
            <a:off x="712417" y="570230"/>
            <a:ext cx="16718587" cy="793115"/>
          </a:xfrm>
          <a:prstGeom prst="rect">
            <a:avLst/>
          </a:prstGeom>
        </p:spPr>
        <p:txBody>
          <a:bodyPr lIns="0" tIns="0" rIns="0" bIns="0" rtlCol="0" anchor="t">
            <a:spAutoFit/>
          </a:bodyPr>
          <a:lstStyle/>
          <a:p>
            <a:pPr algn="ctr">
              <a:lnSpc>
                <a:spcPts val="6159"/>
              </a:lnSpc>
            </a:pPr>
            <a:r>
              <a:rPr lang="en-US" sz="4399">
                <a:solidFill>
                  <a:srgbClr val="674935"/>
                </a:solidFill>
                <a:latin typeface="#9Slide07 Crocante"/>
                <a:ea typeface="#9Slide07 Crocante"/>
                <a:cs typeface="#9Slide07 Crocante"/>
                <a:sym typeface="#9Slide07 Crocante"/>
              </a:rPr>
              <a:t>TƯ DUY, KẾT NỐI</a:t>
            </a:r>
          </a:p>
        </p:txBody>
      </p:sp>
      <p:sp>
        <p:nvSpPr>
          <p:cNvPr id="6" name="TextBox 6"/>
          <p:cNvSpPr txBox="1"/>
          <p:nvPr/>
        </p:nvSpPr>
        <p:spPr>
          <a:xfrm>
            <a:off x="4241773" y="4345344"/>
            <a:ext cx="9905128" cy="685800"/>
          </a:xfrm>
          <a:prstGeom prst="rect">
            <a:avLst/>
          </a:prstGeom>
        </p:spPr>
        <p:txBody>
          <a:bodyPr lIns="0" tIns="0" rIns="0" bIns="0" rtlCol="0" anchor="t">
            <a:spAutoFit/>
          </a:bodyPr>
          <a:lstStyle/>
          <a:p>
            <a:pPr algn="just">
              <a:lnSpc>
                <a:spcPts val="5399"/>
              </a:lnSpc>
              <a:spcBef>
                <a:spcPct val="0"/>
              </a:spcBef>
            </a:pPr>
            <a:r>
              <a:rPr lang="en-US" sz="4499">
                <a:solidFill>
                  <a:srgbClr val="3B3029"/>
                </a:solidFill>
                <a:latin typeface="Roboto Condensed"/>
                <a:ea typeface="Roboto Condensed"/>
                <a:cs typeface="Roboto Condensed"/>
                <a:sym typeface="Roboto Condensed"/>
              </a:rPr>
              <a:t>Bài nghị luận mang đến giá trị gì cho em?</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BF8E9"/>
        </a:solidFill>
        <a:effectLst/>
      </p:bgPr>
    </p:bg>
    <p:spTree>
      <p:nvGrpSpPr>
        <p:cNvPr id="1" name=""/>
        <p:cNvGrpSpPr/>
        <p:nvPr/>
      </p:nvGrpSpPr>
      <p:grpSpPr>
        <a:xfrm>
          <a:off x="0" y="0"/>
          <a:ext cx="0" cy="0"/>
          <a:chOff x="0" y="0"/>
          <a:chExt cx="0" cy="0"/>
        </a:xfrm>
      </p:grpSpPr>
      <p:sp>
        <p:nvSpPr>
          <p:cNvPr id="2" name="Freeform 2"/>
          <p:cNvSpPr/>
          <p:nvPr/>
        </p:nvSpPr>
        <p:spPr>
          <a:xfrm flipH="1">
            <a:off x="12885003" y="5990167"/>
            <a:ext cx="5646381" cy="4114800"/>
          </a:xfrm>
          <a:custGeom>
            <a:avLst/>
            <a:gdLst/>
            <a:ahLst/>
            <a:cxnLst/>
            <a:rect l="l" t="t" r="r" b="b"/>
            <a:pathLst>
              <a:path w="5646381" h="4114800">
                <a:moveTo>
                  <a:pt x="5646381" y="0"/>
                </a:moveTo>
                <a:lnTo>
                  <a:pt x="0" y="0"/>
                </a:lnTo>
                <a:lnTo>
                  <a:pt x="0" y="4114800"/>
                </a:lnTo>
                <a:lnTo>
                  <a:pt x="5646381" y="4114800"/>
                </a:lnTo>
                <a:lnTo>
                  <a:pt x="5646381"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p:cNvSpPr/>
          <p:nvPr/>
        </p:nvSpPr>
        <p:spPr>
          <a:xfrm>
            <a:off x="1705931" y="2262562"/>
            <a:ext cx="14976813" cy="7842404"/>
          </a:xfrm>
          <a:custGeom>
            <a:avLst/>
            <a:gdLst/>
            <a:ahLst/>
            <a:cxnLst/>
            <a:rect l="l" t="t" r="r" b="b"/>
            <a:pathLst>
              <a:path w="14976813" h="7842404">
                <a:moveTo>
                  <a:pt x="0" y="0"/>
                </a:moveTo>
                <a:lnTo>
                  <a:pt x="14976813" y="0"/>
                </a:lnTo>
                <a:lnTo>
                  <a:pt x="14976813" y="7842405"/>
                </a:lnTo>
                <a:lnTo>
                  <a:pt x="0" y="784240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4" name="Freeform 4"/>
          <p:cNvSpPr/>
          <p:nvPr/>
        </p:nvSpPr>
        <p:spPr>
          <a:xfrm>
            <a:off x="712417" y="8021994"/>
            <a:ext cx="3813354" cy="2240346"/>
          </a:xfrm>
          <a:custGeom>
            <a:avLst/>
            <a:gdLst/>
            <a:ahLst/>
            <a:cxnLst/>
            <a:rect l="l" t="t" r="r" b="b"/>
            <a:pathLst>
              <a:path w="3813354" h="2240346">
                <a:moveTo>
                  <a:pt x="0" y="0"/>
                </a:moveTo>
                <a:lnTo>
                  <a:pt x="3813354" y="0"/>
                </a:lnTo>
                <a:lnTo>
                  <a:pt x="3813354" y="2240346"/>
                </a:lnTo>
                <a:lnTo>
                  <a:pt x="0" y="2240346"/>
                </a:lnTo>
                <a:lnTo>
                  <a:pt x="0" y="0"/>
                </a:lnTo>
                <a:close/>
              </a:path>
            </a:pathLst>
          </a:custGeom>
          <a:blipFill>
            <a:blip r:embed="rId7"/>
            <a:stretch>
              <a:fillRect/>
            </a:stretch>
          </a:blipFill>
        </p:spPr>
        <p:txBody>
          <a:bodyPr/>
          <a:lstStyle/>
          <a:p>
            <a:endParaRPr lang="en-US"/>
          </a:p>
        </p:txBody>
      </p:sp>
      <p:sp>
        <p:nvSpPr>
          <p:cNvPr id="5" name="TextBox 5"/>
          <p:cNvSpPr txBox="1"/>
          <p:nvPr/>
        </p:nvSpPr>
        <p:spPr>
          <a:xfrm>
            <a:off x="712417" y="532130"/>
            <a:ext cx="16718587" cy="960756"/>
          </a:xfrm>
          <a:prstGeom prst="rect">
            <a:avLst/>
          </a:prstGeom>
        </p:spPr>
        <p:txBody>
          <a:bodyPr lIns="0" tIns="0" rIns="0" bIns="0" rtlCol="0" anchor="t">
            <a:spAutoFit/>
          </a:bodyPr>
          <a:lstStyle/>
          <a:p>
            <a:pPr algn="ctr">
              <a:lnSpc>
                <a:spcPts val="7419"/>
              </a:lnSpc>
            </a:pPr>
            <a:r>
              <a:rPr lang="en-US" sz="5299">
                <a:solidFill>
                  <a:srgbClr val="674935"/>
                </a:solidFill>
                <a:latin typeface="#9Slide07 Crocante"/>
                <a:ea typeface="#9Slide07 Crocante"/>
                <a:cs typeface="#9Slide07 Crocante"/>
                <a:sym typeface="#9Slide07 Crocante"/>
              </a:rPr>
              <a:t>TƯ DUY, KẾT NỐI</a:t>
            </a:r>
          </a:p>
        </p:txBody>
      </p:sp>
      <p:sp>
        <p:nvSpPr>
          <p:cNvPr id="6" name="TextBox 6"/>
          <p:cNvSpPr txBox="1"/>
          <p:nvPr/>
        </p:nvSpPr>
        <p:spPr>
          <a:xfrm>
            <a:off x="3263833" y="3794654"/>
            <a:ext cx="12159824" cy="4743450"/>
          </a:xfrm>
          <a:prstGeom prst="rect">
            <a:avLst/>
          </a:prstGeom>
        </p:spPr>
        <p:txBody>
          <a:bodyPr lIns="0" tIns="0" rIns="0" bIns="0" rtlCol="0" anchor="t">
            <a:spAutoFit/>
          </a:bodyPr>
          <a:lstStyle/>
          <a:p>
            <a:pPr algn="just">
              <a:lnSpc>
                <a:spcPts val="5399"/>
              </a:lnSpc>
            </a:pPr>
            <a:r>
              <a:rPr lang="en-US" sz="4499">
                <a:solidFill>
                  <a:srgbClr val="3B3029"/>
                </a:solidFill>
                <a:latin typeface="Roboto Condensed"/>
                <a:ea typeface="Roboto Condensed"/>
                <a:cs typeface="Roboto Condensed"/>
                <a:sym typeface="Roboto Condensed"/>
              </a:rPr>
              <a:t>Bài viết Từ “Thằng quỷ nhỏ” của Nguyễn Nhật Ánh nghĩ về những phẩm chất của một tác phẩm viết cho thiếu nhi của tác giả Trần Văn Toàn có gợi mở một số phẩm chất cần có đối với một tác phẩm văn học viết cho thiếu nhi. Theo em, một tác phẩm văn học viết cho thiếu nhi còn cần tiêu chuẩn nào khác? Vì sao?</a:t>
            </a:r>
          </a:p>
          <a:p>
            <a:pPr algn="just">
              <a:lnSpc>
                <a:spcPts val="5399"/>
              </a:lnSpc>
              <a:spcBef>
                <a:spcPct val="0"/>
              </a:spcBef>
            </a:pPr>
            <a:endParaRPr lang="en-US" sz="4499">
              <a:solidFill>
                <a:srgbClr val="3B3029"/>
              </a:solidFill>
              <a:latin typeface="Roboto Condensed"/>
              <a:ea typeface="Roboto Condensed"/>
              <a:cs typeface="Roboto Condensed"/>
              <a:sym typeface="Roboto Condensed"/>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BF8E9"/>
        </a:solidFill>
        <a:effectLst/>
      </p:bgPr>
    </p:bg>
    <p:spTree>
      <p:nvGrpSpPr>
        <p:cNvPr id="1" name=""/>
        <p:cNvGrpSpPr/>
        <p:nvPr/>
      </p:nvGrpSpPr>
      <p:grpSpPr>
        <a:xfrm>
          <a:off x="0" y="0"/>
          <a:ext cx="0" cy="0"/>
          <a:chOff x="0" y="0"/>
          <a:chExt cx="0" cy="0"/>
        </a:xfrm>
      </p:grpSpPr>
      <p:grpSp>
        <p:nvGrpSpPr>
          <p:cNvPr id="2" name="Group 2"/>
          <p:cNvGrpSpPr/>
          <p:nvPr/>
        </p:nvGrpSpPr>
        <p:grpSpPr>
          <a:xfrm>
            <a:off x="6134528" y="4331166"/>
            <a:ext cx="927165" cy="2486025"/>
            <a:chOff x="0" y="0"/>
            <a:chExt cx="1236220" cy="3314700"/>
          </a:xfrm>
        </p:grpSpPr>
        <p:sp>
          <p:nvSpPr>
            <p:cNvPr id="3" name="Freeform 3"/>
            <p:cNvSpPr/>
            <p:nvPr/>
          </p:nvSpPr>
          <p:spPr>
            <a:xfrm>
              <a:off x="0" y="0"/>
              <a:ext cx="1236218" cy="3314700"/>
            </a:xfrm>
            <a:custGeom>
              <a:avLst/>
              <a:gdLst/>
              <a:ahLst/>
              <a:cxnLst/>
              <a:rect l="l" t="t" r="r" b="b"/>
              <a:pathLst>
                <a:path w="1236218" h="3314700">
                  <a:moveTo>
                    <a:pt x="0" y="0"/>
                  </a:moveTo>
                  <a:lnTo>
                    <a:pt x="1236218" y="0"/>
                  </a:lnTo>
                  <a:lnTo>
                    <a:pt x="1236218" y="3314700"/>
                  </a:lnTo>
                  <a:lnTo>
                    <a:pt x="0" y="3314700"/>
                  </a:lnTo>
                  <a:close/>
                </a:path>
              </a:pathLst>
            </a:custGeom>
            <a:solidFill>
              <a:srgbClr val="D8C67E">
                <a:alpha val="83922"/>
              </a:srgbClr>
            </a:solidFill>
          </p:spPr>
          <p:txBody>
            <a:bodyPr/>
            <a:lstStyle/>
            <a:p>
              <a:endParaRPr lang="en-US"/>
            </a:p>
          </p:txBody>
        </p:sp>
      </p:grpSp>
      <p:grpSp>
        <p:nvGrpSpPr>
          <p:cNvPr id="4" name="Group 4"/>
          <p:cNvGrpSpPr/>
          <p:nvPr/>
        </p:nvGrpSpPr>
        <p:grpSpPr>
          <a:xfrm>
            <a:off x="6070209" y="2703071"/>
            <a:ext cx="1066200" cy="1066200"/>
            <a:chOff x="0" y="0"/>
            <a:chExt cx="1421600" cy="1421600"/>
          </a:xfrm>
        </p:grpSpPr>
        <p:sp>
          <p:nvSpPr>
            <p:cNvPr id="5" name="Freeform 5"/>
            <p:cNvSpPr/>
            <p:nvPr/>
          </p:nvSpPr>
          <p:spPr>
            <a:xfrm>
              <a:off x="0" y="0"/>
              <a:ext cx="1421638" cy="1421638"/>
            </a:xfrm>
            <a:custGeom>
              <a:avLst/>
              <a:gdLst/>
              <a:ahLst/>
              <a:cxnLst/>
              <a:rect l="l" t="t" r="r" b="b"/>
              <a:pathLst>
                <a:path w="1421638" h="1421638">
                  <a:moveTo>
                    <a:pt x="0" y="710819"/>
                  </a:moveTo>
                  <a:cubicBezTo>
                    <a:pt x="0" y="318262"/>
                    <a:pt x="318262" y="0"/>
                    <a:pt x="710819" y="0"/>
                  </a:cubicBezTo>
                  <a:lnTo>
                    <a:pt x="710819" y="28575"/>
                  </a:lnTo>
                  <a:lnTo>
                    <a:pt x="710819" y="0"/>
                  </a:lnTo>
                  <a:cubicBezTo>
                    <a:pt x="1103376" y="0"/>
                    <a:pt x="1421638" y="318262"/>
                    <a:pt x="1421638" y="710819"/>
                  </a:cubicBezTo>
                  <a:lnTo>
                    <a:pt x="1393063" y="710819"/>
                  </a:lnTo>
                  <a:lnTo>
                    <a:pt x="1421638" y="710819"/>
                  </a:lnTo>
                  <a:cubicBezTo>
                    <a:pt x="1421638" y="1103376"/>
                    <a:pt x="1103376" y="1421638"/>
                    <a:pt x="710819" y="1421638"/>
                  </a:cubicBezTo>
                  <a:lnTo>
                    <a:pt x="710819" y="1393063"/>
                  </a:lnTo>
                  <a:lnTo>
                    <a:pt x="710819" y="1421638"/>
                  </a:lnTo>
                  <a:cubicBezTo>
                    <a:pt x="318262" y="1421638"/>
                    <a:pt x="0" y="1103376"/>
                    <a:pt x="0" y="710819"/>
                  </a:cubicBezTo>
                  <a:lnTo>
                    <a:pt x="28575" y="710819"/>
                  </a:lnTo>
                  <a:lnTo>
                    <a:pt x="57150" y="710819"/>
                  </a:lnTo>
                  <a:lnTo>
                    <a:pt x="28575" y="710819"/>
                  </a:lnTo>
                  <a:lnTo>
                    <a:pt x="0" y="710819"/>
                  </a:lnTo>
                  <a:moveTo>
                    <a:pt x="57150" y="710819"/>
                  </a:moveTo>
                  <a:cubicBezTo>
                    <a:pt x="57150" y="726567"/>
                    <a:pt x="44323" y="739394"/>
                    <a:pt x="28575" y="739394"/>
                  </a:cubicBezTo>
                  <a:cubicBezTo>
                    <a:pt x="12827" y="739394"/>
                    <a:pt x="0" y="726567"/>
                    <a:pt x="0" y="710819"/>
                  </a:cubicBezTo>
                  <a:cubicBezTo>
                    <a:pt x="0" y="695071"/>
                    <a:pt x="12827" y="682244"/>
                    <a:pt x="28575" y="682244"/>
                  </a:cubicBezTo>
                  <a:cubicBezTo>
                    <a:pt x="44323" y="682244"/>
                    <a:pt x="57150" y="695071"/>
                    <a:pt x="57150" y="710819"/>
                  </a:cubicBezTo>
                  <a:cubicBezTo>
                    <a:pt x="57150" y="1071880"/>
                    <a:pt x="349758" y="1364488"/>
                    <a:pt x="710819" y="1364488"/>
                  </a:cubicBezTo>
                  <a:cubicBezTo>
                    <a:pt x="1071880" y="1364488"/>
                    <a:pt x="1364488" y="1071880"/>
                    <a:pt x="1364488" y="710819"/>
                  </a:cubicBezTo>
                  <a:cubicBezTo>
                    <a:pt x="1364488" y="349758"/>
                    <a:pt x="1071753" y="57150"/>
                    <a:pt x="710819" y="57150"/>
                  </a:cubicBezTo>
                  <a:lnTo>
                    <a:pt x="710819" y="28575"/>
                  </a:lnTo>
                  <a:lnTo>
                    <a:pt x="710819" y="57150"/>
                  </a:lnTo>
                  <a:cubicBezTo>
                    <a:pt x="349758" y="57150"/>
                    <a:pt x="57150" y="349758"/>
                    <a:pt x="57150" y="710819"/>
                  </a:cubicBezTo>
                  <a:close/>
                </a:path>
              </a:pathLst>
            </a:custGeom>
            <a:solidFill>
              <a:srgbClr val="D8C67E"/>
            </a:solidFill>
          </p:spPr>
          <p:txBody>
            <a:bodyPr/>
            <a:lstStyle/>
            <a:p>
              <a:endParaRPr lang="en-US"/>
            </a:p>
          </p:txBody>
        </p:sp>
      </p:grpSp>
      <p:sp>
        <p:nvSpPr>
          <p:cNvPr id="6" name="Freeform 6"/>
          <p:cNvSpPr/>
          <p:nvPr/>
        </p:nvSpPr>
        <p:spPr>
          <a:xfrm flipH="1">
            <a:off x="5141820" y="6817191"/>
            <a:ext cx="1731243" cy="2429511"/>
          </a:xfrm>
          <a:custGeom>
            <a:avLst/>
            <a:gdLst/>
            <a:ahLst/>
            <a:cxnLst/>
            <a:rect l="l" t="t" r="r" b="b"/>
            <a:pathLst>
              <a:path w="1731243" h="2429511">
                <a:moveTo>
                  <a:pt x="1731243" y="0"/>
                </a:moveTo>
                <a:lnTo>
                  <a:pt x="0" y="0"/>
                </a:lnTo>
                <a:lnTo>
                  <a:pt x="0" y="2429511"/>
                </a:lnTo>
                <a:lnTo>
                  <a:pt x="1731243" y="2429511"/>
                </a:lnTo>
                <a:lnTo>
                  <a:pt x="1731243" y="0"/>
                </a:lnTo>
                <a:close/>
              </a:path>
            </a:pathLst>
          </a:custGeom>
          <a:blipFill>
            <a:blip r:embed="rId3"/>
            <a:stretch>
              <a:fillRect/>
            </a:stretch>
          </a:blipFill>
        </p:spPr>
        <p:txBody>
          <a:bodyPr/>
          <a:lstStyle/>
          <a:p>
            <a:endParaRPr lang="en-US"/>
          </a:p>
        </p:txBody>
      </p:sp>
      <p:grpSp>
        <p:nvGrpSpPr>
          <p:cNvPr id="7" name="Group 7"/>
          <p:cNvGrpSpPr/>
          <p:nvPr/>
        </p:nvGrpSpPr>
        <p:grpSpPr>
          <a:xfrm>
            <a:off x="14843188" y="3061696"/>
            <a:ext cx="927165" cy="2486025"/>
            <a:chOff x="0" y="0"/>
            <a:chExt cx="1236220" cy="3314700"/>
          </a:xfrm>
        </p:grpSpPr>
        <p:sp>
          <p:nvSpPr>
            <p:cNvPr id="8" name="Freeform 8"/>
            <p:cNvSpPr/>
            <p:nvPr/>
          </p:nvSpPr>
          <p:spPr>
            <a:xfrm>
              <a:off x="0" y="0"/>
              <a:ext cx="1236218" cy="3314700"/>
            </a:xfrm>
            <a:custGeom>
              <a:avLst/>
              <a:gdLst/>
              <a:ahLst/>
              <a:cxnLst/>
              <a:rect l="l" t="t" r="r" b="b"/>
              <a:pathLst>
                <a:path w="1236218" h="3314700">
                  <a:moveTo>
                    <a:pt x="0" y="0"/>
                  </a:moveTo>
                  <a:lnTo>
                    <a:pt x="1236218" y="0"/>
                  </a:lnTo>
                  <a:lnTo>
                    <a:pt x="1236218" y="3314700"/>
                  </a:lnTo>
                  <a:lnTo>
                    <a:pt x="0" y="3314700"/>
                  </a:lnTo>
                  <a:close/>
                </a:path>
              </a:pathLst>
            </a:custGeom>
            <a:solidFill>
              <a:srgbClr val="D8C67E">
                <a:alpha val="83922"/>
              </a:srgbClr>
            </a:solidFill>
          </p:spPr>
          <p:txBody>
            <a:bodyPr/>
            <a:lstStyle/>
            <a:p>
              <a:endParaRPr lang="en-US"/>
            </a:p>
          </p:txBody>
        </p:sp>
      </p:grpSp>
      <p:grpSp>
        <p:nvGrpSpPr>
          <p:cNvPr id="9" name="Group 9"/>
          <p:cNvGrpSpPr/>
          <p:nvPr/>
        </p:nvGrpSpPr>
        <p:grpSpPr>
          <a:xfrm>
            <a:off x="14778869" y="1433602"/>
            <a:ext cx="1066200" cy="1066200"/>
            <a:chOff x="0" y="0"/>
            <a:chExt cx="1421600" cy="1421600"/>
          </a:xfrm>
        </p:grpSpPr>
        <p:sp>
          <p:nvSpPr>
            <p:cNvPr id="10" name="Freeform 10"/>
            <p:cNvSpPr/>
            <p:nvPr/>
          </p:nvSpPr>
          <p:spPr>
            <a:xfrm>
              <a:off x="0" y="0"/>
              <a:ext cx="1421638" cy="1421638"/>
            </a:xfrm>
            <a:custGeom>
              <a:avLst/>
              <a:gdLst/>
              <a:ahLst/>
              <a:cxnLst/>
              <a:rect l="l" t="t" r="r" b="b"/>
              <a:pathLst>
                <a:path w="1421638" h="1421638">
                  <a:moveTo>
                    <a:pt x="0" y="710819"/>
                  </a:moveTo>
                  <a:cubicBezTo>
                    <a:pt x="0" y="318262"/>
                    <a:pt x="318262" y="0"/>
                    <a:pt x="710819" y="0"/>
                  </a:cubicBezTo>
                  <a:lnTo>
                    <a:pt x="710819" y="28575"/>
                  </a:lnTo>
                  <a:lnTo>
                    <a:pt x="710819" y="0"/>
                  </a:lnTo>
                  <a:cubicBezTo>
                    <a:pt x="1103376" y="0"/>
                    <a:pt x="1421638" y="318262"/>
                    <a:pt x="1421638" y="710819"/>
                  </a:cubicBezTo>
                  <a:lnTo>
                    <a:pt x="1393063" y="710819"/>
                  </a:lnTo>
                  <a:lnTo>
                    <a:pt x="1421638" y="710819"/>
                  </a:lnTo>
                  <a:cubicBezTo>
                    <a:pt x="1421638" y="1103376"/>
                    <a:pt x="1103376" y="1421638"/>
                    <a:pt x="710819" y="1421638"/>
                  </a:cubicBezTo>
                  <a:lnTo>
                    <a:pt x="710819" y="1393063"/>
                  </a:lnTo>
                  <a:lnTo>
                    <a:pt x="710819" y="1421638"/>
                  </a:lnTo>
                  <a:cubicBezTo>
                    <a:pt x="318262" y="1421638"/>
                    <a:pt x="0" y="1103376"/>
                    <a:pt x="0" y="710819"/>
                  </a:cubicBezTo>
                  <a:lnTo>
                    <a:pt x="28575" y="710819"/>
                  </a:lnTo>
                  <a:lnTo>
                    <a:pt x="57150" y="710819"/>
                  </a:lnTo>
                  <a:lnTo>
                    <a:pt x="28575" y="710819"/>
                  </a:lnTo>
                  <a:lnTo>
                    <a:pt x="0" y="710819"/>
                  </a:lnTo>
                  <a:moveTo>
                    <a:pt x="57150" y="710819"/>
                  </a:moveTo>
                  <a:cubicBezTo>
                    <a:pt x="57150" y="726567"/>
                    <a:pt x="44323" y="739394"/>
                    <a:pt x="28575" y="739394"/>
                  </a:cubicBezTo>
                  <a:cubicBezTo>
                    <a:pt x="12827" y="739394"/>
                    <a:pt x="0" y="726567"/>
                    <a:pt x="0" y="710819"/>
                  </a:cubicBezTo>
                  <a:cubicBezTo>
                    <a:pt x="0" y="695071"/>
                    <a:pt x="12827" y="682244"/>
                    <a:pt x="28575" y="682244"/>
                  </a:cubicBezTo>
                  <a:cubicBezTo>
                    <a:pt x="44323" y="682244"/>
                    <a:pt x="57150" y="695071"/>
                    <a:pt x="57150" y="710819"/>
                  </a:cubicBezTo>
                  <a:cubicBezTo>
                    <a:pt x="57150" y="1071880"/>
                    <a:pt x="349758" y="1364488"/>
                    <a:pt x="710819" y="1364488"/>
                  </a:cubicBezTo>
                  <a:cubicBezTo>
                    <a:pt x="1071880" y="1364488"/>
                    <a:pt x="1364488" y="1071880"/>
                    <a:pt x="1364488" y="710819"/>
                  </a:cubicBezTo>
                  <a:cubicBezTo>
                    <a:pt x="1364488" y="349758"/>
                    <a:pt x="1071753" y="57150"/>
                    <a:pt x="710819" y="57150"/>
                  </a:cubicBezTo>
                  <a:lnTo>
                    <a:pt x="710819" y="28575"/>
                  </a:lnTo>
                  <a:lnTo>
                    <a:pt x="710819" y="57150"/>
                  </a:lnTo>
                  <a:cubicBezTo>
                    <a:pt x="349758" y="57150"/>
                    <a:pt x="57150" y="349758"/>
                    <a:pt x="57150" y="710819"/>
                  </a:cubicBezTo>
                  <a:close/>
                </a:path>
              </a:pathLst>
            </a:custGeom>
            <a:solidFill>
              <a:srgbClr val="D8C67E"/>
            </a:solidFill>
          </p:spPr>
          <p:txBody>
            <a:bodyPr/>
            <a:lstStyle/>
            <a:p>
              <a:endParaRPr lang="en-US"/>
            </a:p>
          </p:txBody>
        </p:sp>
      </p:grpSp>
      <p:sp>
        <p:nvSpPr>
          <p:cNvPr id="11" name="Freeform 11"/>
          <p:cNvSpPr/>
          <p:nvPr/>
        </p:nvSpPr>
        <p:spPr>
          <a:xfrm flipH="1">
            <a:off x="13977567" y="5974887"/>
            <a:ext cx="1731243" cy="2429511"/>
          </a:xfrm>
          <a:custGeom>
            <a:avLst/>
            <a:gdLst/>
            <a:ahLst/>
            <a:cxnLst/>
            <a:rect l="l" t="t" r="r" b="b"/>
            <a:pathLst>
              <a:path w="1731243" h="2429511">
                <a:moveTo>
                  <a:pt x="1731243" y="0"/>
                </a:moveTo>
                <a:lnTo>
                  <a:pt x="0" y="0"/>
                </a:lnTo>
                <a:lnTo>
                  <a:pt x="0" y="2429511"/>
                </a:lnTo>
                <a:lnTo>
                  <a:pt x="1731243" y="2429511"/>
                </a:lnTo>
                <a:lnTo>
                  <a:pt x="1731243" y="0"/>
                </a:lnTo>
                <a:close/>
              </a:path>
            </a:pathLst>
          </a:custGeom>
          <a:blipFill>
            <a:blip r:embed="rId3"/>
            <a:stretch>
              <a:fillRect/>
            </a:stretch>
          </a:blipFill>
        </p:spPr>
        <p:txBody>
          <a:bodyPr/>
          <a:lstStyle/>
          <a:p>
            <a:endParaRPr lang="en-US"/>
          </a:p>
        </p:txBody>
      </p:sp>
      <p:sp>
        <p:nvSpPr>
          <p:cNvPr id="12" name="TextBox 12"/>
          <p:cNvSpPr txBox="1"/>
          <p:nvPr/>
        </p:nvSpPr>
        <p:spPr>
          <a:xfrm>
            <a:off x="710408" y="661987"/>
            <a:ext cx="8862824" cy="723900"/>
          </a:xfrm>
          <a:prstGeom prst="rect">
            <a:avLst/>
          </a:prstGeom>
        </p:spPr>
        <p:txBody>
          <a:bodyPr lIns="0" tIns="0" rIns="0" bIns="0" rtlCol="0" anchor="t">
            <a:spAutoFit/>
          </a:bodyPr>
          <a:lstStyle/>
          <a:p>
            <a:pPr algn="just">
              <a:lnSpc>
                <a:spcPts val="5639"/>
              </a:lnSpc>
              <a:spcBef>
                <a:spcPct val="0"/>
              </a:spcBef>
            </a:pPr>
            <a:r>
              <a:rPr lang="en-US" sz="4699" b="1">
                <a:solidFill>
                  <a:srgbClr val="605048"/>
                </a:solidFill>
                <a:latin typeface="Roboto Condensed Bold"/>
                <a:ea typeface="Roboto Condensed Bold"/>
                <a:cs typeface="Roboto Condensed Bold"/>
                <a:sym typeface="Roboto Condensed Bold"/>
              </a:rPr>
              <a:t>d. Bài học, thông điệp</a:t>
            </a:r>
          </a:p>
        </p:txBody>
      </p:sp>
      <p:sp>
        <p:nvSpPr>
          <p:cNvPr id="13" name="TextBox 13"/>
          <p:cNvSpPr txBox="1"/>
          <p:nvPr/>
        </p:nvSpPr>
        <p:spPr>
          <a:xfrm>
            <a:off x="2263937" y="4041881"/>
            <a:ext cx="3565790" cy="4800600"/>
          </a:xfrm>
          <a:prstGeom prst="rect">
            <a:avLst/>
          </a:prstGeom>
        </p:spPr>
        <p:txBody>
          <a:bodyPr lIns="0" tIns="0" rIns="0" bIns="0" rtlCol="0" anchor="t">
            <a:spAutoFit/>
          </a:bodyPr>
          <a:lstStyle/>
          <a:p>
            <a:pPr algn="just">
              <a:lnSpc>
                <a:spcPts val="4799"/>
              </a:lnSpc>
            </a:pPr>
            <a:r>
              <a:rPr lang="en-US" sz="3999" dirty="0" err="1">
                <a:solidFill>
                  <a:srgbClr val="605048"/>
                </a:solidFill>
                <a:latin typeface="Roboto Condensed"/>
                <a:ea typeface="Roboto Condensed"/>
                <a:cs typeface="Roboto Condensed"/>
                <a:sym typeface="Roboto Condensed"/>
              </a:rPr>
              <a:t>Trân</a:t>
            </a:r>
            <a:r>
              <a:rPr lang="en-US" sz="3999" dirty="0">
                <a:solidFill>
                  <a:srgbClr val="605048"/>
                </a:solidFill>
                <a:latin typeface="Roboto Condensed"/>
                <a:ea typeface="Roboto Condensed"/>
                <a:cs typeface="Roboto Condensed"/>
                <a:sym typeface="Roboto Condensed"/>
              </a:rPr>
              <a:t> </a:t>
            </a:r>
            <a:r>
              <a:rPr lang="en-US" sz="3999" dirty="0" err="1">
                <a:solidFill>
                  <a:srgbClr val="605048"/>
                </a:solidFill>
                <a:latin typeface="Roboto Condensed"/>
                <a:ea typeface="Roboto Condensed"/>
                <a:cs typeface="Roboto Condensed"/>
                <a:sym typeface="Roboto Condensed"/>
              </a:rPr>
              <a:t>trọng</a:t>
            </a:r>
            <a:r>
              <a:rPr lang="en-US" sz="3999" dirty="0">
                <a:solidFill>
                  <a:srgbClr val="605048"/>
                </a:solidFill>
                <a:latin typeface="Roboto Condensed"/>
                <a:ea typeface="Roboto Condensed"/>
                <a:cs typeface="Roboto Condensed"/>
                <a:sym typeface="Roboto Condensed"/>
              </a:rPr>
              <a:t> </a:t>
            </a:r>
            <a:r>
              <a:rPr lang="en-US" sz="3999" dirty="0" err="1">
                <a:solidFill>
                  <a:srgbClr val="605048"/>
                </a:solidFill>
                <a:latin typeface="Roboto Condensed"/>
                <a:ea typeface="Roboto Condensed"/>
                <a:cs typeface="Roboto Condensed"/>
                <a:sym typeface="Roboto Condensed"/>
              </a:rPr>
              <a:t>những</a:t>
            </a:r>
            <a:r>
              <a:rPr lang="en-US" sz="3999" dirty="0">
                <a:solidFill>
                  <a:srgbClr val="605048"/>
                </a:solidFill>
                <a:latin typeface="Roboto Condensed"/>
                <a:ea typeface="Roboto Condensed"/>
                <a:cs typeface="Roboto Condensed"/>
                <a:sym typeface="Roboto Condensed"/>
              </a:rPr>
              <a:t> </a:t>
            </a:r>
            <a:r>
              <a:rPr lang="en-US" sz="3999" dirty="0" err="1">
                <a:solidFill>
                  <a:srgbClr val="605048"/>
                </a:solidFill>
                <a:latin typeface="Roboto Condensed"/>
                <a:ea typeface="Roboto Condensed"/>
                <a:cs typeface="Roboto Condensed"/>
                <a:sym typeface="Roboto Condensed"/>
              </a:rPr>
              <a:t>giá</a:t>
            </a:r>
            <a:r>
              <a:rPr lang="en-US" sz="3999" dirty="0">
                <a:solidFill>
                  <a:srgbClr val="605048"/>
                </a:solidFill>
                <a:latin typeface="Roboto Condensed"/>
                <a:ea typeface="Roboto Condensed"/>
                <a:cs typeface="Roboto Condensed"/>
                <a:sym typeface="Roboto Condensed"/>
              </a:rPr>
              <a:t> </a:t>
            </a:r>
            <a:r>
              <a:rPr lang="en-US" sz="3999" dirty="0" err="1">
                <a:solidFill>
                  <a:srgbClr val="605048"/>
                </a:solidFill>
                <a:latin typeface="Roboto Condensed"/>
                <a:ea typeface="Roboto Condensed"/>
                <a:cs typeface="Roboto Condensed"/>
                <a:sym typeface="Roboto Condensed"/>
              </a:rPr>
              <a:t>trị</a:t>
            </a:r>
            <a:r>
              <a:rPr lang="en-US" sz="3999" dirty="0">
                <a:solidFill>
                  <a:srgbClr val="605048"/>
                </a:solidFill>
                <a:latin typeface="Roboto Condensed"/>
                <a:ea typeface="Roboto Condensed"/>
                <a:cs typeface="Roboto Condensed"/>
                <a:sym typeface="Roboto Condensed"/>
              </a:rPr>
              <a:t> </a:t>
            </a:r>
            <a:r>
              <a:rPr lang="en-US" sz="3999" dirty="0" err="1">
                <a:solidFill>
                  <a:srgbClr val="605048"/>
                </a:solidFill>
                <a:latin typeface="Roboto Condensed"/>
                <a:ea typeface="Roboto Condensed"/>
                <a:cs typeface="Roboto Condensed"/>
                <a:sym typeface="Roboto Condensed"/>
              </a:rPr>
              <a:t>của</a:t>
            </a:r>
            <a:r>
              <a:rPr lang="en-US" sz="3999" dirty="0">
                <a:solidFill>
                  <a:srgbClr val="605048"/>
                </a:solidFill>
                <a:latin typeface="Roboto Condensed"/>
                <a:ea typeface="Roboto Condensed"/>
                <a:cs typeface="Roboto Condensed"/>
                <a:sym typeface="Roboto Condensed"/>
              </a:rPr>
              <a:t> </a:t>
            </a:r>
            <a:r>
              <a:rPr lang="en-US" sz="3999" dirty="0" err="1">
                <a:solidFill>
                  <a:srgbClr val="605048"/>
                </a:solidFill>
                <a:latin typeface="Roboto Condensed"/>
                <a:ea typeface="Roboto Condensed"/>
                <a:cs typeface="Roboto Condensed"/>
                <a:sym typeface="Roboto Condensed"/>
              </a:rPr>
              <a:t>những</a:t>
            </a:r>
            <a:r>
              <a:rPr lang="en-US" sz="3999" dirty="0">
                <a:solidFill>
                  <a:srgbClr val="605048"/>
                </a:solidFill>
                <a:latin typeface="Roboto Condensed"/>
                <a:ea typeface="Roboto Condensed"/>
                <a:cs typeface="Roboto Condensed"/>
                <a:sym typeface="Roboto Condensed"/>
              </a:rPr>
              <a:t> </a:t>
            </a:r>
            <a:r>
              <a:rPr lang="en-US" sz="3999" dirty="0" err="1">
                <a:solidFill>
                  <a:srgbClr val="605048"/>
                </a:solidFill>
                <a:latin typeface="Roboto Condensed"/>
                <a:ea typeface="Roboto Condensed"/>
                <a:cs typeface="Roboto Condensed"/>
                <a:sym typeface="Roboto Condensed"/>
              </a:rPr>
              <a:t>tác</a:t>
            </a:r>
            <a:r>
              <a:rPr lang="en-US" sz="3999" dirty="0">
                <a:solidFill>
                  <a:srgbClr val="605048"/>
                </a:solidFill>
                <a:latin typeface="Roboto Condensed"/>
                <a:ea typeface="Roboto Condensed"/>
                <a:cs typeface="Roboto Condensed"/>
                <a:sym typeface="Roboto Condensed"/>
              </a:rPr>
              <a:t> </a:t>
            </a:r>
            <a:r>
              <a:rPr lang="en-US" sz="3999" dirty="0" err="1">
                <a:solidFill>
                  <a:srgbClr val="605048"/>
                </a:solidFill>
                <a:latin typeface="Roboto Condensed"/>
                <a:ea typeface="Roboto Condensed"/>
                <a:cs typeface="Roboto Condensed"/>
                <a:sym typeface="Roboto Condensed"/>
              </a:rPr>
              <a:t>phẩm</a:t>
            </a:r>
            <a:r>
              <a:rPr lang="en-US" sz="3999" dirty="0">
                <a:solidFill>
                  <a:srgbClr val="605048"/>
                </a:solidFill>
                <a:latin typeface="Roboto Condensed"/>
                <a:ea typeface="Roboto Condensed"/>
                <a:cs typeface="Roboto Condensed"/>
                <a:sym typeface="Roboto Condensed"/>
              </a:rPr>
              <a:t> </a:t>
            </a:r>
            <a:r>
              <a:rPr lang="en-US" sz="3999" dirty="0" err="1">
                <a:solidFill>
                  <a:srgbClr val="605048"/>
                </a:solidFill>
                <a:latin typeface="Roboto Condensed"/>
                <a:ea typeface="Roboto Condensed"/>
                <a:cs typeface="Roboto Condensed"/>
                <a:sym typeface="Roboto Condensed"/>
              </a:rPr>
              <a:t>văn</a:t>
            </a:r>
            <a:r>
              <a:rPr lang="en-US" sz="3999" dirty="0">
                <a:solidFill>
                  <a:srgbClr val="605048"/>
                </a:solidFill>
                <a:latin typeface="Roboto Condensed"/>
                <a:ea typeface="Roboto Condensed"/>
                <a:cs typeface="Roboto Condensed"/>
                <a:sym typeface="Roboto Condensed"/>
              </a:rPr>
              <a:t> </a:t>
            </a:r>
            <a:r>
              <a:rPr lang="en-US" sz="3999" dirty="0" err="1">
                <a:solidFill>
                  <a:srgbClr val="605048"/>
                </a:solidFill>
                <a:latin typeface="Roboto Condensed"/>
                <a:ea typeface="Roboto Condensed"/>
                <a:cs typeface="Roboto Condensed"/>
                <a:sym typeface="Roboto Condensed"/>
              </a:rPr>
              <a:t>chương</a:t>
            </a:r>
            <a:r>
              <a:rPr lang="en-US" sz="3999" dirty="0">
                <a:solidFill>
                  <a:srgbClr val="605048"/>
                </a:solidFill>
                <a:latin typeface="Roboto Condensed"/>
                <a:ea typeface="Roboto Condensed"/>
                <a:cs typeface="Roboto Condensed"/>
                <a:sym typeface="Roboto Condensed"/>
              </a:rPr>
              <a:t> </a:t>
            </a:r>
            <a:r>
              <a:rPr lang="en-US" sz="3999" dirty="0" err="1">
                <a:solidFill>
                  <a:srgbClr val="605048"/>
                </a:solidFill>
                <a:latin typeface="Roboto Condensed"/>
                <a:ea typeface="Roboto Condensed"/>
                <a:cs typeface="Roboto Condensed"/>
                <a:sym typeface="Roboto Condensed"/>
              </a:rPr>
              <a:t>với</a:t>
            </a:r>
            <a:r>
              <a:rPr lang="en-US" sz="3999" dirty="0">
                <a:solidFill>
                  <a:srgbClr val="605048"/>
                </a:solidFill>
                <a:latin typeface="Roboto Condensed"/>
                <a:ea typeface="Roboto Condensed"/>
                <a:cs typeface="Roboto Condensed"/>
                <a:sym typeface="Roboto Condensed"/>
              </a:rPr>
              <a:t> </a:t>
            </a:r>
            <a:r>
              <a:rPr lang="en-US" sz="3999" dirty="0" err="1">
                <a:solidFill>
                  <a:srgbClr val="605048"/>
                </a:solidFill>
                <a:latin typeface="Roboto Condensed"/>
                <a:ea typeface="Roboto Condensed"/>
                <a:cs typeface="Roboto Condensed"/>
                <a:sym typeface="Roboto Condensed"/>
              </a:rPr>
              <a:t>độc</a:t>
            </a:r>
            <a:r>
              <a:rPr lang="en-US" sz="3999" dirty="0">
                <a:solidFill>
                  <a:srgbClr val="605048"/>
                </a:solidFill>
                <a:latin typeface="Roboto Condensed"/>
                <a:ea typeface="Roboto Condensed"/>
                <a:cs typeface="Roboto Condensed"/>
                <a:sym typeface="Roboto Condensed"/>
              </a:rPr>
              <a:t> </a:t>
            </a:r>
            <a:r>
              <a:rPr lang="en-US" sz="3999" dirty="0" err="1">
                <a:solidFill>
                  <a:srgbClr val="605048"/>
                </a:solidFill>
                <a:latin typeface="Roboto Condensed"/>
                <a:ea typeface="Roboto Condensed"/>
                <a:cs typeface="Roboto Condensed"/>
                <a:sym typeface="Roboto Condensed"/>
              </a:rPr>
              <a:t>giả</a:t>
            </a:r>
            <a:r>
              <a:rPr lang="en-US" sz="3999" dirty="0">
                <a:solidFill>
                  <a:srgbClr val="605048"/>
                </a:solidFill>
                <a:latin typeface="Roboto Condensed"/>
                <a:ea typeface="Roboto Condensed"/>
                <a:cs typeface="Roboto Condensed"/>
                <a:sym typeface="Roboto Condensed"/>
              </a:rPr>
              <a:t> </a:t>
            </a:r>
            <a:r>
              <a:rPr lang="en-US" sz="3999" dirty="0" err="1">
                <a:solidFill>
                  <a:srgbClr val="605048"/>
                </a:solidFill>
                <a:latin typeface="Roboto Condensed"/>
                <a:ea typeface="Roboto Condensed"/>
                <a:cs typeface="Roboto Condensed"/>
                <a:sym typeface="Roboto Condensed"/>
              </a:rPr>
              <a:t>nói</a:t>
            </a:r>
            <a:r>
              <a:rPr lang="en-US" sz="3999" dirty="0">
                <a:solidFill>
                  <a:srgbClr val="605048"/>
                </a:solidFill>
                <a:latin typeface="Roboto Condensed"/>
                <a:ea typeface="Roboto Condensed"/>
                <a:cs typeface="Roboto Condensed"/>
                <a:sym typeface="Roboto Condensed"/>
              </a:rPr>
              <a:t> </a:t>
            </a:r>
            <a:r>
              <a:rPr lang="en-US" sz="3999" dirty="0" err="1">
                <a:solidFill>
                  <a:srgbClr val="605048"/>
                </a:solidFill>
                <a:latin typeface="Roboto Condensed"/>
                <a:ea typeface="Roboto Condensed"/>
                <a:cs typeface="Roboto Condensed"/>
                <a:sym typeface="Roboto Condensed"/>
              </a:rPr>
              <a:t>chung</a:t>
            </a:r>
            <a:r>
              <a:rPr lang="en-US" sz="3999" dirty="0">
                <a:solidFill>
                  <a:srgbClr val="605048"/>
                </a:solidFill>
                <a:latin typeface="Roboto Condensed"/>
                <a:ea typeface="Roboto Condensed"/>
                <a:cs typeface="Roboto Condensed"/>
                <a:sym typeface="Roboto Condensed"/>
              </a:rPr>
              <a:t>, </a:t>
            </a:r>
            <a:r>
              <a:rPr lang="en-US" sz="3999" dirty="0" err="1">
                <a:solidFill>
                  <a:srgbClr val="605048"/>
                </a:solidFill>
                <a:latin typeface="Roboto Condensed"/>
                <a:ea typeface="Roboto Condensed"/>
                <a:cs typeface="Roboto Condensed"/>
                <a:sym typeface="Roboto Condensed"/>
              </a:rPr>
              <a:t>trẻ</a:t>
            </a:r>
            <a:r>
              <a:rPr lang="en-US" sz="3999" dirty="0">
                <a:solidFill>
                  <a:srgbClr val="605048"/>
                </a:solidFill>
                <a:latin typeface="Roboto Condensed"/>
                <a:ea typeface="Roboto Condensed"/>
                <a:cs typeface="Roboto Condensed"/>
                <a:sym typeface="Roboto Condensed"/>
              </a:rPr>
              <a:t> </a:t>
            </a:r>
            <a:r>
              <a:rPr lang="en-US" sz="3999" dirty="0" err="1">
                <a:solidFill>
                  <a:srgbClr val="605048"/>
                </a:solidFill>
                <a:latin typeface="Roboto Condensed"/>
                <a:ea typeface="Roboto Condensed"/>
                <a:cs typeface="Roboto Condensed"/>
                <a:sym typeface="Roboto Condensed"/>
              </a:rPr>
              <a:t>em</a:t>
            </a:r>
            <a:r>
              <a:rPr lang="en-US" sz="3999" dirty="0">
                <a:solidFill>
                  <a:srgbClr val="605048"/>
                </a:solidFill>
                <a:latin typeface="Roboto Condensed"/>
                <a:ea typeface="Roboto Condensed"/>
                <a:cs typeface="Roboto Condensed"/>
                <a:sym typeface="Roboto Condensed"/>
              </a:rPr>
              <a:t> </a:t>
            </a:r>
            <a:r>
              <a:rPr lang="en-US" sz="3999" dirty="0" err="1">
                <a:solidFill>
                  <a:srgbClr val="605048"/>
                </a:solidFill>
                <a:latin typeface="Roboto Condensed"/>
                <a:ea typeface="Roboto Condensed"/>
                <a:cs typeface="Roboto Condensed"/>
                <a:sym typeface="Roboto Condensed"/>
              </a:rPr>
              <a:t>nói</a:t>
            </a:r>
            <a:r>
              <a:rPr lang="en-US" sz="3999" dirty="0">
                <a:solidFill>
                  <a:srgbClr val="605048"/>
                </a:solidFill>
                <a:latin typeface="Roboto Condensed"/>
                <a:ea typeface="Roboto Condensed"/>
                <a:cs typeface="Roboto Condensed"/>
                <a:sym typeface="Roboto Condensed"/>
              </a:rPr>
              <a:t> </a:t>
            </a:r>
            <a:r>
              <a:rPr lang="en-US" sz="3999" dirty="0" err="1">
                <a:solidFill>
                  <a:srgbClr val="605048"/>
                </a:solidFill>
                <a:latin typeface="Roboto Condensed"/>
                <a:ea typeface="Roboto Condensed"/>
                <a:cs typeface="Roboto Condensed"/>
                <a:sym typeface="Roboto Condensed"/>
              </a:rPr>
              <a:t>riêng</a:t>
            </a:r>
            <a:endParaRPr lang="en-US" sz="3999" dirty="0">
              <a:solidFill>
                <a:srgbClr val="605048"/>
              </a:solidFill>
              <a:latin typeface="Roboto Condensed"/>
              <a:ea typeface="Roboto Condensed"/>
              <a:cs typeface="Roboto Condensed"/>
              <a:sym typeface="Roboto Condensed"/>
            </a:endParaRPr>
          </a:p>
          <a:p>
            <a:pPr algn="just">
              <a:lnSpc>
                <a:spcPts val="4799"/>
              </a:lnSpc>
            </a:pPr>
            <a:endParaRPr lang="en-US" sz="3999" dirty="0">
              <a:solidFill>
                <a:srgbClr val="605048"/>
              </a:solidFill>
              <a:latin typeface="Roboto Condensed"/>
              <a:ea typeface="Roboto Condensed"/>
              <a:cs typeface="Roboto Condensed"/>
              <a:sym typeface="Roboto Condensed"/>
            </a:endParaRPr>
          </a:p>
          <a:p>
            <a:pPr algn="just">
              <a:lnSpc>
                <a:spcPts val="4799"/>
              </a:lnSpc>
              <a:spcBef>
                <a:spcPct val="0"/>
              </a:spcBef>
            </a:pPr>
            <a:endParaRPr lang="en-US" sz="3999" dirty="0">
              <a:solidFill>
                <a:srgbClr val="605048"/>
              </a:solidFill>
              <a:latin typeface="Roboto Condensed"/>
              <a:ea typeface="Roboto Condensed"/>
              <a:cs typeface="Roboto Condensed"/>
              <a:sym typeface="Roboto Condensed"/>
            </a:endParaRPr>
          </a:p>
        </p:txBody>
      </p:sp>
      <p:sp>
        <p:nvSpPr>
          <p:cNvPr id="14" name="TextBox 14"/>
          <p:cNvSpPr txBox="1"/>
          <p:nvPr/>
        </p:nvSpPr>
        <p:spPr>
          <a:xfrm>
            <a:off x="9986116" y="3012668"/>
            <a:ext cx="4485598" cy="3600450"/>
          </a:xfrm>
          <a:prstGeom prst="rect">
            <a:avLst/>
          </a:prstGeom>
        </p:spPr>
        <p:txBody>
          <a:bodyPr lIns="0" tIns="0" rIns="0" bIns="0" rtlCol="0" anchor="t">
            <a:spAutoFit/>
          </a:bodyPr>
          <a:lstStyle/>
          <a:p>
            <a:pPr algn="just">
              <a:lnSpc>
                <a:spcPts val="4799"/>
              </a:lnSpc>
              <a:spcBef>
                <a:spcPct val="0"/>
              </a:spcBef>
            </a:pPr>
            <a:r>
              <a:rPr lang="en-US" sz="3999" dirty="0" err="1">
                <a:solidFill>
                  <a:srgbClr val="605048"/>
                </a:solidFill>
                <a:latin typeface="Roboto Condensed"/>
                <a:ea typeface="Roboto Condensed"/>
                <a:cs typeface="Roboto Condensed"/>
                <a:sym typeface="Roboto Condensed"/>
              </a:rPr>
              <a:t>Sứ</a:t>
            </a:r>
            <a:r>
              <a:rPr lang="en-US" sz="3999" dirty="0">
                <a:solidFill>
                  <a:srgbClr val="605048"/>
                </a:solidFill>
                <a:latin typeface="Roboto Condensed"/>
                <a:ea typeface="Roboto Condensed"/>
                <a:cs typeface="Roboto Condensed"/>
                <a:sym typeface="Roboto Condensed"/>
              </a:rPr>
              <a:t> </a:t>
            </a:r>
            <a:r>
              <a:rPr lang="en-US" sz="3999" dirty="0" err="1">
                <a:solidFill>
                  <a:srgbClr val="605048"/>
                </a:solidFill>
                <a:latin typeface="Roboto Condensed"/>
                <a:ea typeface="Roboto Condensed"/>
                <a:cs typeface="Roboto Condensed"/>
                <a:sym typeface="Roboto Condensed"/>
              </a:rPr>
              <a:t>mệnh</a:t>
            </a:r>
            <a:r>
              <a:rPr lang="en-US" sz="3999" dirty="0">
                <a:solidFill>
                  <a:srgbClr val="605048"/>
                </a:solidFill>
                <a:latin typeface="Roboto Condensed"/>
                <a:ea typeface="Roboto Condensed"/>
                <a:cs typeface="Roboto Condensed"/>
                <a:sym typeface="Roboto Condensed"/>
              </a:rPr>
              <a:t> </a:t>
            </a:r>
            <a:r>
              <a:rPr lang="en-US" sz="3999" dirty="0" err="1">
                <a:solidFill>
                  <a:srgbClr val="605048"/>
                </a:solidFill>
                <a:latin typeface="Roboto Condensed"/>
                <a:ea typeface="Roboto Condensed"/>
                <a:cs typeface="Roboto Condensed"/>
                <a:sym typeface="Roboto Condensed"/>
              </a:rPr>
              <a:t>của</a:t>
            </a:r>
            <a:r>
              <a:rPr lang="en-US" sz="3999" dirty="0">
                <a:solidFill>
                  <a:srgbClr val="605048"/>
                </a:solidFill>
                <a:latin typeface="Roboto Condensed"/>
                <a:ea typeface="Roboto Condensed"/>
                <a:cs typeface="Roboto Condensed"/>
                <a:sym typeface="Roboto Condensed"/>
              </a:rPr>
              <a:t> </a:t>
            </a:r>
            <a:r>
              <a:rPr lang="en-US" sz="3999" dirty="0" err="1">
                <a:solidFill>
                  <a:srgbClr val="605048"/>
                </a:solidFill>
                <a:latin typeface="Roboto Condensed"/>
                <a:ea typeface="Roboto Condensed"/>
                <a:cs typeface="Roboto Condensed"/>
                <a:sym typeface="Roboto Condensed"/>
              </a:rPr>
              <a:t>các</a:t>
            </a:r>
            <a:r>
              <a:rPr lang="en-US" sz="3999" dirty="0">
                <a:solidFill>
                  <a:srgbClr val="605048"/>
                </a:solidFill>
                <a:latin typeface="Roboto Condensed"/>
                <a:ea typeface="Roboto Condensed"/>
                <a:cs typeface="Roboto Condensed"/>
                <a:sym typeface="Roboto Condensed"/>
              </a:rPr>
              <a:t> </a:t>
            </a:r>
            <a:r>
              <a:rPr lang="en-US" sz="3999" dirty="0" err="1">
                <a:solidFill>
                  <a:srgbClr val="605048"/>
                </a:solidFill>
                <a:latin typeface="Roboto Condensed"/>
                <a:ea typeface="Roboto Condensed"/>
                <a:cs typeface="Roboto Condensed"/>
                <a:sym typeface="Roboto Condensed"/>
              </a:rPr>
              <a:t>nhà</a:t>
            </a:r>
            <a:r>
              <a:rPr lang="en-US" sz="3999" dirty="0">
                <a:solidFill>
                  <a:srgbClr val="605048"/>
                </a:solidFill>
                <a:latin typeface="Roboto Condensed"/>
                <a:ea typeface="Roboto Condensed"/>
                <a:cs typeface="Roboto Condensed"/>
                <a:sym typeface="Roboto Condensed"/>
              </a:rPr>
              <a:t> </a:t>
            </a:r>
            <a:r>
              <a:rPr lang="en-US" sz="3999" dirty="0" err="1">
                <a:solidFill>
                  <a:srgbClr val="605048"/>
                </a:solidFill>
                <a:latin typeface="Roboto Condensed"/>
                <a:ea typeface="Roboto Condensed"/>
                <a:cs typeface="Roboto Condensed"/>
                <a:sym typeface="Roboto Condensed"/>
              </a:rPr>
              <a:t>văn</a:t>
            </a:r>
            <a:r>
              <a:rPr lang="en-US" sz="3999" dirty="0">
                <a:solidFill>
                  <a:srgbClr val="605048"/>
                </a:solidFill>
                <a:latin typeface="Roboto Condensed"/>
                <a:ea typeface="Roboto Condensed"/>
                <a:cs typeface="Roboto Condensed"/>
                <a:sym typeface="Roboto Condensed"/>
              </a:rPr>
              <a:t> </a:t>
            </a:r>
            <a:r>
              <a:rPr lang="en-US" sz="3999" dirty="0" err="1">
                <a:solidFill>
                  <a:srgbClr val="605048"/>
                </a:solidFill>
                <a:latin typeface="Roboto Condensed"/>
                <a:ea typeface="Roboto Condensed"/>
                <a:cs typeface="Roboto Condensed"/>
                <a:sym typeface="Roboto Condensed"/>
              </a:rPr>
              <a:t>đối</a:t>
            </a:r>
            <a:r>
              <a:rPr lang="en-US" sz="3999" dirty="0">
                <a:solidFill>
                  <a:srgbClr val="605048"/>
                </a:solidFill>
                <a:latin typeface="Roboto Condensed"/>
                <a:ea typeface="Roboto Condensed"/>
                <a:cs typeface="Roboto Condensed"/>
                <a:sym typeface="Roboto Condensed"/>
              </a:rPr>
              <a:t> </a:t>
            </a:r>
            <a:r>
              <a:rPr lang="en-US" sz="3999" dirty="0" err="1">
                <a:solidFill>
                  <a:srgbClr val="605048"/>
                </a:solidFill>
                <a:latin typeface="Roboto Condensed"/>
                <a:ea typeface="Roboto Condensed"/>
                <a:cs typeface="Roboto Condensed"/>
                <a:sym typeface="Roboto Condensed"/>
              </a:rPr>
              <a:t>với</a:t>
            </a:r>
            <a:r>
              <a:rPr lang="en-US" sz="3999" dirty="0">
                <a:solidFill>
                  <a:srgbClr val="605048"/>
                </a:solidFill>
                <a:latin typeface="Roboto Condensed"/>
                <a:ea typeface="Roboto Condensed"/>
                <a:cs typeface="Roboto Condensed"/>
                <a:sym typeface="Roboto Condensed"/>
              </a:rPr>
              <a:t> </a:t>
            </a:r>
            <a:r>
              <a:rPr lang="en-US" sz="3999" dirty="0" err="1">
                <a:solidFill>
                  <a:srgbClr val="605048"/>
                </a:solidFill>
                <a:latin typeface="Roboto Condensed"/>
                <a:ea typeface="Roboto Condensed"/>
                <a:cs typeface="Roboto Condensed"/>
                <a:sym typeface="Roboto Condensed"/>
              </a:rPr>
              <a:t>việc</a:t>
            </a:r>
            <a:r>
              <a:rPr lang="en-US" sz="3999" dirty="0">
                <a:solidFill>
                  <a:srgbClr val="605048"/>
                </a:solidFill>
                <a:latin typeface="Roboto Condensed"/>
                <a:ea typeface="Roboto Condensed"/>
                <a:cs typeface="Roboto Condensed"/>
                <a:sym typeface="Roboto Condensed"/>
              </a:rPr>
              <a:t> </a:t>
            </a:r>
            <a:r>
              <a:rPr lang="en-US" sz="3999" dirty="0" err="1">
                <a:solidFill>
                  <a:srgbClr val="605048"/>
                </a:solidFill>
                <a:latin typeface="Roboto Condensed"/>
                <a:ea typeface="Roboto Condensed"/>
                <a:cs typeface="Roboto Condensed"/>
                <a:sym typeface="Roboto Condensed"/>
              </a:rPr>
              <a:t>sáng</a:t>
            </a:r>
            <a:r>
              <a:rPr lang="en-US" sz="3999" dirty="0">
                <a:solidFill>
                  <a:srgbClr val="605048"/>
                </a:solidFill>
                <a:latin typeface="Roboto Condensed"/>
                <a:ea typeface="Roboto Condensed"/>
                <a:cs typeface="Roboto Condensed"/>
                <a:sym typeface="Roboto Condensed"/>
              </a:rPr>
              <a:t> </a:t>
            </a:r>
            <a:r>
              <a:rPr lang="en-US" sz="3999" dirty="0" err="1">
                <a:solidFill>
                  <a:srgbClr val="605048"/>
                </a:solidFill>
                <a:latin typeface="Roboto Condensed"/>
                <a:ea typeface="Roboto Condensed"/>
                <a:cs typeface="Roboto Condensed"/>
                <a:sym typeface="Roboto Condensed"/>
              </a:rPr>
              <a:t>tác</a:t>
            </a:r>
            <a:r>
              <a:rPr lang="en-US" sz="3999" dirty="0">
                <a:solidFill>
                  <a:srgbClr val="605048"/>
                </a:solidFill>
                <a:latin typeface="Roboto Condensed"/>
                <a:ea typeface="Roboto Condensed"/>
                <a:cs typeface="Roboto Condensed"/>
                <a:sym typeface="Roboto Condensed"/>
              </a:rPr>
              <a:t> </a:t>
            </a:r>
            <a:r>
              <a:rPr lang="en-US" sz="3999" dirty="0" err="1">
                <a:solidFill>
                  <a:srgbClr val="605048"/>
                </a:solidFill>
                <a:latin typeface="Roboto Condensed"/>
                <a:ea typeface="Roboto Condensed"/>
                <a:cs typeface="Roboto Condensed"/>
                <a:sym typeface="Roboto Condensed"/>
              </a:rPr>
              <a:t>các</a:t>
            </a:r>
            <a:r>
              <a:rPr lang="en-US" sz="3999" dirty="0">
                <a:solidFill>
                  <a:srgbClr val="605048"/>
                </a:solidFill>
                <a:latin typeface="Roboto Condensed"/>
                <a:ea typeface="Roboto Condensed"/>
                <a:cs typeface="Roboto Condensed"/>
                <a:sym typeface="Roboto Condensed"/>
              </a:rPr>
              <a:t> </a:t>
            </a:r>
            <a:r>
              <a:rPr lang="en-US" sz="3999" dirty="0" err="1">
                <a:solidFill>
                  <a:srgbClr val="605048"/>
                </a:solidFill>
                <a:latin typeface="Roboto Condensed"/>
                <a:ea typeface="Roboto Condensed"/>
                <a:cs typeface="Roboto Condensed"/>
                <a:sym typeface="Roboto Condensed"/>
              </a:rPr>
              <a:t>tác</a:t>
            </a:r>
            <a:r>
              <a:rPr lang="en-US" sz="3999" dirty="0">
                <a:solidFill>
                  <a:srgbClr val="605048"/>
                </a:solidFill>
                <a:latin typeface="Roboto Condensed"/>
                <a:ea typeface="Roboto Condensed"/>
                <a:cs typeface="Roboto Condensed"/>
                <a:sym typeface="Roboto Condensed"/>
              </a:rPr>
              <a:t> </a:t>
            </a:r>
            <a:r>
              <a:rPr lang="en-US" sz="3999" dirty="0" err="1">
                <a:solidFill>
                  <a:srgbClr val="605048"/>
                </a:solidFill>
                <a:latin typeface="Roboto Condensed"/>
                <a:ea typeface="Roboto Condensed"/>
                <a:cs typeface="Roboto Condensed"/>
                <a:sym typeface="Roboto Condensed"/>
              </a:rPr>
              <a:t>phẩm</a:t>
            </a:r>
            <a:r>
              <a:rPr lang="en-US" sz="3999" dirty="0">
                <a:solidFill>
                  <a:srgbClr val="605048"/>
                </a:solidFill>
                <a:latin typeface="Roboto Condensed"/>
                <a:ea typeface="Roboto Condensed"/>
                <a:cs typeface="Roboto Condensed"/>
                <a:sym typeface="Roboto Condensed"/>
              </a:rPr>
              <a:t> </a:t>
            </a:r>
            <a:r>
              <a:rPr lang="en-US" sz="3999" dirty="0" err="1">
                <a:solidFill>
                  <a:srgbClr val="605048"/>
                </a:solidFill>
                <a:latin typeface="Roboto Condensed"/>
                <a:ea typeface="Roboto Condensed"/>
                <a:cs typeface="Roboto Condensed"/>
                <a:sym typeface="Roboto Condensed"/>
              </a:rPr>
              <a:t>văn</a:t>
            </a:r>
            <a:r>
              <a:rPr lang="en-US" sz="3999" dirty="0">
                <a:solidFill>
                  <a:srgbClr val="605048"/>
                </a:solidFill>
                <a:latin typeface="Roboto Condensed"/>
                <a:ea typeface="Roboto Condensed"/>
                <a:cs typeface="Roboto Condensed"/>
                <a:sym typeface="Roboto Condensed"/>
              </a:rPr>
              <a:t> </a:t>
            </a:r>
            <a:r>
              <a:rPr lang="en-US" sz="3999" dirty="0" err="1">
                <a:solidFill>
                  <a:srgbClr val="605048"/>
                </a:solidFill>
                <a:latin typeface="Roboto Condensed"/>
                <a:ea typeface="Roboto Condensed"/>
                <a:cs typeface="Roboto Condensed"/>
                <a:sym typeface="Roboto Condensed"/>
              </a:rPr>
              <a:t>học</a:t>
            </a:r>
            <a:r>
              <a:rPr lang="en-US" sz="3999" dirty="0">
                <a:solidFill>
                  <a:srgbClr val="605048"/>
                </a:solidFill>
                <a:latin typeface="Roboto Condensed"/>
                <a:ea typeface="Roboto Condensed"/>
                <a:cs typeface="Roboto Condensed"/>
                <a:sym typeface="Roboto Condensed"/>
              </a:rPr>
              <a:t> </a:t>
            </a:r>
            <a:r>
              <a:rPr lang="en-US" sz="3999" dirty="0" err="1">
                <a:solidFill>
                  <a:srgbClr val="605048"/>
                </a:solidFill>
                <a:latin typeface="Roboto Condensed"/>
                <a:ea typeface="Roboto Condensed"/>
                <a:cs typeface="Roboto Condensed"/>
                <a:sym typeface="Roboto Condensed"/>
              </a:rPr>
              <a:t>dành</a:t>
            </a:r>
            <a:r>
              <a:rPr lang="en-US" sz="3999" dirty="0">
                <a:solidFill>
                  <a:srgbClr val="605048"/>
                </a:solidFill>
                <a:latin typeface="Roboto Condensed"/>
                <a:ea typeface="Roboto Condensed"/>
                <a:cs typeface="Roboto Condensed"/>
                <a:sym typeface="Roboto Condensed"/>
              </a:rPr>
              <a:t> </a:t>
            </a:r>
            <a:r>
              <a:rPr lang="en-US" sz="3999" dirty="0" err="1">
                <a:solidFill>
                  <a:srgbClr val="605048"/>
                </a:solidFill>
                <a:latin typeface="Roboto Condensed"/>
                <a:ea typeface="Roboto Condensed"/>
                <a:cs typeface="Roboto Condensed"/>
                <a:sym typeface="Roboto Condensed"/>
              </a:rPr>
              <a:t>cho</a:t>
            </a:r>
            <a:r>
              <a:rPr lang="en-US" sz="3999" dirty="0">
                <a:solidFill>
                  <a:srgbClr val="605048"/>
                </a:solidFill>
                <a:latin typeface="Roboto Condensed"/>
                <a:ea typeface="Roboto Condensed"/>
                <a:cs typeface="Roboto Condensed"/>
                <a:sym typeface="Roboto Condensed"/>
              </a:rPr>
              <a:t> </a:t>
            </a:r>
            <a:r>
              <a:rPr lang="en-US" sz="3999" dirty="0" err="1">
                <a:solidFill>
                  <a:srgbClr val="605048"/>
                </a:solidFill>
                <a:latin typeface="Roboto Condensed"/>
                <a:ea typeface="Roboto Condensed"/>
                <a:cs typeface="Roboto Condensed"/>
                <a:sym typeface="Roboto Condensed"/>
              </a:rPr>
              <a:t>thiếu</a:t>
            </a:r>
            <a:r>
              <a:rPr lang="en-US" sz="3999" dirty="0">
                <a:solidFill>
                  <a:srgbClr val="605048"/>
                </a:solidFill>
                <a:latin typeface="Roboto Condensed"/>
                <a:ea typeface="Roboto Condensed"/>
                <a:cs typeface="Roboto Condensed"/>
                <a:sym typeface="Roboto Condensed"/>
              </a:rPr>
              <a:t> </a:t>
            </a:r>
            <a:r>
              <a:rPr lang="en-US" sz="3999" dirty="0" err="1">
                <a:solidFill>
                  <a:srgbClr val="605048"/>
                </a:solidFill>
                <a:latin typeface="Roboto Condensed"/>
                <a:ea typeface="Roboto Condensed"/>
                <a:cs typeface="Roboto Condensed"/>
                <a:sym typeface="Roboto Condensed"/>
              </a:rPr>
              <a:t>nhi</a:t>
            </a:r>
            <a:r>
              <a:rPr lang="en-US" sz="3999" dirty="0">
                <a:solidFill>
                  <a:srgbClr val="605048"/>
                </a:solidFill>
                <a:latin typeface="Roboto Condensed"/>
                <a:ea typeface="Roboto Condensed"/>
                <a:cs typeface="Roboto Condensed"/>
                <a:sym typeface="Roboto Condensed"/>
              </a:rPr>
              <a:t>: </a:t>
            </a:r>
            <a:r>
              <a:rPr lang="en-US" sz="3999" dirty="0" err="1">
                <a:solidFill>
                  <a:srgbClr val="605048"/>
                </a:solidFill>
                <a:latin typeface="Roboto Condensed"/>
                <a:ea typeface="Roboto Condensed"/>
                <a:cs typeface="Roboto Condensed"/>
                <a:sym typeface="Roboto Condensed"/>
              </a:rPr>
              <a:t>Nuôi</a:t>
            </a:r>
            <a:r>
              <a:rPr lang="en-US" sz="3999" dirty="0">
                <a:solidFill>
                  <a:srgbClr val="605048"/>
                </a:solidFill>
                <a:latin typeface="Roboto Condensed"/>
                <a:ea typeface="Roboto Condensed"/>
                <a:cs typeface="Roboto Condensed"/>
                <a:sym typeface="Roboto Condensed"/>
              </a:rPr>
              <a:t> </a:t>
            </a:r>
            <a:r>
              <a:rPr lang="en-US" sz="3999" dirty="0" err="1">
                <a:solidFill>
                  <a:srgbClr val="605048"/>
                </a:solidFill>
                <a:latin typeface="Roboto Condensed"/>
                <a:ea typeface="Roboto Condensed"/>
                <a:cs typeface="Roboto Condensed"/>
                <a:sym typeface="Roboto Condensed"/>
              </a:rPr>
              <a:t>dưỡng</a:t>
            </a:r>
            <a:r>
              <a:rPr lang="en-US" sz="3999" dirty="0">
                <a:solidFill>
                  <a:srgbClr val="605048"/>
                </a:solidFill>
                <a:latin typeface="Roboto Condensed"/>
                <a:ea typeface="Roboto Condensed"/>
                <a:cs typeface="Roboto Condensed"/>
                <a:sym typeface="Roboto Condensed"/>
              </a:rPr>
              <a:t> </a:t>
            </a:r>
            <a:r>
              <a:rPr lang="en-US" sz="3999" dirty="0" err="1">
                <a:solidFill>
                  <a:srgbClr val="605048"/>
                </a:solidFill>
                <a:latin typeface="Roboto Condensed"/>
                <a:ea typeface="Roboto Condensed"/>
                <a:cs typeface="Roboto Condensed"/>
                <a:sym typeface="Roboto Condensed"/>
              </a:rPr>
              <a:t>cảm</a:t>
            </a:r>
            <a:r>
              <a:rPr lang="en-US" sz="3999" dirty="0">
                <a:solidFill>
                  <a:srgbClr val="605048"/>
                </a:solidFill>
                <a:latin typeface="Roboto Condensed"/>
                <a:ea typeface="Roboto Condensed"/>
                <a:cs typeface="Roboto Condensed"/>
                <a:sym typeface="Roboto Condensed"/>
              </a:rPr>
              <a:t> </a:t>
            </a:r>
            <a:r>
              <a:rPr lang="en-US" sz="3999" dirty="0" err="1">
                <a:solidFill>
                  <a:srgbClr val="605048"/>
                </a:solidFill>
                <a:latin typeface="Roboto Condensed"/>
                <a:ea typeface="Roboto Condensed"/>
                <a:cs typeface="Roboto Condensed"/>
                <a:sym typeface="Roboto Condensed"/>
              </a:rPr>
              <a:t>xúc</a:t>
            </a:r>
            <a:r>
              <a:rPr lang="en-US" sz="3999" dirty="0">
                <a:solidFill>
                  <a:srgbClr val="605048"/>
                </a:solidFill>
                <a:latin typeface="Roboto Condensed"/>
                <a:ea typeface="Roboto Condensed"/>
                <a:cs typeface="Roboto Condensed"/>
                <a:sym typeface="Roboto Condensed"/>
              </a:rPr>
              <a:t>, </a:t>
            </a:r>
            <a:r>
              <a:rPr lang="en-US" sz="3999" dirty="0" err="1">
                <a:solidFill>
                  <a:srgbClr val="605048"/>
                </a:solidFill>
                <a:latin typeface="Roboto Condensed"/>
                <a:ea typeface="Roboto Condensed"/>
                <a:cs typeface="Roboto Condensed"/>
                <a:sym typeface="Roboto Condensed"/>
              </a:rPr>
              <a:t>tâm</a:t>
            </a:r>
            <a:r>
              <a:rPr lang="en-US" sz="3999" dirty="0">
                <a:solidFill>
                  <a:srgbClr val="605048"/>
                </a:solidFill>
                <a:latin typeface="Roboto Condensed"/>
                <a:ea typeface="Roboto Condensed"/>
                <a:cs typeface="Roboto Condensed"/>
                <a:sym typeface="Roboto Condensed"/>
              </a:rPr>
              <a:t> </a:t>
            </a:r>
            <a:r>
              <a:rPr lang="en-US" sz="3999" dirty="0" err="1">
                <a:solidFill>
                  <a:srgbClr val="605048"/>
                </a:solidFill>
                <a:latin typeface="Roboto Condensed"/>
                <a:ea typeface="Roboto Condensed"/>
                <a:cs typeface="Roboto Condensed"/>
                <a:sym typeface="Roboto Condensed"/>
              </a:rPr>
              <a:t>hồn</a:t>
            </a:r>
            <a:r>
              <a:rPr lang="en-US" sz="3999" dirty="0">
                <a:solidFill>
                  <a:srgbClr val="605048"/>
                </a:solidFill>
                <a:latin typeface="Roboto Condensed"/>
                <a:ea typeface="Roboto Condensed"/>
                <a:cs typeface="Roboto Condensed"/>
                <a:sym typeface="Roboto Condensed"/>
              </a:rPr>
              <a:t>...</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par>
                                <p:cTn id="11" presetID="16" presetClass="entr" presetSubtype="21"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barn(inVertical)">
                                      <p:cBhvr>
                                        <p:cTn id="21" dur="500"/>
                                        <p:tgtEl>
                                          <p:spTgt spid="14"/>
                                        </p:tgtEl>
                                      </p:cBhvr>
                                    </p:animEffect>
                                  </p:childTnLst>
                                </p:cTn>
                              </p:par>
                              <p:par>
                                <p:cTn id="22" presetID="16" presetClass="entr" presetSubtype="21"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inVertical)">
                                      <p:cBhvr>
                                        <p:cTn id="24" dur="500"/>
                                        <p:tgtEl>
                                          <p:spTgt spid="9"/>
                                        </p:tgtEl>
                                      </p:cBhvr>
                                    </p:animEffect>
                                  </p:childTnLst>
                                </p:cTn>
                              </p:par>
                              <p:par>
                                <p:cTn id="25" presetID="16" presetClass="entr" presetSubtype="21"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inVertical)">
                                      <p:cBhvr>
                                        <p:cTn id="27" dur="500"/>
                                        <p:tgtEl>
                                          <p:spTgt spid="7"/>
                                        </p:tgtEl>
                                      </p:cBhvr>
                                    </p:animEffect>
                                  </p:childTnLst>
                                </p:cTn>
                              </p:par>
                              <p:par>
                                <p:cTn id="28" presetID="16" presetClass="entr" presetSubtype="21"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arn(inVertical)">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13" grpId="0"/>
      <p:bldP spid="14"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BF8E9"/>
        </a:solidFill>
        <a:effectLst/>
      </p:bgPr>
    </p:bg>
    <p:spTree>
      <p:nvGrpSpPr>
        <p:cNvPr id="1" name=""/>
        <p:cNvGrpSpPr/>
        <p:nvPr/>
      </p:nvGrpSpPr>
      <p:grpSpPr>
        <a:xfrm>
          <a:off x="0" y="0"/>
          <a:ext cx="0" cy="0"/>
          <a:chOff x="0" y="0"/>
          <a:chExt cx="0" cy="0"/>
        </a:xfrm>
      </p:grpSpPr>
      <p:sp>
        <p:nvSpPr>
          <p:cNvPr id="2" name="TextBox 2"/>
          <p:cNvSpPr txBox="1"/>
          <p:nvPr/>
        </p:nvSpPr>
        <p:spPr>
          <a:xfrm>
            <a:off x="946296" y="1809148"/>
            <a:ext cx="16471608" cy="1510030"/>
          </a:xfrm>
          <a:prstGeom prst="rect">
            <a:avLst/>
          </a:prstGeom>
        </p:spPr>
        <p:txBody>
          <a:bodyPr wrap="square" lIns="0" tIns="0" rIns="0" bIns="0" rtlCol="0" anchor="t">
            <a:spAutoFit/>
          </a:bodyPr>
          <a:lstStyle/>
          <a:p>
            <a:pPr algn="just">
              <a:lnSpc>
                <a:spcPts val="6019"/>
              </a:lnSpc>
            </a:pPr>
            <a:r>
              <a:rPr lang="en-US" sz="3500" dirty="0" err="1">
                <a:solidFill>
                  <a:srgbClr val="674935"/>
                </a:solidFill>
                <a:latin typeface="Roboto Condensed"/>
                <a:ea typeface="Roboto Condensed"/>
                <a:cs typeface="Roboto Condensed"/>
                <a:sym typeface="Roboto Condensed"/>
              </a:rPr>
              <a:t>Khái</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quát</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đặc</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điểm</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thể</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loại</a:t>
            </a:r>
            <a:r>
              <a:rPr lang="en-US" sz="3500" dirty="0">
                <a:solidFill>
                  <a:srgbClr val="674935"/>
                </a:solidFill>
                <a:latin typeface="Roboto Condensed"/>
                <a:ea typeface="Roboto Condensed"/>
                <a:cs typeface="Roboto Condensed"/>
                <a:sym typeface="Roboto Condensed"/>
              </a:rPr>
              <a:t> qua </a:t>
            </a:r>
            <a:r>
              <a:rPr lang="en-US" sz="3500" dirty="0" err="1">
                <a:solidFill>
                  <a:srgbClr val="674935"/>
                </a:solidFill>
                <a:latin typeface="Roboto Condensed"/>
                <a:ea typeface="Roboto Condensed"/>
                <a:cs typeface="Roboto Condensed"/>
                <a:sym typeface="Roboto Condensed"/>
              </a:rPr>
              <a:t>văn</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bản</a:t>
            </a:r>
            <a:r>
              <a:rPr lang="en-US" sz="3500" dirty="0">
                <a:solidFill>
                  <a:srgbClr val="674935"/>
                </a:solidFill>
                <a:latin typeface="Roboto Condensed"/>
                <a:ea typeface="Roboto Condensed"/>
                <a:cs typeface="Roboto Condensed"/>
                <a:sym typeface="Roboto Condensed"/>
              </a:rPr>
              <a:t> </a:t>
            </a:r>
            <a:r>
              <a:rPr lang="en-US" sz="3500" i="1" dirty="0" err="1">
                <a:solidFill>
                  <a:srgbClr val="674935"/>
                </a:solidFill>
                <a:latin typeface="Roboto Condensed"/>
                <a:ea typeface="Roboto Condensed"/>
                <a:cs typeface="Roboto Condensed"/>
                <a:sym typeface="Roboto Condensed"/>
              </a:rPr>
              <a:t>Từ</a:t>
            </a:r>
            <a:r>
              <a:rPr lang="en-US" sz="3500" i="1" dirty="0">
                <a:solidFill>
                  <a:srgbClr val="674935"/>
                </a:solidFill>
                <a:latin typeface="Roboto Condensed"/>
                <a:ea typeface="Roboto Condensed"/>
                <a:cs typeface="Roboto Condensed"/>
                <a:sym typeface="Roboto Condensed"/>
              </a:rPr>
              <a:t> “</a:t>
            </a:r>
            <a:r>
              <a:rPr lang="en-US" sz="3500" i="1" dirty="0" err="1">
                <a:solidFill>
                  <a:srgbClr val="674935"/>
                </a:solidFill>
                <a:latin typeface="Roboto Condensed"/>
                <a:ea typeface="Roboto Condensed"/>
                <a:cs typeface="Roboto Condensed"/>
                <a:sym typeface="Roboto Condensed"/>
              </a:rPr>
              <a:t>Thằng</a:t>
            </a:r>
            <a:r>
              <a:rPr lang="en-US" sz="3500" i="1" dirty="0">
                <a:solidFill>
                  <a:srgbClr val="674935"/>
                </a:solidFill>
                <a:latin typeface="Roboto Condensed"/>
                <a:ea typeface="Roboto Condensed"/>
                <a:cs typeface="Roboto Condensed"/>
                <a:sym typeface="Roboto Condensed"/>
              </a:rPr>
              <a:t> </a:t>
            </a:r>
            <a:r>
              <a:rPr lang="en-US" sz="3500" i="1" dirty="0" err="1">
                <a:solidFill>
                  <a:srgbClr val="674935"/>
                </a:solidFill>
                <a:latin typeface="Roboto Condensed"/>
                <a:ea typeface="Roboto Condensed"/>
                <a:cs typeface="Roboto Condensed"/>
                <a:sym typeface="Roboto Condensed"/>
              </a:rPr>
              <a:t>quỷ</a:t>
            </a:r>
            <a:r>
              <a:rPr lang="en-US" sz="3500" i="1" dirty="0">
                <a:solidFill>
                  <a:srgbClr val="674935"/>
                </a:solidFill>
                <a:latin typeface="Roboto Condensed"/>
                <a:ea typeface="Roboto Condensed"/>
                <a:cs typeface="Roboto Condensed"/>
                <a:sym typeface="Roboto Condensed"/>
              </a:rPr>
              <a:t> </a:t>
            </a:r>
            <a:r>
              <a:rPr lang="en-US" sz="3500" i="1" dirty="0" err="1">
                <a:solidFill>
                  <a:srgbClr val="674935"/>
                </a:solidFill>
                <a:latin typeface="Roboto Condensed"/>
                <a:ea typeface="Roboto Condensed"/>
                <a:cs typeface="Roboto Condensed"/>
                <a:sym typeface="Roboto Condensed"/>
              </a:rPr>
              <a:t>nhỏ</a:t>
            </a:r>
            <a:r>
              <a:rPr lang="en-US" sz="3500" i="1" dirty="0">
                <a:solidFill>
                  <a:srgbClr val="674935"/>
                </a:solidFill>
                <a:latin typeface="Roboto Condensed"/>
                <a:ea typeface="Roboto Condensed"/>
                <a:cs typeface="Roboto Condensed"/>
                <a:sym typeface="Roboto Condensed"/>
              </a:rPr>
              <a:t>” </a:t>
            </a:r>
            <a:r>
              <a:rPr lang="en-US" sz="3500" i="1" dirty="0" err="1">
                <a:solidFill>
                  <a:srgbClr val="674935"/>
                </a:solidFill>
                <a:latin typeface="Roboto Condensed"/>
                <a:ea typeface="Roboto Condensed"/>
                <a:cs typeface="Roboto Condensed"/>
                <a:sym typeface="Roboto Condensed"/>
              </a:rPr>
              <a:t>của</a:t>
            </a:r>
            <a:r>
              <a:rPr lang="en-US" sz="3500" i="1" dirty="0">
                <a:solidFill>
                  <a:srgbClr val="674935"/>
                </a:solidFill>
                <a:latin typeface="Roboto Condensed"/>
                <a:ea typeface="Roboto Condensed"/>
                <a:cs typeface="Roboto Condensed"/>
                <a:sym typeface="Roboto Condensed"/>
              </a:rPr>
              <a:t> </a:t>
            </a:r>
            <a:r>
              <a:rPr lang="en-US" sz="3500" i="1" dirty="0" err="1">
                <a:solidFill>
                  <a:srgbClr val="674935"/>
                </a:solidFill>
                <a:latin typeface="Roboto Condensed"/>
                <a:ea typeface="Roboto Condensed"/>
                <a:cs typeface="Roboto Condensed"/>
                <a:sym typeface="Roboto Condensed"/>
              </a:rPr>
              <a:t>Nguyễn</a:t>
            </a:r>
            <a:r>
              <a:rPr lang="en-US" sz="3500" i="1" dirty="0">
                <a:solidFill>
                  <a:srgbClr val="674935"/>
                </a:solidFill>
                <a:latin typeface="Roboto Condensed"/>
                <a:ea typeface="Roboto Condensed"/>
                <a:cs typeface="Roboto Condensed"/>
                <a:sym typeface="Roboto Condensed"/>
              </a:rPr>
              <a:t> </a:t>
            </a:r>
            <a:r>
              <a:rPr lang="en-US" sz="3500" i="1" dirty="0" err="1">
                <a:solidFill>
                  <a:srgbClr val="674935"/>
                </a:solidFill>
                <a:latin typeface="Roboto Condensed"/>
                <a:ea typeface="Roboto Condensed"/>
                <a:cs typeface="Roboto Condensed"/>
                <a:sym typeface="Roboto Condensed"/>
              </a:rPr>
              <a:t>Nhật</a:t>
            </a:r>
            <a:r>
              <a:rPr lang="en-US" sz="3500" i="1" dirty="0">
                <a:solidFill>
                  <a:srgbClr val="674935"/>
                </a:solidFill>
                <a:latin typeface="Roboto Condensed"/>
                <a:ea typeface="Roboto Condensed"/>
                <a:cs typeface="Roboto Condensed"/>
                <a:sym typeface="Roboto Condensed"/>
              </a:rPr>
              <a:t> </a:t>
            </a:r>
            <a:r>
              <a:rPr lang="en-US" sz="3500" i="1" dirty="0" err="1">
                <a:solidFill>
                  <a:srgbClr val="674935"/>
                </a:solidFill>
                <a:latin typeface="Roboto Condensed"/>
                <a:ea typeface="Roboto Condensed"/>
                <a:cs typeface="Roboto Condensed"/>
                <a:sym typeface="Roboto Condensed"/>
              </a:rPr>
              <a:t>Ánh</a:t>
            </a:r>
            <a:r>
              <a:rPr lang="en-US" sz="3500" i="1" dirty="0">
                <a:solidFill>
                  <a:srgbClr val="674935"/>
                </a:solidFill>
                <a:latin typeface="Roboto Condensed"/>
                <a:ea typeface="Roboto Condensed"/>
                <a:cs typeface="Roboto Condensed"/>
                <a:sym typeface="Roboto Condensed"/>
              </a:rPr>
              <a:t> </a:t>
            </a:r>
            <a:r>
              <a:rPr lang="en-US" sz="3500" i="1" dirty="0" err="1">
                <a:solidFill>
                  <a:srgbClr val="674935"/>
                </a:solidFill>
                <a:latin typeface="Roboto Condensed"/>
                <a:ea typeface="Roboto Condensed"/>
                <a:cs typeface="Roboto Condensed"/>
                <a:sym typeface="Roboto Condensed"/>
              </a:rPr>
              <a:t>nghĩ</a:t>
            </a:r>
            <a:r>
              <a:rPr lang="en-US" sz="3500" i="1" dirty="0">
                <a:solidFill>
                  <a:srgbClr val="674935"/>
                </a:solidFill>
                <a:latin typeface="Roboto Condensed"/>
                <a:ea typeface="Roboto Condensed"/>
                <a:cs typeface="Roboto Condensed"/>
                <a:sym typeface="Roboto Condensed"/>
              </a:rPr>
              <a:t> </a:t>
            </a:r>
            <a:r>
              <a:rPr lang="en-US" sz="3500" i="1" dirty="0" err="1">
                <a:solidFill>
                  <a:srgbClr val="674935"/>
                </a:solidFill>
                <a:latin typeface="Roboto Condensed"/>
                <a:ea typeface="Roboto Condensed"/>
                <a:cs typeface="Roboto Condensed"/>
                <a:sym typeface="Roboto Condensed"/>
              </a:rPr>
              <a:t>về</a:t>
            </a:r>
            <a:r>
              <a:rPr lang="en-US" sz="3500" i="1" dirty="0">
                <a:solidFill>
                  <a:srgbClr val="674935"/>
                </a:solidFill>
                <a:latin typeface="Roboto Condensed"/>
                <a:ea typeface="Roboto Condensed"/>
                <a:cs typeface="Roboto Condensed"/>
                <a:sym typeface="Roboto Condensed"/>
              </a:rPr>
              <a:t> </a:t>
            </a:r>
            <a:r>
              <a:rPr lang="en-US" sz="3500" i="1" dirty="0" err="1">
                <a:solidFill>
                  <a:srgbClr val="674935"/>
                </a:solidFill>
                <a:latin typeface="Roboto Condensed"/>
                <a:ea typeface="Roboto Condensed"/>
                <a:cs typeface="Roboto Condensed"/>
                <a:sym typeface="Roboto Condensed"/>
              </a:rPr>
              <a:t>những</a:t>
            </a:r>
            <a:r>
              <a:rPr lang="en-US" sz="3500" i="1" dirty="0">
                <a:solidFill>
                  <a:srgbClr val="674935"/>
                </a:solidFill>
                <a:latin typeface="Roboto Condensed"/>
                <a:ea typeface="Roboto Condensed"/>
                <a:cs typeface="Roboto Condensed"/>
                <a:sym typeface="Roboto Condensed"/>
              </a:rPr>
              <a:t> </a:t>
            </a:r>
            <a:r>
              <a:rPr lang="en-US" sz="3500" i="1" dirty="0" err="1">
                <a:solidFill>
                  <a:srgbClr val="674935"/>
                </a:solidFill>
                <a:latin typeface="Roboto Condensed"/>
                <a:ea typeface="Roboto Condensed"/>
                <a:cs typeface="Roboto Condensed"/>
                <a:sym typeface="Roboto Condensed"/>
              </a:rPr>
              <a:t>phẩm</a:t>
            </a:r>
            <a:r>
              <a:rPr lang="en-US" sz="3500" i="1" dirty="0">
                <a:solidFill>
                  <a:srgbClr val="674935"/>
                </a:solidFill>
                <a:latin typeface="Roboto Condensed"/>
                <a:ea typeface="Roboto Condensed"/>
                <a:cs typeface="Roboto Condensed"/>
                <a:sym typeface="Roboto Condensed"/>
              </a:rPr>
              <a:t> </a:t>
            </a:r>
            <a:r>
              <a:rPr lang="en-US" sz="3500" i="1" dirty="0" err="1">
                <a:solidFill>
                  <a:srgbClr val="674935"/>
                </a:solidFill>
                <a:latin typeface="Roboto Condensed"/>
                <a:ea typeface="Roboto Condensed"/>
                <a:cs typeface="Roboto Condensed"/>
                <a:sym typeface="Roboto Condensed"/>
              </a:rPr>
              <a:t>chất</a:t>
            </a:r>
            <a:r>
              <a:rPr lang="en-US" sz="3500" i="1" dirty="0">
                <a:solidFill>
                  <a:srgbClr val="674935"/>
                </a:solidFill>
                <a:latin typeface="Roboto Condensed"/>
                <a:ea typeface="Roboto Condensed"/>
                <a:cs typeface="Roboto Condensed"/>
                <a:sym typeface="Roboto Condensed"/>
              </a:rPr>
              <a:t> </a:t>
            </a:r>
            <a:r>
              <a:rPr lang="en-US" sz="3500" i="1" dirty="0" err="1">
                <a:solidFill>
                  <a:srgbClr val="674935"/>
                </a:solidFill>
                <a:latin typeface="Roboto Condensed"/>
                <a:ea typeface="Roboto Condensed"/>
                <a:cs typeface="Roboto Condensed"/>
                <a:sym typeface="Roboto Condensed"/>
              </a:rPr>
              <a:t>của</a:t>
            </a:r>
            <a:r>
              <a:rPr lang="en-US" sz="3500" i="1" dirty="0">
                <a:solidFill>
                  <a:srgbClr val="674935"/>
                </a:solidFill>
                <a:latin typeface="Roboto Condensed"/>
                <a:ea typeface="Roboto Condensed"/>
                <a:cs typeface="Roboto Condensed"/>
                <a:sym typeface="Roboto Condensed"/>
              </a:rPr>
              <a:t> </a:t>
            </a:r>
            <a:r>
              <a:rPr lang="en-US" sz="3500" i="1" dirty="0" err="1">
                <a:solidFill>
                  <a:srgbClr val="674935"/>
                </a:solidFill>
                <a:latin typeface="Roboto Condensed"/>
                <a:ea typeface="Roboto Condensed"/>
                <a:cs typeface="Roboto Condensed"/>
                <a:sym typeface="Roboto Condensed"/>
              </a:rPr>
              <a:t>một</a:t>
            </a:r>
            <a:r>
              <a:rPr lang="en-US" sz="3500" i="1" dirty="0">
                <a:solidFill>
                  <a:srgbClr val="674935"/>
                </a:solidFill>
                <a:latin typeface="Roboto Condensed"/>
                <a:ea typeface="Roboto Condensed"/>
                <a:cs typeface="Roboto Condensed"/>
                <a:sym typeface="Roboto Condensed"/>
              </a:rPr>
              <a:t> </a:t>
            </a:r>
            <a:r>
              <a:rPr lang="en-US" sz="3500" i="1" dirty="0" err="1">
                <a:solidFill>
                  <a:srgbClr val="674935"/>
                </a:solidFill>
                <a:latin typeface="Roboto Condensed"/>
                <a:ea typeface="Roboto Condensed"/>
                <a:cs typeface="Roboto Condensed"/>
                <a:sym typeface="Roboto Condensed"/>
              </a:rPr>
              <a:t>tác</a:t>
            </a:r>
            <a:r>
              <a:rPr lang="en-US" sz="3500" i="1" dirty="0">
                <a:solidFill>
                  <a:srgbClr val="674935"/>
                </a:solidFill>
                <a:latin typeface="Roboto Condensed"/>
                <a:ea typeface="Roboto Condensed"/>
                <a:cs typeface="Roboto Condensed"/>
                <a:sym typeface="Roboto Condensed"/>
              </a:rPr>
              <a:t> </a:t>
            </a:r>
            <a:r>
              <a:rPr lang="en-US" sz="3500" i="1" dirty="0" err="1">
                <a:solidFill>
                  <a:srgbClr val="674935"/>
                </a:solidFill>
                <a:latin typeface="Roboto Condensed"/>
                <a:ea typeface="Roboto Condensed"/>
                <a:cs typeface="Roboto Condensed"/>
                <a:sym typeface="Roboto Condensed"/>
              </a:rPr>
              <a:t>phẩm</a:t>
            </a:r>
            <a:r>
              <a:rPr lang="en-US" sz="3500" i="1" dirty="0">
                <a:solidFill>
                  <a:srgbClr val="674935"/>
                </a:solidFill>
                <a:latin typeface="Roboto Condensed"/>
                <a:ea typeface="Roboto Condensed"/>
                <a:cs typeface="Roboto Condensed"/>
                <a:sym typeface="Roboto Condensed"/>
              </a:rPr>
              <a:t> </a:t>
            </a:r>
            <a:r>
              <a:rPr lang="en-US" sz="3500" i="1" dirty="0" err="1">
                <a:solidFill>
                  <a:srgbClr val="674935"/>
                </a:solidFill>
                <a:latin typeface="Roboto Condensed"/>
                <a:ea typeface="Roboto Condensed"/>
                <a:cs typeface="Roboto Condensed"/>
                <a:sym typeface="Roboto Condensed"/>
              </a:rPr>
              <a:t>viết</a:t>
            </a:r>
            <a:r>
              <a:rPr lang="en-US" sz="3500" i="1" dirty="0">
                <a:solidFill>
                  <a:srgbClr val="674935"/>
                </a:solidFill>
                <a:latin typeface="Roboto Condensed"/>
                <a:ea typeface="Roboto Condensed"/>
                <a:cs typeface="Roboto Condensed"/>
                <a:sym typeface="Roboto Condensed"/>
              </a:rPr>
              <a:t> </a:t>
            </a:r>
            <a:r>
              <a:rPr lang="en-US" sz="3500" i="1" dirty="0" err="1">
                <a:solidFill>
                  <a:srgbClr val="674935"/>
                </a:solidFill>
                <a:latin typeface="Roboto Condensed"/>
                <a:ea typeface="Roboto Condensed"/>
                <a:cs typeface="Roboto Condensed"/>
                <a:sym typeface="Roboto Condensed"/>
              </a:rPr>
              <a:t>cho</a:t>
            </a:r>
            <a:r>
              <a:rPr lang="en-US" sz="3500" i="1" dirty="0">
                <a:solidFill>
                  <a:srgbClr val="674935"/>
                </a:solidFill>
                <a:latin typeface="Roboto Condensed"/>
                <a:ea typeface="Roboto Condensed"/>
                <a:cs typeface="Roboto Condensed"/>
                <a:sym typeface="Roboto Condensed"/>
              </a:rPr>
              <a:t> </a:t>
            </a:r>
            <a:r>
              <a:rPr lang="en-US" sz="3500" i="1" dirty="0" err="1">
                <a:solidFill>
                  <a:srgbClr val="674935"/>
                </a:solidFill>
                <a:latin typeface="Roboto Condensed"/>
                <a:ea typeface="Roboto Condensed"/>
                <a:cs typeface="Roboto Condensed"/>
                <a:sym typeface="Roboto Condensed"/>
              </a:rPr>
              <a:t>thiếu</a:t>
            </a:r>
            <a:r>
              <a:rPr lang="en-US" sz="3500" i="1" dirty="0">
                <a:solidFill>
                  <a:srgbClr val="674935"/>
                </a:solidFill>
                <a:latin typeface="Roboto Condensed"/>
                <a:ea typeface="Roboto Condensed"/>
                <a:cs typeface="Roboto Condensed"/>
                <a:sym typeface="Roboto Condensed"/>
              </a:rPr>
              <a:t> </a:t>
            </a:r>
            <a:r>
              <a:rPr lang="en-US" sz="3500" i="1" dirty="0" err="1">
                <a:solidFill>
                  <a:srgbClr val="674935"/>
                </a:solidFill>
                <a:latin typeface="Roboto Condensed"/>
                <a:ea typeface="Roboto Condensed"/>
                <a:cs typeface="Roboto Condensed"/>
                <a:sym typeface="Roboto Condensed"/>
              </a:rPr>
              <a:t>nhi</a:t>
            </a:r>
            <a:endParaRPr lang="en-US" sz="3500" i="1" dirty="0">
              <a:solidFill>
                <a:srgbClr val="674935"/>
              </a:solidFill>
              <a:latin typeface="Roboto Condensed"/>
              <a:ea typeface="Roboto Condensed"/>
              <a:cs typeface="Roboto Condensed"/>
              <a:sym typeface="Roboto Condensed"/>
            </a:endParaRPr>
          </a:p>
        </p:txBody>
      </p:sp>
      <p:sp>
        <p:nvSpPr>
          <p:cNvPr id="3" name="TextBox 3"/>
          <p:cNvSpPr txBox="1"/>
          <p:nvPr/>
        </p:nvSpPr>
        <p:spPr>
          <a:xfrm>
            <a:off x="533400" y="400050"/>
            <a:ext cx="5530295" cy="866775"/>
          </a:xfrm>
          <a:prstGeom prst="rect">
            <a:avLst/>
          </a:prstGeom>
        </p:spPr>
        <p:txBody>
          <a:bodyPr wrap="square" lIns="0" tIns="0" rIns="0" bIns="0" rtlCol="0" anchor="t">
            <a:spAutoFit/>
          </a:bodyPr>
          <a:lstStyle/>
          <a:p>
            <a:pPr algn="ctr">
              <a:lnSpc>
                <a:spcPts val="6839"/>
              </a:lnSpc>
              <a:spcBef>
                <a:spcPct val="0"/>
              </a:spcBef>
            </a:pPr>
            <a:r>
              <a:rPr lang="en-US" sz="5699" b="1" dirty="0">
                <a:solidFill>
                  <a:srgbClr val="674935"/>
                </a:solidFill>
                <a:latin typeface="Fraunces Bold"/>
                <a:ea typeface="Fraunces Bold"/>
                <a:cs typeface="Fraunces Bold"/>
                <a:sym typeface="Fraunces Bold"/>
              </a:rPr>
              <a:t>4. LUYỆN TẬP</a:t>
            </a:r>
          </a:p>
        </p:txBody>
      </p:sp>
      <p:sp>
        <p:nvSpPr>
          <p:cNvPr id="4" name="TextBox 4"/>
          <p:cNvSpPr txBox="1"/>
          <p:nvPr/>
        </p:nvSpPr>
        <p:spPr>
          <a:xfrm>
            <a:off x="2514600" y="985681"/>
            <a:ext cx="12817427" cy="688975"/>
          </a:xfrm>
          <a:prstGeom prst="rect">
            <a:avLst/>
          </a:prstGeom>
        </p:spPr>
        <p:txBody>
          <a:bodyPr lIns="0" tIns="0" rIns="0" bIns="0" rtlCol="0" anchor="t">
            <a:spAutoFit/>
          </a:bodyPr>
          <a:lstStyle/>
          <a:p>
            <a:pPr algn="ctr">
              <a:lnSpc>
                <a:spcPts val="5599"/>
              </a:lnSpc>
            </a:pPr>
            <a:r>
              <a:rPr lang="en-US" sz="3999" dirty="0" err="1">
                <a:solidFill>
                  <a:srgbClr val="674935"/>
                </a:solidFill>
                <a:latin typeface="#9Slide05 Dear Saturday"/>
                <a:ea typeface="#9Slide05 Dear Saturday"/>
                <a:cs typeface="#9Slide05 Dear Saturday"/>
                <a:sym typeface="#9Slide05 Dear Saturday"/>
              </a:rPr>
              <a:t>Nhiệm</a:t>
            </a:r>
            <a:r>
              <a:rPr lang="en-US" sz="3999" dirty="0">
                <a:solidFill>
                  <a:srgbClr val="674935"/>
                </a:solidFill>
                <a:latin typeface="#9Slide05 Dear Saturday"/>
                <a:ea typeface="#9Slide05 Dear Saturday"/>
                <a:cs typeface="#9Slide05 Dear Saturday"/>
                <a:sym typeface="#9Slide05 Dear Saturday"/>
              </a:rPr>
              <a:t> </a:t>
            </a:r>
            <a:r>
              <a:rPr lang="en-US" sz="3999" dirty="0" err="1">
                <a:solidFill>
                  <a:srgbClr val="674935"/>
                </a:solidFill>
                <a:latin typeface="#9Slide05 Dear Saturday"/>
                <a:ea typeface="#9Slide05 Dear Saturday"/>
                <a:cs typeface="#9Slide05 Dear Saturday"/>
                <a:sym typeface="#9Slide05 Dear Saturday"/>
              </a:rPr>
              <a:t>vụ</a:t>
            </a:r>
            <a:r>
              <a:rPr lang="en-US" sz="3999" dirty="0">
                <a:solidFill>
                  <a:srgbClr val="674935"/>
                </a:solidFill>
                <a:latin typeface="#9Slide05 Dear Saturday"/>
                <a:ea typeface="#9Slide05 Dear Saturday"/>
                <a:cs typeface="#9Slide05 Dear Saturday"/>
                <a:sym typeface="#9Slide05 Dear Saturday"/>
              </a:rPr>
              <a:t> 1</a:t>
            </a:r>
          </a:p>
        </p:txBody>
      </p:sp>
      <p:graphicFrame>
        <p:nvGraphicFramePr>
          <p:cNvPr id="5" name="Bảng 4">
            <a:extLst>
              <a:ext uri="{FF2B5EF4-FFF2-40B4-BE49-F238E27FC236}">
                <a16:creationId xmlns:a16="http://schemas.microsoft.com/office/drawing/2014/main" id="{FE271396-6F7B-7E32-8237-2F1B794D562B}"/>
              </a:ext>
            </a:extLst>
          </p:cNvPr>
          <p:cNvGraphicFramePr>
            <a:graphicFrameLocks noGrp="1"/>
          </p:cNvGraphicFramePr>
          <p:nvPr>
            <p:extLst>
              <p:ext uri="{D42A27DB-BD31-4B8C-83A1-F6EECF244321}">
                <p14:modId xmlns:p14="http://schemas.microsoft.com/office/powerpoint/2010/main" val="1593037747"/>
              </p:ext>
            </p:extLst>
          </p:nvPr>
        </p:nvGraphicFramePr>
        <p:xfrm>
          <a:off x="946296" y="3581284"/>
          <a:ext cx="16471608" cy="5905616"/>
        </p:xfrm>
        <a:graphic>
          <a:graphicData uri="http://schemas.openxmlformats.org/drawingml/2006/table">
            <a:tbl>
              <a:tblPr/>
              <a:tblGrid>
                <a:gridCol w="5289049">
                  <a:extLst>
                    <a:ext uri="{9D8B030D-6E8A-4147-A177-3AD203B41FA5}">
                      <a16:colId xmlns:a16="http://schemas.microsoft.com/office/drawing/2014/main" val="303564530"/>
                    </a:ext>
                  </a:extLst>
                </a:gridCol>
                <a:gridCol w="11182559">
                  <a:extLst>
                    <a:ext uri="{9D8B030D-6E8A-4147-A177-3AD203B41FA5}">
                      <a16:colId xmlns:a16="http://schemas.microsoft.com/office/drawing/2014/main" val="3323500836"/>
                    </a:ext>
                  </a:extLst>
                </a:gridCol>
              </a:tblGrid>
              <a:tr h="587997">
                <a:tc>
                  <a:txBody>
                    <a:bodyPr/>
                    <a:lstStyle/>
                    <a:p>
                      <a:pPr algn="ctr" rtl="0" fontAlgn="t">
                        <a:spcBef>
                          <a:spcPts val="200"/>
                        </a:spcBef>
                        <a:spcAft>
                          <a:spcPts val="200"/>
                        </a:spcAft>
                      </a:pPr>
                      <a:r>
                        <a:rPr lang="en-US" sz="3000" b="1"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Yêu</a:t>
                      </a:r>
                      <a:r>
                        <a:rPr lang="en-US" sz="3000" b="1"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000" b="1"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cầu</a:t>
                      </a:r>
                      <a:r>
                        <a:rPr lang="en-US" sz="3000" b="1"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endParaRPr lang="en-US" sz="3000" b="1"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44079" marR="44079" marT="38330" marB="38330"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accent6">
                        <a:lumMod val="20000"/>
                        <a:lumOff val="80000"/>
                      </a:schemeClr>
                    </a:solidFill>
                  </a:tcPr>
                </a:tc>
                <a:tc>
                  <a:txBody>
                    <a:bodyPr/>
                    <a:lstStyle/>
                    <a:p>
                      <a:pPr algn="ctr" rtl="0" fontAlgn="t">
                        <a:spcBef>
                          <a:spcPts val="200"/>
                        </a:spcBef>
                        <a:spcAft>
                          <a:spcPts val="200"/>
                        </a:spcAft>
                      </a:pPr>
                      <a:r>
                        <a:rPr lang="en-US" sz="3000" b="1"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Thực</a:t>
                      </a:r>
                      <a:r>
                        <a:rPr lang="en-US" sz="3000" b="1"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000" b="1"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hiện</a:t>
                      </a:r>
                      <a:r>
                        <a:rPr lang="en-US" sz="3000" b="1"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000" b="1"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yêu</a:t>
                      </a:r>
                      <a:r>
                        <a:rPr lang="en-US" sz="3000" b="1"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000" b="1"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cầu</a:t>
                      </a:r>
                      <a:r>
                        <a:rPr lang="en-US" sz="3000" b="1"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endParaRPr lang="en-US" sz="3000" b="1"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44079" marR="44079" marT="38330" marB="38330"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33245379"/>
                  </a:ext>
                </a:extLst>
              </a:tr>
              <a:tr h="587997">
                <a:tc>
                  <a:txBody>
                    <a:bodyPr/>
                    <a:lstStyle/>
                    <a:p>
                      <a:pPr algn="just" rtl="0" fontAlgn="t">
                        <a:spcBef>
                          <a:spcPts val="200"/>
                        </a:spcBef>
                        <a:spcAft>
                          <a:spcPts val="200"/>
                        </a:spcAft>
                      </a:pPr>
                      <a:r>
                        <a:rPr lang="en-US" sz="30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Văn </a:t>
                      </a:r>
                      <a:r>
                        <a:rPr lang="en-US" sz="30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bản</a:t>
                      </a:r>
                      <a:r>
                        <a:rPr lang="en-US" sz="30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0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viết</a:t>
                      </a:r>
                      <a:r>
                        <a:rPr lang="en-US" sz="30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0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về</a:t>
                      </a:r>
                      <a:r>
                        <a:rPr lang="en-US" sz="30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0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vấn</a:t>
                      </a:r>
                      <a:r>
                        <a:rPr lang="en-US" sz="30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0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đề</a:t>
                      </a:r>
                      <a:r>
                        <a:rPr lang="en-US" sz="30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0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gì</a:t>
                      </a:r>
                      <a:r>
                        <a:rPr lang="en-US" sz="30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endParaRPr lang="en-US" sz="3000"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44079" marR="44079" marT="38330" marB="38330"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c>
                  <a:txBody>
                    <a:bodyPr/>
                    <a:lstStyle/>
                    <a:p>
                      <a:pPr algn="just" rtl="0" fontAlgn="t">
                        <a:spcBef>
                          <a:spcPts val="200"/>
                        </a:spcBef>
                        <a:spcAft>
                          <a:spcPts val="200"/>
                        </a:spcAft>
                      </a:pPr>
                      <a:endParaRPr lang="en-US" sz="3000"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44079" marR="44079" marT="38330" marB="38330"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extLst>
                  <a:ext uri="{0D108BD9-81ED-4DB2-BD59-A6C34878D82A}">
                    <a16:rowId xmlns:a16="http://schemas.microsoft.com/office/drawing/2014/main" val="1546022687"/>
                  </a:ext>
                </a:extLst>
              </a:tr>
              <a:tr h="813934">
                <a:tc>
                  <a:txBody>
                    <a:bodyPr/>
                    <a:lstStyle/>
                    <a:p>
                      <a:pPr algn="just" rtl="0" fontAlgn="t">
                        <a:spcBef>
                          <a:spcPts val="200"/>
                        </a:spcBef>
                        <a:spcAft>
                          <a:spcPts val="200"/>
                        </a:spcAft>
                      </a:pPr>
                      <a:r>
                        <a:rPr lang="en-US" sz="3000" b="0" i="0" u="none" strike="noStrike">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Mục đích viết của văn bản là gì?</a:t>
                      </a:r>
                      <a:endParaRPr lang="en-US" sz="300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44079" marR="44079" marT="38330" marB="38330"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c>
                  <a:txBody>
                    <a:bodyPr/>
                    <a:lstStyle/>
                    <a:p>
                      <a:pPr algn="just" rtl="0" fontAlgn="t">
                        <a:spcBef>
                          <a:spcPts val="200"/>
                        </a:spcBef>
                        <a:spcAft>
                          <a:spcPts val="200"/>
                        </a:spcAft>
                      </a:pPr>
                      <a:endParaRPr lang="vi-VN" sz="3000"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44079" marR="44079" marT="38330" marB="38330"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extLst>
                  <a:ext uri="{0D108BD9-81ED-4DB2-BD59-A6C34878D82A}">
                    <a16:rowId xmlns:a16="http://schemas.microsoft.com/office/drawing/2014/main" val="1391102810"/>
                  </a:ext>
                </a:extLst>
              </a:tr>
              <a:tr h="1091561">
                <a:tc>
                  <a:txBody>
                    <a:bodyPr/>
                    <a:lstStyle/>
                    <a:p>
                      <a:pPr algn="just" rtl="0" fontAlgn="t">
                        <a:spcBef>
                          <a:spcPts val="200"/>
                        </a:spcBef>
                        <a:spcAft>
                          <a:spcPts val="200"/>
                        </a:spcAft>
                      </a:pPr>
                      <a:r>
                        <a:rPr lang="en-US" sz="3000" b="0" i="0" u="none" strike="noStrike">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Văn bản bàn về những khía cạnh nào của vấn đề?</a:t>
                      </a:r>
                      <a:endParaRPr lang="en-US" sz="300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44079" marR="44079" marT="38330" marB="38330"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c>
                  <a:txBody>
                    <a:bodyPr/>
                    <a:lstStyle/>
                    <a:p>
                      <a:pPr algn="just" rtl="0" fontAlgn="base">
                        <a:spcBef>
                          <a:spcPts val="200"/>
                        </a:spcBef>
                        <a:spcAft>
                          <a:spcPts val="0"/>
                        </a:spcAft>
                        <a:buFont typeface="Arial" panose="020B0604020202020204" pitchFamily="34" charset="0"/>
                        <a:buChar char="•"/>
                      </a:pPr>
                      <a:endParaRPr lang="vi-VN" sz="30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44079" marR="44079" marT="38330" marB="38330"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extLst>
                  <a:ext uri="{0D108BD9-81ED-4DB2-BD59-A6C34878D82A}">
                    <a16:rowId xmlns:a16="http://schemas.microsoft.com/office/drawing/2014/main" val="2343653328"/>
                  </a:ext>
                </a:extLst>
              </a:tr>
              <a:tr h="1091561">
                <a:tc>
                  <a:txBody>
                    <a:bodyPr/>
                    <a:lstStyle/>
                    <a:p>
                      <a:pPr algn="just" rtl="0" fontAlgn="t">
                        <a:spcBef>
                          <a:spcPts val="200"/>
                        </a:spcBef>
                        <a:spcAft>
                          <a:spcPts val="200"/>
                        </a:spcAft>
                      </a:pPr>
                      <a:r>
                        <a:rPr lang="en-US" sz="3000" b="0" i="0" u="none" strike="noStrike">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Văn bản sử dụng những bằng chứng nào?</a:t>
                      </a:r>
                      <a:endParaRPr lang="en-US" sz="300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44079" marR="44079" marT="38330" marB="38330"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c>
                  <a:txBody>
                    <a:bodyPr/>
                    <a:lstStyle/>
                    <a:p>
                      <a:pPr algn="just" rtl="0" fontAlgn="base">
                        <a:spcBef>
                          <a:spcPts val="200"/>
                        </a:spcBef>
                        <a:spcAft>
                          <a:spcPts val="200"/>
                        </a:spcAft>
                        <a:buFont typeface="Arial" panose="020B0604020202020204" pitchFamily="34" charset="0"/>
                        <a:buChar char="•"/>
                      </a:pPr>
                      <a:endParaRPr lang="en-US" sz="30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44079" marR="44079" marT="38330" marB="38330"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extLst>
                  <a:ext uri="{0D108BD9-81ED-4DB2-BD59-A6C34878D82A}">
                    <a16:rowId xmlns:a16="http://schemas.microsoft.com/office/drawing/2014/main" val="1229609642"/>
                  </a:ext>
                </a:extLst>
              </a:tr>
              <a:tr h="1732566">
                <a:tc>
                  <a:txBody>
                    <a:bodyPr/>
                    <a:lstStyle/>
                    <a:p>
                      <a:pPr algn="just" rtl="0" fontAlgn="t">
                        <a:spcBef>
                          <a:spcPts val="200"/>
                        </a:spcBef>
                        <a:spcAft>
                          <a:spcPts val="200"/>
                        </a:spcAft>
                      </a:pPr>
                      <a:r>
                        <a:rPr lang="en-US" sz="3000" b="0" i="0" u="none" strike="noStrike">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Đặc điểm nổi bật trong cách bàn luận vấn đề của tác giả là gì? </a:t>
                      </a:r>
                      <a:endParaRPr lang="en-US" sz="300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44079" marR="44079" marT="38330" marB="38330"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c>
                  <a:txBody>
                    <a:bodyPr/>
                    <a:lstStyle/>
                    <a:p>
                      <a:pPr algn="just" rtl="0" fontAlgn="base">
                        <a:spcBef>
                          <a:spcPts val="200"/>
                        </a:spcBef>
                        <a:spcAft>
                          <a:spcPts val="200"/>
                        </a:spcAft>
                        <a:buFont typeface="Arial" panose="020B0604020202020204" pitchFamily="34" charset="0"/>
                        <a:buChar char="•"/>
                      </a:pPr>
                      <a:endParaRPr lang="vi-VN" sz="30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44079" marR="44079" marT="38330" marB="38330"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extLst>
                  <a:ext uri="{0D108BD9-81ED-4DB2-BD59-A6C34878D82A}">
                    <a16:rowId xmlns:a16="http://schemas.microsoft.com/office/drawing/2014/main" val="1938160602"/>
                  </a:ext>
                </a:extLst>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BF8E9"/>
        </a:solidFill>
        <a:effectLst/>
      </p:bgPr>
    </p:bg>
    <p:spTree>
      <p:nvGrpSpPr>
        <p:cNvPr id="1" name=""/>
        <p:cNvGrpSpPr/>
        <p:nvPr/>
      </p:nvGrpSpPr>
      <p:grpSpPr>
        <a:xfrm>
          <a:off x="0" y="0"/>
          <a:ext cx="0" cy="0"/>
          <a:chOff x="0" y="0"/>
          <a:chExt cx="0" cy="0"/>
        </a:xfrm>
      </p:grpSpPr>
      <p:graphicFrame>
        <p:nvGraphicFramePr>
          <p:cNvPr id="5" name="Bảng 4">
            <a:extLst>
              <a:ext uri="{FF2B5EF4-FFF2-40B4-BE49-F238E27FC236}">
                <a16:creationId xmlns:a16="http://schemas.microsoft.com/office/drawing/2014/main" id="{FE271396-6F7B-7E32-8237-2F1B794D562B}"/>
              </a:ext>
            </a:extLst>
          </p:cNvPr>
          <p:cNvGraphicFramePr>
            <a:graphicFrameLocks noGrp="1"/>
          </p:cNvGraphicFramePr>
          <p:nvPr>
            <p:extLst>
              <p:ext uri="{D42A27DB-BD31-4B8C-83A1-F6EECF244321}">
                <p14:modId xmlns:p14="http://schemas.microsoft.com/office/powerpoint/2010/main" val="4173001596"/>
              </p:ext>
            </p:extLst>
          </p:nvPr>
        </p:nvGraphicFramePr>
        <p:xfrm>
          <a:off x="266700" y="266701"/>
          <a:ext cx="17754600" cy="9677401"/>
        </p:xfrm>
        <a:graphic>
          <a:graphicData uri="http://schemas.openxmlformats.org/drawingml/2006/table">
            <a:tbl>
              <a:tblPr/>
              <a:tblGrid>
                <a:gridCol w="4381500">
                  <a:extLst>
                    <a:ext uri="{9D8B030D-6E8A-4147-A177-3AD203B41FA5}">
                      <a16:colId xmlns:a16="http://schemas.microsoft.com/office/drawing/2014/main" val="303564530"/>
                    </a:ext>
                  </a:extLst>
                </a:gridCol>
                <a:gridCol w="13373100">
                  <a:extLst>
                    <a:ext uri="{9D8B030D-6E8A-4147-A177-3AD203B41FA5}">
                      <a16:colId xmlns:a16="http://schemas.microsoft.com/office/drawing/2014/main" val="3323500836"/>
                    </a:ext>
                  </a:extLst>
                </a:gridCol>
              </a:tblGrid>
              <a:tr h="616163">
                <a:tc>
                  <a:txBody>
                    <a:bodyPr/>
                    <a:lstStyle/>
                    <a:p>
                      <a:pPr algn="ctr" rtl="0" fontAlgn="t">
                        <a:spcBef>
                          <a:spcPts val="200"/>
                        </a:spcBef>
                        <a:spcAft>
                          <a:spcPts val="200"/>
                        </a:spcAft>
                      </a:pPr>
                      <a:r>
                        <a:rPr lang="en-US" sz="3200" b="1"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Yêu</a:t>
                      </a:r>
                      <a:r>
                        <a:rPr lang="en-US" sz="3200" b="1"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200" b="1"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cầu</a:t>
                      </a:r>
                      <a:r>
                        <a:rPr lang="en-US" sz="3200" b="1"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endParaRPr lang="en-US" sz="3200" b="1"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44079" marR="44079" marT="38330" marB="38330">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accent6">
                        <a:lumMod val="20000"/>
                        <a:lumOff val="80000"/>
                      </a:schemeClr>
                    </a:solidFill>
                  </a:tcPr>
                </a:tc>
                <a:tc>
                  <a:txBody>
                    <a:bodyPr/>
                    <a:lstStyle/>
                    <a:p>
                      <a:pPr algn="ctr" rtl="0" fontAlgn="t">
                        <a:spcBef>
                          <a:spcPts val="200"/>
                        </a:spcBef>
                        <a:spcAft>
                          <a:spcPts val="200"/>
                        </a:spcAft>
                      </a:pPr>
                      <a:r>
                        <a:rPr lang="en-US" sz="3200" b="1"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Thực</a:t>
                      </a:r>
                      <a:r>
                        <a:rPr lang="en-US" sz="3200" b="1"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200" b="1"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hiện</a:t>
                      </a:r>
                      <a:r>
                        <a:rPr lang="en-US" sz="3200" b="1"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200" b="1"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yêu</a:t>
                      </a:r>
                      <a:r>
                        <a:rPr lang="en-US" sz="3200" b="1"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200" b="1"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cầu</a:t>
                      </a:r>
                      <a:r>
                        <a:rPr lang="en-US" sz="3200" b="1"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endParaRPr lang="en-US" sz="3200" b="1"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44079" marR="44079" marT="38330" marB="38330">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33245379"/>
                  </a:ext>
                </a:extLst>
              </a:tr>
              <a:tr h="1143847">
                <a:tc>
                  <a:txBody>
                    <a:bodyPr/>
                    <a:lstStyle/>
                    <a:p>
                      <a:pPr algn="just" rtl="0" fontAlgn="t">
                        <a:spcBef>
                          <a:spcPts val="200"/>
                        </a:spcBef>
                        <a:spcAft>
                          <a:spcPts val="200"/>
                        </a:spcAft>
                      </a:pPr>
                      <a:r>
                        <a:rPr lang="en-US" sz="32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Văn </a:t>
                      </a:r>
                      <a:r>
                        <a:rPr lang="en-US" sz="32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bản</a:t>
                      </a:r>
                      <a:r>
                        <a:rPr lang="en-US" sz="32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2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viết</a:t>
                      </a:r>
                      <a:r>
                        <a:rPr lang="en-US" sz="32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2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về</a:t>
                      </a:r>
                      <a:r>
                        <a:rPr lang="en-US" sz="32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2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vấn</a:t>
                      </a:r>
                      <a:r>
                        <a:rPr lang="en-US" sz="32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2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đề</a:t>
                      </a:r>
                      <a:r>
                        <a:rPr lang="en-US" sz="32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2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gì</a:t>
                      </a:r>
                      <a:r>
                        <a:rPr lang="en-US" sz="32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endParaRPr lang="en-US" sz="3200"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44079" marR="44079" marT="38330" marB="38330">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c>
                  <a:txBody>
                    <a:bodyPr/>
                    <a:lstStyle/>
                    <a:p>
                      <a:pPr algn="just" rtl="0" fontAlgn="t">
                        <a:spcBef>
                          <a:spcPts val="200"/>
                        </a:spcBef>
                        <a:spcAft>
                          <a:spcPts val="200"/>
                        </a:spcAft>
                      </a:pPr>
                      <a:r>
                        <a:rPr lang="en-US" sz="32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Thông qua </a:t>
                      </a:r>
                      <a:r>
                        <a:rPr lang="en-US" sz="32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tác</a:t>
                      </a:r>
                      <a:r>
                        <a:rPr lang="en-US" sz="32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2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phẩm</a:t>
                      </a:r>
                      <a:r>
                        <a:rPr lang="en-US" sz="32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200" b="0" i="1"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Thằng</a:t>
                      </a:r>
                      <a:r>
                        <a:rPr lang="en-US" sz="3200" b="0" i="1"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200" b="0" i="1"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quỷ</a:t>
                      </a:r>
                      <a:r>
                        <a:rPr lang="en-US" sz="3200" b="0" i="1"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200" b="0" i="1"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nhỏ</a:t>
                      </a:r>
                      <a:r>
                        <a:rPr lang="en-US" sz="3200" b="0" i="1"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a:t>
                      </a:r>
                      <a:r>
                        <a:rPr lang="en-US" sz="32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2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suy</a:t>
                      </a:r>
                      <a:r>
                        <a:rPr lang="en-US" sz="32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2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ngẫm</a:t>
                      </a:r>
                      <a:r>
                        <a:rPr lang="en-US" sz="32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2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về</a:t>
                      </a:r>
                      <a:r>
                        <a:rPr lang="en-US" sz="32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2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những</a:t>
                      </a:r>
                      <a:r>
                        <a:rPr lang="en-US" sz="32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2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phẩm</a:t>
                      </a:r>
                      <a:r>
                        <a:rPr lang="en-US" sz="32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2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chất</a:t>
                      </a:r>
                      <a:r>
                        <a:rPr lang="en-US" sz="32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2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cần</a:t>
                      </a:r>
                      <a:r>
                        <a:rPr lang="en-US" sz="32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2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có</a:t>
                      </a:r>
                      <a:r>
                        <a:rPr lang="en-US" sz="32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2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của</a:t>
                      </a:r>
                      <a:r>
                        <a:rPr lang="en-US" sz="32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2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một</a:t>
                      </a:r>
                      <a:r>
                        <a:rPr lang="en-US" sz="32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2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tác</a:t>
                      </a:r>
                      <a:r>
                        <a:rPr lang="en-US" sz="32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2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phẩm</a:t>
                      </a:r>
                      <a:r>
                        <a:rPr lang="en-US" sz="32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2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văn</a:t>
                      </a:r>
                      <a:r>
                        <a:rPr lang="en-US" sz="32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2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học</a:t>
                      </a:r>
                      <a:r>
                        <a:rPr lang="en-US" sz="32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2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viết</a:t>
                      </a:r>
                      <a:r>
                        <a:rPr lang="en-US" sz="32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2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cho</a:t>
                      </a:r>
                      <a:r>
                        <a:rPr lang="en-US" sz="32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2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thiếu</a:t>
                      </a:r>
                      <a:r>
                        <a:rPr lang="en-US" sz="32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2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nhi</a:t>
                      </a:r>
                      <a:endParaRPr lang="en-US" sz="3200"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44079" marR="44079" marT="38330" marB="38330">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extLst>
                  <a:ext uri="{0D108BD9-81ED-4DB2-BD59-A6C34878D82A}">
                    <a16:rowId xmlns:a16="http://schemas.microsoft.com/office/drawing/2014/main" val="1546022687"/>
                  </a:ext>
                </a:extLst>
              </a:tr>
              <a:tr h="1671532">
                <a:tc>
                  <a:txBody>
                    <a:bodyPr/>
                    <a:lstStyle/>
                    <a:p>
                      <a:pPr algn="just" rtl="0" fontAlgn="t">
                        <a:spcBef>
                          <a:spcPts val="200"/>
                        </a:spcBef>
                        <a:spcAft>
                          <a:spcPts val="200"/>
                        </a:spcAft>
                      </a:pPr>
                      <a:r>
                        <a:rPr lang="en-US" sz="3200" b="0" i="0" u="none" strike="noStrike">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Mục đích viết của văn bản là gì?</a:t>
                      </a:r>
                      <a:endParaRPr lang="en-US" sz="320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44079" marR="44079" marT="38330" marB="38330">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c>
                  <a:txBody>
                    <a:bodyPr/>
                    <a:lstStyle/>
                    <a:p>
                      <a:pPr algn="just" rtl="0" fontAlgn="t">
                        <a:spcBef>
                          <a:spcPts val="200"/>
                        </a:spcBef>
                        <a:spcAft>
                          <a:spcPts val="200"/>
                        </a:spcAft>
                      </a:pPr>
                      <a:r>
                        <a:rPr lang="vi-VN" sz="32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Tác giả đề xuất những phẩm chất cần có của một tác phẩm văn học viết cho thiếu nhi dựa trên việc phân tích một trường hợp cụ thể là tác phẩm </a:t>
                      </a:r>
                      <a:r>
                        <a:rPr lang="vi-VN" sz="3200" b="0" i="1"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Thằng quỷ nhỏ</a:t>
                      </a:r>
                      <a:endParaRPr lang="vi-VN" sz="3200"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44079" marR="44079" marT="38330" marB="38330">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extLst>
                  <a:ext uri="{0D108BD9-81ED-4DB2-BD59-A6C34878D82A}">
                    <a16:rowId xmlns:a16="http://schemas.microsoft.com/office/drawing/2014/main" val="1391102810"/>
                  </a:ext>
                </a:extLst>
              </a:tr>
              <a:tr h="1671532">
                <a:tc>
                  <a:txBody>
                    <a:bodyPr/>
                    <a:lstStyle/>
                    <a:p>
                      <a:pPr algn="just" rtl="0" fontAlgn="t">
                        <a:spcBef>
                          <a:spcPts val="200"/>
                        </a:spcBef>
                        <a:spcAft>
                          <a:spcPts val="200"/>
                        </a:spcAft>
                      </a:pPr>
                      <a:r>
                        <a:rPr lang="en-US" sz="3200" b="0" i="0" u="none" strike="noStrike">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Văn bản bàn về những khía cạnh nào của vấn đề?</a:t>
                      </a:r>
                      <a:endParaRPr lang="en-US" sz="320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44079" marR="44079" marT="38330" marB="38330">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c>
                  <a:txBody>
                    <a:bodyPr/>
                    <a:lstStyle/>
                    <a:p>
                      <a:pPr algn="just" rtl="0" fontAlgn="base">
                        <a:spcBef>
                          <a:spcPts val="200"/>
                        </a:spcBef>
                        <a:spcAft>
                          <a:spcPts val="0"/>
                        </a:spcAft>
                        <a:buFont typeface="Arial" panose="020B0604020202020204" pitchFamily="34" charset="0"/>
                        <a:buChar char="•"/>
                      </a:pPr>
                      <a:r>
                        <a:rPr lang="vi-VN" sz="32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Nhân dạng khác biệt của Quỳnh và thái độ của mọi người đối với nhân dạng ấy</a:t>
                      </a:r>
                    </a:p>
                    <a:p>
                      <a:pPr algn="just" rtl="0" fontAlgn="base">
                        <a:spcBef>
                          <a:spcPts val="0"/>
                        </a:spcBef>
                        <a:spcAft>
                          <a:spcPts val="0"/>
                        </a:spcAft>
                        <a:buFont typeface="Arial" panose="020B0604020202020204" pitchFamily="34" charset="0"/>
                        <a:buChar char="•"/>
                      </a:pPr>
                      <a:r>
                        <a:rPr lang="vi-VN" sz="32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Nhân dạng con người là một tạo tác mang tính văn hóa</a:t>
                      </a:r>
                    </a:p>
                    <a:p>
                      <a:pPr algn="just" rtl="0" fontAlgn="base">
                        <a:spcBef>
                          <a:spcPts val="0"/>
                        </a:spcBef>
                        <a:spcAft>
                          <a:spcPts val="200"/>
                        </a:spcAft>
                        <a:buFont typeface="Arial" panose="020B0604020202020204" pitchFamily="34" charset="0"/>
                        <a:buChar char="•"/>
                      </a:pPr>
                      <a:r>
                        <a:rPr lang="vi-VN" sz="32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Những phẩm chất cần có của một tác phẩm văn học viết cho thiếu nhi</a:t>
                      </a:r>
                    </a:p>
                  </a:txBody>
                  <a:tcPr marL="44079" marR="44079" marT="38330" marB="38330">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extLst>
                  <a:ext uri="{0D108BD9-81ED-4DB2-BD59-A6C34878D82A}">
                    <a16:rowId xmlns:a16="http://schemas.microsoft.com/office/drawing/2014/main" val="2343653328"/>
                  </a:ext>
                </a:extLst>
              </a:tr>
              <a:tr h="1202479">
                <a:tc>
                  <a:txBody>
                    <a:bodyPr/>
                    <a:lstStyle/>
                    <a:p>
                      <a:pPr algn="just" rtl="0" fontAlgn="t">
                        <a:spcBef>
                          <a:spcPts val="200"/>
                        </a:spcBef>
                        <a:spcAft>
                          <a:spcPts val="200"/>
                        </a:spcAft>
                      </a:pPr>
                      <a:r>
                        <a:rPr lang="en-US" sz="3200" b="0" i="0" u="none" strike="noStrike">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Văn bản sử dụng những bằng chứng nào?</a:t>
                      </a:r>
                      <a:endParaRPr lang="en-US" sz="320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44079" marR="44079" marT="38330" marB="38330">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c>
                  <a:txBody>
                    <a:bodyPr/>
                    <a:lstStyle/>
                    <a:p>
                      <a:pPr algn="just" rtl="0" fontAlgn="base">
                        <a:spcBef>
                          <a:spcPts val="200"/>
                        </a:spcBef>
                        <a:spcAft>
                          <a:spcPts val="200"/>
                        </a:spcAft>
                        <a:buFont typeface="Arial" panose="020B0604020202020204" pitchFamily="34" charset="0"/>
                        <a:buChar char="•"/>
                      </a:pPr>
                      <a:r>
                        <a:rPr lang="en-US" sz="3200" b="0" i="0" u="none" strike="noStrike">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Lấy bằng chứng trong tác phẩm </a:t>
                      </a:r>
                      <a:r>
                        <a:rPr lang="en-US" sz="3200" b="0" i="1" u="none" strike="noStrike">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Thằng quỷ nhỏ</a:t>
                      </a:r>
                      <a:r>
                        <a:rPr lang="en-US" sz="3200" b="0" i="0" u="none" strike="noStrike">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của Nguyễn Nhật Ánh</a:t>
                      </a:r>
                    </a:p>
                    <a:p>
                      <a:pPr algn="just" rtl="0" fontAlgn="base">
                        <a:spcBef>
                          <a:spcPts val="200"/>
                        </a:spcBef>
                        <a:spcAft>
                          <a:spcPts val="200"/>
                        </a:spcAft>
                        <a:buFont typeface="Arial" panose="020B0604020202020204" pitchFamily="34" charset="0"/>
                        <a:buChar char="•"/>
                      </a:pPr>
                      <a:r>
                        <a:rPr lang="en-US" sz="3200" b="0" i="0" u="none" strike="noStrike">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Truyện cổ tích</a:t>
                      </a:r>
                    </a:p>
                  </a:txBody>
                  <a:tcPr marL="44079" marR="44079" marT="38330" marB="38330">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extLst>
                  <a:ext uri="{0D108BD9-81ED-4DB2-BD59-A6C34878D82A}">
                    <a16:rowId xmlns:a16="http://schemas.microsoft.com/office/drawing/2014/main" val="1229609642"/>
                  </a:ext>
                </a:extLst>
              </a:tr>
              <a:tr h="3371848">
                <a:tc>
                  <a:txBody>
                    <a:bodyPr/>
                    <a:lstStyle/>
                    <a:p>
                      <a:pPr algn="just" rtl="0" fontAlgn="t">
                        <a:spcBef>
                          <a:spcPts val="200"/>
                        </a:spcBef>
                        <a:spcAft>
                          <a:spcPts val="200"/>
                        </a:spcAft>
                      </a:pPr>
                      <a:r>
                        <a:rPr lang="en-US" sz="3200" b="0" i="0" u="none" strike="noStrike">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Đặc điểm nổi bật trong cách bàn luận vấn đề của tác giả là gì? </a:t>
                      </a:r>
                      <a:endParaRPr lang="en-US" sz="320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44079" marR="44079" marT="38330" marB="38330">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c>
                  <a:txBody>
                    <a:bodyPr/>
                    <a:lstStyle/>
                    <a:p>
                      <a:pPr algn="just" rtl="0" fontAlgn="base">
                        <a:spcBef>
                          <a:spcPts val="200"/>
                        </a:spcBef>
                        <a:spcAft>
                          <a:spcPts val="200"/>
                        </a:spcAft>
                        <a:buFont typeface="Arial" panose="020B0604020202020204" pitchFamily="34" charset="0"/>
                        <a:buChar char="•"/>
                      </a:pPr>
                      <a:r>
                        <a:rPr lang="vi-VN" sz="32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Cách đặt vấn đề sắc sảo</a:t>
                      </a:r>
                    </a:p>
                    <a:p>
                      <a:pPr marR="30480" algn="just" rtl="0" fontAlgn="base">
                        <a:spcBef>
                          <a:spcPts val="200"/>
                        </a:spcBef>
                        <a:spcAft>
                          <a:spcPts val="200"/>
                        </a:spcAft>
                        <a:buFont typeface="Arial" panose="020B0604020202020204" pitchFamily="34" charset="0"/>
                        <a:buChar char="•"/>
                      </a:pPr>
                      <a:r>
                        <a:rPr lang="vi-VN" sz="32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Tổ chức luận điểm </a:t>
                      </a:r>
                      <a:r>
                        <a:rPr lang="vi-VN" sz="32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logic</a:t>
                      </a:r>
                      <a:r>
                        <a:rPr lang="vi-VN" sz="32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chặt chẽ</a:t>
                      </a:r>
                    </a:p>
                    <a:p>
                      <a:pPr marR="30480" algn="just" rtl="0" fontAlgn="base">
                        <a:spcBef>
                          <a:spcPts val="200"/>
                        </a:spcBef>
                        <a:spcAft>
                          <a:spcPts val="200"/>
                        </a:spcAft>
                        <a:buFont typeface="Arial" panose="020B0604020202020204" pitchFamily="34" charset="0"/>
                        <a:buChar char="•"/>
                      </a:pPr>
                      <a:r>
                        <a:rPr lang="vi-VN" sz="32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Cách sử dụng lí lẽ và bằng chứng thuyết phục (lí lẽ và bằng chứng đều hướng tới làm sáng tỏ ý kiến, lí lẽ có xu hướng đối thoại với các quan điểm truyền thống, vừa diễn giải, vừa lí giải để độc giả hiểu được vấn đề nghị luận, bằng chứng được dẫn bằng nhiều cách (trực tiếp, gián tiếp)</a:t>
                      </a:r>
                    </a:p>
                  </a:txBody>
                  <a:tcPr marL="44079" marR="44079" marT="38330" marB="38330">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extLst>
                  <a:ext uri="{0D108BD9-81ED-4DB2-BD59-A6C34878D82A}">
                    <a16:rowId xmlns:a16="http://schemas.microsoft.com/office/drawing/2014/main" val="1938160602"/>
                  </a:ext>
                </a:extLst>
              </a:tr>
            </a:tbl>
          </a:graphicData>
        </a:graphic>
      </p:graphicFrame>
    </p:spTree>
    <p:extLst>
      <p:ext uri="{BB962C8B-B14F-4D97-AF65-F5344CB8AC3E}">
        <p14:creationId xmlns:p14="http://schemas.microsoft.com/office/powerpoint/2010/main" val="59248663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BF8E9"/>
        </a:solidFill>
        <a:effectLst/>
      </p:bgPr>
    </p:bg>
    <p:spTree>
      <p:nvGrpSpPr>
        <p:cNvPr id="1" name=""/>
        <p:cNvGrpSpPr/>
        <p:nvPr/>
      </p:nvGrpSpPr>
      <p:grpSpPr>
        <a:xfrm>
          <a:off x="0" y="0"/>
          <a:ext cx="0" cy="0"/>
          <a:chOff x="0" y="0"/>
          <a:chExt cx="0" cy="0"/>
        </a:xfrm>
      </p:grpSpPr>
      <p:sp>
        <p:nvSpPr>
          <p:cNvPr id="2" name="TextBox 2"/>
          <p:cNvSpPr txBox="1"/>
          <p:nvPr/>
        </p:nvSpPr>
        <p:spPr>
          <a:xfrm>
            <a:off x="3542742" y="3368356"/>
            <a:ext cx="8564925" cy="4026535"/>
          </a:xfrm>
          <a:prstGeom prst="rect">
            <a:avLst/>
          </a:prstGeom>
        </p:spPr>
        <p:txBody>
          <a:bodyPr lIns="0" tIns="0" rIns="0" bIns="0" rtlCol="0" anchor="t">
            <a:spAutoFit/>
          </a:bodyPr>
          <a:lstStyle/>
          <a:p>
            <a:pPr algn="just">
              <a:lnSpc>
                <a:spcPts val="6439"/>
              </a:lnSpc>
            </a:pPr>
            <a:r>
              <a:rPr lang="en-US" sz="4599">
                <a:solidFill>
                  <a:srgbClr val="674935"/>
                </a:solidFill>
                <a:latin typeface="Roboto Condensed"/>
                <a:ea typeface="Roboto Condensed"/>
                <a:cs typeface="Roboto Condensed"/>
                <a:sym typeface="Roboto Condensed"/>
              </a:rPr>
              <a:t>Từ các văn bản đã học, em hãy nêu kinh nghiệm đọc hiểu một văn bản nghị luận văn học.</a:t>
            </a:r>
          </a:p>
          <a:p>
            <a:pPr algn="just">
              <a:lnSpc>
                <a:spcPts val="6439"/>
              </a:lnSpc>
            </a:pPr>
            <a:r>
              <a:rPr lang="en-US" sz="4599">
                <a:solidFill>
                  <a:srgbClr val="674935"/>
                </a:solidFill>
                <a:latin typeface="Roboto Condensed"/>
                <a:ea typeface="Roboto Condensed"/>
                <a:cs typeface="Roboto Condensed"/>
                <a:sym typeface="Roboto Condensed"/>
              </a:rPr>
              <a:t>Thực hiện nhóm đôi, thời gian: 5 phút</a:t>
            </a:r>
          </a:p>
          <a:p>
            <a:pPr algn="just">
              <a:lnSpc>
                <a:spcPts val="6439"/>
              </a:lnSpc>
            </a:pPr>
            <a:endParaRPr lang="en-US" sz="4599">
              <a:solidFill>
                <a:srgbClr val="674935"/>
              </a:solidFill>
              <a:latin typeface="Roboto Condensed"/>
              <a:ea typeface="Roboto Condensed"/>
              <a:cs typeface="Roboto Condensed"/>
              <a:sym typeface="Roboto Condensed"/>
            </a:endParaRPr>
          </a:p>
        </p:txBody>
      </p:sp>
      <p:sp>
        <p:nvSpPr>
          <p:cNvPr id="3" name="Freeform 3"/>
          <p:cNvSpPr/>
          <p:nvPr/>
        </p:nvSpPr>
        <p:spPr>
          <a:xfrm>
            <a:off x="-1031319" y="3931767"/>
            <a:ext cx="9504285" cy="6926248"/>
          </a:xfrm>
          <a:custGeom>
            <a:avLst/>
            <a:gdLst/>
            <a:ahLst/>
            <a:cxnLst/>
            <a:rect l="l" t="t" r="r" b="b"/>
            <a:pathLst>
              <a:path w="9504285" h="6926248">
                <a:moveTo>
                  <a:pt x="0" y="0"/>
                </a:moveTo>
                <a:lnTo>
                  <a:pt x="9504286" y="0"/>
                </a:lnTo>
                <a:lnTo>
                  <a:pt x="9504286" y="6926248"/>
                </a:lnTo>
                <a:lnTo>
                  <a:pt x="0" y="692624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4" name="Freeform 4"/>
          <p:cNvSpPr/>
          <p:nvPr/>
        </p:nvSpPr>
        <p:spPr>
          <a:xfrm>
            <a:off x="12392011" y="4672165"/>
            <a:ext cx="5606644" cy="5445453"/>
          </a:xfrm>
          <a:custGeom>
            <a:avLst/>
            <a:gdLst/>
            <a:ahLst/>
            <a:cxnLst/>
            <a:rect l="l" t="t" r="r" b="b"/>
            <a:pathLst>
              <a:path w="5606644" h="5445453">
                <a:moveTo>
                  <a:pt x="0" y="0"/>
                </a:moveTo>
                <a:lnTo>
                  <a:pt x="5606645" y="0"/>
                </a:lnTo>
                <a:lnTo>
                  <a:pt x="5606645" y="5445453"/>
                </a:lnTo>
                <a:lnTo>
                  <a:pt x="0" y="5445453"/>
                </a:lnTo>
                <a:lnTo>
                  <a:pt x="0" y="0"/>
                </a:lnTo>
                <a:close/>
              </a:path>
            </a:pathLst>
          </a:custGeom>
          <a:blipFill>
            <a:blip r:embed="rId5"/>
            <a:stretch>
              <a:fillRect/>
            </a:stretch>
          </a:blipFill>
        </p:spPr>
        <p:txBody>
          <a:bodyPr/>
          <a:lstStyle/>
          <a:p>
            <a:endParaRPr lang="en-US"/>
          </a:p>
        </p:txBody>
      </p:sp>
      <p:sp>
        <p:nvSpPr>
          <p:cNvPr id="5" name="TextBox 5"/>
          <p:cNvSpPr txBox="1"/>
          <p:nvPr/>
        </p:nvSpPr>
        <p:spPr>
          <a:xfrm>
            <a:off x="760385" y="597534"/>
            <a:ext cx="5920879" cy="981075"/>
          </a:xfrm>
          <a:prstGeom prst="rect">
            <a:avLst/>
          </a:prstGeom>
        </p:spPr>
        <p:txBody>
          <a:bodyPr lIns="0" tIns="0" rIns="0" bIns="0" rtlCol="0" anchor="t">
            <a:spAutoFit/>
          </a:bodyPr>
          <a:lstStyle/>
          <a:p>
            <a:pPr algn="ctr">
              <a:lnSpc>
                <a:spcPts val="7799"/>
              </a:lnSpc>
              <a:spcBef>
                <a:spcPct val="0"/>
              </a:spcBef>
            </a:pPr>
            <a:r>
              <a:rPr lang="en-US" sz="6499" b="1">
                <a:solidFill>
                  <a:srgbClr val="674935"/>
                </a:solidFill>
                <a:latin typeface="Fraunces Bold"/>
                <a:ea typeface="Fraunces Bold"/>
                <a:cs typeface="Fraunces Bold"/>
                <a:sym typeface="Fraunces Bold"/>
              </a:rPr>
              <a:t>4. LUYỆN TẬP</a:t>
            </a:r>
          </a:p>
        </p:txBody>
      </p:sp>
      <p:sp>
        <p:nvSpPr>
          <p:cNvPr id="6" name="TextBox 6"/>
          <p:cNvSpPr txBox="1"/>
          <p:nvPr/>
        </p:nvSpPr>
        <p:spPr>
          <a:xfrm>
            <a:off x="1416491" y="2046445"/>
            <a:ext cx="12817427" cy="854076"/>
          </a:xfrm>
          <a:prstGeom prst="rect">
            <a:avLst/>
          </a:prstGeom>
        </p:spPr>
        <p:txBody>
          <a:bodyPr lIns="0" tIns="0" rIns="0" bIns="0" rtlCol="0" anchor="t">
            <a:spAutoFit/>
          </a:bodyPr>
          <a:lstStyle/>
          <a:p>
            <a:pPr algn="ctr">
              <a:lnSpc>
                <a:spcPts val="6999"/>
              </a:lnSpc>
            </a:pPr>
            <a:r>
              <a:rPr lang="en-US" sz="4999">
                <a:solidFill>
                  <a:srgbClr val="674935"/>
                </a:solidFill>
                <a:latin typeface="#9Slide05 Dear Saturday"/>
                <a:ea typeface="#9Slide05 Dear Saturday"/>
                <a:cs typeface="#9Slide05 Dear Saturday"/>
                <a:sym typeface="#9Slide05 Dear Saturday"/>
              </a:rPr>
              <a:t>Nhiệm vụ 2</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BF8E9"/>
        </a:solidFill>
        <a:effectLst/>
      </p:bgPr>
    </p:bg>
    <p:spTree>
      <p:nvGrpSpPr>
        <p:cNvPr id="1" name=""/>
        <p:cNvGrpSpPr/>
        <p:nvPr/>
      </p:nvGrpSpPr>
      <p:grpSpPr>
        <a:xfrm>
          <a:off x="0" y="0"/>
          <a:ext cx="0" cy="0"/>
          <a:chOff x="0" y="0"/>
          <a:chExt cx="0" cy="0"/>
        </a:xfrm>
      </p:grpSpPr>
      <p:grpSp>
        <p:nvGrpSpPr>
          <p:cNvPr id="2" name="Group 2"/>
          <p:cNvGrpSpPr/>
          <p:nvPr/>
        </p:nvGrpSpPr>
        <p:grpSpPr>
          <a:xfrm>
            <a:off x="13700761" y="9387840"/>
            <a:ext cx="243840" cy="434342"/>
            <a:chOff x="0" y="0"/>
            <a:chExt cx="325120" cy="579122"/>
          </a:xfrm>
        </p:grpSpPr>
        <p:sp>
          <p:nvSpPr>
            <p:cNvPr id="3" name="Freeform 3"/>
            <p:cNvSpPr/>
            <p:nvPr/>
          </p:nvSpPr>
          <p:spPr>
            <a:xfrm>
              <a:off x="0" y="0"/>
              <a:ext cx="325120" cy="579120"/>
            </a:xfrm>
            <a:custGeom>
              <a:avLst/>
              <a:gdLst/>
              <a:ahLst/>
              <a:cxnLst/>
              <a:rect l="l" t="t" r="r" b="b"/>
              <a:pathLst>
                <a:path w="325120" h="579120">
                  <a:moveTo>
                    <a:pt x="325120" y="289560"/>
                  </a:moveTo>
                  <a:cubicBezTo>
                    <a:pt x="325120" y="129667"/>
                    <a:pt x="252349" y="0"/>
                    <a:pt x="162560" y="0"/>
                  </a:cubicBezTo>
                  <a:cubicBezTo>
                    <a:pt x="72771" y="0"/>
                    <a:pt x="0" y="129667"/>
                    <a:pt x="0" y="289560"/>
                  </a:cubicBezTo>
                  <a:cubicBezTo>
                    <a:pt x="0" y="449453"/>
                    <a:pt x="72771" y="579120"/>
                    <a:pt x="162560" y="579120"/>
                  </a:cubicBezTo>
                  <a:cubicBezTo>
                    <a:pt x="252349" y="579120"/>
                    <a:pt x="325120" y="449453"/>
                    <a:pt x="325120" y="289560"/>
                  </a:cubicBezTo>
                  <a:close/>
                </a:path>
              </a:pathLst>
            </a:custGeom>
            <a:solidFill>
              <a:srgbClr val="EADEC6"/>
            </a:solidFill>
          </p:spPr>
          <p:txBody>
            <a:bodyPr/>
            <a:lstStyle/>
            <a:p>
              <a:endParaRPr lang="en-US"/>
            </a:p>
          </p:txBody>
        </p:sp>
      </p:grpSp>
      <p:grpSp>
        <p:nvGrpSpPr>
          <p:cNvPr id="4" name="Group 4"/>
          <p:cNvGrpSpPr/>
          <p:nvPr/>
        </p:nvGrpSpPr>
        <p:grpSpPr>
          <a:xfrm>
            <a:off x="15896845" y="-1680211"/>
            <a:ext cx="11945986" cy="10287000"/>
            <a:chOff x="0" y="0"/>
            <a:chExt cx="15927982" cy="13716000"/>
          </a:xfrm>
        </p:grpSpPr>
        <p:sp>
          <p:nvSpPr>
            <p:cNvPr id="5" name="Freeform 5"/>
            <p:cNvSpPr/>
            <p:nvPr/>
          </p:nvSpPr>
          <p:spPr>
            <a:xfrm>
              <a:off x="0" y="0"/>
              <a:ext cx="15927960" cy="13716000"/>
            </a:xfrm>
            <a:custGeom>
              <a:avLst/>
              <a:gdLst/>
              <a:ahLst/>
              <a:cxnLst/>
              <a:rect l="l" t="t" r="r" b="b"/>
              <a:pathLst>
                <a:path w="15927960" h="13716000">
                  <a:moveTo>
                    <a:pt x="0" y="0"/>
                  </a:moveTo>
                  <a:lnTo>
                    <a:pt x="15927960" y="0"/>
                  </a:lnTo>
                  <a:lnTo>
                    <a:pt x="15927960" y="13716000"/>
                  </a:lnTo>
                  <a:lnTo>
                    <a:pt x="0" y="13716000"/>
                  </a:lnTo>
                  <a:close/>
                </a:path>
              </a:pathLst>
            </a:custGeom>
            <a:solidFill>
              <a:srgbClr val="FBF8E9">
                <a:alpha val="33725"/>
              </a:srgbClr>
            </a:solidFill>
          </p:spPr>
          <p:txBody>
            <a:bodyPr/>
            <a:lstStyle/>
            <a:p>
              <a:endParaRPr lang="en-US"/>
            </a:p>
          </p:txBody>
        </p:sp>
      </p:grpSp>
      <p:sp>
        <p:nvSpPr>
          <p:cNvPr id="6" name="Freeform 6"/>
          <p:cNvSpPr/>
          <p:nvPr/>
        </p:nvSpPr>
        <p:spPr>
          <a:xfrm>
            <a:off x="0" y="2152174"/>
            <a:ext cx="23452847" cy="6801326"/>
          </a:xfrm>
          <a:custGeom>
            <a:avLst/>
            <a:gdLst/>
            <a:ahLst/>
            <a:cxnLst/>
            <a:rect l="l" t="t" r="r" b="b"/>
            <a:pathLst>
              <a:path w="23452847" h="6801326">
                <a:moveTo>
                  <a:pt x="0" y="0"/>
                </a:moveTo>
                <a:lnTo>
                  <a:pt x="23452847" y="0"/>
                </a:lnTo>
                <a:lnTo>
                  <a:pt x="23452847" y="6801326"/>
                </a:lnTo>
                <a:lnTo>
                  <a:pt x="0" y="680132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7" name="TextBox 7"/>
          <p:cNvSpPr txBox="1"/>
          <p:nvPr/>
        </p:nvSpPr>
        <p:spPr>
          <a:xfrm>
            <a:off x="1273158" y="523626"/>
            <a:ext cx="16296946" cy="867272"/>
          </a:xfrm>
          <a:prstGeom prst="rect">
            <a:avLst/>
          </a:prstGeom>
        </p:spPr>
        <p:txBody>
          <a:bodyPr lIns="0" tIns="0" rIns="0" bIns="0" rtlCol="0" anchor="t">
            <a:spAutoFit/>
          </a:bodyPr>
          <a:lstStyle/>
          <a:p>
            <a:pPr algn="ctr">
              <a:lnSpc>
                <a:spcPts val="6680"/>
              </a:lnSpc>
              <a:spcBef>
                <a:spcPct val="0"/>
              </a:spcBef>
            </a:pPr>
            <a:r>
              <a:rPr lang="en-US" sz="4771">
                <a:solidFill>
                  <a:srgbClr val="605048"/>
                </a:solidFill>
                <a:latin typeface="#9Slide07 Crocante"/>
                <a:ea typeface="#9Slide07 Crocante"/>
                <a:cs typeface="#9Slide07 Crocante"/>
                <a:sym typeface="#9Slide07 Crocante"/>
              </a:rPr>
              <a:t>Kinh nghiệm đọc hiểu một văn bản nghị luận văn học</a:t>
            </a:r>
          </a:p>
        </p:txBody>
      </p:sp>
      <p:sp>
        <p:nvSpPr>
          <p:cNvPr id="8" name="TextBox 8"/>
          <p:cNvSpPr txBox="1"/>
          <p:nvPr/>
        </p:nvSpPr>
        <p:spPr>
          <a:xfrm>
            <a:off x="1028700" y="3561331"/>
            <a:ext cx="1939142" cy="1313180"/>
          </a:xfrm>
          <a:prstGeom prst="rect">
            <a:avLst/>
          </a:prstGeom>
        </p:spPr>
        <p:txBody>
          <a:bodyPr lIns="0" tIns="0" rIns="0" bIns="0" rtlCol="0" anchor="t">
            <a:spAutoFit/>
          </a:bodyPr>
          <a:lstStyle/>
          <a:p>
            <a:pPr algn="ctr">
              <a:lnSpc>
                <a:spcPts val="5320"/>
              </a:lnSpc>
              <a:spcBef>
                <a:spcPct val="0"/>
              </a:spcBef>
            </a:pPr>
            <a:r>
              <a:rPr lang="en-US" sz="3800">
                <a:solidFill>
                  <a:srgbClr val="605048"/>
                </a:solidFill>
                <a:latin typeface="Roboto Condensed"/>
                <a:ea typeface="Roboto Condensed"/>
                <a:cs typeface="Roboto Condensed"/>
                <a:sym typeface="Roboto Condensed"/>
              </a:rPr>
              <a:t>Xác định luận đề</a:t>
            </a:r>
          </a:p>
        </p:txBody>
      </p:sp>
      <p:sp>
        <p:nvSpPr>
          <p:cNvPr id="9" name="TextBox 9"/>
          <p:cNvSpPr txBox="1"/>
          <p:nvPr/>
        </p:nvSpPr>
        <p:spPr>
          <a:xfrm>
            <a:off x="3757624" y="3561331"/>
            <a:ext cx="4854727" cy="3813810"/>
          </a:xfrm>
          <a:prstGeom prst="rect">
            <a:avLst/>
          </a:prstGeom>
        </p:spPr>
        <p:txBody>
          <a:bodyPr lIns="0" tIns="0" rIns="0" bIns="0" rtlCol="0" anchor="t">
            <a:spAutoFit/>
          </a:bodyPr>
          <a:lstStyle/>
          <a:p>
            <a:pPr algn="just">
              <a:lnSpc>
                <a:spcPts val="5040"/>
              </a:lnSpc>
            </a:pPr>
            <a:r>
              <a:rPr lang="en-US" sz="3600">
                <a:solidFill>
                  <a:srgbClr val="605048"/>
                </a:solidFill>
                <a:latin typeface="Roboto Condensed"/>
                <a:ea typeface="Roboto Condensed"/>
                <a:cs typeface="Roboto Condensed"/>
                <a:sym typeface="Roboto Condensed"/>
              </a:rPr>
              <a:t>Xác định hệ thống luận điểm, lí lẽ, bằng chứng và vẽ sơ đồ thể hiện mối quan hệ giữa luận đề, luận điểm, lí lẽ, bằng chứng</a:t>
            </a:r>
          </a:p>
          <a:p>
            <a:pPr algn="just">
              <a:lnSpc>
                <a:spcPts val="5040"/>
              </a:lnSpc>
              <a:spcBef>
                <a:spcPct val="0"/>
              </a:spcBef>
            </a:pPr>
            <a:endParaRPr lang="en-US" sz="3600">
              <a:solidFill>
                <a:srgbClr val="605048"/>
              </a:solidFill>
              <a:latin typeface="Roboto Condensed"/>
              <a:ea typeface="Roboto Condensed"/>
              <a:cs typeface="Roboto Condensed"/>
              <a:sym typeface="Roboto Condensed"/>
            </a:endParaRPr>
          </a:p>
        </p:txBody>
      </p:sp>
      <p:sp>
        <p:nvSpPr>
          <p:cNvPr id="10" name="TextBox 10"/>
          <p:cNvSpPr txBox="1"/>
          <p:nvPr/>
        </p:nvSpPr>
        <p:spPr>
          <a:xfrm>
            <a:off x="9421631" y="3387089"/>
            <a:ext cx="4811249" cy="4451985"/>
          </a:xfrm>
          <a:prstGeom prst="rect">
            <a:avLst/>
          </a:prstGeom>
        </p:spPr>
        <p:txBody>
          <a:bodyPr lIns="0" tIns="0" rIns="0" bIns="0" rtlCol="0" anchor="t">
            <a:spAutoFit/>
          </a:bodyPr>
          <a:lstStyle/>
          <a:p>
            <a:pPr algn="just">
              <a:lnSpc>
                <a:spcPts val="5040"/>
              </a:lnSpc>
              <a:spcBef>
                <a:spcPct val="0"/>
              </a:spcBef>
            </a:pPr>
            <a:r>
              <a:rPr lang="en-US" sz="3600">
                <a:solidFill>
                  <a:srgbClr val="605048"/>
                </a:solidFill>
                <a:latin typeface="Roboto Condensed"/>
                <a:ea typeface="Roboto Condensed"/>
                <a:cs typeface="Roboto Condensed"/>
                <a:sym typeface="Roboto Condensed"/>
              </a:rPr>
              <a:t>Tìm hiểu nghệ thuật lập luận của tác giả trong văn bản (cách đặt vấn đề, cách sử dụng lí lẽ, bằng chứng, cách kết thúc vấn đề, ngôn ngữ bài nghị luận…)</a:t>
            </a:r>
          </a:p>
        </p:txBody>
      </p:sp>
      <p:sp>
        <p:nvSpPr>
          <p:cNvPr id="11" name="TextBox 11"/>
          <p:cNvSpPr txBox="1"/>
          <p:nvPr/>
        </p:nvSpPr>
        <p:spPr>
          <a:xfrm>
            <a:off x="15042505" y="3706177"/>
            <a:ext cx="2837321" cy="3813810"/>
          </a:xfrm>
          <a:prstGeom prst="rect">
            <a:avLst/>
          </a:prstGeom>
        </p:spPr>
        <p:txBody>
          <a:bodyPr lIns="0" tIns="0" rIns="0" bIns="0" rtlCol="0" anchor="t">
            <a:spAutoFit/>
          </a:bodyPr>
          <a:lstStyle/>
          <a:p>
            <a:pPr algn="just">
              <a:lnSpc>
                <a:spcPts val="5040"/>
              </a:lnSpc>
              <a:spcBef>
                <a:spcPct val="0"/>
              </a:spcBef>
            </a:pPr>
            <a:r>
              <a:rPr lang="en-US" sz="3600">
                <a:solidFill>
                  <a:srgbClr val="605048"/>
                </a:solidFill>
                <a:latin typeface="Roboto Condensed"/>
                <a:ea typeface="Roboto Condensed"/>
                <a:cs typeface="Roboto Condensed"/>
                <a:sym typeface="Roboto Condensed"/>
              </a:rPr>
              <a:t>Liên hệ nội dung văn bản với thực tế để hiểu hơn về văn bản và về bản thân</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BF8E9"/>
        </a:solidFill>
        <a:effectLst/>
      </p:bgPr>
    </p:bg>
    <p:spTree>
      <p:nvGrpSpPr>
        <p:cNvPr id="1" name=""/>
        <p:cNvGrpSpPr/>
        <p:nvPr/>
      </p:nvGrpSpPr>
      <p:grpSpPr>
        <a:xfrm>
          <a:off x="0" y="0"/>
          <a:ext cx="0" cy="0"/>
          <a:chOff x="0" y="0"/>
          <a:chExt cx="0" cy="0"/>
        </a:xfrm>
      </p:grpSpPr>
      <p:grpSp>
        <p:nvGrpSpPr>
          <p:cNvPr id="2" name="Group 2"/>
          <p:cNvGrpSpPr/>
          <p:nvPr/>
        </p:nvGrpSpPr>
        <p:grpSpPr>
          <a:xfrm>
            <a:off x="1028700" y="3277716"/>
            <a:ext cx="11409264" cy="4645983"/>
            <a:chOff x="0" y="0"/>
            <a:chExt cx="3004909" cy="1223633"/>
          </a:xfrm>
        </p:grpSpPr>
        <p:sp>
          <p:nvSpPr>
            <p:cNvPr id="3" name="Freeform 3"/>
            <p:cNvSpPr/>
            <p:nvPr/>
          </p:nvSpPr>
          <p:spPr>
            <a:xfrm>
              <a:off x="0" y="0"/>
              <a:ext cx="3004909" cy="1223633"/>
            </a:xfrm>
            <a:custGeom>
              <a:avLst/>
              <a:gdLst/>
              <a:ahLst/>
              <a:cxnLst/>
              <a:rect l="l" t="t" r="r" b="b"/>
              <a:pathLst>
                <a:path w="3004909" h="1223633">
                  <a:moveTo>
                    <a:pt x="2925491" y="0"/>
                  </a:moveTo>
                  <a:lnTo>
                    <a:pt x="79418" y="0"/>
                  </a:lnTo>
                  <a:cubicBezTo>
                    <a:pt x="79418" y="43699"/>
                    <a:pt x="44079" y="79418"/>
                    <a:pt x="0" y="79418"/>
                  </a:cubicBezTo>
                  <a:lnTo>
                    <a:pt x="0" y="1144215"/>
                  </a:lnTo>
                  <a:cubicBezTo>
                    <a:pt x="43699" y="1144215"/>
                    <a:pt x="79418" y="1179554"/>
                    <a:pt x="79418" y="1223633"/>
                  </a:cubicBezTo>
                  <a:lnTo>
                    <a:pt x="2925491" y="1223633"/>
                  </a:lnTo>
                  <a:cubicBezTo>
                    <a:pt x="2925491" y="1179934"/>
                    <a:pt x="2960830" y="1144215"/>
                    <a:pt x="3004909" y="1144215"/>
                  </a:cubicBezTo>
                  <a:lnTo>
                    <a:pt x="3004909" y="79418"/>
                  </a:lnTo>
                  <a:cubicBezTo>
                    <a:pt x="2961210" y="79418"/>
                    <a:pt x="2925491" y="44079"/>
                    <a:pt x="2925491" y="0"/>
                  </a:cubicBezTo>
                  <a:close/>
                </a:path>
              </a:pathLst>
            </a:custGeom>
            <a:solidFill>
              <a:srgbClr val="D8C67E">
                <a:alpha val="26667"/>
              </a:srgbClr>
            </a:solidFill>
          </p:spPr>
          <p:txBody>
            <a:bodyPr/>
            <a:lstStyle/>
            <a:p>
              <a:endParaRPr lang="en-US"/>
            </a:p>
          </p:txBody>
        </p:sp>
        <p:sp>
          <p:nvSpPr>
            <p:cNvPr id="4" name="TextBox 4"/>
            <p:cNvSpPr txBox="1"/>
            <p:nvPr/>
          </p:nvSpPr>
          <p:spPr>
            <a:xfrm>
              <a:off x="38100" y="-247650"/>
              <a:ext cx="2928709" cy="1433183"/>
            </a:xfrm>
            <a:prstGeom prst="rect">
              <a:avLst/>
            </a:prstGeom>
          </p:spPr>
          <p:txBody>
            <a:bodyPr lIns="50800" tIns="50800" rIns="50800" bIns="50800" rtlCol="0" anchor="ctr"/>
            <a:lstStyle/>
            <a:p>
              <a:pPr algn="ctr">
                <a:lnSpc>
                  <a:spcPts val="5759"/>
                </a:lnSpc>
              </a:pPr>
              <a:endParaRPr/>
            </a:p>
          </p:txBody>
        </p:sp>
      </p:grpSp>
      <p:sp>
        <p:nvSpPr>
          <p:cNvPr id="5" name="Freeform 5"/>
          <p:cNvSpPr/>
          <p:nvPr/>
        </p:nvSpPr>
        <p:spPr>
          <a:xfrm>
            <a:off x="13226796" y="2057400"/>
            <a:ext cx="5061204" cy="8229600"/>
          </a:xfrm>
          <a:custGeom>
            <a:avLst/>
            <a:gdLst/>
            <a:ahLst/>
            <a:cxnLst/>
            <a:rect l="l" t="t" r="r" b="b"/>
            <a:pathLst>
              <a:path w="5061204" h="8229600">
                <a:moveTo>
                  <a:pt x="0" y="0"/>
                </a:moveTo>
                <a:lnTo>
                  <a:pt x="5061204" y="0"/>
                </a:lnTo>
                <a:lnTo>
                  <a:pt x="5061204" y="8229600"/>
                </a:lnTo>
                <a:lnTo>
                  <a:pt x="0" y="8229600"/>
                </a:lnTo>
                <a:lnTo>
                  <a:pt x="0" y="0"/>
                </a:lnTo>
                <a:close/>
              </a:path>
            </a:pathLst>
          </a:custGeom>
          <a:blipFill>
            <a:blip r:embed="rId3"/>
            <a:stretch>
              <a:fillRect/>
            </a:stretch>
          </a:blipFill>
        </p:spPr>
        <p:txBody>
          <a:bodyPr/>
          <a:lstStyle/>
          <a:p>
            <a:endParaRPr lang="en-US"/>
          </a:p>
        </p:txBody>
      </p:sp>
      <p:sp>
        <p:nvSpPr>
          <p:cNvPr id="6" name="TextBox 6"/>
          <p:cNvSpPr txBox="1"/>
          <p:nvPr/>
        </p:nvSpPr>
        <p:spPr>
          <a:xfrm>
            <a:off x="1028700" y="1038225"/>
            <a:ext cx="6348710" cy="885825"/>
          </a:xfrm>
          <a:prstGeom prst="rect">
            <a:avLst/>
          </a:prstGeom>
        </p:spPr>
        <p:txBody>
          <a:bodyPr lIns="0" tIns="0" rIns="0" bIns="0" rtlCol="0" anchor="t">
            <a:spAutoFit/>
          </a:bodyPr>
          <a:lstStyle/>
          <a:p>
            <a:pPr algn="ctr">
              <a:lnSpc>
                <a:spcPts val="7079"/>
              </a:lnSpc>
              <a:spcBef>
                <a:spcPct val="0"/>
              </a:spcBef>
            </a:pPr>
            <a:r>
              <a:rPr lang="en-US" sz="5899" b="1" dirty="0">
                <a:solidFill>
                  <a:srgbClr val="674935"/>
                </a:solidFill>
                <a:latin typeface="Fraunces Bold"/>
                <a:ea typeface="Fraunces Bold"/>
                <a:cs typeface="Fraunces Bold"/>
                <a:sym typeface="Fraunces Bold"/>
              </a:rPr>
              <a:t>2. ĐỌC VĂN BẢN</a:t>
            </a:r>
          </a:p>
        </p:txBody>
      </p:sp>
      <p:sp>
        <p:nvSpPr>
          <p:cNvPr id="7" name="TextBox 7"/>
          <p:cNvSpPr txBox="1"/>
          <p:nvPr/>
        </p:nvSpPr>
        <p:spPr>
          <a:xfrm>
            <a:off x="1431715" y="3547208"/>
            <a:ext cx="10246536" cy="901701"/>
          </a:xfrm>
          <a:prstGeom prst="rect">
            <a:avLst/>
          </a:prstGeom>
        </p:spPr>
        <p:txBody>
          <a:bodyPr lIns="0" tIns="0" rIns="0" bIns="0" rtlCol="0" anchor="t">
            <a:spAutoFit/>
          </a:bodyPr>
          <a:lstStyle/>
          <a:p>
            <a:pPr algn="ctr">
              <a:lnSpc>
                <a:spcPts val="6999"/>
              </a:lnSpc>
            </a:pPr>
            <a:r>
              <a:rPr lang="en-US" sz="4999">
                <a:solidFill>
                  <a:srgbClr val="674935"/>
                </a:solidFill>
                <a:latin typeface="#9Slide07 Crocante"/>
                <a:ea typeface="#9Slide07 Crocante"/>
                <a:cs typeface="#9Slide07 Crocante"/>
                <a:sym typeface="#9Slide07 Crocante"/>
              </a:rPr>
              <a:t>AI ĐỌC HIỆU QUẢ?</a:t>
            </a:r>
          </a:p>
        </p:txBody>
      </p:sp>
      <p:sp>
        <p:nvSpPr>
          <p:cNvPr id="8" name="TextBox 8"/>
          <p:cNvSpPr txBox="1"/>
          <p:nvPr/>
        </p:nvSpPr>
        <p:spPr>
          <a:xfrm>
            <a:off x="1330267" y="4718356"/>
            <a:ext cx="10652806" cy="2794000"/>
          </a:xfrm>
          <a:prstGeom prst="rect">
            <a:avLst/>
          </a:prstGeom>
        </p:spPr>
        <p:txBody>
          <a:bodyPr lIns="0" tIns="0" rIns="0" bIns="0" rtlCol="0" anchor="t">
            <a:spAutoFit/>
          </a:bodyPr>
          <a:lstStyle/>
          <a:p>
            <a:pPr algn="just">
              <a:lnSpc>
                <a:spcPts val="5599"/>
              </a:lnSpc>
            </a:pPr>
            <a:r>
              <a:rPr lang="en-US" sz="3999">
                <a:solidFill>
                  <a:srgbClr val="A98256"/>
                </a:solidFill>
                <a:latin typeface="Roboto Condensed"/>
                <a:ea typeface="Roboto Condensed"/>
                <a:cs typeface="Roboto Condensed"/>
                <a:sym typeface="Roboto Condensed"/>
              </a:rPr>
              <a:t>GV có 5 câu hỏi trắc nghiệm xoay quanh các thông tin về văn bản, thời gian tối đa cho mỗi câu trả lời đúng là 30s. HS nào giơ tay nhanh nhất sẽ giành được quyền trả lời.</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BF8E9"/>
        </a:solidFill>
        <a:effectLst/>
      </p:bgPr>
    </p:bg>
    <p:spTree>
      <p:nvGrpSpPr>
        <p:cNvPr id="1" name=""/>
        <p:cNvGrpSpPr/>
        <p:nvPr/>
      </p:nvGrpSpPr>
      <p:grpSpPr>
        <a:xfrm>
          <a:off x="0" y="0"/>
          <a:ext cx="0" cy="0"/>
          <a:chOff x="0" y="0"/>
          <a:chExt cx="0" cy="0"/>
        </a:xfrm>
      </p:grpSpPr>
      <p:sp>
        <p:nvSpPr>
          <p:cNvPr id="2" name="TextBox 2"/>
          <p:cNvSpPr txBox="1"/>
          <p:nvPr/>
        </p:nvSpPr>
        <p:spPr>
          <a:xfrm>
            <a:off x="2824379" y="3368356"/>
            <a:ext cx="12503852" cy="3216910"/>
          </a:xfrm>
          <a:prstGeom prst="rect">
            <a:avLst/>
          </a:prstGeom>
        </p:spPr>
        <p:txBody>
          <a:bodyPr lIns="0" tIns="0" rIns="0" bIns="0" rtlCol="0" anchor="t">
            <a:spAutoFit/>
          </a:bodyPr>
          <a:lstStyle/>
          <a:p>
            <a:pPr algn="just">
              <a:lnSpc>
                <a:spcPts val="6439"/>
              </a:lnSpc>
            </a:pPr>
            <a:r>
              <a:rPr lang="en-US" sz="4599">
                <a:solidFill>
                  <a:srgbClr val="674935"/>
                </a:solidFill>
                <a:latin typeface="Roboto Condensed"/>
                <a:ea typeface="Roboto Condensed"/>
                <a:cs typeface="Roboto Condensed"/>
                <a:sym typeface="Roboto Condensed"/>
              </a:rPr>
              <a:t>Kết nối đọc – viết: “Không nên biến những nhân vật trong các tác phẩm văn học thiếu nhi trở thành những nhân vật hoàn hảo”. Viết đoạn văn nghị luận khoảng 10 câu chia sẻ suy nghĩ của em về ý kiến trên.</a:t>
            </a:r>
          </a:p>
        </p:txBody>
      </p:sp>
      <p:sp>
        <p:nvSpPr>
          <p:cNvPr id="3" name="Freeform 3"/>
          <p:cNvSpPr/>
          <p:nvPr/>
        </p:nvSpPr>
        <p:spPr>
          <a:xfrm>
            <a:off x="-1927764" y="4741392"/>
            <a:ext cx="9504285" cy="6926248"/>
          </a:xfrm>
          <a:custGeom>
            <a:avLst/>
            <a:gdLst/>
            <a:ahLst/>
            <a:cxnLst/>
            <a:rect l="l" t="t" r="r" b="b"/>
            <a:pathLst>
              <a:path w="9504285" h="6926248">
                <a:moveTo>
                  <a:pt x="0" y="0"/>
                </a:moveTo>
                <a:lnTo>
                  <a:pt x="9504285" y="0"/>
                </a:lnTo>
                <a:lnTo>
                  <a:pt x="9504285" y="6926248"/>
                </a:lnTo>
                <a:lnTo>
                  <a:pt x="0" y="692624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4" name="Freeform 4"/>
          <p:cNvSpPr/>
          <p:nvPr/>
        </p:nvSpPr>
        <p:spPr>
          <a:xfrm>
            <a:off x="14233918" y="6461117"/>
            <a:ext cx="3764738" cy="3656502"/>
          </a:xfrm>
          <a:custGeom>
            <a:avLst/>
            <a:gdLst/>
            <a:ahLst/>
            <a:cxnLst/>
            <a:rect l="l" t="t" r="r" b="b"/>
            <a:pathLst>
              <a:path w="3764738" h="3656502">
                <a:moveTo>
                  <a:pt x="0" y="0"/>
                </a:moveTo>
                <a:lnTo>
                  <a:pt x="3764738" y="0"/>
                </a:lnTo>
                <a:lnTo>
                  <a:pt x="3764738" y="3656501"/>
                </a:lnTo>
                <a:lnTo>
                  <a:pt x="0" y="3656501"/>
                </a:lnTo>
                <a:lnTo>
                  <a:pt x="0" y="0"/>
                </a:lnTo>
                <a:close/>
              </a:path>
            </a:pathLst>
          </a:custGeom>
          <a:blipFill>
            <a:blip r:embed="rId5"/>
            <a:stretch>
              <a:fillRect/>
            </a:stretch>
          </a:blipFill>
        </p:spPr>
        <p:txBody>
          <a:bodyPr/>
          <a:lstStyle/>
          <a:p>
            <a:endParaRPr lang="en-US"/>
          </a:p>
        </p:txBody>
      </p:sp>
      <p:sp>
        <p:nvSpPr>
          <p:cNvPr id="5" name="TextBox 5"/>
          <p:cNvSpPr txBox="1"/>
          <p:nvPr/>
        </p:nvSpPr>
        <p:spPr>
          <a:xfrm>
            <a:off x="760385" y="597534"/>
            <a:ext cx="5920879" cy="981075"/>
          </a:xfrm>
          <a:prstGeom prst="rect">
            <a:avLst/>
          </a:prstGeom>
        </p:spPr>
        <p:txBody>
          <a:bodyPr lIns="0" tIns="0" rIns="0" bIns="0" rtlCol="0" anchor="t">
            <a:spAutoFit/>
          </a:bodyPr>
          <a:lstStyle/>
          <a:p>
            <a:pPr algn="ctr">
              <a:lnSpc>
                <a:spcPts val="7799"/>
              </a:lnSpc>
              <a:spcBef>
                <a:spcPct val="0"/>
              </a:spcBef>
            </a:pPr>
            <a:r>
              <a:rPr lang="en-US" sz="6499" b="1">
                <a:solidFill>
                  <a:srgbClr val="674935"/>
                </a:solidFill>
                <a:latin typeface="Fraunces Bold"/>
                <a:ea typeface="Fraunces Bold"/>
                <a:cs typeface="Fraunces Bold"/>
                <a:sym typeface="Fraunces Bold"/>
              </a:rPr>
              <a:t>4. LUYỆN TẬP</a:t>
            </a:r>
          </a:p>
        </p:txBody>
      </p:sp>
      <p:sp>
        <p:nvSpPr>
          <p:cNvPr id="6" name="TextBox 6"/>
          <p:cNvSpPr txBox="1"/>
          <p:nvPr/>
        </p:nvSpPr>
        <p:spPr>
          <a:xfrm>
            <a:off x="2510804" y="2263765"/>
            <a:ext cx="12817427" cy="854076"/>
          </a:xfrm>
          <a:prstGeom prst="rect">
            <a:avLst/>
          </a:prstGeom>
        </p:spPr>
        <p:txBody>
          <a:bodyPr lIns="0" tIns="0" rIns="0" bIns="0" rtlCol="0" anchor="t">
            <a:spAutoFit/>
          </a:bodyPr>
          <a:lstStyle/>
          <a:p>
            <a:pPr algn="ctr">
              <a:lnSpc>
                <a:spcPts val="6999"/>
              </a:lnSpc>
            </a:pPr>
            <a:r>
              <a:rPr lang="en-US" sz="4999">
                <a:solidFill>
                  <a:srgbClr val="674935"/>
                </a:solidFill>
                <a:latin typeface="#9Slide05 Dear Saturday"/>
                <a:ea typeface="#9Slide05 Dear Saturday"/>
                <a:cs typeface="#9Slide05 Dear Saturday"/>
                <a:sym typeface="#9Slide05 Dear Saturday"/>
              </a:rPr>
              <a:t>Nhiệm vụ 3: Két nối đọc-viét</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FBF8E9"/>
        </a:solidFill>
        <a:effectLst/>
      </p:bgPr>
    </p:bg>
    <p:spTree>
      <p:nvGrpSpPr>
        <p:cNvPr id="1" name=""/>
        <p:cNvGrpSpPr/>
        <p:nvPr/>
      </p:nvGrpSpPr>
      <p:grpSpPr>
        <a:xfrm>
          <a:off x="0" y="0"/>
          <a:ext cx="0" cy="0"/>
          <a:chOff x="0" y="0"/>
          <a:chExt cx="0" cy="0"/>
        </a:xfrm>
      </p:grpSpPr>
      <p:sp>
        <p:nvSpPr>
          <p:cNvPr id="5" name="TextBox 5"/>
          <p:cNvSpPr txBox="1"/>
          <p:nvPr/>
        </p:nvSpPr>
        <p:spPr>
          <a:xfrm>
            <a:off x="760385" y="597534"/>
            <a:ext cx="5920879" cy="981075"/>
          </a:xfrm>
          <a:prstGeom prst="rect">
            <a:avLst/>
          </a:prstGeom>
        </p:spPr>
        <p:txBody>
          <a:bodyPr lIns="0" tIns="0" rIns="0" bIns="0" rtlCol="0" anchor="t">
            <a:spAutoFit/>
          </a:bodyPr>
          <a:lstStyle/>
          <a:p>
            <a:pPr algn="ctr">
              <a:lnSpc>
                <a:spcPts val="7799"/>
              </a:lnSpc>
              <a:spcBef>
                <a:spcPct val="0"/>
              </a:spcBef>
            </a:pPr>
            <a:r>
              <a:rPr lang="en-US" sz="6499" b="1">
                <a:solidFill>
                  <a:srgbClr val="674935"/>
                </a:solidFill>
                <a:latin typeface="Fraunces Bold"/>
                <a:ea typeface="Fraunces Bold"/>
                <a:cs typeface="Fraunces Bold"/>
                <a:sym typeface="Fraunces Bold"/>
              </a:rPr>
              <a:t>4. LUYỆN TẬP</a:t>
            </a:r>
          </a:p>
        </p:txBody>
      </p:sp>
      <p:sp>
        <p:nvSpPr>
          <p:cNvPr id="6" name="TextBox 6"/>
          <p:cNvSpPr txBox="1"/>
          <p:nvPr/>
        </p:nvSpPr>
        <p:spPr>
          <a:xfrm>
            <a:off x="2064252" y="1790700"/>
            <a:ext cx="12817427" cy="865622"/>
          </a:xfrm>
          <a:prstGeom prst="rect">
            <a:avLst/>
          </a:prstGeom>
        </p:spPr>
        <p:txBody>
          <a:bodyPr lIns="0" tIns="0" rIns="0" bIns="0" rtlCol="0" anchor="t">
            <a:spAutoFit/>
          </a:bodyPr>
          <a:lstStyle/>
          <a:p>
            <a:pPr algn="ctr">
              <a:lnSpc>
                <a:spcPts val="6999"/>
              </a:lnSpc>
            </a:pPr>
            <a:r>
              <a:rPr lang="en-US" sz="4999" dirty="0" err="1">
                <a:solidFill>
                  <a:srgbClr val="674935"/>
                </a:solidFill>
                <a:latin typeface="#9Slide05 Dear Saturday"/>
                <a:ea typeface="#9Slide05 Dear Saturday"/>
                <a:cs typeface="#9Slide05 Dear Saturday"/>
                <a:sym typeface="#9Slide05 Dear Saturday"/>
              </a:rPr>
              <a:t>Gợi</a:t>
            </a:r>
            <a:r>
              <a:rPr lang="en-US" sz="4999" dirty="0">
                <a:solidFill>
                  <a:srgbClr val="674935"/>
                </a:solidFill>
                <a:latin typeface="#9Slide05 Dear Saturday"/>
                <a:ea typeface="#9Slide05 Dear Saturday"/>
                <a:cs typeface="#9Slide05 Dear Saturday"/>
                <a:sym typeface="#9Slide05 Dear Saturday"/>
              </a:rPr>
              <a:t> ý</a:t>
            </a:r>
          </a:p>
        </p:txBody>
      </p:sp>
      <p:graphicFrame>
        <p:nvGraphicFramePr>
          <p:cNvPr id="7" name="Bảng 6">
            <a:extLst>
              <a:ext uri="{FF2B5EF4-FFF2-40B4-BE49-F238E27FC236}">
                <a16:creationId xmlns:a16="http://schemas.microsoft.com/office/drawing/2014/main" id="{5F6EF435-5199-20CF-5B39-97FE316064C0}"/>
              </a:ext>
            </a:extLst>
          </p:cNvPr>
          <p:cNvGraphicFramePr>
            <a:graphicFrameLocks noGrp="1"/>
          </p:cNvGraphicFramePr>
          <p:nvPr>
            <p:extLst>
              <p:ext uri="{D42A27DB-BD31-4B8C-83A1-F6EECF244321}">
                <p14:modId xmlns:p14="http://schemas.microsoft.com/office/powerpoint/2010/main" val="419875060"/>
              </p:ext>
            </p:extLst>
          </p:nvPr>
        </p:nvGraphicFramePr>
        <p:xfrm>
          <a:off x="609600" y="2865438"/>
          <a:ext cx="16992600" cy="6447058"/>
        </p:xfrm>
        <a:graphic>
          <a:graphicData uri="http://schemas.openxmlformats.org/drawingml/2006/table">
            <a:tbl>
              <a:tblPr/>
              <a:tblGrid>
                <a:gridCol w="3505200">
                  <a:extLst>
                    <a:ext uri="{9D8B030D-6E8A-4147-A177-3AD203B41FA5}">
                      <a16:colId xmlns:a16="http://schemas.microsoft.com/office/drawing/2014/main" val="317609402"/>
                    </a:ext>
                  </a:extLst>
                </a:gridCol>
                <a:gridCol w="13487400">
                  <a:extLst>
                    <a:ext uri="{9D8B030D-6E8A-4147-A177-3AD203B41FA5}">
                      <a16:colId xmlns:a16="http://schemas.microsoft.com/office/drawing/2014/main" val="2907498005"/>
                    </a:ext>
                  </a:extLst>
                </a:gridCol>
              </a:tblGrid>
              <a:tr h="1179640">
                <a:tc>
                  <a:txBody>
                    <a:bodyPr/>
                    <a:lstStyle/>
                    <a:p>
                      <a:pPr algn="ctr" rtl="0" fontAlgn="t">
                        <a:spcBef>
                          <a:spcPts val="200"/>
                        </a:spcBef>
                        <a:spcAft>
                          <a:spcPts val="200"/>
                        </a:spcAft>
                      </a:pPr>
                      <a:r>
                        <a:rPr lang="en-US" sz="3500" b="1"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Mở</a:t>
                      </a:r>
                      <a:r>
                        <a:rPr lang="en-US" sz="3500" b="1"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1"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đoạn</a:t>
                      </a:r>
                      <a:r>
                        <a:rPr lang="en-US" sz="3500" b="1"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endParaRPr lang="en-US" sz="3500" b="1"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p>
                      <a:pPr algn="ctr" rtl="0" fontAlgn="t">
                        <a:spcBef>
                          <a:spcPts val="200"/>
                        </a:spcBef>
                        <a:spcAft>
                          <a:spcPts val="200"/>
                        </a:spcAft>
                      </a:pPr>
                      <a:r>
                        <a:rPr lang="en-US" sz="3500" b="1"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(1 </a:t>
                      </a:r>
                      <a:r>
                        <a:rPr lang="en-US" sz="3500" b="1"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câu</a:t>
                      </a:r>
                      <a:r>
                        <a:rPr lang="en-US" sz="3500" b="1"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a:t>
                      </a:r>
                      <a:endParaRPr lang="en-US" sz="3500" b="1"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63500" marR="63500" marT="63500" marB="63500"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accent6">
                        <a:lumMod val="20000"/>
                        <a:lumOff val="80000"/>
                      </a:schemeClr>
                    </a:solidFill>
                  </a:tcPr>
                </a:tc>
                <a:tc>
                  <a:txBody>
                    <a:bodyPr/>
                    <a:lstStyle/>
                    <a:p>
                      <a:pPr algn="just" rtl="0" fontAlgn="t">
                        <a:spcBef>
                          <a:spcPts val="200"/>
                        </a:spcBef>
                        <a:spcAft>
                          <a:spcPts val="200"/>
                        </a:spcAft>
                      </a:pP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Dẫn</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dắt</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ý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kiến</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nêu</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quan</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điểm</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của</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em</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về</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ý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kiến</a:t>
                      </a:r>
                      <a:endParaRPr lang="en-US" sz="3500"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63500" marR="63500" marT="63500" marB="63500"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extLst>
                  <a:ext uri="{0D108BD9-81ED-4DB2-BD59-A6C34878D82A}">
                    <a16:rowId xmlns:a16="http://schemas.microsoft.com/office/drawing/2014/main" val="2552271830"/>
                  </a:ext>
                </a:extLst>
              </a:tr>
              <a:tr h="3957858">
                <a:tc>
                  <a:txBody>
                    <a:bodyPr/>
                    <a:lstStyle/>
                    <a:p>
                      <a:pPr algn="ctr" rtl="0" fontAlgn="t">
                        <a:spcBef>
                          <a:spcPts val="200"/>
                        </a:spcBef>
                        <a:spcAft>
                          <a:spcPts val="200"/>
                        </a:spcAft>
                      </a:pPr>
                      <a:r>
                        <a:rPr lang="en-US" sz="3500" b="1"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Thân</a:t>
                      </a:r>
                      <a:r>
                        <a:rPr lang="en-US" sz="3500" b="1"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1"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đoạn</a:t>
                      </a:r>
                      <a:r>
                        <a:rPr lang="en-US" sz="3500" b="1"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endParaRPr lang="en-US" sz="3500" b="1"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p>
                      <a:pPr algn="ctr" rtl="0" fontAlgn="t">
                        <a:spcBef>
                          <a:spcPts val="200"/>
                        </a:spcBef>
                        <a:spcAft>
                          <a:spcPts val="200"/>
                        </a:spcAft>
                      </a:pPr>
                      <a:r>
                        <a:rPr lang="en-US" sz="3500" b="1"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(7-8 </a:t>
                      </a:r>
                      <a:r>
                        <a:rPr lang="en-US" sz="3500" b="1"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câu</a:t>
                      </a:r>
                      <a:r>
                        <a:rPr lang="en-US" sz="3500" b="1"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a:t>
                      </a:r>
                      <a:endParaRPr lang="en-US" sz="3500" b="1"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63500" marR="63500" marT="63500" marB="63500"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accent6">
                        <a:lumMod val="20000"/>
                        <a:lumOff val="80000"/>
                      </a:schemeClr>
                    </a:solidFill>
                  </a:tcPr>
                </a:tc>
                <a:tc>
                  <a:txBody>
                    <a:bodyPr/>
                    <a:lstStyle/>
                    <a:p>
                      <a:pPr algn="just" rtl="0" fontAlgn="t">
                        <a:spcBef>
                          <a:spcPts val="0"/>
                        </a:spcBef>
                        <a:spcAft>
                          <a:spcPts val="200"/>
                        </a:spcAft>
                      </a:pP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Tìm</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một</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vài</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biểu</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hiện</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của</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sự</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không</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hoàn</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hảo</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trong</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các</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nhân</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vật</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thiếu</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nhi</a:t>
                      </a:r>
                      <a:endParaRPr lang="en-US" sz="3500"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p>
                      <a:pPr algn="just" rtl="0" fontAlgn="t">
                        <a:spcBef>
                          <a:spcPts val="0"/>
                        </a:spcBef>
                        <a:spcAft>
                          <a:spcPts val="200"/>
                        </a:spcAft>
                      </a:pP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Việc</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xây</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dựng</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những</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nhân</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vật</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hoàn</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hảo</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khiến</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tác</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phẩm</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có</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giới</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hạn</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gì</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a:t>
                      </a:r>
                      <a:endParaRPr lang="en-US" sz="3500"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p>
                      <a:pPr algn="just" rtl="0" fontAlgn="t">
                        <a:spcBef>
                          <a:spcPts val="0"/>
                        </a:spcBef>
                        <a:spcAft>
                          <a:spcPts val="200"/>
                        </a:spcAft>
                      </a:pP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Việc</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xây</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dựng</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những</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nhân</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vật</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thiếu</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nhi</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không</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hoàn</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hảo</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có</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tác</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dụng</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gì</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endParaRPr lang="en-US" sz="3500"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63500" marR="63500" marT="63500" marB="63500"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extLst>
                  <a:ext uri="{0D108BD9-81ED-4DB2-BD59-A6C34878D82A}">
                    <a16:rowId xmlns:a16="http://schemas.microsoft.com/office/drawing/2014/main" val="3451448419"/>
                  </a:ext>
                </a:extLst>
              </a:tr>
              <a:tr h="1179640">
                <a:tc>
                  <a:txBody>
                    <a:bodyPr/>
                    <a:lstStyle/>
                    <a:p>
                      <a:pPr algn="ctr" rtl="0" fontAlgn="t">
                        <a:spcBef>
                          <a:spcPts val="200"/>
                        </a:spcBef>
                        <a:spcAft>
                          <a:spcPts val="200"/>
                        </a:spcAft>
                      </a:pPr>
                      <a:r>
                        <a:rPr lang="en-US" sz="3500" b="1"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Kết</a:t>
                      </a:r>
                      <a:r>
                        <a:rPr lang="en-US" sz="3500" b="1"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1"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đoạn</a:t>
                      </a:r>
                      <a:r>
                        <a:rPr lang="en-US" sz="3500" b="1"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endParaRPr lang="en-US" sz="3500" b="1"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p>
                      <a:pPr algn="ctr" rtl="0" fontAlgn="t">
                        <a:spcBef>
                          <a:spcPts val="200"/>
                        </a:spcBef>
                        <a:spcAft>
                          <a:spcPts val="200"/>
                        </a:spcAft>
                      </a:pPr>
                      <a:r>
                        <a:rPr lang="en-US" sz="3500" b="1"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(1 </a:t>
                      </a:r>
                      <a:r>
                        <a:rPr lang="en-US" sz="3500" b="1"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câu</a:t>
                      </a:r>
                      <a:r>
                        <a:rPr lang="en-US" sz="3500" b="1"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a:t>
                      </a:r>
                      <a:endParaRPr lang="en-US" sz="3500" b="1"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63500" marR="63500" marT="63500" marB="63500"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solidFill>
                      <a:schemeClr val="accent6">
                        <a:lumMod val="20000"/>
                        <a:lumOff val="80000"/>
                      </a:schemeClr>
                    </a:solidFill>
                  </a:tcPr>
                </a:tc>
                <a:tc>
                  <a:txBody>
                    <a:bodyPr/>
                    <a:lstStyle/>
                    <a:p>
                      <a:pPr algn="just" rtl="0" fontAlgn="t">
                        <a:spcBef>
                          <a:spcPts val="200"/>
                        </a:spcBef>
                        <a:spcAft>
                          <a:spcPts val="200"/>
                        </a:spcAft>
                      </a:pP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Khẳng</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định</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lại</a:t>
                      </a:r>
                      <a:r>
                        <a:rPr lang="en-US" sz="3500" b="0" i="0" u="none" strike="noStrike"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 ý </a:t>
                      </a:r>
                      <a:r>
                        <a:rPr lang="en-US" sz="3500" b="0" i="0" u="none" strike="noStrike" dirty="0" err="1">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rPr>
                        <a:t>kiến</a:t>
                      </a:r>
                      <a:endParaRPr lang="en-US" sz="3500" dirty="0">
                        <a:solidFill>
                          <a:schemeClr val="tx1">
                            <a:lumMod val="75000"/>
                            <a:lumOff val="25000"/>
                          </a:schemeClr>
                        </a:solidFill>
                        <a:effectLst/>
                        <a:latin typeface="Roboto Condensed" panose="02000000000000000000" pitchFamily="2" charset="0"/>
                        <a:ea typeface="Roboto Condensed" panose="02000000000000000000" pitchFamily="2" charset="0"/>
                        <a:cs typeface="Roboto Condensed" panose="02000000000000000000" pitchFamily="2" charset="0"/>
                      </a:endParaRPr>
                    </a:p>
                  </a:txBody>
                  <a:tcPr marL="63500" marR="63500" marT="63500" marB="63500"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extLst>
                  <a:ext uri="{0D108BD9-81ED-4DB2-BD59-A6C34878D82A}">
                    <a16:rowId xmlns:a16="http://schemas.microsoft.com/office/drawing/2014/main" val="2925662901"/>
                  </a:ext>
                </a:extLst>
              </a:tr>
            </a:tbl>
          </a:graphicData>
        </a:graphic>
      </p:graphicFrame>
      <p:sp>
        <p:nvSpPr>
          <p:cNvPr id="8" name="Rectangle 1">
            <a:extLst>
              <a:ext uri="{FF2B5EF4-FFF2-40B4-BE49-F238E27FC236}">
                <a16:creationId xmlns:a16="http://schemas.microsoft.com/office/drawing/2014/main" id="{DFE20FDE-DE44-1DF3-0E87-065A34A3C55B}"/>
              </a:ext>
            </a:extLst>
          </p:cNvPr>
          <p:cNvSpPr>
            <a:spLocks noChangeArrowheads="1"/>
          </p:cNvSpPr>
          <p:nvPr/>
        </p:nvSpPr>
        <p:spPr bwMode="auto">
          <a:xfrm>
            <a:off x="3019425" y="2408238"/>
            <a:ext cx="18288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92367232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FBF8E9"/>
        </a:solidFill>
        <a:effectLst/>
      </p:bgPr>
    </p:bg>
    <p:spTree>
      <p:nvGrpSpPr>
        <p:cNvPr id="1" name=""/>
        <p:cNvGrpSpPr/>
        <p:nvPr/>
      </p:nvGrpSpPr>
      <p:grpSpPr>
        <a:xfrm>
          <a:off x="0" y="0"/>
          <a:ext cx="0" cy="0"/>
          <a:chOff x="0" y="0"/>
          <a:chExt cx="0" cy="0"/>
        </a:xfrm>
      </p:grpSpPr>
      <p:sp>
        <p:nvSpPr>
          <p:cNvPr id="2" name="Freeform 2"/>
          <p:cNvSpPr/>
          <p:nvPr/>
        </p:nvSpPr>
        <p:spPr>
          <a:xfrm flipH="1">
            <a:off x="0" y="844820"/>
            <a:ext cx="6696993" cy="9253185"/>
          </a:xfrm>
          <a:custGeom>
            <a:avLst/>
            <a:gdLst/>
            <a:ahLst/>
            <a:cxnLst/>
            <a:rect l="l" t="t" r="r" b="b"/>
            <a:pathLst>
              <a:path w="6696993" h="9253185">
                <a:moveTo>
                  <a:pt x="6696993" y="0"/>
                </a:moveTo>
                <a:lnTo>
                  <a:pt x="0" y="0"/>
                </a:lnTo>
                <a:lnTo>
                  <a:pt x="0" y="9253185"/>
                </a:lnTo>
                <a:lnTo>
                  <a:pt x="6696993" y="9253185"/>
                </a:lnTo>
                <a:lnTo>
                  <a:pt x="6696993"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TextBox 3"/>
          <p:cNvSpPr txBox="1"/>
          <p:nvPr/>
        </p:nvSpPr>
        <p:spPr>
          <a:xfrm>
            <a:off x="7035582" y="3225099"/>
            <a:ext cx="10506284" cy="4397376"/>
          </a:xfrm>
          <a:prstGeom prst="rect">
            <a:avLst/>
          </a:prstGeom>
        </p:spPr>
        <p:txBody>
          <a:bodyPr lIns="0" tIns="0" rIns="0" bIns="0" rtlCol="0" anchor="t">
            <a:spAutoFit/>
          </a:bodyPr>
          <a:lstStyle/>
          <a:p>
            <a:pPr algn="just">
              <a:lnSpc>
                <a:spcPts val="6999"/>
              </a:lnSpc>
              <a:spcBef>
                <a:spcPct val="0"/>
              </a:spcBef>
            </a:pPr>
            <a:r>
              <a:rPr lang="en-US" sz="4999">
                <a:solidFill>
                  <a:srgbClr val="605048"/>
                </a:solidFill>
                <a:latin typeface="Roboto Condensed"/>
                <a:ea typeface="Roboto Condensed"/>
                <a:cs typeface="Roboto Condensed"/>
                <a:sym typeface="Roboto Condensed"/>
              </a:rPr>
              <a:t>Đọc và khám phá văn bản</a:t>
            </a:r>
            <a:r>
              <a:rPr lang="en-US" sz="4999" i="1">
                <a:solidFill>
                  <a:srgbClr val="605048"/>
                </a:solidFill>
                <a:latin typeface="Roboto Condensed Italics"/>
                <a:ea typeface="Roboto Condensed Italics"/>
                <a:cs typeface="Roboto Condensed Italics"/>
                <a:sym typeface="Roboto Condensed Italics"/>
              </a:rPr>
              <a:t> Hoàng Hạc lâu tống Mạnh Hạo Nhiên chi Quảng Lăng, một bài thơ tiễn biệt tiêu biểu trong thơ Đường</a:t>
            </a:r>
            <a:r>
              <a:rPr lang="en-US" sz="4999">
                <a:solidFill>
                  <a:srgbClr val="605048"/>
                </a:solidFill>
                <a:latin typeface="Roboto Condensed"/>
                <a:ea typeface="Roboto Condensed"/>
                <a:cs typeface="Roboto Condensed"/>
                <a:sym typeface="Roboto Condensed"/>
              </a:rPr>
              <a:t> theo phiếu gợi dẫn ở nhà, trình bày sản phẩm trên lớp.</a:t>
            </a:r>
          </a:p>
        </p:txBody>
      </p:sp>
      <p:sp>
        <p:nvSpPr>
          <p:cNvPr id="4" name="TextBox 4"/>
          <p:cNvSpPr txBox="1"/>
          <p:nvPr/>
        </p:nvSpPr>
        <p:spPr>
          <a:xfrm>
            <a:off x="8503774" y="1391485"/>
            <a:ext cx="6424216" cy="1123950"/>
          </a:xfrm>
          <a:prstGeom prst="rect">
            <a:avLst/>
          </a:prstGeom>
        </p:spPr>
        <p:txBody>
          <a:bodyPr lIns="0" tIns="0" rIns="0" bIns="0" rtlCol="0" anchor="t">
            <a:spAutoFit/>
          </a:bodyPr>
          <a:lstStyle/>
          <a:p>
            <a:pPr algn="ctr">
              <a:lnSpc>
                <a:spcPts val="8999"/>
              </a:lnSpc>
              <a:spcBef>
                <a:spcPct val="0"/>
              </a:spcBef>
            </a:pPr>
            <a:r>
              <a:rPr lang="en-US" sz="7499" b="1">
                <a:solidFill>
                  <a:srgbClr val="674935"/>
                </a:solidFill>
                <a:latin typeface="Fraunces Bold"/>
                <a:ea typeface="Fraunces Bold"/>
                <a:cs typeface="Fraunces Bold"/>
                <a:sym typeface="Fraunces Bold"/>
              </a:rPr>
              <a:t>5. VẬN DỤNG</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D8C67E"/>
        </a:solidFill>
        <a:effectLst/>
      </p:bgPr>
    </p:bg>
    <p:spTree>
      <p:nvGrpSpPr>
        <p:cNvPr id="1" name=""/>
        <p:cNvGrpSpPr/>
        <p:nvPr/>
      </p:nvGrpSpPr>
      <p:grpSpPr>
        <a:xfrm>
          <a:off x="0" y="0"/>
          <a:ext cx="0" cy="0"/>
          <a:chOff x="0" y="0"/>
          <a:chExt cx="0" cy="0"/>
        </a:xfrm>
      </p:grpSpPr>
      <p:grpSp>
        <p:nvGrpSpPr>
          <p:cNvPr id="2" name="Group 2"/>
          <p:cNvGrpSpPr/>
          <p:nvPr/>
        </p:nvGrpSpPr>
        <p:grpSpPr>
          <a:xfrm>
            <a:off x="5850732" y="0"/>
            <a:ext cx="6586538" cy="10287000"/>
            <a:chOff x="0" y="0"/>
            <a:chExt cx="8782050" cy="13716000"/>
          </a:xfrm>
        </p:grpSpPr>
        <p:sp>
          <p:nvSpPr>
            <p:cNvPr id="3" name="Freeform 3"/>
            <p:cNvSpPr/>
            <p:nvPr/>
          </p:nvSpPr>
          <p:spPr>
            <a:xfrm>
              <a:off x="0" y="0"/>
              <a:ext cx="8782050" cy="13716000"/>
            </a:xfrm>
            <a:custGeom>
              <a:avLst/>
              <a:gdLst/>
              <a:ahLst/>
              <a:cxnLst/>
              <a:rect l="l" t="t" r="r" b="b"/>
              <a:pathLst>
                <a:path w="8782050" h="13716000">
                  <a:moveTo>
                    <a:pt x="0" y="0"/>
                  </a:moveTo>
                  <a:lnTo>
                    <a:pt x="8782050" y="0"/>
                  </a:lnTo>
                  <a:lnTo>
                    <a:pt x="8782050" y="13716000"/>
                  </a:lnTo>
                  <a:lnTo>
                    <a:pt x="0" y="13716000"/>
                  </a:lnTo>
                  <a:close/>
                </a:path>
              </a:pathLst>
            </a:custGeom>
            <a:solidFill>
              <a:srgbClr val="FFFFFF"/>
            </a:solidFill>
          </p:spPr>
          <p:txBody>
            <a:bodyPr/>
            <a:lstStyle/>
            <a:p>
              <a:endParaRPr lang="en-US"/>
            </a:p>
          </p:txBody>
        </p:sp>
      </p:grpSp>
      <p:sp>
        <p:nvSpPr>
          <p:cNvPr id="4" name="Freeform 4"/>
          <p:cNvSpPr/>
          <p:nvPr/>
        </p:nvSpPr>
        <p:spPr>
          <a:xfrm>
            <a:off x="6287691" y="8205864"/>
            <a:ext cx="5712618" cy="4684683"/>
          </a:xfrm>
          <a:custGeom>
            <a:avLst/>
            <a:gdLst/>
            <a:ahLst/>
            <a:cxnLst/>
            <a:rect l="l" t="t" r="r" b="b"/>
            <a:pathLst>
              <a:path w="5712618" h="4684683">
                <a:moveTo>
                  <a:pt x="0" y="0"/>
                </a:moveTo>
                <a:lnTo>
                  <a:pt x="5712618" y="0"/>
                </a:lnTo>
                <a:lnTo>
                  <a:pt x="5712618" y="4684683"/>
                </a:lnTo>
                <a:lnTo>
                  <a:pt x="0" y="4684683"/>
                </a:lnTo>
                <a:lnTo>
                  <a:pt x="0" y="0"/>
                </a:lnTo>
                <a:close/>
              </a:path>
            </a:pathLst>
          </a:custGeom>
          <a:blipFill>
            <a:blip r:embed="rId3"/>
            <a:stretch>
              <a:fillRect/>
            </a:stretch>
          </a:blipFill>
        </p:spPr>
        <p:txBody>
          <a:bodyPr/>
          <a:lstStyle/>
          <a:p>
            <a:endParaRPr lang="en-US"/>
          </a:p>
        </p:txBody>
      </p:sp>
      <p:sp>
        <p:nvSpPr>
          <p:cNvPr id="5" name="Freeform 5"/>
          <p:cNvSpPr/>
          <p:nvPr/>
        </p:nvSpPr>
        <p:spPr>
          <a:xfrm>
            <a:off x="6287691" y="-2729715"/>
            <a:ext cx="5712618" cy="4684683"/>
          </a:xfrm>
          <a:custGeom>
            <a:avLst/>
            <a:gdLst/>
            <a:ahLst/>
            <a:cxnLst/>
            <a:rect l="l" t="t" r="r" b="b"/>
            <a:pathLst>
              <a:path w="5712618" h="4684683">
                <a:moveTo>
                  <a:pt x="0" y="0"/>
                </a:moveTo>
                <a:lnTo>
                  <a:pt x="5712618" y="0"/>
                </a:lnTo>
                <a:lnTo>
                  <a:pt x="5712618" y="4684683"/>
                </a:lnTo>
                <a:lnTo>
                  <a:pt x="0" y="4684683"/>
                </a:lnTo>
                <a:lnTo>
                  <a:pt x="0" y="0"/>
                </a:lnTo>
                <a:close/>
              </a:path>
            </a:pathLst>
          </a:custGeom>
          <a:blipFill>
            <a:blip r:embed="rId3"/>
            <a:stretch>
              <a:fillRect/>
            </a:stretch>
          </a:blipFill>
        </p:spPr>
        <p:txBody>
          <a:bodyPr/>
          <a:lstStyle/>
          <a:p>
            <a:endParaRPr lang="en-US"/>
          </a:p>
        </p:txBody>
      </p:sp>
      <p:sp>
        <p:nvSpPr>
          <p:cNvPr id="6" name="Freeform 6"/>
          <p:cNvSpPr/>
          <p:nvPr/>
        </p:nvSpPr>
        <p:spPr>
          <a:xfrm flipH="1">
            <a:off x="-280725" y="4062292"/>
            <a:ext cx="1892567" cy="1619250"/>
          </a:xfrm>
          <a:custGeom>
            <a:avLst/>
            <a:gdLst/>
            <a:ahLst/>
            <a:cxnLst/>
            <a:rect l="l" t="t" r="r" b="b"/>
            <a:pathLst>
              <a:path w="1892567" h="1619250">
                <a:moveTo>
                  <a:pt x="1892567" y="0"/>
                </a:moveTo>
                <a:lnTo>
                  <a:pt x="0" y="0"/>
                </a:lnTo>
                <a:lnTo>
                  <a:pt x="0" y="1619250"/>
                </a:lnTo>
                <a:lnTo>
                  <a:pt x="1892567" y="1619250"/>
                </a:lnTo>
                <a:lnTo>
                  <a:pt x="1892567" y="0"/>
                </a:lnTo>
                <a:close/>
              </a:path>
            </a:pathLst>
          </a:custGeom>
          <a:blipFill>
            <a:blip r:embed="rId4"/>
            <a:stretch>
              <a:fillRect t="-1347" b="-1347"/>
            </a:stretch>
          </a:blipFill>
        </p:spPr>
        <p:txBody>
          <a:bodyPr/>
          <a:lstStyle/>
          <a:p>
            <a:endParaRPr lang="en-US"/>
          </a:p>
        </p:txBody>
      </p:sp>
      <p:sp>
        <p:nvSpPr>
          <p:cNvPr id="7" name="Freeform 7"/>
          <p:cNvSpPr/>
          <p:nvPr/>
        </p:nvSpPr>
        <p:spPr>
          <a:xfrm>
            <a:off x="300038" y="-1525102"/>
            <a:ext cx="731044" cy="731044"/>
          </a:xfrm>
          <a:custGeom>
            <a:avLst/>
            <a:gdLst/>
            <a:ahLst/>
            <a:cxnLst/>
            <a:rect l="l" t="t" r="r" b="b"/>
            <a:pathLst>
              <a:path w="731044" h="731044">
                <a:moveTo>
                  <a:pt x="0" y="0"/>
                </a:moveTo>
                <a:lnTo>
                  <a:pt x="731044" y="0"/>
                </a:lnTo>
                <a:lnTo>
                  <a:pt x="731044" y="731044"/>
                </a:lnTo>
                <a:lnTo>
                  <a:pt x="0" y="731044"/>
                </a:lnTo>
                <a:lnTo>
                  <a:pt x="0" y="0"/>
                </a:lnTo>
                <a:close/>
              </a:path>
            </a:pathLst>
          </a:custGeom>
          <a:blipFill>
            <a:blip r:embed="rId5"/>
            <a:stretch>
              <a:fillRect/>
            </a:stretch>
          </a:blipFill>
        </p:spPr>
        <p:txBody>
          <a:bodyPr/>
          <a:lstStyle/>
          <a:p>
            <a:endParaRPr lang="en-US"/>
          </a:p>
        </p:txBody>
      </p:sp>
      <p:sp>
        <p:nvSpPr>
          <p:cNvPr id="8" name="Freeform 8"/>
          <p:cNvSpPr/>
          <p:nvPr/>
        </p:nvSpPr>
        <p:spPr>
          <a:xfrm>
            <a:off x="16711904" y="4871917"/>
            <a:ext cx="1798079" cy="1538408"/>
          </a:xfrm>
          <a:custGeom>
            <a:avLst/>
            <a:gdLst/>
            <a:ahLst/>
            <a:cxnLst/>
            <a:rect l="l" t="t" r="r" b="b"/>
            <a:pathLst>
              <a:path w="1798079" h="1538408">
                <a:moveTo>
                  <a:pt x="0" y="0"/>
                </a:moveTo>
                <a:lnTo>
                  <a:pt x="1798078" y="0"/>
                </a:lnTo>
                <a:lnTo>
                  <a:pt x="1798078" y="1538408"/>
                </a:lnTo>
                <a:lnTo>
                  <a:pt x="0" y="1538408"/>
                </a:lnTo>
                <a:lnTo>
                  <a:pt x="0" y="0"/>
                </a:lnTo>
                <a:close/>
              </a:path>
            </a:pathLst>
          </a:custGeom>
          <a:blipFill>
            <a:blip r:embed="rId4"/>
            <a:stretch>
              <a:fillRect t="-1347" b="-1347"/>
            </a:stretch>
          </a:blipFill>
        </p:spPr>
        <p:txBody>
          <a:bodyPr/>
          <a:lstStyle/>
          <a:p>
            <a:endParaRPr lang="en-US"/>
          </a:p>
        </p:txBody>
      </p:sp>
      <p:sp>
        <p:nvSpPr>
          <p:cNvPr id="9" name="TextBox 9"/>
          <p:cNvSpPr txBox="1"/>
          <p:nvPr/>
        </p:nvSpPr>
        <p:spPr>
          <a:xfrm>
            <a:off x="6662142" y="3725327"/>
            <a:ext cx="4963716" cy="3631564"/>
          </a:xfrm>
          <a:prstGeom prst="rect">
            <a:avLst/>
          </a:prstGeom>
        </p:spPr>
        <p:txBody>
          <a:bodyPr lIns="0" tIns="0" rIns="0" bIns="0" rtlCol="0" anchor="t">
            <a:spAutoFit/>
          </a:bodyPr>
          <a:lstStyle/>
          <a:p>
            <a:pPr algn="ctr">
              <a:lnSpc>
                <a:spcPts val="14560"/>
              </a:lnSpc>
            </a:pPr>
            <a:r>
              <a:rPr lang="en-US" sz="10400">
                <a:solidFill>
                  <a:srgbClr val="C0A163"/>
                </a:solidFill>
                <a:latin typeface="#9Slide05 Dear Saturday"/>
                <a:ea typeface="#9Slide05 Dear Saturday"/>
                <a:cs typeface="#9Slide05 Dear Saturday"/>
                <a:sym typeface="#9Slide05 Dear Saturday"/>
              </a:rPr>
              <a:t>Cảm ơn </a:t>
            </a:r>
          </a:p>
          <a:p>
            <a:pPr algn="ctr">
              <a:lnSpc>
                <a:spcPts val="14560"/>
              </a:lnSpc>
            </a:pPr>
            <a:r>
              <a:rPr lang="en-US" sz="10400">
                <a:solidFill>
                  <a:srgbClr val="C0A163"/>
                </a:solidFill>
                <a:latin typeface="#9Slide05 Dear Saturday"/>
                <a:ea typeface="#9Slide05 Dear Saturday"/>
                <a:cs typeface="#9Slide05 Dear Saturday"/>
                <a:sym typeface="#9Slide05 Dear Saturday"/>
              </a:rPr>
              <a:t>các em!</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BF8E9"/>
        </a:solidFill>
        <a:effectLst/>
      </p:bgPr>
    </p:bg>
    <p:spTree>
      <p:nvGrpSpPr>
        <p:cNvPr id="1" name=""/>
        <p:cNvGrpSpPr/>
        <p:nvPr/>
      </p:nvGrpSpPr>
      <p:grpSpPr>
        <a:xfrm>
          <a:off x="0" y="0"/>
          <a:ext cx="0" cy="0"/>
          <a:chOff x="0" y="0"/>
          <a:chExt cx="0" cy="0"/>
        </a:xfrm>
      </p:grpSpPr>
      <p:grpSp>
        <p:nvGrpSpPr>
          <p:cNvPr id="2" name="Group 2"/>
          <p:cNvGrpSpPr/>
          <p:nvPr/>
        </p:nvGrpSpPr>
        <p:grpSpPr>
          <a:xfrm>
            <a:off x="10739385" y="-674885"/>
            <a:ext cx="8858525" cy="12246809"/>
            <a:chOff x="-12700" y="0"/>
            <a:chExt cx="275590" cy="381000"/>
          </a:xfrm>
        </p:grpSpPr>
        <p:sp>
          <p:nvSpPr>
            <p:cNvPr id="3" name="Freeform 3"/>
            <p:cNvSpPr/>
            <p:nvPr/>
          </p:nvSpPr>
          <p:spPr>
            <a:xfrm flipH="1">
              <a:off x="8942" y="0"/>
              <a:ext cx="275590" cy="381000"/>
            </a:xfrm>
            <a:custGeom>
              <a:avLst/>
              <a:gdLst/>
              <a:ahLst/>
              <a:cxnLst/>
              <a:rect l="l" t="t" r="r" b="b"/>
              <a:pathLst>
                <a:path w="275590" h="381000">
                  <a:moveTo>
                    <a:pt x="194310" y="16510"/>
                  </a:moveTo>
                  <a:lnTo>
                    <a:pt x="177800" y="6350"/>
                  </a:lnTo>
                  <a:cubicBezTo>
                    <a:pt x="177800" y="6350"/>
                    <a:pt x="170180" y="11430"/>
                    <a:pt x="161290" y="11430"/>
                  </a:cubicBezTo>
                  <a:cubicBezTo>
                    <a:pt x="153670" y="11430"/>
                    <a:pt x="123190" y="0"/>
                    <a:pt x="123190" y="0"/>
                  </a:cubicBezTo>
                  <a:cubicBezTo>
                    <a:pt x="123190" y="0"/>
                    <a:pt x="104140" y="17780"/>
                    <a:pt x="97790" y="16510"/>
                  </a:cubicBezTo>
                  <a:cubicBezTo>
                    <a:pt x="92710" y="15240"/>
                    <a:pt x="71120" y="12700"/>
                    <a:pt x="66040" y="12700"/>
                  </a:cubicBezTo>
                  <a:cubicBezTo>
                    <a:pt x="60960" y="12700"/>
                    <a:pt x="54610" y="8890"/>
                    <a:pt x="52070" y="8890"/>
                  </a:cubicBezTo>
                  <a:cubicBezTo>
                    <a:pt x="49530" y="8890"/>
                    <a:pt x="21590" y="33020"/>
                    <a:pt x="21590" y="35560"/>
                  </a:cubicBezTo>
                  <a:cubicBezTo>
                    <a:pt x="21590" y="38100"/>
                    <a:pt x="21590" y="36830"/>
                    <a:pt x="21590" y="41910"/>
                  </a:cubicBezTo>
                  <a:cubicBezTo>
                    <a:pt x="21590" y="48260"/>
                    <a:pt x="24130" y="54610"/>
                    <a:pt x="21590" y="55880"/>
                  </a:cubicBezTo>
                  <a:cubicBezTo>
                    <a:pt x="19050" y="57150"/>
                    <a:pt x="19050" y="77470"/>
                    <a:pt x="16510" y="82550"/>
                  </a:cubicBezTo>
                  <a:cubicBezTo>
                    <a:pt x="12700" y="88900"/>
                    <a:pt x="22860" y="238760"/>
                    <a:pt x="21590" y="241300"/>
                  </a:cubicBezTo>
                  <a:cubicBezTo>
                    <a:pt x="20320" y="243840"/>
                    <a:pt x="15240" y="256540"/>
                    <a:pt x="15240" y="256540"/>
                  </a:cubicBezTo>
                  <a:lnTo>
                    <a:pt x="19050" y="259080"/>
                  </a:lnTo>
                  <a:cubicBezTo>
                    <a:pt x="19050" y="259080"/>
                    <a:pt x="19050" y="264160"/>
                    <a:pt x="17780" y="276860"/>
                  </a:cubicBezTo>
                  <a:cubicBezTo>
                    <a:pt x="16510" y="289560"/>
                    <a:pt x="12700" y="336550"/>
                    <a:pt x="6350" y="345440"/>
                  </a:cubicBezTo>
                  <a:cubicBezTo>
                    <a:pt x="0" y="354330"/>
                    <a:pt x="6350" y="372110"/>
                    <a:pt x="6350" y="372110"/>
                  </a:cubicBezTo>
                  <a:lnTo>
                    <a:pt x="19050" y="381000"/>
                  </a:lnTo>
                  <a:cubicBezTo>
                    <a:pt x="19050" y="381000"/>
                    <a:pt x="43180" y="370840"/>
                    <a:pt x="45720" y="372110"/>
                  </a:cubicBezTo>
                  <a:cubicBezTo>
                    <a:pt x="48260" y="372110"/>
                    <a:pt x="68580" y="375920"/>
                    <a:pt x="76200" y="377190"/>
                  </a:cubicBezTo>
                  <a:cubicBezTo>
                    <a:pt x="83820" y="377190"/>
                    <a:pt x="100330" y="373380"/>
                    <a:pt x="100330" y="373380"/>
                  </a:cubicBezTo>
                  <a:cubicBezTo>
                    <a:pt x="100330" y="373380"/>
                    <a:pt x="107950" y="375920"/>
                    <a:pt x="153670" y="374650"/>
                  </a:cubicBezTo>
                  <a:cubicBezTo>
                    <a:pt x="199390" y="373380"/>
                    <a:pt x="212090" y="370840"/>
                    <a:pt x="223520" y="372110"/>
                  </a:cubicBezTo>
                  <a:lnTo>
                    <a:pt x="242570" y="372110"/>
                  </a:lnTo>
                  <a:lnTo>
                    <a:pt x="259080" y="364490"/>
                  </a:lnTo>
                  <a:lnTo>
                    <a:pt x="259080" y="351790"/>
                  </a:lnTo>
                  <a:cubicBezTo>
                    <a:pt x="259080" y="351790"/>
                    <a:pt x="260350" y="335280"/>
                    <a:pt x="255270" y="335280"/>
                  </a:cubicBezTo>
                  <a:cubicBezTo>
                    <a:pt x="250190" y="335280"/>
                    <a:pt x="240030" y="322580"/>
                    <a:pt x="240030" y="320040"/>
                  </a:cubicBezTo>
                  <a:cubicBezTo>
                    <a:pt x="240030" y="317500"/>
                    <a:pt x="224790" y="288290"/>
                    <a:pt x="224790" y="288290"/>
                  </a:cubicBezTo>
                  <a:lnTo>
                    <a:pt x="231140" y="287020"/>
                  </a:lnTo>
                  <a:lnTo>
                    <a:pt x="212090" y="269240"/>
                  </a:lnTo>
                  <a:lnTo>
                    <a:pt x="226060" y="250190"/>
                  </a:lnTo>
                  <a:cubicBezTo>
                    <a:pt x="226060" y="250190"/>
                    <a:pt x="234950" y="208280"/>
                    <a:pt x="255270" y="198120"/>
                  </a:cubicBezTo>
                  <a:cubicBezTo>
                    <a:pt x="275590" y="187960"/>
                    <a:pt x="250190" y="157480"/>
                    <a:pt x="248920" y="152400"/>
                  </a:cubicBezTo>
                  <a:cubicBezTo>
                    <a:pt x="247650" y="148590"/>
                    <a:pt x="236220" y="134620"/>
                    <a:pt x="236220" y="134620"/>
                  </a:cubicBezTo>
                  <a:lnTo>
                    <a:pt x="233680" y="106680"/>
                  </a:lnTo>
                  <a:cubicBezTo>
                    <a:pt x="233680" y="106680"/>
                    <a:pt x="201930" y="68580"/>
                    <a:pt x="210820" y="46990"/>
                  </a:cubicBezTo>
                  <a:cubicBezTo>
                    <a:pt x="219710" y="25400"/>
                    <a:pt x="224790" y="15240"/>
                    <a:pt x="224790" y="15240"/>
                  </a:cubicBezTo>
                  <a:lnTo>
                    <a:pt x="194310" y="16510"/>
                  </a:lnTo>
                  <a:close/>
                </a:path>
              </a:pathLst>
            </a:custGeom>
            <a:blipFill>
              <a:blip r:embed="rId3"/>
              <a:stretch>
                <a:fillRect l="-24957" r="-24957"/>
              </a:stretch>
            </a:blipFill>
          </p:spPr>
          <p:txBody>
            <a:bodyPr/>
            <a:lstStyle/>
            <a:p>
              <a:endParaRPr lang="en-US"/>
            </a:p>
          </p:txBody>
        </p:sp>
      </p:grpSp>
      <p:grpSp>
        <p:nvGrpSpPr>
          <p:cNvPr id="4" name="Group 4"/>
          <p:cNvGrpSpPr/>
          <p:nvPr/>
        </p:nvGrpSpPr>
        <p:grpSpPr>
          <a:xfrm>
            <a:off x="931347" y="7950679"/>
            <a:ext cx="9499752" cy="1214432"/>
            <a:chOff x="0" y="0"/>
            <a:chExt cx="2501992" cy="319850"/>
          </a:xfrm>
        </p:grpSpPr>
        <p:sp>
          <p:nvSpPr>
            <p:cNvPr id="5" name="Freeform 5"/>
            <p:cNvSpPr/>
            <p:nvPr/>
          </p:nvSpPr>
          <p:spPr>
            <a:xfrm>
              <a:off x="0" y="0"/>
              <a:ext cx="2501992" cy="319850"/>
            </a:xfrm>
            <a:custGeom>
              <a:avLst/>
              <a:gdLst/>
              <a:ahLst/>
              <a:cxnLst/>
              <a:rect l="l" t="t" r="r" b="b"/>
              <a:pathLst>
                <a:path w="2501992" h="319850">
                  <a:moveTo>
                    <a:pt x="2422574" y="0"/>
                  </a:moveTo>
                  <a:lnTo>
                    <a:pt x="79418" y="0"/>
                  </a:lnTo>
                  <a:cubicBezTo>
                    <a:pt x="79418" y="43699"/>
                    <a:pt x="44079" y="79418"/>
                    <a:pt x="0" y="79418"/>
                  </a:cubicBezTo>
                  <a:lnTo>
                    <a:pt x="0" y="240432"/>
                  </a:lnTo>
                  <a:cubicBezTo>
                    <a:pt x="43699" y="240432"/>
                    <a:pt x="79418" y="275771"/>
                    <a:pt x="79418" y="319850"/>
                  </a:cubicBezTo>
                  <a:lnTo>
                    <a:pt x="2422574" y="319850"/>
                  </a:lnTo>
                  <a:cubicBezTo>
                    <a:pt x="2422574" y="276151"/>
                    <a:pt x="2457913" y="240432"/>
                    <a:pt x="2501992" y="240432"/>
                  </a:cubicBezTo>
                  <a:lnTo>
                    <a:pt x="2501992" y="79418"/>
                  </a:lnTo>
                  <a:cubicBezTo>
                    <a:pt x="2458293" y="79418"/>
                    <a:pt x="2422574" y="44079"/>
                    <a:pt x="2422574" y="0"/>
                  </a:cubicBezTo>
                  <a:close/>
                </a:path>
              </a:pathLst>
            </a:custGeom>
            <a:solidFill>
              <a:srgbClr val="EADEC6">
                <a:alpha val="66667"/>
              </a:srgbClr>
            </a:solidFill>
          </p:spPr>
          <p:txBody>
            <a:bodyPr/>
            <a:lstStyle/>
            <a:p>
              <a:endParaRPr lang="en-US"/>
            </a:p>
          </p:txBody>
        </p:sp>
        <p:sp>
          <p:nvSpPr>
            <p:cNvPr id="6" name="TextBox 6"/>
            <p:cNvSpPr txBox="1"/>
            <p:nvPr/>
          </p:nvSpPr>
          <p:spPr>
            <a:xfrm>
              <a:off x="38100" y="-247650"/>
              <a:ext cx="2425792" cy="529400"/>
            </a:xfrm>
            <a:prstGeom prst="rect">
              <a:avLst/>
            </a:prstGeom>
          </p:spPr>
          <p:txBody>
            <a:bodyPr lIns="50800" tIns="50800" rIns="50800" bIns="50800" rtlCol="0" anchor="ctr"/>
            <a:lstStyle/>
            <a:p>
              <a:pPr algn="ctr">
                <a:lnSpc>
                  <a:spcPts val="5759"/>
                </a:lnSpc>
              </a:pPr>
              <a:endParaRPr/>
            </a:p>
          </p:txBody>
        </p:sp>
      </p:grpSp>
      <p:sp>
        <p:nvSpPr>
          <p:cNvPr id="7" name="TextBox 7"/>
          <p:cNvSpPr txBox="1"/>
          <p:nvPr/>
        </p:nvSpPr>
        <p:spPr>
          <a:xfrm>
            <a:off x="381922" y="942975"/>
            <a:ext cx="11053119" cy="6867265"/>
          </a:xfrm>
          <a:prstGeom prst="rect">
            <a:avLst/>
          </a:prstGeom>
        </p:spPr>
        <p:txBody>
          <a:bodyPr wrap="square" lIns="0" tIns="0" rIns="0" bIns="0" rtlCol="0" anchor="t">
            <a:spAutoFit/>
          </a:bodyPr>
          <a:lstStyle/>
          <a:p>
            <a:pPr algn="just">
              <a:lnSpc>
                <a:spcPts val="4900"/>
              </a:lnSpc>
            </a:pPr>
            <a:r>
              <a:rPr lang="en-US" sz="3500" b="1" dirty="0" err="1">
                <a:solidFill>
                  <a:srgbClr val="674935"/>
                </a:solidFill>
                <a:latin typeface="Roboto Condensed Bold"/>
                <a:ea typeface="Roboto Condensed Bold"/>
                <a:cs typeface="Roboto Condensed Bold"/>
                <a:sym typeface="Roboto Condensed Bold"/>
              </a:rPr>
              <a:t>Câu</a:t>
            </a:r>
            <a:r>
              <a:rPr lang="en-US" sz="3500" b="1" dirty="0">
                <a:solidFill>
                  <a:srgbClr val="674935"/>
                </a:solidFill>
                <a:latin typeface="Roboto Condensed Bold"/>
                <a:ea typeface="Roboto Condensed Bold"/>
                <a:cs typeface="Roboto Condensed Bold"/>
                <a:sym typeface="Roboto Condensed Bold"/>
              </a:rPr>
              <a:t> 1: </a:t>
            </a:r>
            <a:r>
              <a:rPr lang="en-US" sz="3500" dirty="0" err="1">
                <a:solidFill>
                  <a:srgbClr val="674935"/>
                </a:solidFill>
                <a:latin typeface="Roboto Condensed"/>
                <a:ea typeface="Roboto Condensed"/>
                <a:cs typeface="Roboto Condensed"/>
                <a:sym typeface="Roboto Condensed"/>
              </a:rPr>
              <a:t>Vấn</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đề</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bàn</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luận</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của</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văn</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bản</a:t>
            </a:r>
            <a:r>
              <a:rPr lang="en-US" sz="3500" dirty="0">
                <a:solidFill>
                  <a:srgbClr val="674935"/>
                </a:solidFill>
                <a:latin typeface="Roboto Condensed"/>
                <a:ea typeface="Roboto Condensed"/>
                <a:cs typeface="Roboto Condensed"/>
                <a:sym typeface="Roboto Condensed"/>
              </a:rPr>
              <a:t> </a:t>
            </a:r>
            <a:r>
              <a:rPr lang="en-US" sz="3500" i="1" dirty="0" err="1">
                <a:solidFill>
                  <a:srgbClr val="674935"/>
                </a:solidFill>
                <a:latin typeface="Roboto Condensed Italics"/>
                <a:ea typeface="Roboto Condensed Italics"/>
                <a:cs typeface="Roboto Condensed Italics"/>
                <a:sym typeface="Roboto Condensed Italics"/>
              </a:rPr>
              <a:t>Từ</a:t>
            </a:r>
            <a:r>
              <a:rPr lang="en-US" sz="3500" i="1" dirty="0">
                <a:solidFill>
                  <a:srgbClr val="674935"/>
                </a:solidFill>
                <a:latin typeface="Roboto Condensed Italics"/>
                <a:ea typeface="Roboto Condensed Italics"/>
                <a:cs typeface="Roboto Condensed Italics"/>
                <a:sym typeface="Roboto Condensed Italics"/>
              </a:rPr>
              <a:t> “</a:t>
            </a:r>
            <a:r>
              <a:rPr lang="en-US" sz="3500" i="1" dirty="0" err="1">
                <a:solidFill>
                  <a:srgbClr val="674935"/>
                </a:solidFill>
                <a:latin typeface="Roboto Condensed Italics"/>
                <a:ea typeface="Roboto Condensed Italics"/>
                <a:cs typeface="Roboto Condensed Italics"/>
                <a:sym typeface="Roboto Condensed Italics"/>
              </a:rPr>
              <a:t>Thằng</a:t>
            </a:r>
            <a:r>
              <a:rPr lang="en-US" sz="3500" i="1" dirty="0">
                <a:solidFill>
                  <a:srgbClr val="674935"/>
                </a:solidFill>
                <a:latin typeface="Roboto Condensed Italics"/>
                <a:ea typeface="Roboto Condensed Italics"/>
                <a:cs typeface="Roboto Condensed Italics"/>
                <a:sym typeface="Roboto Condensed Italics"/>
              </a:rPr>
              <a:t> </a:t>
            </a:r>
            <a:r>
              <a:rPr lang="en-US" sz="3500" i="1" dirty="0" err="1">
                <a:solidFill>
                  <a:srgbClr val="674935"/>
                </a:solidFill>
                <a:latin typeface="Roboto Condensed Italics"/>
                <a:ea typeface="Roboto Condensed Italics"/>
                <a:cs typeface="Roboto Condensed Italics"/>
                <a:sym typeface="Roboto Condensed Italics"/>
              </a:rPr>
              <a:t>quỷ</a:t>
            </a:r>
            <a:r>
              <a:rPr lang="en-US" sz="3500" i="1" dirty="0">
                <a:solidFill>
                  <a:srgbClr val="674935"/>
                </a:solidFill>
                <a:latin typeface="Roboto Condensed Italics"/>
                <a:ea typeface="Roboto Condensed Italics"/>
                <a:cs typeface="Roboto Condensed Italics"/>
                <a:sym typeface="Roboto Condensed Italics"/>
              </a:rPr>
              <a:t> </a:t>
            </a:r>
            <a:r>
              <a:rPr lang="en-US" sz="3500" i="1" dirty="0" err="1">
                <a:solidFill>
                  <a:srgbClr val="674935"/>
                </a:solidFill>
                <a:latin typeface="Roboto Condensed Italics"/>
                <a:ea typeface="Roboto Condensed Italics"/>
                <a:cs typeface="Roboto Condensed Italics"/>
                <a:sym typeface="Roboto Condensed Italics"/>
              </a:rPr>
              <a:t>nhỏ</a:t>
            </a:r>
            <a:r>
              <a:rPr lang="en-US" sz="3500" i="1" dirty="0">
                <a:solidFill>
                  <a:srgbClr val="674935"/>
                </a:solidFill>
                <a:latin typeface="Roboto Condensed Italics"/>
                <a:ea typeface="Roboto Condensed Italics"/>
                <a:cs typeface="Roboto Condensed Italics"/>
                <a:sym typeface="Roboto Condensed Italics"/>
              </a:rPr>
              <a:t>” </a:t>
            </a:r>
            <a:r>
              <a:rPr lang="en-US" sz="3500" i="1" dirty="0" err="1">
                <a:solidFill>
                  <a:srgbClr val="674935"/>
                </a:solidFill>
                <a:latin typeface="Roboto Condensed Italics"/>
                <a:ea typeface="Roboto Condensed Italics"/>
                <a:cs typeface="Roboto Condensed Italics"/>
                <a:sym typeface="Roboto Condensed Italics"/>
              </a:rPr>
              <a:t>của</a:t>
            </a:r>
            <a:r>
              <a:rPr lang="en-US" sz="3500" i="1" dirty="0">
                <a:solidFill>
                  <a:srgbClr val="674935"/>
                </a:solidFill>
                <a:latin typeface="Roboto Condensed Italics"/>
                <a:ea typeface="Roboto Condensed Italics"/>
                <a:cs typeface="Roboto Condensed Italics"/>
                <a:sym typeface="Roboto Condensed Italics"/>
              </a:rPr>
              <a:t> </a:t>
            </a:r>
            <a:r>
              <a:rPr lang="en-US" sz="3500" i="1" dirty="0" err="1">
                <a:solidFill>
                  <a:srgbClr val="674935"/>
                </a:solidFill>
                <a:latin typeface="Roboto Condensed Italics"/>
                <a:ea typeface="Roboto Condensed Italics"/>
                <a:cs typeface="Roboto Condensed Italics"/>
                <a:sym typeface="Roboto Condensed Italics"/>
              </a:rPr>
              <a:t>Nguyễn</a:t>
            </a:r>
            <a:r>
              <a:rPr lang="en-US" sz="3500" i="1" dirty="0">
                <a:solidFill>
                  <a:srgbClr val="674935"/>
                </a:solidFill>
                <a:latin typeface="Roboto Condensed Italics"/>
                <a:ea typeface="Roboto Condensed Italics"/>
                <a:cs typeface="Roboto Condensed Italics"/>
                <a:sym typeface="Roboto Condensed Italics"/>
              </a:rPr>
              <a:t> </a:t>
            </a:r>
            <a:r>
              <a:rPr lang="en-US" sz="3500" i="1" dirty="0" err="1">
                <a:solidFill>
                  <a:srgbClr val="674935"/>
                </a:solidFill>
                <a:latin typeface="Roboto Condensed Italics"/>
                <a:ea typeface="Roboto Condensed Italics"/>
                <a:cs typeface="Roboto Condensed Italics"/>
                <a:sym typeface="Roboto Condensed Italics"/>
              </a:rPr>
              <a:t>Nhật</a:t>
            </a:r>
            <a:r>
              <a:rPr lang="en-US" sz="3500" i="1" dirty="0">
                <a:solidFill>
                  <a:srgbClr val="674935"/>
                </a:solidFill>
                <a:latin typeface="Roboto Condensed Italics"/>
                <a:ea typeface="Roboto Condensed Italics"/>
                <a:cs typeface="Roboto Condensed Italics"/>
                <a:sym typeface="Roboto Condensed Italics"/>
              </a:rPr>
              <a:t> </a:t>
            </a:r>
            <a:r>
              <a:rPr lang="en-US" sz="3500" i="1" dirty="0" err="1">
                <a:solidFill>
                  <a:srgbClr val="674935"/>
                </a:solidFill>
                <a:latin typeface="Roboto Condensed Italics"/>
                <a:ea typeface="Roboto Condensed Italics"/>
                <a:cs typeface="Roboto Condensed Italics"/>
                <a:sym typeface="Roboto Condensed Italics"/>
              </a:rPr>
              <a:t>Ánh</a:t>
            </a:r>
            <a:r>
              <a:rPr lang="en-US" sz="3500" i="1" dirty="0">
                <a:solidFill>
                  <a:srgbClr val="674935"/>
                </a:solidFill>
                <a:latin typeface="Roboto Condensed Italics"/>
                <a:ea typeface="Roboto Condensed Italics"/>
                <a:cs typeface="Roboto Condensed Italics"/>
                <a:sym typeface="Roboto Condensed Italics"/>
              </a:rPr>
              <a:t> </a:t>
            </a:r>
            <a:r>
              <a:rPr lang="en-US" sz="3500" i="1" dirty="0" err="1">
                <a:solidFill>
                  <a:srgbClr val="674935"/>
                </a:solidFill>
                <a:latin typeface="Roboto Condensed Italics"/>
                <a:ea typeface="Roboto Condensed Italics"/>
                <a:cs typeface="Roboto Condensed Italics"/>
                <a:sym typeface="Roboto Condensed Italics"/>
              </a:rPr>
              <a:t>nghĩ</a:t>
            </a:r>
            <a:r>
              <a:rPr lang="en-US" sz="3500" i="1" dirty="0">
                <a:solidFill>
                  <a:srgbClr val="674935"/>
                </a:solidFill>
                <a:latin typeface="Roboto Condensed Italics"/>
                <a:ea typeface="Roboto Condensed Italics"/>
                <a:cs typeface="Roboto Condensed Italics"/>
                <a:sym typeface="Roboto Condensed Italics"/>
              </a:rPr>
              <a:t> </a:t>
            </a:r>
            <a:r>
              <a:rPr lang="en-US" sz="3500" i="1" dirty="0" err="1">
                <a:solidFill>
                  <a:srgbClr val="674935"/>
                </a:solidFill>
                <a:latin typeface="Roboto Condensed Italics"/>
                <a:ea typeface="Roboto Condensed Italics"/>
                <a:cs typeface="Roboto Condensed Italics"/>
                <a:sym typeface="Roboto Condensed Italics"/>
              </a:rPr>
              <a:t>về</a:t>
            </a:r>
            <a:r>
              <a:rPr lang="en-US" sz="3500" i="1" dirty="0">
                <a:solidFill>
                  <a:srgbClr val="674935"/>
                </a:solidFill>
                <a:latin typeface="Roboto Condensed Italics"/>
                <a:ea typeface="Roboto Condensed Italics"/>
                <a:cs typeface="Roboto Condensed Italics"/>
                <a:sym typeface="Roboto Condensed Italics"/>
              </a:rPr>
              <a:t> </a:t>
            </a:r>
            <a:r>
              <a:rPr lang="en-US" sz="3500" i="1" dirty="0" err="1">
                <a:solidFill>
                  <a:srgbClr val="674935"/>
                </a:solidFill>
                <a:latin typeface="Roboto Condensed Italics"/>
                <a:ea typeface="Roboto Condensed Italics"/>
                <a:cs typeface="Roboto Condensed Italics"/>
                <a:sym typeface="Roboto Condensed Italics"/>
              </a:rPr>
              <a:t>những</a:t>
            </a:r>
            <a:r>
              <a:rPr lang="en-US" sz="3500" i="1" dirty="0">
                <a:solidFill>
                  <a:srgbClr val="674935"/>
                </a:solidFill>
                <a:latin typeface="Roboto Condensed Italics"/>
                <a:ea typeface="Roboto Condensed Italics"/>
                <a:cs typeface="Roboto Condensed Italics"/>
                <a:sym typeface="Roboto Condensed Italics"/>
              </a:rPr>
              <a:t> </a:t>
            </a:r>
            <a:r>
              <a:rPr lang="en-US" sz="3500" i="1" dirty="0" err="1">
                <a:solidFill>
                  <a:srgbClr val="674935"/>
                </a:solidFill>
                <a:latin typeface="Roboto Condensed Italics"/>
                <a:ea typeface="Roboto Condensed Italics"/>
                <a:cs typeface="Roboto Condensed Italics"/>
                <a:sym typeface="Roboto Condensed Italics"/>
              </a:rPr>
              <a:t>phẩm</a:t>
            </a:r>
            <a:r>
              <a:rPr lang="en-US" sz="3500" i="1" dirty="0">
                <a:solidFill>
                  <a:srgbClr val="674935"/>
                </a:solidFill>
                <a:latin typeface="Roboto Condensed Italics"/>
                <a:ea typeface="Roboto Condensed Italics"/>
                <a:cs typeface="Roboto Condensed Italics"/>
                <a:sym typeface="Roboto Condensed Italics"/>
              </a:rPr>
              <a:t> </a:t>
            </a:r>
            <a:r>
              <a:rPr lang="en-US" sz="3500" i="1" dirty="0" err="1">
                <a:solidFill>
                  <a:srgbClr val="674935"/>
                </a:solidFill>
                <a:latin typeface="Roboto Condensed Italics"/>
                <a:ea typeface="Roboto Condensed Italics"/>
                <a:cs typeface="Roboto Condensed Italics"/>
                <a:sym typeface="Roboto Condensed Italics"/>
              </a:rPr>
              <a:t>chất</a:t>
            </a:r>
            <a:r>
              <a:rPr lang="en-US" sz="3500" i="1" dirty="0">
                <a:solidFill>
                  <a:srgbClr val="674935"/>
                </a:solidFill>
                <a:latin typeface="Roboto Condensed Italics"/>
                <a:ea typeface="Roboto Condensed Italics"/>
                <a:cs typeface="Roboto Condensed Italics"/>
                <a:sym typeface="Roboto Condensed Italics"/>
              </a:rPr>
              <a:t> </a:t>
            </a:r>
            <a:r>
              <a:rPr lang="en-US" sz="3500" i="1" dirty="0" err="1">
                <a:solidFill>
                  <a:srgbClr val="674935"/>
                </a:solidFill>
                <a:latin typeface="Roboto Condensed Italics"/>
                <a:ea typeface="Roboto Condensed Italics"/>
                <a:cs typeface="Roboto Condensed Italics"/>
                <a:sym typeface="Roboto Condensed Italics"/>
              </a:rPr>
              <a:t>của</a:t>
            </a:r>
            <a:r>
              <a:rPr lang="en-US" sz="3500" i="1" dirty="0">
                <a:solidFill>
                  <a:srgbClr val="674935"/>
                </a:solidFill>
                <a:latin typeface="Roboto Condensed Italics"/>
                <a:ea typeface="Roboto Condensed Italics"/>
                <a:cs typeface="Roboto Condensed Italics"/>
                <a:sym typeface="Roboto Condensed Italics"/>
              </a:rPr>
              <a:t> </a:t>
            </a:r>
            <a:r>
              <a:rPr lang="en-US" sz="3500" i="1" dirty="0" err="1">
                <a:solidFill>
                  <a:srgbClr val="674935"/>
                </a:solidFill>
                <a:latin typeface="Roboto Condensed Italics"/>
                <a:ea typeface="Roboto Condensed Italics"/>
                <a:cs typeface="Roboto Condensed Italics"/>
                <a:sym typeface="Roboto Condensed Italics"/>
              </a:rPr>
              <a:t>một</a:t>
            </a:r>
            <a:r>
              <a:rPr lang="en-US" sz="3500" i="1" dirty="0">
                <a:solidFill>
                  <a:srgbClr val="674935"/>
                </a:solidFill>
                <a:latin typeface="Roboto Condensed Italics"/>
                <a:ea typeface="Roboto Condensed Italics"/>
                <a:cs typeface="Roboto Condensed Italics"/>
                <a:sym typeface="Roboto Condensed Italics"/>
              </a:rPr>
              <a:t> </a:t>
            </a:r>
            <a:r>
              <a:rPr lang="en-US" sz="3500" i="1" dirty="0" err="1">
                <a:solidFill>
                  <a:srgbClr val="674935"/>
                </a:solidFill>
                <a:latin typeface="Roboto Condensed Italics"/>
                <a:ea typeface="Roboto Condensed Italics"/>
                <a:cs typeface="Roboto Condensed Italics"/>
                <a:sym typeface="Roboto Condensed Italics"/>
              </a:rPr>
              <a:t>tác</a:t>
            </a:r>
            <a:r>
              <a:rPr lang="en-US" sz="3500" i="1" dirty="0">
                <a:solidFill>
                  <a:srgbClr val="674935"/>
                </a:solidFill>
                <a:latin typeface="Roboto Condensed Italics"/>
                <a:ea typeface="Roboto Condensed Italics"/>
                <a:cs typeface="Roboto Condensed Italics"/>
                <a:sym typeface="Roboto Condensed Italics"/>
              </a:rPr>
              <a:t> </a:t>
            </a:r>
            <a:r>
              <a:rPr lang="en-US" sz="3500" i="1" dirty="0" err="1">
                <a:solidFill>
                  <a:srgbClr val="674935"/>
                </a:solidFill>
                <a:latin typeface="Roboto Condensed Italics"/>
                <a:ea typeface="Roboto Condensed Italics"/>
                <a:cs typeface="Roboto Condensed Italics"/>
                <a:sym typeface="Roboto Condensed Italics"/>
              </a:rPr>
              <a:t>phẩm</a:t>
            </a:r>
            <a:r>
              <a:rPr lang="en-US" sz="3500" i="1" dirty="0">
                <a:solidFill>
                  <a:srgbClr val="674935"/>
                </a:solidFill>
                <a:latin typeface="Roboto Condensed Italics"/>
                <a:ea typeface="Roboto Condensed Italics"/>
                <a:cs typeface="Roboto Condensed Italics"/>
                <a:sym typeface="Roboto Condensed Italics"/>
              </a:rPr>
              <a:t> </a:t>
            </a:r>
            <a:r>
              <a:rPr lang="en-US" sz="3500" i="1" dirty="0" err="1">
                <a:solidFill>
                  <a:srgbClr val="674935"/>
                </a:solidFill>
                <a:latin typeface="Roboto Condensed Italics"/>
                <a:ea typeface="Roboto Condensed Italics"/>
                <a:cs typeface="Roboto Condensed Italics"/>
                <a:sym typeface="Roboto Condensed Italics"/>
              </a:rPr>
              <a:t>viết</a:t>
            </a:r>
            <a:r>
              <a:rPr lang="en-US" sz="3500" i="1" dirty="0">
                <a:solidFill>
                  <a:srgbClr val="674935"/>
                </a:solidFill>
                <a:latin typeface="Roboto Condensed Italics"/>
                <a:ea typeface="Roboto Condensed Italics"/>
                <a:cs typeface="Roboto Condensed Italics"/>
                <a:sym typeface="Roboto Condensed Italics"/>
              </a:rPr>
              <a:t> </a:t>
            </a:r>
            <a:r>
              <a:rPr lang="en-US" sz="3500" i="1" dirty="0" err="1">
                <a:solidFill>
                  <a:srgbClr val="674935"/>
                </a:solidFill>
                <a:latin typeface="Roboto Condensed Italics"/>
                <a:ea typeface="Roboto Condensed Italics"/>
                <a:cs typeface="Roboto Condensed Italics"/>
                <a:sym typeface="Roboto Condensed Italics"/>
              </a:rPr>
              <a:t>cho</a:t>
            </a:r>
            <a:r>
              <a:rPr lang="en-US" sz="3500" i="1" dirty="0">
                <a:solidFill>
                  <a:srgbClr val="674935"/>
                </a:solidFill>
                <a:latin typeface="Roboto Condensed Italics"/>
                <a:ea typeface="Roboto Condensed Italics"/>
                <a:cs typeface="Roboto Condensed Italics"/>
                <a:sym typeface="Roboto Condensed Italics"/>
              </a:rPr>
              <a:t> </a:t>
            </a:r>
            <a:r>
              <a:rPr lang="en-US" sz="3500" i="1" dirty="0" err="1">
                <a:solidFill>
                  <a:srgbClr val="674935"/>
                </a:solidFill>
                <a:latin typeface="Roboto Condensed Italics"/>
                <a:ea typeface="Roboto Condensed Italics"/>
                <a:cs typeface="Roboto Condensed Italics"/>
                <a:sym typeface="Roboto Condensed Italics"/>
              </a:rPr>
              <a:t>thiếu</a:t>
            </a:r>
            <a:r>
              <a:rPr lang="en-US" sz="3500" i="1" dirty="0">
                <a:solidFill>
                  <a:srgbClr val="674935"/>
                </a:solidFill>
                <a:latin typeface="Roboto Condensed Italics"/>
                <a:ea typeface="Roboto Condensed Italics"/>
                <a:cs typeface="Roboto Condensed Italics"/>
                <a:sym typeface="Roboto Condensed Italics"/>
              </a:rPr>
              <a:t> </a:t>
            </a:r>
            <a:r>
              <a:rPr lang="en-US" sz="3500" i="1" dirty="0" err="1">
                <a:solidFill>
                  <a:srgbClr val="674935"/>
                </a:solidFill>
                <a:latin typeface="Roboto Condensed Italics"/>
                <a:ea typeface="Roboto Condensed Italics"/>
                <a:cs typeface="Roboto Condensed Italics"/>
                <a:sym typeface="Roboto Condensed Italics"/>
              </a:rPr>
              <a:t>nhi</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của</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tác</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giả</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Trần</a:t>
            </a:r>
            <a:r>
              <a:rPr lang="en-US" sz="3500" dirty="0">
                <a:solidFill>
                  <a:srgbClr val="674935"/>
                </a:solidFill>
                <a:latin typeface="Roboto Condensed"/>
                <a:ea typeface="Roboto Condensed"/>
                <a:cs typeface="Roboto Condensed"/>
                <a:sym typeface="Roboto Condensed"/>
              </a:rPr>
              <a:t> Văn </a:t>
            </a:r>
            <a:r>
              <a:rPr lang="en-US" sz="3500" dirty="0" err="1">
                <a:solidFill>
                  <a:srgbClr val="674935"/>
                </a:solidFill>
                <a:latin typeface="Roboto Condensed"/>
                <a:ea typeface="Roboto Condensed"/>
                <a:cs typeface="Roboto Condensed"/>
                <a:sym typeface="Roboto Condensed"/>
              </a:rPr>
              <a:t>Toàn</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là</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gì</a:t>
            </a:r>
            <a:r>
              <a:rPr lang="en-US" sz="3500" dirty="0">
                <a:solidFill>
                  <a:srgbClr val="674935"/>
                </a:solidFill>
                <a:latin typeface="Roboto Condensed"/>
                <a:ea typeface="Roboto Condensed"/>
                <a:cs typeface="Roboto Condensed"/>
                <a:sym typeface="Roboto Condensed"/>
              </a:rPr>
              <a:t>?</a:t>
            </a:r>
          </a:p>
          <a:p>
            <a:pPr algn="just">
              <a:lnSpc>
                <a:spcPts val="4900"/>
              </a:lnSpc>
            </a:pPr>
            <a:r>
              <a:rPr lang="en-US" sz="3500" dirty="0">
                <a:solidFill>
                  <a:srgbClr val="674935"/>
                </a:solidFill>
                <a:latin typeface="Roboto Condensed"/>
                <a:ea typeface="Roboto Condensed"/>
                <a:cs typeface="Roboto Condensed"/>
                <a:sym typeface="Roboto Condensed"/>
              </a:rPr>
              <a:t>A. </a:t>
            </a:r>
            <a:r>
              <a:rPr lang="en-US" sz="3500" dirty="0" err="1">
                <a:solidFill>
                  <a:srgbClr val="674935"/>
                </a:solidFill>
                <a:latin typeface="Roboto Condensed"/>
                <a:ea typeface="Roboto Condensed"/>
                <a:cs typeface="Roboto Condensed"/>
                <a:sym typeface="Roboto Condensed"/>
              </a:rPr>
              <a:t>Tác</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phẩm</a:t>
            </a:r>
            <a:r>
              <a:rPr lang="en-US" sz="3500" dirty="0">
                <a:solidFill>
                  <a:srgbClr val="674935"/>
                </a:solidFill>
                <a:latin typeface="Roboto Condensed"/>
                <a:ea typeface="Roboto Condensed"/>
                <a:cs typeface="Roboto Condensed"/>
                <a:sym typeface="Roboto Condensed"/>
              </a:rPr>
              <a:t> </a:t>
            </a:r>
            <a:r>
              <a:rPr lang="en-US" sz="3500" i="1" dirty="0" err="1">
                <a:solidFill>
                  <a:srgbClr val="674935"/>
                </a:solidFill>
                <a:latin typeface="Roboto Condensed Italics"/>
                <a:ea typeface="Roboto Condensed Italics"/>
                <a:cs typeface="Roboto Condensed Italics"/>
                <a:sym typeface="Roboto Condensed Italics"/>
              </a:rPr>
              <a:t>Thằng</a:t>
            </a:r>
            <a:r>
              <a:rPr lang="en-US" sz="3500" i="1" dirty="0">
                <a:solidFill>
                  <a:srgbClr val="674935"/>
                </a:solidFill>
                <a:latin typeface="Roboto Condensed Italics"/>
                <a:ea typeface="Roboto Condensed Italics"/>
                <a:cs typeface="Roboto Condensed Italics"/>
                <a:sym typeface="Roboto Condensed Italics"/>
              </a:rPr>
              <a:t> </a:t>
            </a:r>
            <a:r>
              <a:rPr lang="en-US" sz="3500" i="1" dirty="0" err="1">
                <a:solidFill>
                  <a:srgbClr val="674935"/>
                </a:solidFill>
                <a:latin typeface="Roboto Condensed Italics"/>
                <a:ea typeface="Roboto Condensed Italics"/>
                <a:cs typeface="Roboto Condensed Italics"/>
                <a:sym typeface="Roboto Condensed Italics"/>
              </a:rPr>
              <a:t>quỷ</a:t>
            </a:r>
            <a:r>
              <a:rPr lang="en-US" sz="3500" i="1" dirty="0">
                <a:solidFill>
                  <a:srgbClr val="674935"/>
                </a:solidFill>
                <a:latin typeface="Roboto Condensed Italics"/>
                <a:ea typeface="Roboto Condensed Italics"/>
                <a:cs typeface="Roboto Condensed Italics"/>
                <a:sym typeface="Roboto Condensed Italics"/>
              </a:rPr>
              <a:t> </a:t>
            </a:r>
            <a:r>
              <a:rPr lang="en-US" sz="3500" i="1" dirty="0" err="1">
                <a:solidFill>
                  <a:srgbClr val="674935"/>
                </a:solidFill>
                <a:latin typeface="Roboto Condensed Italics"/>
                <a:ea typeface="Roboto Condensed Italics"/>
                <a:cs typeface="Roboto Condensed Italics"/>
                <a:sym typeface="Roboto Condensed Italics"/>
              </a:rPr>
              <a:t>nhỏ</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của</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Nguyễn</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Nhật</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Ánh</a:t>
            </a:r>
            <a:endParaRPr lang="en-US" sz="3500" dirty="0">
              <a:solidFill>
                <a:srgbClr val="674935"/>
              </a:solidFill>
              <a:latin typeface="Roboto Condensed"/>
              <a:ea typeface="Roboto Condensed"/>
              <a:cs typeface="Roboto Condensed"/>
              <a:sym typeface="Roboto Condensed"/>
            </a:endParaRPr>
          </a:p>
          <a:p>
            <a:pPr algn="just">
              <a:lnSpc>
                <a:spcPts val="4900"/>
              </a:lnSpc>
            </a:pPr>
            <a:r>
              <a:rPr lang="en-US" sz="3500" dirty="0">
                <a:solidFill>
                  <a:srgbClr val="674935"/>
                </a:solidFill>
                <a:latin typeface="Roboto Condensed"/>
                <a:ea typeface="Roboto Condensed"/>
                <a:cs typeface="Roboto Condensed"/>
                <a:sym typeface="Roboto Condensed"/>
              </a:rPr>
              <a:t>B. </a:t>
            </a:r>
            <a:r>
              <a:rPr lang="en-US" sz="3500" dirty="0" err="1">
                <a:solidFill>
                  <a:srgbClr val="674935"/>
                </a:solidFill>
                <a:latin typeface="Roboto Condensed"/>
                <a:ea typeface="Roboto Condensed"/>
                <a:cs typeface="Roboto Condensed"/>
                <a:sym typeface="Roboto Condensed"/>
              </a:rPr>
              <a:t>Phẩm</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chất</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của</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một</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tác</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phẩm</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thiếu</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nhi</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thể</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hiện</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trong</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truyện</a:t>
            </a:r>
            <a:r>
              <a:rPr lang="en-US" sz="3500" dirty="0">
                <a:solidFill>
                  <a:srgbClr val="674935"/>
                </a:solidFill>
                <a:latin typeface="Roboto Condensed"/>
                <a:ea typeface="Roboto Condensed"/>
                <a:cs typeface="Roboto Condensed"/>
                <a:sym typeface="Roboto Condensed"/>
              </a:rPr>
              <a:t> </a:t>
            </a:r>
            <a:r>
              <a:rPr lang="en-US" sz="3500" i="1" dirty="0" err="1">
                <a:solidFill>
                  <a:srgbClr val="674935"/>
                </a:solidFill>
                <a:latin typeface="Roboto Condensed Italics"/>
                <a:ea typeface="Roboto Condensed Italics"/>
                <a:cs typeface="Roboto Condensed Italics"/>
                <a:sym typeface="Roboto Condensed Italics"/>
              </a:rPr>
              <a:t>Thằng</a:t>
            </a:r>
            <a:r>
              <a:rPr lang="en-US" sz="3500" i="1" dirty="0">
                <a:solidFill>
                  <a:srgbClr val="674935"/>
                </a:solidFill>
                <a:latin typeface="Roboto Condensed Italics"/>
                <a:ea typeface="Roboto Condensed Italics"/>
                <a:cs typeface="Roboto Condensed Italics"/>
                <a:sym typeface="Roboto Condensed Italics"/>
              </a:rPr>
              <a:t> </a:t>
            </a:r>
            <a:r>
              <a:rPr lang="en-US" sz="3500" i="1" dirty="0" err="1">
                <a:solidFill>
                  <a:srgbClr val="674935"/>
                </a:solidFill>
                <a:latin typeface="Roboto Condensed Italics"/>
                <a:ea typeface="Roboto Condensed Italics"/>
                <a:cs typeface="Roboto Condensed Italics"/>
                <a:sym typeface="Roboto Condensed Italics"/>
              </a:rPr>
              <a:t>quỷ</a:t>
            </a:r>
            <a:r>
              <a:rPr lang="en-US" sz="3500" i="1" dirty="0">
                <a:solidFill>
                  <a:srgbClr val="674935"/>
                </a:solidFill>
                <a:latin typeface="Roboto Condensed Italics"/>
                <a:ea typeface="Roboto Condensed Italics"/>
                <a:cs typeface="Roboto Condensed Italics"/>
                <a:sym typeface="Roboto Condensed Italics"/>
              </a:rPr>
              <a:t> </a:t>
            </a:r>
            <a:r>
              <a:rPr lang="en-US" sz="3500" i="1" dirty="0" err="1">
                <a:solidFill>
                  <a:srgbClr val="674935"/>
                </a:solidFill>
                <a:latin typeface="Roboto Condensed Italics"/>
                <a:ea typeface="Roboto Condensed Italics"/>
                <a:cs typeface="Roboto Condensed Italics"/>
                <a:sym typeface="Roboto Condensed Italics"/>
              </a:rPr>
              <a:t>nhỏ</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của</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Nguyễn</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Nhật</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Ánh</a:t>
            </a:r>
            <a:endParaRPr lang="en-US" sz="3500" dirty="0">
              <a:solidFill>
                <a:srgbClr val="674935"/>
              </a:solidFill>
              <a:latin typeface="Roboto Condensed"/>
              <a:ea typeface="Roboto Condensed"/>
              <a:cs typeface="Roboto Condensed"/>
              <a:sym typeface="Roboto Condensed"/>
            </a:endParaRPr>
          </a:p>
          <a:p>
            <a:pPr algn="just">
              <a:lnSpc>
                <a:spcPts val="4900"/>
              </a:lnSpc>
            </a:pPr>
            <a:r>
              <a:rPr lang="en-US" sz="3500" dirty="0">
                <a:solidFill>
                  <a:srgbClr val="674935"/>
                </a:solidFill>
                <a:latin typeface="Roboto Condensed"/>
                <a:ea typeface="Roboto Condensed"/>
                <a:cs typeface="Roboto Condensed"/>
                <a:sym typeface="Roboto Condensed"/>
              </a:rPr>
              <a:t>C. Thông qua </a:t>
            </a:r>
            <a:r>
              <a:rPr lang="en-US" sz="3500" dirty="0" err="1">
                <a:solidFill>
                  <a:srgbClr val="674935"/>
                </a:solidFill>
                <a:latin typeface="Roboto Condensed"/>
                <a:ea typeface="Roboto Condensed"/>
                <a:cs typeface="Roboto Condensed"/>
                <a:sym typeface="Roboto Condensed"/>
              </a:rPr>
              <a:t>tác</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phẩm</a:t>
            </a:r>
            <a:r>
              <a:rPr lang="en-US" sz="3500" dirty="0">
                <a:solidFill>
                  <a:srgbClr val="674935"/>
                </a:solidFill>
                <a:latin typeface="Roboto Condensed"/>
                <a:ea typeface="Roboto Condensed"/>
                <a:cs typeface="Roboto Condensed"/>
                <a:sym typeface="Roboto Condensed"/>
              </a:rPr>
              <a:t> </a:t>
            </a:r>
            <a:r>
              <a:rPr lang="en-US" sz="3500" i="1" dirty="0" err="1">
                <a:solidFill>
                  <a:srgbClr val="674935"/>
                </a:solidFill>
                <a:latin typeface="Roboto Condensed Italics"/>
                <a:ea typeface="Roboto Condensed Italics"/>
                <a:cs typeface="Roboto Condensed Italics"/>
                <a:sym typeface="Roboto Condensed Italics"/>
              </a:rPr>
              <a:t>Thằng</a:t>
            </a:r>
            <a:r>
              <a:rPr lang="en-US" sz="3500" i="1" dirty="0">
                <a:solidFill>
                  <a:srgbClr val="674935"/>
                </a:solidFill>
                <a:latin typeface="Roboto Condensed Italics"/>
                <a:ea typeface="Roboto Condensed Italics"/>
                <a:cs typeface="Roboto Condensed Italics"/>
                <a:sym typeface="Roboto Condensed Italics"/>
              </a:rPr>
              <a:t> </a:t>
            </a:r>
            <a:r>
              <a:rPr lang="en-US" sz="3500" i="1" dirty="0" err="1">
                <a:solidFill>
                  <a:srgbClr val="674935"/>
                </a:solidFill>
                <a:latin typeface="Roboto Condensed Italics"/>
                <a:ea typeface="Roboto Condensed Italics"/>
                <a:cs typeface="Roboto Condensed Italics"/>
                <a:sym typeface="Roboto Condensed Italics"/>
              </a:rPr>
              <a:t>quỷ</a:t>
            </a:r>
            <a:r>
              <a:rPr lang="en-US" sz="3500" i="1" dirty="0">
                <a:solidFill>
                  <a:srgbClr val="674935"/>
                </a:solidFill>
                <a:latin typeface="Roboto Condensed Italics"/>
                <a:ea typeface="Roboto Condensed Italics"/>
                <a:cs typeface="Roboto Condensed Italics"/>
                <a:sym typeface="Roboto Condensed Italics"/>
              </a:rPr>
              <a:t> </a:t>
            </a:r>
            <a:r>
              <a:rPr lang="en-US" sz="3500" i="1" dirty="0" err="1">
                <a:solidFill>
                  <a:srgbClr val="674935"/>
                </a:solidFill>
                <a:latin typeface="Roboto Condensed Italics"/>
                <a:ea typeface="Roboto Condensed Italics"/>
                <a:cs typeface="Roboto Condensed Italics"/>
                <a:sym typeface="Roboto Condensed Italics"/>
              </a:rPr>
              <a:t>nhỏ</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suy</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ngẫm</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về</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những</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phẩm</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chất</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cần</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có</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của</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một</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tác</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phẩm</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văn</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học</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viết</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cho</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thiếu</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nhi</a:t>
            </a:r>
            <a:endParaRPr lang="en-US" sz="3500" dirty="0">
              <a:solidFill>
                <a:srgbClr val="674935"/>
              </a:solidFill>
              <a:latin typeface="Roboto Condensed"/>
              <a:ea typeface="Roboto Condensed"/>
              <a:cs typeface="Roboto Condensed"/>
              <a:sym typeface="Roboto Condensed"/>
            </a:endParaRPr>
          </a:p>
          <a:p>
            <a:pPr algn="just">
              <a:lnSpc>
                <a:spcPts val="4900"/>
              </a:lnSpc>
            </a:pPr>
            <a:r>
              <a:rPr lang="en-US" sz="3500" dirty="0">
                <a:solidFill>
                  <a:srgbClr val="674935"/>
                </a:solidFill>
                <a:latin typeface="Roboto Condensed"/>
                <a:ea typeface="Roboto Condensed"/>
                <a:cs typeface="Roboto Condensed"/>
                <a:sym typeface="Roboto Condensed"/>
              </a:rPr>
              <a:t>D. </a:t>
            </a:r>
            <a:r>
              <a:rPr lang="en-US" sz="3500" dirty="0" err="1">
                <a:solidFill>
                  <a:srgbClr val="674935"/>
                </a:solidFill>
                <a:latin typeface="Roboto Condensed"/>
                <a:ea typeface="Roboto Condensed"/>
                <a:cs typeface="Roboto Condensed"/>
                <a:sym typeface="Roboto Condensed"/>
              </a:rPr>
              <a:t>Tác</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phẩm</a:t>
            </a:r>
            <a:r>
              <a:rPr lang="en-US" sz="3500" dirty="0">
                <a:solidFill>
                  <a:srgbClr val="674935"/>
                </a:solidFill>
                <a:latin typeface="Roboto Condensed"/>
                <a:ea typeface="Roboto Condensed"/>
                <a:cs typeface="Roboto Condensed"/>
                <a:sym typeface="Roboto Condensed"/>
              </a:rPr>
              <a:t> </a:t>
            </a:r>
            <a:r>
              <a:rPr lang="en-US" sz="3500" i="1" dirty="0" err="1">
                <a:solidFill>
                  <a:srgbClr val="674935"/>
                </a:solidFill>
                <a:latin typeface="Roboto Condensed Italics"/>
                <a:ea typeface="Roboto Condensed Italics"/>
                <a:cs typeface="Roboto Condensed Italics"/>
                <a:sym typeface="Roboto Condensed Italics"/>
              </a:rPr>
              <a:t>Thằng</a:t>
            </a:r>
            <a:r>
              <a:rPr lang="en-US" sz="3500" i="1" dirty="0">
                <a:solidFill>
                  <a:srgbClr val="674935"/>
                </a:solidFill>
                <a:latin typeface="Roboto Condensed Italics"/>
                <a:ea typeface="Roboto Condensed Italics"/>
                <a:cs typeface="Roboto Condensed Italics"/>
                <a:sym typeface="Roboto Condensed Italics"/>
              </a:rPr>
              <a:t> </a:t>
            </a:r>
            <a:r>
              <a:rPr lang="en-US" sz="3500" i="1" dirty="0" err="1">
                <a:solidFill>
                  <a:srgbClr val="674935"/>
                </a:solidFill>
                <a:latin typeface="Roboto Condensed Italics"/>
                <a:ea typeface="Roboto Condensed Italics"/>
                <a:cs typeface="Roboto Condensed Italics"/>
                <a:sym typeface="Roboto Condensed Italics"/>
              </a:rPr>
              <a:t>quỷ</a:t>
            </a:r>
            <a:r>
              <a:rPr lang="en-US" sz="3500" i="1" dirty="0">
                <a:solidFill>
                  <a:srgbClr val="674935"/>
                </a:solidFill>
                <a:latin typeface="Roboto Condensed Italics"/>
                <a:ea typeface="Roboto Condensed Italics"/>
                <a:cs typeface="Roboto Condensed Italics"/>
                <a:sym typeface="Roboto Condensed Italics"/>
              </a:rPr>
              <a:t> </a:t>
            </a:r>
            <a:r>
              <a:rPr lang="en-US" sz="3500" i="1" dirty="0" err="1">
                <a:solidFill>
                  <a:srgbClr val="674935"/>
                </a:solidFill>
                <a:latin typeface="Roboto Condensed Italics"/>
                <a:ea typeface="Roboto Condensed Italics"/>
                <a:cs typeface="Roboto Condensed Italics"/>
                <a:sym typeface="Roboto Condensed Italics"/>
              </a:rPr>
              <a:t>nhỏ</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của</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Nguyễn</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Nhật</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Ánh</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là</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một</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tác</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phẩm</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tiêu</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biểu</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điển</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hình</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cho</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thể</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loại</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văn</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học</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thiếu</a:t>
            </a:r>
            <a:r>
              <a:rPr lang="en-US" sz="3500" dirty="0">
                <a:solidFill>
                  <a:srgbClr val="674935"/>
                </a:solidFill>
                <a:latin typeface="Roboto Condensed"/>
                <a:ea typeface="Roboto Condensed"/>
                <a:cs typeface="Roboto Condensed"/>
                <a:sym typeface="Roboto Condensed"/>
              </a:rPr>
              <a:t> </a:t>
            </a:r>
            <a:r>
              <a:rPr lang="en-US" sz="3500" dirty="0" err="1">
                <a:solidFill>
                  <a:srgbClr val="674935"/>
                </a:solidFill>
                <a:latin typeface="Roboto Condensed"/>
                <a:ea typeface="Roboto Condensed"/>
                <a:cs typeface="Roboto Condensed"/>
                <a:sym typeface="Roboto Condensed"/>
              </a:rPr>
              <a:t>nhi</a:t>
            </a:r>
            <a:endParaRPr lang="en-US" sz="3500" dirty="0">
              <a:solidFill>
                <a:srgbClr val="674935"/>
              </a:solidFill>
              <a:latin typeface="Roboto Condensed"/>
              <a:ea typeface="Roboto Condensed"/>
              <a:cs typeface="Roboto Condensed"/>
              <a:sym typeface="Roboto Condensed"/>
            </a:endParaRPr>
          </a:p>
          <a:p>
            <a:pPr algn="just">
              <a:lnSpc>
                <a:spcPts val="4900"/>
              </a:lnSpc>
            </a:pPr>
            <a:endParaRPr lang="en-US" sz="3500" dirty="0">
              <a:solidFill>
                <a:srgbClr val="674935"/>
              </a:solidFill>
              <a:latin typeface="Roboto Condensed"/>
              <a:ea typeface="Roboto Condensed"/>
              <a:cs typeface="Roboto Condensed"/>
              <a:sym typeface="Roboto Condensed"/>
            </a:endParaRPr>
          </a:p>
        </p:txBody>
      </p:sp>
      <p:sp>
        <p:nvSpPr>
          <p:cNvPr id="8" name="TextBox 8"/>
          <p:cNvSpPr txBox="1"/>
          <p:nvPr/>
        </p:nvSpPr>
        <p:spPr>
          <a:xfrm>
            <a:off x="5620435" y="8115397"/>
            <a:ext cx="576092" cy="748030"/>
          </a:xfrm>
          <a:prstGeom prst="rect">
            <a:avLst/>
          </a:prstGeom>
        </p:spPr>
        <p:txBody>
          <a:bodyPr lIns="0" tIns="0" rIns="0" bIns="0" rtlCol="0" anchor="t">
            <a:spAutoFit/>
          </a:bodyPr>
          <a:lstStyle/>
          <a:p>
            <a:pPr algn="just">
              <a:lnSpc>
                <a:spcPts val="6019"/>
              </a:lnSpc>
            </a:pPr>
            <a:r>
              <a:rPr lang="en-US" sz="4299" b="1" dirty="0">
                <a:solidFill>
                  <a:srgbClr val="674935"/>
                </a:solidFill>
                <a:latin typeface="Roboto Condensed Bold"/>
                <a:ea typeface="Roboto Condensed Bold"/>
                <a:cs typeface="Roboto Condensed Bold"/>
                <a:sym typeface="Roboto Condensed Bold"/>
              </a:rPr>
              <a:t>C</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BF8E9"/>
        </a:solidFill>
        <a:effectLst/>
      </p:bgPr>
    </p:bg>
    <p:spTree>
      <p:nvGrpSpPr>
        <p:cNvPr id="1" name=""/>
        <p:cNvGrpSpPr/>
        <p:nvPr/>
      </p:nvGrpSpPr>
      <p:grpSpPr>
        <a:xfrm>
          <a:off x="0" y="0"/>
          <a:ext cx="0" cy="0"/>
          <a:chOff x="0" y="0"/>
          <a:chExt cx="0" cy="0"/>
        </a:xfrm>
      </p:grpSpPr>
      <p:grpSp>
        <p:nvGrpSpPr>
          <p:cNvPr id="2" name="Group 2"/>
          <p:cNvGrpSpPr/>
          <p:nvPr/>
        </p:nvGrpSpPr>
        <p:grpSpPr>
          <a:xfrm>
            <a:off x="10739385" y="-674885"/>
            <a:ext cx="8858525" cy="12246809"/>
            <a:chOff x="-12700" y="0"/>
            <a:chExt cx="275590" cy="381000"/>
          </a:xfrm>
        </p:grpSpPr>
        <p:sp>
          <p:nvSpPr>
            <p:cNvPr id="3" name="Freeform 3"/>
            <p:cNvSpPr/>
            <p:nvPr/>
          </p:nvSpPr>
          <p:spPr>
            <a:xfrm flipH="1">
              <a:off x="8942" y="0"/>
              <a:ext cx="275590" cy="381000"/>
            </a:xfrm>
            <a:custGeom>
              <a:avLst/>
              <a:gdLst/>
              <a:ahLst/>
              <a:cxnLst/>
              <a:rect l="l" t="t" r="r" b="b"/>
              <a:pathLst>
                <a:path w="275590" h="381000">
                  <a:moveTo>
                    <a:pt x="194310" y="16510"/>
                  </a:moveTo>
                  <a:lnTo>
                    <a:pt x="177800" y="6350"/>
                  </a:lnTo>
                  <a:cubicBezTo>
                    <a:pt x="177800" y="6350"/>
                    <a:pt x="170180" y="11430"/>
                    <a:pt x="161290" y="11430"/>
                  </a:cubicBezTo>
                  <a:cubicBezTo>
                    <a:pt x="153670" y="11430"/>
                    <a:pt x="123190" y="0"/>
                    <a:pt x="123190" y="0"/>
                  </a:cubicBezTo>
                  <a:cubicBezTo>
                    <a:pt x="123190" y="0"/>
                    <a:pt x="104140" y="17780"/>
                    <a:pt x="97790" y="16510"/>
                  </a:cubicBezTo>
                  <a:cubicBezTo>
                    <a:pt x="92710" y="15240"/>
                    <a:pt x="71120" y="12700"/>
                    <a:pt x="66040" y="12700"/>
                  </a:cubicBezTo>
                  <a:cubicBezTo>
                    <a:pt x="60960" y="12700"/>
                    <a:pt x="54610" y="8890"/>
                    <a:pt x="52070" y="8890"/>
                  </a:cubicBezTo>
                  <a:cubicBezTo>
                    <a:pt x="49530" y="8890"/>
                    <a:pt x="21590" y="33020"/>
                    <a:pt x="21590" y="35560"/>
                  </a:cubicBezTo>
                  <a:cubicBezTo>
                    <a:pt x="21590" y="38100"/>
                    <a:pt x="21590" y="36830"/>
                    <a:pt x="21590" y="41910"/>
                  </a:cubicBezTo>
                  <a:cubicBezTo>
                    <a:pt x="21590" y="48260"/>
                    <a:pt x="24130" y="54610"/>
                    <a:pt x="21590" y="55880"/>
                  </a:cubicBezTo>
                  <a:cubicBezTo>
                    <a:pt x="19050" y="57150"/>
                    <a:pt x="19050" y="77470"/>
                    <a:pt x="16510" y="82550"/>
                  </a:cubicBezTo>
                  <a:cubicBezTo>
                    <a:pt x="12700" y="88900"/>
                    <a:pt x="22860" y="238760"/>
                    <a:pt x="21590" y="241300"/>
                  </a:cubicBezTo>
                  <a:cubicBezTo>
                    <a:pt x="20320" y="243840"/>
                    <a:pt x="15240" y="256540"/>
                    <a:pt x="15240" y="256540"/>
                  </a:cubicBezTo>
                  <a:lnTo>
                    <a:pt x="19050" y="259080"/>
                  </a:lnTo>
                  <a:cubicBezTo>
                    <a:pt x="19050" y="259080"/>
                    <a:pt x="19050" y="264160"/>
                    <a:pt x="17780" y="276860"/>
                  </a:cubicBezTo>
                  <a:cubicBezTo>
                    <a:pt x="16510" y="289560"/>
                    <a:pt x="12700" y="336550"/>
                    <a:pt x="6350" y="345440"/>
                  </a:cubicBezTo>
                  <a:cubicBezTo>
                    <a:pt x="0" y="354330"/>
                    <a:pt x="6350" y="372110"/>
                    <a:pt x="6350" y="372110"/>
                  </a:cubicBezTo>
                  <a:lnTo>
                    <a:pt x="19050" y="381000"/>
                  </a:lnTo>
                  <a:cubicBezTo>
                    <a:pt x="19050" y="381000"/>
                    <a:pt x="43180" y="370840"/>
                    <a:pt x="45720" y="372110"/>
                  </a:cubicBezTo>
                  <a:cubicBezTo>
                    <a:pt x="48260" y="372110"/>
                    <a:pt x="68580" y="375920"/>
                    <a:pt x="76200" y="377190"/>
                  </a:cubicBezTo>
                  <a:cubicBezTo>
                    <a:pt x="83820" y="377190"/>
                    <a:pt x="100330" y="373380"/>
                    <a:pt x="100330" y="373380"/>
                  </a:cubicBezTo>
                  <a:cubicBezTo>
                    <a:pt x="100330" y="373380"/>
                    <a:pt x="107950" y="375920"/>
                    <a:pt x="153670" y="374650"/>
                  </a:cubicBezTo>
                  <a:cubicBezTo>
                    <a:pt x="199390" y="373380"/>
                    <a:pt x="212090" y="370840"/>
                    <a:pt x="223520" y="372110"/>
                  </a:cubicBezTo>
                  <a:lnTo>
                    <a:pt x="242570" y="372110"/>
                  </a:lnTo>
                  <a:lnTo>
                    <a:pt x="259080" y="364490"/>
                  </a:lnTo>
                  <a:lnTo>
                    <a:pt x="259080" y="351790"/>
                  </a:lnTo>
                  <a:cubicBezTo>
                    <a:pt x="259080" y="351790"/>
                    <a:pt x="260350" y="335280"/>
                    <a:pt x="255270" y="335280"/>
                  </a:cubicBezTo>
                  <a:cubicBezTo>
                    <a:pt x="250190" y="335280"/>
                    <a:pt x="240030" y="322580"/>
                    <a:pt x="240030" y="320040"/>
                  </a:cubicBezTo>
                  <a:cubicBezTo>
                    <a:pt x="240030" y="317500"/>
                    <a:pt x="224790" y="288290"/>
                    <a:pt x="224790" y="288290"/>
                  </a:cubicBezTo>
                  <a:lnTo>
                    <a:pt x="231140" y="287020"/>
                  </a:lnTo>
                  <a:lnTo>
                    <a:pt x="212090" y="269240"/>
                  </a:lnTo>
                  <a:lnTo>
                    <a:pt x="226060" y="250190"/>
                  </a:lnTo>
                  <a:cubicBezTo>
                    <a:pt x="226060" y="250190"/>
                    <a:pt x="234950" y="208280"/>
                    <a:pt x="255270" y="198120"/>
                  </a:cubicBezTo>
                  <a:cubicBezTo>
                    <a:pt x="275590" y="187960"/>
                    <a:pt x="250190" y="157480"/>
                    <a:pt x="248920" y="152400"/>
                  </a:cubicBezTo>
                  <a:cubicBezTo>
                    <a:pt x="247650" y="148590"/>
                    <a:pt x="236220" y="134620"/>
                    <a:pt x="236220" y="134620"/>
                  </a:cubicBezTo>
                  <a:lnTo>
                    <a:pt x="233680" y="106680"/>
                  </a:lnTo>
                  <a:cubicBezTo>
                    <a:pt x="233680" y="106680"/>
                    <a:pt x="201930" y="68580"/>
                    <a:pt x="210820" y="46990"/>
                  </a:cubicBezTo>
                  <a:cubicBezTo>
                    <a:pt x="219710" y="25400"/>
                    <a:pt x="224790" y="15240"/>
                    <a:pt x="224790" y="15240"/>
                  </a:cubicBezTo>
                  <a:lnTo>
                    <a:pt x="194310" y="16510"/>
                  </a:lnTo>
                  <a:close/>
                </a:path>
              </a:pathLst>
            </a:custGeom>
            <a:blipFill>
              <a:blip r:embed="rId3"/>
              <a:stretch>
                <a:fillRect l="-24957" r="-24957"/>
              </a:stretch>
            </a:blipFill>
          </p:spPr>
          <p:txBody>
            <a:bodyPr/>
            <a:lstStyle/>
            <a:p>
              <a:endParaRPr lang="en-US"/>
            </a:p>
          </p:txBody>
        </p:sp>
      </p:grpSp>
      <p:grpSp>
        <p:nvGrpSpPr>
          <p:cNvPr id="4" name="Group 4"/>
          <p:cNvGrpSpPr/>
          <p:nvPr/>
        </p:nvGrpSpPr>
        <p:grpSpPr>
          <a:xfrm>
            <a:off x="785316" y="7339925"/>
            <a:ext cx="9499752" cy="1214432"/>
            <a:chOff x="0" y="0"/>
            <a:chExt cx="2501992" cy="319850"/>
          </a:xfrm>
        </p:grpSpPr>
        <p:sp>
          <p:nvSpPr>
            <p:cNvPr id="5" name="Freeform 5"/>
            <p:cNvSpPr/>
            <p:nvPr/>
          </p:nvSpPr>
          <p:spPr>
            <a:xfrm>
              <a:off x="0" y="0"/>
              <a:ext cx="2501992" cy="319850"/>
            </a:xfrm>
            <a:custGeom>
              <a:avLst/>
              <a:gdLst/>
              <a:ahLst/>
              <a:cxnLst/>
              <a:rect l="l" t="t" r="r" b="b"/>
              <a:pathLst>
                <a:path w="2501992" h="319850">
                  <a:moveTo>
                    <a:pt x="2422574" y="0"/>
                  </a:moveTo>
                  <a:lnTo>
                    <a:pt x="79418" y="0"/>
                  </a:lnTo>
                  <a:cubicBezTo>
                    <a:pt x="79418" y="43699"/>
                    <a:pt x="44079" y="79418"/>
                    <a:pt x="0" y="79418"/>
                  </a:cubicBezTo>
                  <a:lnTo>
                    <a:pt x="0" y="240432"/>
                  </a:lnTo>
                  <a:cubicBezTo>
                    <a:pt x="43699" y="240432"/>
                    <a:pt x="79418" y="275771"/>
                    <a:pt x="79418" y="319850"/>
                  </a:cubicBezTo>
                  <a:lnTo>
                    <a:pt x="2422574" y="319850"/>
                  </a:lnTo>
                  <a:cubicBezTo>
                    <a:pt x="2422574" y="276151"/>
                    <a:pt x="2457913" y="240432"/>
                    <a:pt x="2501992" y="240432"/>
                  </a:cubicBezTo>
                  <a:lnTo>
                    <a:pt x="2501992" y="79418"/>
                  </a:lnTo>
                  <a:cubicBezTo>
                    <a:pt x="2458293" y="79418"/>
                    <a:pt x="2422574" y="44079"/>
                    <a:pt x="2422574" y="0"/>
                  </a:cubicBezTo>
                  <a:close/>
                </a:path>
              </a:pathLst>
            </a:custGeom>
            <a:solidFill>
              <a:srgbClr val="EADEC6">
                <a:alpha val="66667"/>
              </a:srgbClr>
            </a:solidFill>
          </p:spPr>
          <p:txBody>
            <a:bodyPr/>
            <a:lstStyle/>
            <a:p>
              <a:endParaRPr lang="en-US"/>
            </a:p>
          </p:txBody>
        </p:sp>
        <p:sp>
          <p:nvSpPr>
            <p:cNvPr id="6" name="TextBox 6"/>
            <p:cNvSpPr txBox="1"/>
            <p:nvPr/>
          </p:nvSpPr>
          <p:spPr>
            <a:xfrm>
              <a:off x="38100" y="-247650"/>
              <a:ext cx="2425792" cy="529400"/>
            </a:xfrm>
            <a:prstGeom prst="rect">
              <a:avLst/>
            </a:prstGeom>
          </p:spPr>
          <p:txBody>
            <a:bodyPr lIns="50800" tIns="50800" rIns="50800" bIns="50800" rtlCol="0" anchor="ctr"/>
            <a:lstStyle/>
            <a:p>
              <a:pPr algn="ctr">
                <a:lnSpc>
                  <a:spcPts val="5759"/>
                </a:lnSpc>
              </a:pPr>
              <a:endParaRPr/>
            </a:p>
          </p:txBody>
        </p:sp>
      </p:grpSp>
      <p:sp>
        <p:nvSpPr>
          <p:cNvPr id="7" name="TextBox 7"/>
          <p:cNvSpPr txBox="1"/>
          <p:nvPr/>
        </p:nvSpPr>
        <p:spPr>
          <a:xfrm>
            <a:off x="560404" y="1640675"/>
            <a:ext cx="10598600" cy="4949825"/>
          </a:xfrm>
          <a:prstGeom prst="rect">
            <a:avLst/>
          </a:prstGeom>
        </p:spPr>
        <p:txBody>
          <a:bodyPr lIns="0" tIns="0" rIns="0" bIns="0" rtlCol="0" anchor="t">
            <a:spAutoFit/>
          </a:bodyPr>
          <a:lstStyle/>
          <a:p>
            <a:pPr algn="just">
              <a:lnSpc>
                <a:spcPts val="4900"/>
              </a:lnSpc>
            </a:pPr>
            <a:r>
              <a:rPr lang="en-US" sz="3500" b="1">
                <a:solidFill>
                  <a:srgbClr val="674935"/>
                </a:solidFill>
                <a:latin typeface="Roboto Condensed Bold"/>
                <a:ea typeface="Roboto Condensed Bold"/>
                <a:cs typeface="Roboto Condensed Bold"/>
                <a:sym typeface="Roboto Condensed Bold"/>
              </a:rPr>
              <a:t>Câu 2: </a:t>
            </a:r>
            <a:r>
              <a:rPr lang="en-US" sz="3500">
                <a:solidFill>
                  <a:srgbClr val="674935"/>
                </a:solidFill>
                <a:latin typeface="Roboto Condensed"/>
                <a:ea typeface="Roboto Condensed"/>
                <a:cs typeface="Roboto Condensed"/>
                <a:sym typeface="Roboto Condensed"/>
              </a:rPr>
              <a:t>Trình tự lập luận của văn bản </a:t>
            </a:r>
            <a:r>
              <a:rPr lang="en-US" sz="3500" i="1">
                <a:solidFill>
                  <a:srgbClr val="674935"/>
                </a:solidFill>
                <a:latin typeface="Roboto Condensed Italics"/>
                <a:ea typeface="Roboto Condensed Italics"/>
                <a:cs typeface="Roboto Condensed Italics"/>
                <a:sym typeface="Roboto Condensed Italics"/>
              </a:rPr>
              <a:t>Từ “Thằng quỷ nhỏ” của Nguyễn Nhật Ánh nghĩ về những phẩm chất của một tác phẩm viết cho thiếu nhi </a:t>
            </a:r>
            <a:r>
              <a:rPr lang="en-US" sz="3500">
                <a:solidFill>
                  <a:srgbClr val="674935"/>
                </a:solidFill>
                <a:latin typeface="Roboto Condensed"/>
                <a:ea typeface="Roboto Condensed"/>
                <a:cs typeface="Roboto Condensed"/>
                <a:sym typeface="Roboto Condensed"/>
              </a:rPr>
              <a:t>là gì?</a:t>
            </a:r>
          </a:p>
          <a:p>
            <a:pPr algn="just">
              <a:lnSpc>
                <a:spcPts val="4900"/>
              </a:lnSpc>
            </a:pPr>
            <a:r>
              <a:rPr lang="en-US" sz="3500">
                <a:solidFill>
                  <a:srgbClr val="674935"/>
                </a:solidFill>
                <a:latin typeface="Roboto Condensed"/>
                <a:ea typeface="Roboto Condensed"/>
                <a:cs typeface="Roboto Condensed"/>
                <a:sym typeface="Roboto Condensed"/>
              </a:rPr>
              <a:t>A. Trình tự từ cụ thể đến khái quát</a:t>
            </a:r>
          </a:p>
          <a:p>
            <a:pPr algn="just">
              <a:lnSpc>
                <a:spcPts val="4900"/>
              </a:lnSpc>
            </a:pPr>
            <a:r>
              <a:rPr lang="en-US" sz="3500">
                <a:solidFill>
                  <a:srgbClr val="674935"/>
                </a:solidFill>
                <a:latin typeface="Roboto Condensed"/>
                <a:ea typeface="Roboto Condensed"/>
                <a:cs typeface="Roboto Condensed"/>
                <a:sym typeface="Roboto Condensed"/>
              </a:rPr>
              <a:t>B. Trình tự từ khái quát đến cụ thể</a:t>
            </a:r>
          </a:p>
          <a:p>
            <a:pPr algn="just">
              <a:lnSpc>
                <a:spcPts val="4900"/>
              </a:lnSpc>
            </a:pPr>
            <a:r>
              <a:rPr lang="en-US" sz="3500">
                <a:solidFill>
                  <a:srgbClr val="674935"/>
                </a:solidFill>
                <a:latin typeface="Roboto Condensed"/>
                <a:ea typeface="Roboto Condensed"/>
                <a:cs typeface="Roboto Condensed"/>
                <a:sym typeface="Roboto Condensed"/>
              </a:rPr>
              <a:t>C. Trình tự lập luận theo mối quan hệ nhân quả</a:t>
            </a:r>
          </a:p>
          <a:p>
            <a:pPr algn="just">
              <a:lnSpc>
                <a:spcPts val="4900"/>
              </a:lnSpc>
            </a:pPr>
            <a:r>
              <a:rPr lang="en-US" sz="3500">
                <a:solidFill>
                  <a:srgbClr val="674935"/>
                </a:solidFill>
                <a:latin typeface="Roboto Condensed"/>
                <a:ea typeface="Roboto Condensed"/>
                <a:cs typeface="Roboto Condensed"/>
                <a:sym typeface="Roboto Condensed"/>
              </a:rPr>
              <a:t>D.</a:t>
            </a:r>
            <a:r>
              <a:rPr lang="en-US" sz="3500" i="1">
                <a:solidFill>
                  <a:srgbClr val="674935"/>
                </a:solidFill>
                <a:latin typeface="Roboto Condensed Italics"/>
                <a:ea typeface="Roboto Condensed Italics"/>
                <a:cs typeface="Roboto Condensed Italics"/>
                <a:sym typeface="Roboto Condensed Italics"/>
              </a:rPr>
              <a:t> </a:t>
            </a:r>
            <a:r>
              <a:rPr lang="en-US" sz="3500">
                <a:solidFill>
                  <a:srgbClr val="674935"/>
                </a:solidFill>
                <a:latin typeface="Roboto Condensed"/>
                <a:ea typeface="Roboto Condensed"/>
                <a:cs typeface="Roboto Condensed"/>
                <a:sym typeface="Roboto Condensed"/>
              </a:rPr>
              <a:t>Trình tự lập luận theo mức độ quan trọng của thông tin</a:t>
            </a:r>
          </a:p>
          <a:p>
            <a:pPr algn="just">
              <a:lnSpc>
                <a:spcPts val="4900"/>
              </a:lnSpc>
            </a:pPr>
            <a:endParaRPr lang="en-US" sz="3500">
              <a:solidFill>
                <a:srgbClr val="674935"/>
              </a:solidFill>
              <a:latin typeface="Roboto Condensed"/>
              <a:ea typeface="Roboto Condensed"/>
              <a:cs typeface="Roboto Condensed"/>
              <a:sym typeface="Roboto Condensed"/>
            </a:endParaRPr>
          </a:p>
        </p:txBody>
      </p:sp>
      <p:sp>
        <p:nvSpPr>
          <p:cNvPr id="8" name="TextBox 8"/>
          <p:cNvSpPr txBox="1"/>
          <p:nvPr/>
        </p:nvSpPr>
        <p:spPr>
          <a:xfrm>
            <a:off x="5389162" y="7525501"/>
            <a:ext cx="576092" cy="748030"/>
          </a:xfrm>
          <a:prstGeom prst="rect">
            <a:avLst/>
          </a:prstGeom>
        </p:spPr>
        <p:txBody>
          <a:bodyPr lIns="0" tIns="0" rIns="0" bIns="0" rtlCol="0" anchor="t">
            <a:spAutoFit/>
          </a:bodyPr>
          <a:lstStyle/>
          <a:p>
            <a:pPr algn="just">
              <a:lnSpc>
                <a:spcPts val="6019"/>
              </a:lnSpc>
            </a:pPr>
            <a:r>
              <a:rPr lang="en-US" sz="4299" b="1">
                <a:solidFill>
                  <a:srgbClr val="674935"/>
                </a:solidFill>
                <a:latin typeface="Roboto Condensed Bold"/>
                <a:ea typeface="Roboto Condensed Bold"/>
                <a:cs typeface="Roboto Condensed Bold"/>
                <a:sym typeface="Roboto Condensed Bold"/>
              </a:rPr>
              <a:t>A</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BF8E9"/>
        </a:solidFill>
        <a:effectLst/>
      </p:bgPr>
    </p:bg>
    <p:spTree>
      <p:nvGrpSpPr>
        <p:cNvPr id="1" name=""/>
        <p:cNvGrpSpPr/>
        <p:nvPr/>
      </p:nvGrpSpPr>
      <p:grpSpPr>
        <a:xfrm>
          <a:off x="0" y="0"/>
          <a:ext cx="0" cy="0"/>
          <a:chOff x="0" y="0"/>
          <a:chExt cx="0" cy="0"/>
        </a:xfrm>
      </p:grpSpPr>
      <p:grpSp>
        <p:nvGrpSpPr>
          <p:cNvPr id="2" name="Group 2"/>
          <p:cNvGrpSpPr/>
          <p:nvPr/>
        </p:nvGrpSpPr>
        <p:grpSpPr>
          <a:xfrm>
            <a:off x="12830037" y="-317922"/>
            <a:ext cx="8858525" cy="12246809"/>
            <a:chOff x="-12700" y="0"/>
            <a:chExt cx="275590" cy="381000"/>
          </a:xfrm>
        </p:grpSpPr>
        <p:sp>
          <p:nvSpPr>
            <p:cNvPr id="3" name="Freeform 3"/>
            <p:cNvSpPr/>
            <p:nvPr/>
          </p:nvSpPr>
          <p:spPr>
            <a:xfrm flipH="1">
              <a:off x="8942" y="0"/>
              <a:ext cx="275590" cy="381000"/>
            </a:xfrm>
            <a:custGeom>
              <a:avLst/>
              <a:gdLst/>
              <a:ahLst/>
              <a:cxnLst/>
              <a:rect l="l" t="t" r="r" b="b"/>
              <a:pathLst>
                <a:path w="275590" h="381000">
                  <a:moveTo>
                    <a:pt x="194310" y="16510"/>
                  </a:moveTo>
                  <a:lnTo>
                    <a:pt x="177800" y="6350"/>
                  </a:lnTo>
                  <a:cubicBezTo>
                    <a:pt x="177800" y="6350"/>
                    <a:pt x="170180" y="11430"/>
                    <a:pt x="161290" y="11430"/>
                  </a:cubicBezTo>
                  <a:cubicBezTo>
                    <a:pt x="153670" y="11430"/>
                    <a:pt x="123190" y="0"/>
                    <a:pt x="123190" y="0"/>
                  </a:cubicBezTo>
                  <a:cubicBezTo>
                    <a:pt x="123190" y="0"/>
                    <a:pt x="104140" y="17780"/>
                    <a:pt x="97790" y="16510"/>
                  </a:cubicBezTo>
                  <a:cubicBezTo>
                    <a:pt x="92710" y="15240"/>
                    <a:pt x="71120" y="12700"/>
                    <a:pt x="66040" y="12700"/>
                  </a:cubicBezTo>
                  <a:cubicBezTo>
                    <a:pt x="60960" y="12700"/>
                    <a:pt x="54610" y="8890"/>
                    <a:pt x="52070" y="8890"/>
                  </a:cubicBezTo>
                  <a:cubicBezTo>
                    <a:pt x="49530" y="8890"/>
                    <a:pt x="21590" y="33020"/>
                    <a:pt x="21590" y="35560"/>
                  </a:cubicBezTo>
                  <a:cubicBezTo>
                    <a:pt x="21590" y="38100"/>
                    <a:pt x="21590" y="36830"/>
                    <a:pt x="21590" y="41910"/>
                  </a:cubicBezTo>
                  <a:cubicBezTo>
                    <a:pt x="21590" y="48260"/>
                    <a:pt x="24130" y="54610"/>
                    <a:pt x="21590" y="55880"/>
                  </a:cubicBezTo>
                  <a:cubicBezTo>
                    <a:pt x="19050" y="57150"/>
                    <a:pt x="19050" y="77470"/>
                    <a:pt x="16510" y="82550"/>
                  </a:cubicBezTo>
                  <a:cubicBezTo>
                    <a:pt x="12700" y="88900"/>
                    <a:pt x="22860" y="238760"/>
                    <a:pt x="21590" y="241300"/>
                  </a:cubicBezTo>
                  <a:cubicBezTo>
                    <a:pt x="20320" y="243840"/>
                    <a:pt x="15240" y="256540"/>
                    <a:pt x="15240" y="256540"/>
                  </a:cubicBezTo>
                  <a:lnTo>
                    <a:pt x="19050" y="259080"/>
                  </a:lnTo>
                  <a:cubicBezTo>
                    <a:pt x="19050" y="259080"/>
                    <a:pt x="19050" y="264160"/>
                    <a:pt x="17780" y="276860"/>
                  </a:cubicBezTo>
                  <a:cubicBezTo>
                    <a:pt x="16510" y="289560"/>
                    <a:pt x="12700" y="336550"/>
                    <a:pt x="6350" y="345440"/>
                  </a:cubicBezTo>
                  <a:cubicBezTo>
                    <a:pt x="0" y="354330"/>
                    <a:pt x="6350" y="372110"/>
                    <a:pt x="6350" y="372110"/>
                  </a:cubicBezTo>
                  <a:lnTo>
                    <a:pt x="19050" y="381000"/>
                  </a:lnTo>
                  <a:cubicBezTo>
                    <a:pt x="19050" y="381000"/>
                    <a:pt x="43180" y="370840"/>
                    <a:pt x="45720" y="372110"/>
                  </a:cubicBezTo>
                  <a:cubicBezTo>
                    <a:pt x="48260" y="372110"/>
                    <a:pt x="68580" y="375920"/>
                    <a:pt x="76200" y="377190"/>
                  </a:cubicBezTo>
                  <a:cubicBezTo>
                    <a:pt x="83820" y="377190"/>
                    <a:pt x="100330" y="373380"/>
                    <a:pt x="100330" y="373380"/>
                  </a:cubicBezTo>
                  <a:cubicBezTo>
                    <a:pt x="100330" y="373380"/>
                    <a:pt x="107950" y="375920"/>
                    <a:pt x="153670" y="374650"/>
                  </a:cubicBezTo>
                  <a:cubicBezTo>
                    <a:pt x="199390" y="373380"/>
                    <a:pt x="212090" y="370840"/>
                    <a:pt x="223520" y="372110"/>
                  </a:cubicBezTo>
                  <a:lnTo>
                    <a:pt x="242570" y="372110"/>
                  </a:lnTo>
                  <a:lnTo>
                    <a:pt x="259080" y="364490"/>
                  </a:lnTo>
                  <a:lnTo>
                    <a:pt x="259080" y="351790"/>
                  </a:lnTo>
                  <a:cubicBezTo>
                    <a:pt x="259080" y="351790"/>
                    <a:pt x="260350" y="335280"/>
                    <a:pt x="255270" y="335280"/>
                  </a:cubicBezTo>
                  <a:cubicBezTo>
                    <a:pt x="250190" y="335280"/>
                    <a:pt x="240030" y="322580"/>
                    <a:pt x="240030" y="320040"/>
                  </a:cubicBezTo>
                  <a:cubicBezTo>
                    <a:pt x="240030" y="317500"/>
                    <a:pt x="224790" y="288290"/>
                    <a:pt x="224790" y="288290"/>
                  </a:cubicBezTo>
                  <a:lnTo>
                    <a:pt x="231140" y="287020"/>
                  </a:lnTo>
                  <a:lnTo>
                    <a:pt x="212090" y="269240"/>
                  </a:lnTo>
                  <a:lnTo>
                    <a:pt x="226060" y="250190"/>
                  </a:lnTo>
                  <a:cubicBezTo>
                    <a:pt x="226060" y="250190"/>
                    <a:pt x="234950" y="208280"/>
                    <a:pt x="255270" y="198120"/>
                  </a:cubicBezTo>
                  <a:cubicBezTo>
                    <a:pt x="275590" y="187960"/>
                    <a:pt x="250190" y="157480"/>
                    <a:pt x="248920" y="152400"/>
                  </a:cubicBezTo>
                  <a:cubicBezTo>
                    <a:pt x="247650" y="148590"/>
                    <a:pt x="236220" y="134620"/>
                    <a:pt x="236220" y="134620"/>
                  </a:cubicBezTo>
                  <a:lnTo>
                    <a:pt x="233680" y="106680"/>
                  </a:lnTo>
                  <a:cubicBezTo>
                    <a:pt x="233680" y="106680"/>
                    <a:pt x="201930" y="68580"/>
                    <a:pt x="210820" y="46990"/>
                  </a:cubicBezTo>
                  <a:cubicBezTo>
                    <a:pt x="219710" y="25400"/>
                    <a:pt x="224790" y="15240"/>
                    <a:pt x="224790" y="15240"/>
                  </a:cubicBezTo>
                  <a:lnTo>
                    <a:pt x="194310" y="16510"/>
                  </a:lnTo>
                  <a:close/>
                </a:path>
              </a:pathLst>
            </a:custGeom>
            <a:blipFill>
              <a:blip r:embed="rId3"/>
              <a:stretch>
                <a:fillRect l="-24957" r="-24957"/>
              </a:stretch>
            </a:blipFill>
          </p:spPr>
          <p:txBody>
            <a:bodyPr/>
            <a:lstStyle/>
            <a:p>
              <a:endParaRPr lang="en-US"/>
            </a:p>
          </p:txBody>
        </p:sp>
      </p:grpSp>
      <p:grpSp>
        <p:nvGrpSpPr>
          <p:cNvPr id="4" name="Group 4"/>
          <p:cNvGrpSpPr/>
          <p:nvPr/>
        </p:nvGrpSpPr>
        <p:grpSpPr>
          <a:xfrm>
            <a:off x="14240334" y="8897580"/>
            <a:ext cx="3528740" cy="1214432"/>
            <a:chOff x="0" y="0"/>
            <a:chExt cx="929380" cy="319850"/>
          </a:xfrm>
        </p:grpSpPr>
        <p:sp>
          <p:nvSpPr>
            <p:cNvPr id="5" name="Freeform 5"/>
            <p:cNvSpPr/>
            <p:nvPr/>
          </p:nvSpPr>
          <p:spPr>
            <a:xfrm>
              <a:off x="0" y="0"/>
              <a:ext cx="929380" cy="319850"/>
            </a:xfrm>
            <a:custGeom>
              <a:avLst/>
              <a:gdLst/>
              <a:ahLst/>
              <a:cxnLst/>
              <a:rect l="l" t="t" r="r" b="b"/>
              <a:pathLst>
                <a:path w="929380" h="319850">
                  <a:moveTo>
                    <a:pt x="849962" y="0"/>
                  </a:moveTo>
                  <a:lnTo>
                    <a:pt x="79418" y="0"/>
                  </a:lnTo>
                  <a:cubicBezTo>
                    <a:pt x="79418" y="43699"/>
                    <a:pt x="44079" y="79418"/>
                    <a:pt x="0" y="79418"/>
                  </a:cubicBezTo>
                  <a:lnTo>
                    <a:pt x="0" y="240432"/>
                  </a:lnTo>
                  <a:cubicBezTo>
                    <a:pt x="43699" y="240432"/>
                    <a:pt x="79418" y="275771"/>
                    <a:pt x="79418" y="319850"/>
                  </a:cubicBezTo>
                  <a:lnTo>
                    <a:pt x="849962" y="319850"/>
                  </a:lnTo>
                  <a:cubicBezTo>
                    <a:pt x="849962" y="276151"/>
                    <a:pt x="885301" y="240432"/>
                    <a:pt x="929380" y="240432"/>
                  </a:cubicBezTo>
                  <a:lnTo>
                    <a:pt x="929380" y="79418"/>
                  </a:lnTo>
                  <a:cubicBezTo>
                    <a:pt x="885681" y="79418"/>
                    <a:pt x="849962" y="44079"/>
                    <a:pt x="849962" y="0"/>
                  </a:cubicBezTo>
                  <a:close/>
                </a:path>
              </a:pathLst>
            </a:custGeom>
            <a:solidFill>
              <a:srgbClr val="C0A163">
                <a:alpha val="66667"/>
              </a:srgbClr>
            </a:solidFill>
          </p:spPr>
          <p:txBody>
            <a:bodyPr/>
            <a:lstStyle/>
            <a:p>
              <a:endParaRPr lang="en-US"/>
            </a:p>
          </p:txBody>
        </p:sp>
        <p:sp>
          <p:nvSpPr>
            <p:cNvPr id="6" name="TextBox 6"/>
            <p:cNvSpPr txBox="1"/>
            <p:nvPr/>
          </p:nvSpPr>
          <p:spPr>
            <a:xfrm>
              <a:off x="38100" y="-247650"/>
              <a:ext cx="853180" cy="529400"/>
            </a:xfrm>
            <a:prstGeom prst="rect">
              <a:avLst/>
            </a:prstGeom>
          </p:spPr>
          <p:txBody>
            <a:bodyPr lIns="50800" tIns="50800" rIns="50800" bIns="50800" rtlCol="0" anchor="ctr"/>
            <a:lstStyle/>
            <a:p>
              <a:pPr algn="ctr">
                <a:lnSpc>
                  <a:spcPts val="5759"/>
                </a:lnSpc>
              </a:pPr>
              <a:endParaRPr/>
            </a:p>
          </p:txBody>
        </p:sp>
      </p:grpSp>
      <p:sp>
        <p:nvSpPr>
          <p:cNvPr id="7" name="TextBox 7"/>
          <p:cNvSpPr txBox="1"/>
          <p:nvPr/>
        </p:nvSpPr>
        <p:spPr>
          <a:xfrm>
            <a:off x="218768" y="168085"/>
            <a:ext cx="13194692" cy="10296525"/>
          </a:xfrm>
          <a:prstGeom prst="rect">
            <a:avLst/>
          </a:prstGeom>
        </p:spPr>
        <p:txBody>
          <a:bodyPr lIns="0" tIns="0" rIns="0" bIns="0" rtlCol="0" anchor="t">
            <a:spAutoFit/>
          </a:bodyPr>
          <a:lstStyle/>
          <a:p>
            <a:pPr algn="just">
              <a:lnSpc>
                <a:spcPts val="4080"/>
              </a:lnSpc>
            </a:pPr>
            <a:r>
              <a:rPr lang="en-US" sz="3400" b="1">
                <a:solidFill>
                  <a:srgbClr val="674935"/>
                </a:solidFill>
                <a:latin typeface="Roboto Condensed Bold"/>
                <a:ea typeface="Roboto Condensed Bold"/>
                <a:cs typeface="Roboto Condensed Bold"/>
                <a:sym typeface="Roboto Condensed Bold"/>
              </a:rPr>
              <a:t>Câu 3: </a:t>
            </a:r>
            <a:r>
              <a:rPr lang="en-US" sz="3400">
                <a:solidFill>
                  <a:srgbClr val="674935"/>
                </a:solidFill>
                <a:latin typeface="Roboto Condensed"/>
                <a:ea typeface="Roboto Condensed"/>
                <a:cs typeface="Roboto Condensed"/>
                <a:sym typeface="Roboto Condensed"/>
              </a:rPr>
              <a:t>Đọc đoạn văn sau và cho biết, dòng nhận định nào bên dưới KHÔNG PHẢI là đặc điểm lập luận của đoạn văn:</a:t>
            </a:r>
          </a:p>
          <a:p>
            <a:pPr algn="just">
              <a:lnSpc>
                <a:spcPts val="4080"/>
              </a:lnSpc>
            </a:pPr>
            <a:r>
              <a:rPr lang="en-US" sz="3400">
                <a:solidFill>
                  <a:srgbClr val="674935"/>
                </a:solidFill>
                <a:latin typeface="Roboto Condensed"/>
                <a:ea typeface="Roboto Condensed"/>
                <a:cs typeface="Roboto Condensed"/>
                <a:sym typeface="Roboto Condensed"/>
              </a:rPr>
              <a:t>       </a:t>
            </a:r>
            <a:r>
              <a:rPr lang="en-US" sz="3400" i="1">
                <a:solidFill>
                  <a:srgbClr val="674935"/>
                </a:solidFill>
                <a:latin typeface="Roboto Condensed Italics"/>
                <a:ea typeface="Roboto Condensed Italics"/>
                <a:cs typeface="Roboto Condensed Italics"/>
                <a:sym typeface="Roboto Condensed Italics"/>
              </a:rPr>
              <a:t>Vậy là, mọi nông nỗi của Quỳnh đều bắt đầu từ ngoại hình dị thường, lạc loài của chú bé ấy. Chứng kiến câu chuyện của Quỳnh, người đọc nhận thấy một sự thật: nhân dạng hóa ra không phải là bề ngoài, một thứ “nước sơn” như lời khẳng định của một câu tục ngữ. Nhân dạng cũng được nhào nặn và xét đoán theo các chuẩn mực giá trị. Nhân dạng là của riêng một cá nhân nhưng nó lại được định giá bởi cộng đồng. Nó không phải chỉ là những cơ quan để thực hiện các chức năng sinh học mà còn được nhào trộn và định giá theo chuẩn mực, quy tắc thẩm mĩ của một cộng đồng. Một kẻ có nhân dạng dị thường, lạc loài khó có thể được chấp nhận có một tâm hồn bình thường trong mắt người khác.</a:t>
            </a:r>
          </a:p>
          <a:p>
            <a:pPr algn="just">
              <a:lnSpc>
                <a:spcPts val="4080"/>
              </a:lnSpc>
            </a:pPr>
            <a:r>
              <a:rPr lang="en-US" sz="3400">
                <a:solidFill>
                  <a:srgbClr val="674935"/>
                </a:solidFill>
                <a:latin typeface="Roboto Condensed"/>
                <a:ea typeface="Roboto Condensed"/>
                <a:cs typeface="Roboto Condensed"/>
                <a:sym typeface="Roboto Condensed"/>
              </a:rPr>
              <a:t>A. Lập luận theo cấu trúc đoạn văn quy nạp</a:t>
            </a:r>
          </a:p>
          <a:p>
            <a:pPr algn="just">
              <a:lnSpc>
                <a:spcPts val="4080"/>
              </a:lnSpc>
            </a:pPr>
            <a:r>
              <a:rPr lang="en-US" sz="3400">
                <a:solidFill>
                  <a:srgbClr val="674935"/>
                </a:solidFill>
                <a:latin typeface="Roboto Condensed"/>
                <a:ea typeface="Roboto Condensed"/>
                <a:cs typeface="Roboto Condensed"/>
                <a:sym typeface="Roboto Condensed"/>
              </a:rPr>
              <a:t>B. Lí lẽ được triển khai theo hướng đối thoại với quan điểm truyền thống về nhân dạng “Tốt gỗ hơn tốt nước sơn”</a:t>
            </a:r>
          </a:p>
          <a:p>
            <a:pPr algn="just">
              <a:lnSpc>
                <a:spcPts val="4080"/>
              </a:lnSpc>
            </a:pPr>
            <a:r>
              <a:rPr lang="en-US" sz="3400">
                <a:solidFill>
                  <a:srgbClr val="674935"/>
                </a:solidFill>
                <a:latin typeface="Roboto Condensed"/>
                <a:ea typeface="Roboto Condensed"/>
                <a:cs typeface="Roboto Condensed"/>
                <a:sym typeface="Roboto Condensed"/>
              </a:rPr>
              <a:t>C. Lập luận của tác giả hướng tới khẳng định quan điểm: nhân dạng con người được nhào trộn và định giá theo chuẩn mực, quy tắc thẩm mĩ của một cộng đồng; khi có nhân dạng dị thường thì tâm hồn cũng dị dạng</a:t>
            </a:r>
          </a:p>
          <a:p>
            <a:pPr algn="just">
              <a:lnSpc>
                <a:spcPts val="4080"/>
              </a:lnSpc>
            </a:pPr>
            <a:r>
              <a:rPr lang="en-US" sz="3400">
                <a:solidFill>
                  <a:srgbClr val="674935"/>
                </a:solidFill>
                <a:latin typeface="Roboto Condensed"/>
                <a:ea typeface="Roboto Condensed"/>
                <a:cs typeface="Roboto Condensed"/>
                <a:sym typeface="Roboto Condensed"/>
              </a:rPr>
              <a:t>D. Trình tự lập luận của đoạn văn là đi từ khái quát đến cụ thể</a:t>
            </a:r>
          </a:p>
          <a:p>
            <a:pPr algn="just">
              <a:lnSpc>
                <a:spcPts val="4080"/>
              </a:lnSpc>
            </a:pPr>
            <a:endParaRPr lang="en-US" sz="3400">
              <a:solidFill>
                <a:srgbClr val="674935"/>
              </a:solidFill>
              <a:latin typeface="Roboto Condensed"/>
              <a:ea typeface="Roboto Condensed"/>
              <a:cs typeface="Roboto Condensed"/>
              <a:sym typeface="Roboto Condensed"/>
            </a:endParaRPr>
          </a:p>
        </p:txBody>
      </p:sp>
      <p:sp>
        <p:nvSpPr>
          <p:cNvPr id="8" name="TextBox 8"/>
          <p:cNvSpPr txBox="1"/>
          <p:nvPr/>
        </p:nvSpPr>
        <p:spPr>
          <a:xfrm>
            <a:off x="15716658" y="9083156"/>
            <a:ext cx="576092" cy="748030"/>
          </a:xfrm>
          <a:prstGeom prst="rect">
            <a:avLst/>
          </a:prstGeom>
        </p:spPr>
        <p:txBody>
          <a:bodyPr lIns="0" tIns="0" rIns="0" bIns="0" rtlCol="0" anchor="t">
            <a:spAutoFit/>
          </a:bodyPr>
          <a:lstStyle/>
          <a:p>
            <a:pPr algn="just">
              <a:lnSpc>
                <a:spcPts val="6019"/>
              </a:lnSpc>
            </a:pPr>
            <a:r>
              <a:rPr lang="en-US" sz="4299" b="1">
                <a:solidFill>
                  <a:srgbClr val="674935"/>
                </a:solidFill>
                <a:latin typeface="Roboto Condensed Bold"/>
                <a:ea typeface="Roboto Condensed Bold"/>
                <a:cs typeface="Roboto Condensed Bold"/>
                <a:sym typeface="Roboto Condensed Bold"/>
              </a:rPr>
              <a:t>D</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BF8E9"/>
        </a:solidFill>
        <a:effectLst/>
      </p:bgPr>
    </p:bg>
    <p:spTree>
      <p:nvGrpSpPr>
        <p:cNvPr id="1" name=""/>
        <p:cNvGrpSpPr/>
        <p:nvPr/>
      </p:nvGrpSpPr>
      <p:grpSpPr>
        <a:xfrm>
          <a:off x="0" y="0"/>
          <a:ext cx="0" cy="0"/>
          <a:chOff x="0" y="0"/>
          <a:chExt cx="0" cy="0"/>
        </a:xfrm>
      </p:grpSpPr>
      <p:grpSp>
        <p:nvGrpSpPr>
          <p:cNvPr id="2" name="Group 2"/>
          <p:cNvGrpSpPr/>
          <p:nvPr/>
        </p:nvGrpSpPr>
        <p:grpSpPr>
          <a:xfrm>
            <a:off x="10739385" y="-674885"/>
            <a:ext cx="8858525" cy="12246809"/>
            <a:chOff x="-12700" y="0"/>
            <a:chExt cx="275590" cy="381000"/>
          </a:xfrm>
        </p:grpSpPr>
        <p:sp>
          <p:nvSpPr>
            <p:cNvPr id="3" name="Freeform 3"/>
            <p:cNvSpPr/>
            <p:nvPr/>
          </p:nvSpPr>
          <p:spPr>
            <a:xfrm flipH="1">
              <a:off x="8942" y="0"/>
              <a:ext cx="275590" cy="381000"/>
            </a:xfrm>
            <a:custGeom>
              <a:avLst/>
              <a:gdLst/>
              <a:ahLst/>
              <a:cxnLst/>
              <a:rect l="l" t="t" r="r" b="b"/>
              <a:pathLst>
                <a:path w="275590" h="381000">
                  <a:moveTo>
                    <a:pt x="194310" y="16510"/>
                  </a:moveTo>
                  <a:lnTo>
                    <a:pt x="177800" y="6350"/>
                  </a:lnTo>
                  <a:cubicBezTo>
                    <a:pt x="177800" y="6350"/>
                    <a:pt x="170180" y="11430"/>
                    <a:pt x="161290" y="11430"/>
                  </a:cubicBezTo>
                  <a:cubicBezTo>
                    <a:pt x="153670" y="11430"/>
                    <a:pt x="123190" y="0"/>
                    <a:pt x="123190" y="0"/>
                  </a:cubicBezTo>
                  <a:cubicBezTo>
                    <a:pt x="123190" y="0"/>
                    <a:pt x="104140" y="17780"/>
                    <a:pt x="97790" y="16510"/>
                  </a:cubicBezTo>
                  <a:cubicBezTo>
                    <a:pt x="92710" y="15240"/>
                    <a:pt x="71120" y="12700"/>
                    <a:pt x="66040" y="12700"/>
                  </a:cubicBezTo>
                  <a:cubicBezTo>
                    <a:pt x="60960" y="12700"/>
                    <a:pt x="54610" y="8890"/>
                    <a:pt x="52070" y="8890"/>
                  </a:cubicBezTo>
                  <a:cubicBezTo>
                    <a:pt x="49530" y="8890"/>
                    <a:pt x="21590" y="33020"/>
                    <a:pt x="21590" y="35560"/>
                  </a:cubicBezTo>
                  <a:cubicBezTo>
                    <a:pt x="21590" y="38100"/>
                    <a:pt x="21590" y="36830"/>
                    <a:pt x="21590" y="41910"/>
                  </a:cubicBezTo>
                  <a:cubicBezTo>
                    <a:pt x="21590" y="48260"/>
                    <a:pt x="24130" y="54610"/>
                    <a:pt x="21590" y="55880"/>
                  </a:cubicBezTo>
                  <a:cubicBezTo>
                    <a:pt x="19050" y="57150"/>
                    <a:pt x="19050" y="77470"/>
                    <a:pt x="16510" y="82550"/>
                  </a:cubicBezTo>
                  <a:cubicBezTo>
                    <a:pt x="12700" y="88900"/>
                    <a:pt x="22860" y="238760"/>
                    <a:pt x="21590" y="241300"/>
                  </a:cubicBezTo>
                  <a:cubicBezTo>
                    <a:pt x="20320" y="243840"/>
                    <a:pt x="15240" y="256540"/>
                    <a:pt x="15240" y="256540"/>
                  </a:cubicBezTo>
                  <a:lnTo>
                    <a:pt x="19050" y="259080"/>
                  </a:lnTo>
                  <a:cubicBezTo>
                    <a:pt x="19050" y="259080"/>
                    <a:pt x="19050" y="264160"/>
                    <a:pt x="17780" y="276860"/>
                  </a:cubicBezTo>
                  <a:cubicBezTo>
                    <a:pt x="16510" y="289560"/>
                    <a:pt x="12700" y="336550"/>
                    <a:pt x="6350" y="345440"/>
                  </a:cubicBezTo>
                  <a:cubicBezTo>
                    <a:pt x="0" y="354330"/>
                    <a:pt x="6350" y="372110"/>
                    <a:pt x="6350" y="372110"/>
                  </a:cubicBezTo>
                  <a:lnTo>
                    <a:pt x="19050" y="381000"/>
                  </a:lnTo>
                  <a:cubicBezTo>
                    <a:pt x="19050" y="381000"/>
                    <a:pt x="43180" y="370840"/>
                    <a:pt x="45720" y="372110"/>
                  </a:cubicBezTo>
                  <a:cubicBezTo>
                    <a:pt x="48260" y="372110"/>
                    <a:pt x="68580" y="375920"/>
                    <a:pt x="76200" y="377190"/>
                  </a:cubicBezTo>
                  <a:cubicBezTo>
                    <a:pt x="83820" y="377190"/>
                    <a:pt x="100330" y="373380"/>
                    <a:pt x="100330" y="373380"/>
                  </a:cubicBezTo>
                  <a:cubicBezTo>
                    <a:pt x="100330" y="373380"/>
                    <a:pt x="107950" y="375920"/>
                    <a:pt x="153670" y="374650"/>
                  </a:cubicBezTo>
                  <a:cubicBezTo>
                    <a:pt x="199390" y="373380"/>
                    <a:pt x="212090" y="370840"/>
                    <a:pt x="223520" y="372110"/>
                  </a:cubicBezTo>
                  <a:lnTo>
                    <a:pt x="242570" y="372110"/>
                  </a:lnTo>
                  <a:lnTo>
                    <a:pt x="259080" y="364490"/>
                  </a:lnTo>
                  <a:lnTo>
                    <a:pt x="259080" y="351790"/>
                  </a:lnTo>
                  <a:cubicBezTo>
                    <a:pt x="259080" y="351790"/>
                    <a:pt x="260350" y="335280"/>
                    <a:pt x="255270" y="335280"/>
                  </a:cubicBezTo>
                  <a:cubicBezTo>
                    <a:pt x="250190" y="335280"/>
                    <a:pt x="240030" y="322580"/>
                    <a:pt x="240030" y="320040"/>
                  </a:cubicBezTo>
                  <a:cubicBezTo>
                    <a:pt x="240030" y="317500"/>
                    <a:pt x="224790" y="288290"/>
                    <a:pt x="224790" y="288290"/>
                  </a:cubicBezTo>
                  <a:lnTo>
                    <a:pt x="231140" y="287020"/>
                  </a:lnTo>
                  <a:lnTo>
                    <a:pt x="212090" y="269240"/>
                  </a:lnTo>
                  <a:lnTo>
                    <a:pt x="226060" y="250190"/>
                  </a:lnTo>
                  <a:cubicBezTo>
                    <a:pt x="226060" y="250190"/>
                    <a:pt x="234950" y="208280"/>
                    <a:pt x="255270" y="198120"/>
                  </a:cubicBezTo>
                  <a:cubicBezTo>
                    <a:pt x="275590" y="187960"/>
                    <a:pt x="250190" y="157480"/>
                    <a:pt x="248920" y="152400"/>
                  </a:cubicBezTo>
                  <a:cubicBezTo>
                    <a:pt x="247650" y="148590"/>
                    <a:pt x="236220" y="134620"/>
                    <a:pt x="236220" y="134620"/>
                  </a:cubicBezTo>
                  <a:lnTo>
                    <a:pt x="233680" y="106680"/>
                  </a:lnTo>
                  <a:cubicBezTo>
                    <a:pt x="233680" y="106680"/>
                    <a:pt x="201930" y="68580"/>
                    <a:pt x="210820" y="46990"/>
                  </a:cubicBezTo>
                  <a:cubicBezTo>
                    <a:pt x="219710" y="25400"/>
                    <a:pt x="224790" y="15240"/>
                    <a:pt x="224790" y="15240"/>
                  </a:cubicBezTo>
                  <a:lnTo>
                    <a:pt x="194310" y="16510"/>
                  </a:lnTo>
                  <a:close/>
                </a:path>
              </a:pathLst>
            </a:custGeom>
            <a:blipFill>
              <a:blip r:embed="rId3"/>
              <a:stretch>
                <a:fillRect l="-24957" r="-24957"/>
              </a:stretch>
            </a:blipFill>
          </p:spPr>
          <p:txBody>
            <a:bodyPr/>
            <a:lstStyle/>
            <a:p>
              <a:endParaRPr lang="en-US"/>
            </a:p>
          </p:txBody>
        </p:sp>
      </p:grpSp>
      <p:grpSp>
        <p:nvGrpSpPr>
          <p:cNvPr id="4" name="Group 4"/>
          <p:cNvGrpSpPr/>
          <p:nvPr/>
        </p:nvGrpSpPr>
        <p:grpSpPr>
          <a:xfrm>
            <a:off x="931347" y="8605520"/>
            <a:ext cx="9499752" cy="1214432"/>
            <a:chOff x="0" y="0"/>
            <a:chExt cx="2501992" cy="319850"/>
          </a:xfrm>
        </p:grpSpPr>
        <p:sp>
          <p:nvSpPr>
            <p:cNvPr id="5" name="Freeform 5"/>
            <p:cNvSpPr/>
            <p:nvPr/>
          </p:nvSpPr>
          <p:spPr>
            <a:xfrm>
              <a:off x="0" y="0"/>
              <a:ext cx="2501992" cy="319850"/>
            </a:xfrm>
            <a:custGeom>
              <a:avLst/>
              <a:gdLst/>
              <a:ahLst/>
              <a:cxnLst/>
              <a:rect l="l" t="t" r="r" b="b"/>
              <a:pathLst>
                <a:path w="2501992" h="319850">
                  <a:moveTo>
                    <a:pt x="2422574" y="0"/>
                  </a:moveTo>
                  <a:lnTo>
                    <a:pt x="79418" y="0"/>
                  </a:lnTo>
                  <a:cubicBezTo>
                    <a:pt x="79418" y="43699"/>
                    <a:pt x="44079" y="79418"/>
                    <a:pt x="0" y="79418"/>
                  </a:cubicBezTo>
                  <a:lnTo>
                    <a:pt x="0" y="240432"/>
                  </a:lnTo>
                  <a:cubicBezTo>
                    <a:pt x="43699" y="240432"/>
                    <a:pt x="79418" y="275771"/>
                    <a:pt x="79418" y="319850"/>
                  </a:cubicBezTo>
                  <a:lnTo>
                    <a:pt x="2422574" y="319850"/>
                  </a:lnTo>
                  <a:cubicBezTo>
                    <a:pt x="2422574" y="276151"/>
                    <a:pt x="2457913" y="240432"/>
                    <a:pt x="2501992" y="240432"/>
                  </a:cubicBezTo>
                  <a:lnTo>
                    <a:pt x="2501992" y="79418"/>
                  </a:lnTo>
                  <a:cubicBezTo>
                    <a:pt x="2458293" y="79418"/>
                    <a:pt x="2422574" y="44079"/>
                    <a:pt x="2422574" y="0"/>
                  </a:cubicBezTo>
                  <a:close/>
                </a:path>
              </a:pathLst>
            </a:custGeom>
            <a:solidFill>
              <a:srgbClr val="EADEC6">
                <a:alpha val="66667"/>
              </a:srgbClr>
            </a:solidFill>
          </p:spPr>
          <p:txBody>
            <a:bodyPr/>
            <a:lstStyle/>
            <a:p>
              <a:endParaRPr lang="en-US"/>
            </a:p>
          </p:txBody>
        </p:sp>
        <p:sp>
          <p:nvSpPr>
            <p:cNvPr id="6" name="TextBox 6"/>
            <p:cNvSpPr txBox="1"/>
            <p:nvPr/>
          </p:nvSpPr>
          <p:spPr>
            <a:xfrm>
              <a:off x="38100" y="-247650"/>
              <a:ext cx="2425792" cy="529400"/>
            </a:xfrm>
            <a:prstGeom prst="rect">
              <a:avLst/>
            </a:prstGeom>
          </p:spPr>
          <p:txBody>
            <a:bodyPr lIns="50800" tIns="50800" rIns="50800" bIns="50800" rtlCol="0" anchor="ctr"/>
            <a:lstStyle/>
            <a:p>
              <a:pPr algn="ctr">
                <a:lnSpc>
                  <a:spcPts val="5759"/>
                </a:lnSpc>
              </a:pPr>
              <a:endParaRPr/>
            </a:p>
          </p:txBody>
        </p:sp>
      </p:grpSp>
      <p:sp>
        <p:nvSpPr>
          <p:cNvPr id="7" name="TextBox 7"/>
          <p:cNvSpPr txBox="1"/>
          <p:nvPr/>
        </p:nvSpPr>
        <p:spPr>
          <a:xfrm>
            <a:off x="381923" y="942975"/>
            <a:ext cx="10598600" cy="7426325"/>
          </a:xfrm>
          <a:prstGeom prst="rect">
            <a:avLst/>
          </a:prstGeom>
        </p:spPr>
        <p:txBody>
          <a:bodyPr lIns="0" tIns="0" rIns="0" bIns="0" rtlCol="0" anchor="t">
            <a:spAutoFit/>
          </a:bodyPr>
          <a:lstStyle/>
          <a:p>
            <a:pPr algn="just">
              <a:lnSpc>
                <a:spcPts val="4900"/>
              </a:lnSpc>
            </a:pPr>
            <a:r>
              <a:rPr lang="en-US" sz="3500" b="1">
                <a:solidFill>
                  <a:srgbClr val="674935"/>
                </a:solidFill>
                <a:latin typeface="Roboto Condensed Bold"/>
                <a:ea typeface="Roboto Condensed Bold"/>
                <a:cs typeface="Roboto Condensed Bold"/>
                <a:sym typeface="Roboto Condensed Bold"/>
              </a:rPr>
              <a:t>Câu 4: </a:t>
            </a:r>
            <a:r>
              <a:rPr lang="en-US" sz="3500">
                <a:solidFill>
                  <a:srgbClr val="674935"/>
                </a:solidFill>
                <a:latin typeface="Roboto Condensed"/>
                <a:ea typeface="Roboto Condensed"/>
                <a:cs typeface="Roboto Condensed"/>
                <a:sym typeface="Roboto Condensed"/>
              </a:rPr>
              <a:t>Trong bài viết </a:t>
            </a:r>
            <a:r>
              <a:rPr lang="en-US" sz="3500" i="1">
                <a:solidFill>
                  <a:srgbClr val="674935"/>
                </a:solidFill>
                <a:latin typeface="Roboto Condensed Italics"/>
                <a:ea typeface="Roboto Condensed Italics"/>
                <a:cs typeface="Roboto Condensed Italics"/>
                <a:sym typeface="Roboto Condensed Italics"/>
              </a:rPr>
              <a:t>Từ “Thằng quỷ nhỏ” của Nguyễn Nhật Ánh nghĩ về những phẩm chất của một tác phẩm viết cho thiếu nhi</a:t>
            </a:r>
            <a:r>
              <a:rPr lang="en-US" sz="3500">
                <a:solidFill>
                  <a:srgbClr val="674935"/>
                </a:solidFill>
                <a:latin typeface="Roboto Condensed"/>
                <a:ea typeface="Roboto Condensed"/>
                <a:cs typeface="Roboto Condensed"/>
                <a:sym typeface="Roboto Condensed"/>
              </a:rPr>
              <a:t>, tác giả Trần Văn Toàn đã chỉ ra những phẩm chất cần có nào ở một tác phẩm viết cho thiếu nhi?</a:t>
            </a:r>
          </a:p>
          <a:p>
            <a:pPr algn="just">
              <a:lnSpc>
                <a:spcPts val="4900"/>
              </a:lnSpc>
            </a:pPr>
            <a:r>
              <a:rPr lang="en-US" sz="3500">
                <a:solidFill>
                  <a:srgbClr val="674935"/>
                </a:solidFill>
                <a:latin typeface="Roboto Condensed"/>
                <a:ea typeface="Roboto Condensed"/>
                <a:cs typeface="Roboto Condensed"/>
                <a:sym typeface="Roboto Condensed"/>
              </a:rPr>
              <a:t>A. Tác phẩm cần đánh thức và nuôi dưỡng tình yêu thương, sự trân trọng với những tồn tại khác</a:t>
            </a:r>
          </a:p>
          <a:p>
            <a:pPr algn="just">
              <a:lnSpc>
                <a:spcPts val="4900"/>
              </a:lnSpc>
            </a:pPr>
            <a:r>
              <a:rPr lang="en-US" sz="3500">
                <a:solidFill>
                  <a:srgbClr val="674935"/>
                </a:solidFill>
                <a:latin typeface="Roboto Condensed"/>
                <a:ea typeface="Roboto Condensed"/>
                <a:cs typeface="Roboto Condensed"/>
                <a:sym typeface="Roboto Condensed"/>
              </a:rPr>
              <a:t>B. Nhân vật trong các tác phẩm văn học thiếu nhi không nên bị biến thành những nhân vật hoàn hảo</a:t>
            </a:r>
          </a:p>
          <a:p>
            <a:pPr algn="just">
              <a:lnSpc>
                <a:spcPts val="4900"/>
              </a:lnSpc>
            </a:pPr>
            <a:r>
              <a:rPr lang="en-US" sz="3500">
                <a:solidFill>
                  <a:srgbClr val="674935"/>
                </a:solidFill>
                <a:latin typeface="Roboto Condensed"/>
                <a:ea typeface="Roboto Condensed"/>
                <a:cs typeface="Roboto Condensed"/>
                <a:sym typeface="Roboto Condensed"/>
              </a:rPr>
              <a:t>C. Ngôn ngữ trong tác phẩm phải gần gũi với ngôn từ của các em</a:t>
            </a:r>
          </a:p>
          <a:p>
            <a:pPr algn="just">
              <a:lnSpc>
                <a:spcPts val="4900"/>
              </a:lnSpc>
            </a:pPr>
            <a:r>
              <a:rPr lang="en-US" sz="3500">
                <a:solidFill>
                  <a:srgbClr val="674935"/>
                </a:solidFill>
                <a:latin typeface="Roboto Condensed"/>
                <a:ea typeface="Roboto Condensed"/>
                <a:cs typeface="Roboto Condensed"/>
                <a:sym typeface="Roboto Condensed"/>
              </a:rPr>
              <a:t>D. Tác phẩm cần phải viết cho trẻ em từ cái nhìn của một người lớn sâu sắc và từng trải</a:t>
            </a:r>
          </a:p>
        </p:txBody>
      </p:sp>
      <p:sp>
        <p:nvSpPr>
          <p:cNvPr id="8" name="TextBox 8"/>
          <p:cNvSpPr txBox="1"/>
          <p:nvPr/>
        </p:nvSpPr>
        <p:spPr>
          <a:xfrm>
            <a:off x="5356711" y="8791096"/>
            <a:ext cx="2782771" cy="748030"/>
          </a:xfrm>
          <a:prstGeom prst="rect">
            <a:avLst/>
          </a:prstGeom>
        </p:spPr>
        <p:txBody>
          <a:bodyPr lIns="0" tIns="0" rIns="0" bIns="0" rtlCol="0" anchor="t">
            <a:spAutoFit/>
          </a:bodyPr>
          <a:lstStyle/>
          <a:p>
            <a:pPr algn="just">
              <a:lnSpc>
                <a:spcPts val="6019"/>
              </a:lnSpc>
            </a:pPr>
            <a:r>
              <a:rPr lang="en-US" sz="4299" b="1">
                <a:solidFill>
                  <a:srgbClr val="674935"/>
                </a:solidFill>
                <a:latin typeface="Roboto Condensed Bold"/>
                <a:ea typeface="Roboto Condensed Bold"/>
                <a:cs typeface="Roboto Condensed Bold"/>
                <a:sym typeface="Roboto Condensed Bold"/>
              </a:rPr>
              <a:t>A, B, C</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BF8E9"/>
        </a:solidFill>
        <a:effectLst/>
      </p:bgPr>
    </p:bg>
    <p:spTree>
      <p:nvGrpSpPr>
        <p:cNvPr id="1" name=""/>
        <p:cNvGrpSpPr/>
        <p:nvPr/>
      </p:nvGrpSpPr>
      <p:grpSpPr>
        <a:xfrm>
          <a:off x="0" y="0"/>
          <a:ext cx="0" cy="0"/>
          <a:chOff x="0" y="0"/>
          <a:chExt cx="0" cy="0"/>
        </a:xfrm>
      </p:grpSpPr>
      <p:grpSp>
        <p:nvGrpSpPr>
          <p:cNvPr id="2" name="Group 2"/>
          <p:cNvGrpSpPr/>
          <p:nvPr/>
        </p:nvGrpSpPr>
        <p:grpSpPr>
          <a:xfrm>
            <a:off x="13008519" y="-447727"/>
            <a:ext cx="8858525" cy="12246809"/>
            <a:chOff x="-12700" y="0"/>
            <a:chExt cx="275590" cy="381000"/>
          </a:xfrm>
        </p:grpSpPr>
        <p:sp>
          <p:nvSpPr>
            <p:cNvPr id="3" name="Freeform 3"/>
            <p:cNvSpPr/>
            <p:nvPr/>
          </p:nvSpPr>
          <p:spPr>
            <a:xfrm flipH="1">
              <a:off x="8942" y="0"/>
              <a:ext cx="275590" cy="381000"/>
            </a:xfrm>
            <a:custGeom>
              <a:avLst/>
              <a:gdLst/>
              <a:ahLst/>
              <a:cxnLst/>
              <a:rect l="l" t="t" r="r" b="b"/>
              <a:pathLst>
                <a:path w="275590" h="381000">
                  <a:moveTo>
                    <a:pt x="194310" y="16510"/>
                  </a:moveTo>
                  <a:lnTo>
                    <a:pt x="177800" y="6350"/>
                  </a:lnTo>
                  <a:cubicBezTo>
                    <a:pt x="177800" y="6350"/>
                    <a:pt x="170180" y="11430"/>
                    <a:pt x="161290" y="11430"/>
                  </a:cubicBezTo>
                  <a:cubicBezTo>
                    <a:pt x="153670" y="11430"/>
                    <a:pt x="123190" y="0"/>
                    <a:pt x="123190" y="0"/>
                  </a:cubicBezTo>
                  <a:cubicBezTo>
                    <a:pt x="123190" y="0"/>
                    <a:pt x="104140" y="17780"/>
                    <a:pt x="97790" y="16510"/>
                  </a:cubicBezTo>
                  <a:cubicBezTo>
                    <a:pt x="92710" y="15240"/>
                    <a:pt x="71120" y="12700"/>
                    <a:pt x="66040" y="12700"/>
                  </a:cubicBezTo>
                  <a:cubicBezTo>
                    <a:pt x="60960" y="12700"/>
                    <a:pt x="54610" y="8890"/>
                    <a:pt x="52070" y="8890"/>
                  </a:cubicBezTo>
                  <a:cubicBezTo>
                    <a:pt x="49530" y="8890"/>
                    <a:pt x="21590" y="33020"/>
                    <a:pt x="21590" y="35560"/>
                  </a:cubicBezTo>
                  <a:cubicBezTo>
                    <a:pt x="21590" y="38100"/>
                    <a:pt x="21590" y="36830"/>
                    <a:pt x="21590" y="41910"/>
                  </a:cubicBezTo>
                  <a:cubicBezTo>
                    <a:pt x="21590" y="48260"/>
                    <a:pt x="24130" y="54610"/>
                    <a:pt x="21590" y="55880"/>
                  </a:cubicBezTo>
                  <a:cubicBezTo>
                    <a:pt x="19050" y="57150"/>
                    <a:pt x="19050" y="77470"/>
                    <a:pt x="16510" y="82550"/>
                  </a:cubicBezTo>
                  <a:cubicBezTo>
                    <a:pt x="12700" y="88900"/>
                    <a:pt x="22860" y="238760"/>
                    <a:pt x="21590" y="241300"/>
                  </a:cubicBezTo>
                  <a:cubicBezTo>
                    <a:pt x="20320" y="243840"/>
                    <a:pt x="15240" y="256540"/>
                    <a:pt x="15240" y="256540"/>
                  </a:cubicBezTo>
                  <a:lnTo>
                    <a:pt x="19050" y="259080"/>
                  </a:lnTo>
                  <a:cubicBezTo>
                    <a:pt x="19050" y="259080"/>
                    <a:pt x="19050" y="264160"/>
                    <a:pt x="17780" y="276860"/>
                  </a:cubicBezTo>
                  <a:cubicBezTo>
                    <a:pt x="16510" y="289560"/>
                    <a:pt x="12700" y="336550"/>
                    <a:pt x="6350" y="345440"/>
                  </a:cubicBezTo>
                  <a:cubicBezTo>
                    <a:pt x="0" y="354330"/>
                    <a:pt x="6350" y="372110"/>
                    <a:pt x="6350" y="372110"/>
                  </a:cubicBezTo>
                  <a:lnTo>
                    <a:pt x="19050" y="381000"/>
                  </a:lnTo>
                  <a:cubicBezTo>
                    <a:pt x="19050" y="381000"/>
                    <a:pt x="43180" y="370840"/>
                    <a:pt x="45720" y="372110"/>
                  </a:cubicBezTo>
                  <a:cubicBezTo>
                    <a:pt x="48260" y="372110"/>
                    <a:pt x="68580" y="375920"/>
                    <a:pt x="76200" y="377190"/>
                  </a:cubicBezTo>
                  <a:cubicBezTo>
                    <a:pt x="83820" y="377190"/>
                    <a:pt x="100330" y="373380"/>
                    <a:pt x="100330" y="373380"/>
                  </a:cubicBezTo>
                  <a:cubicBezTo>
                    <a:pt x="100330" y="373380"/>
                    <a:pt x="107950" y="375920"/>
                    <a:pt x="153670" y="374650"/>
                  </a:cubicBezTo>
                  <a:cubicBezTo>
                    <a:pt x="199390" y="373380"/>
                    <a:pt x="212090" y="370840"/>
                    <a:pt x="223520" y="372110"/>
                  </a:cubicBezTo>
                  <a:lnTo>
                    <a:pt x="242570" y="372110"/>
                  </a:lnTo>
                  <a:lnTo>
                    <a:pt x="259080" y="364490"/>
                  </a:lnTo>
                  <a:lnTo>
                    <a:pt x="259080" y="351790"/>
                  </a:lnTo>
                  <a:cubicBezTo>
                    <a:pt x="259080" y="351790"/>
                    <a:pt x="260350" y="335280"/>
                    <a:pt x="255270" y="335280"/>
                  </a:cubicBezTo>
                  <a:cubicBezTo>
                    <a:pt x="250190" y="335280"/>
                    <a:pt x="240030" y="322580"/>
                    <a:pt x="240030" y="320040"/>
                  </a:cubicBezTo>
                  <a:cubicBezTo>
                    <a:pt x="240030" y="317500"/>
                    <a:pt x="224790" y="288290"/>
                    <a:pt x="224790" y="288290"/>
                  </a:cubicBezTo>
                  <a:lnTo>
                    <a:pt x="231140" y="287020"/>
                  </a:lnTo>
                  <a:lnTo>
                    <a:pt x="212090" y="269240"/>
                  </a:lnTo>
                  <a:lnTo>
                    <a:pt x="226060" y="250190"/>
                  </a:lnTo>
                  <a:cubicBezTo>
                    <a:pt x="226060" y="250190"/>
                    <a:pt x="234950" y="208280"/>
                    <a:pt x="255270" y="198120"/>
                  </a:cubicBezTo>
                  <a:cubicBezTo>
                    <a:pt x="275590" y="187960"/>
                    <a:pt x="250190" y="157480"/>
                    <a:pt x="248920" y="152400"/>
                  </a:cubicBezTo>
                  <a:cubicBezTo>
                    <a:pt x="247650" y="148590"/>
                    <a:pt x="236220" y="134620"/>
                    <a:pt x="236220" y="134620"/>
                  </a:cubicBezTo>
                  <a:lnTo>
                    <a:pt x="233680" y="106680"/>
                  </a:lnTo>
                  <a:cubicBezTo>
                    <a:pt x="233680" y="106680"/>
                    <a:pt x="201930" y="68580"/>
                    <a:pt x="210820" y="46990"/>
                  </a:cubicBezTo>
                  <a:cubicBezTo>
                    <a:pt x="219710" y="25400"/>
                    <a:pt x="224790" y="15240"/>
                    <a:pt x="224790" y="15240"/>
                  </a:cubicBezTo>
                  <a:lnTo>
                    <a:pt x="194310" y="16510"/>
                  </a:lnTo>
                  <a:close/>
                </a:path>
              </a:pathLst>
            </a:custGeom>
            <a:blipFill>
              <a:blip r:embed="rId3"/>
              <a:stretch>
                <a:fillRect l="-24957" r="-24957"/>
              </a:stretch>
            </a:blipFill>
          </p:spPr>
          <p:txBody>
            <a:bodyPr/>
            <a:lstStyle/>
            <a:p>
              <a:endParaRPr lang="en-US"/>
            </a:p>
          </p:txBody>
        </p:sp>
      </p:grpSp>
      <p:grpSp>
        <p:nvGrpSpPr>
          <p:cNvPr id="4" name="Group 4"/>
          <p:cNvGrpSpPr/>
          <p:nvPr/>
        </p:nvGrpSpPr>
        <p:grpSpPr>
          <a:xfrm>
            <a:off x="14240334" y="8897580"/>
            <a:ext cx="3528740" cy="1214432"/>
            <a:chOff x="0" y="0"/>
            <a:chExt cx="929380" cy="319850"/>
          </a:xfrm>
        </p:grpSpPr>
        <p:sp>
          <p:nvSpPr>
            <p:cNvPr id="5" name="Freeform 5"/>
            <p:cNvSpPr/>
            <p:nvPr/>
          </p:nvSpPr>
          <p:spPr>
            <a:xfrm>
              <a:off x="0" y="0"/>
              <a:ext cx="929380" cy="319850"/>
            </a:xfrm>
            <a:custGeom>
              <a:avLst/>
              <a:gdLst/>
              <a:ahLst/>
              <a:cxnLst/>
              <a:rect l="l" t="t" r="r" b="b"/>
              <a:pathLst>
                <a:path w="929380" h="319850">
                  <a:moveTo>
                    <a:pt x="849962" y="0"/>
                  </a:moveTo>
                  <a:lnTo>
                    <a:pt x="79418" y="0"/>
                  </a:lnTo>
                  <a:cubicBezTo>
                    <a:pt x="79418" y="43699"/>
                    <a:pt x="44079" y="79418"/>
                    <a:pt x="0" y="79418"/>
                  </a:cubicBezTo>
                  <a:lnTo>
                    <a:pt x="0" y="240432"/>
                  </a:lnTo>
                  <a:cubicBezTo>
                    <a:pt x="43699" y="240432"/>
                    <a:pt x="79418" y="275771"/>
                    <a:pt x="79418" y="319850"/>
                  </a:cubicBezTo>
                  <a:lnTo>
                    <a:pt x="849962" y="319850"/>
                  </a:lnTo>
                  <a:cubicBezTo>
                    <a:pt x="849962" y="276151"/>
                    <a:pt x="885301" y="240432"/>
                    <a:pt x="929380" y="240432"/>
                  </a:cubicBezTo>
                  <a:lnTo>
                    <a:pt x="929380" y="79418"/>
                  </a:lnTo>
                  <a:cubicBezTo>
                    <a:pt x="885681" y="79418"/>
                    <a:pt x="849962" y="44079"/>
                    <a:pt x="849962" y="0"/>
                  </a:cubicBezTo>
                  <a:close/>
                </a:path>
              </a:pathLst>
            </a:custGeom>
            <a:solidFill>
              <a:srgbClr val="C0A163">
                <a:alpha val="66667"/>
              </a:srgbClr>
            </a:solidFill>
          </p:spPr>
          <p:txBody>
            <a:bodyPr/>
            <a:lstStyle/>
            <a:p>
              <a:endParaRPr lang="en-US"/>
            </a:p>
          </p:txBody>
        </p:sp>
        <p:sp>
          <p:nvSpPr>
            <p:cNvPr id="6" name="TextBox 6"/>
            <p:cNvSpPr txBox="1"/>
            <p:nvPr/>
          </p:nvSpPr>
          <p:spPr>
            <a:xfrm>
              <a:off x="38100" y="-247650"/>
              <a:ext cx="853180" cy="529400"/>
            </a:xfrm>
            <a:prstGeom prst="rect">
              <a:avLst/>
            </a:prstGeom>
          </p:spPr>
          <p:txBody>
            <a:bodyPr lIns="50800" tIns="50800" rIns="50800" bIns="50800" rtlCol="0" anchor="ctr"/>
            <a:lstStyle/>
            <a:p>
              <a:pPr algn="ctr">
                <a:lnSpc>
                  <a:spcPts val="5759"/>
                </a:lnSpc>
              </a:pPr>
              <a:endParaRPr/>
            </a:p>
          </p:txBody>
        </p:sp>
      </p:grpSp>
      <p:sp>
        <p:nvSpPr>
          <p:cNvPr id="7" name="TextBox 7"/>
          <p:cNvSpPr txBox="1"/>
          <p:nvPr/>
        </p:nvSpPr>
        <p:spPr>
          <a:xfrm>
            <a:off x="218768" y="187135"/>
            <a:ext cx="13194692" cy="10488930"/>
          </a:xfrm>
          <a:prstGeom prst="rect">
            <a:avLst/>
          </a:prstGeom>
        </p:spPr>
        <p:txBody>
          <a:bodyPr lIns="0" tIns="0" rIns="0" bIns="0" rtlCol="0" anchor="t">
            <a:spAutoFit/>
          </a:bodyPr>
          <a:lstStyle/>
          <a:p>
            <a:pPr algn="just">
              <a:lnSpc>
                <a:spcPts val="3795"/>
              </a:lnSpc>
            </a:pPr>
            <a:r>
              <a:rPr lang="en-US" sz="3300" b="1">
                <a:solidFill>
                  <a:srgbClr val="674935"/>
                </a:solidFill>
                <a:latin typeface="Roboto Condensed Bold"/>
                <a:ea typeface="Roboto Condensed Bold"/>
                <a:cs typeface="Roboto Condensed Bold"/>
                <a:sym typeface="Roboto Condensed Bold"/>
              </a:rPr>
              <a:t>Câu 5: </a:t>
            </a:r>
            <a:r>
              <a:rPr lang="en-US" sz="3300">
                <a:solidFill>
                  <a:srgbClr val="674935"/>
                </a:solidFill>
                <a:latin typeface="Roboto Condensed"/>
                <a:ea typeface="Roboto Condensed"/>
                <a:cs typeface="Roboto Condensed"/>
                <a:sym typeface="Roboto Condensed"/>
              </a:rPr>
              <a:t>Đọc đoạn trích sau và cho biết, việc tác giả đưa ra liên hệ về truyện cổ tích trong lập luận của mình nhằm mục đích gì?</a:t>
            </a:r>
          </a:p>
          <a:p>
            <a:pPr algn="just">
              <a:lnSpc>
                <a:spcPts val="3795"/>
              </a:lnSpc>
            </a:pPr>
            <a:r>
              <a:rPr lang="en-US" sz="3300">
                <a:solidFill>
                  <a:srgbClr val="674935"/>
                </a:solidFill>
                <a:latin typeface="Roboto Condensed"/>
                <a:ea typeface="Roboto Condensed"/>
                <a:cs typeface="Roboto Condensed"/>
                <a:sym typeface="Roboto Condensed"/>
              </a:rPr>
              <a:t>          </a:t>
            </a:r>
            <a:r>
              <a:rPr lang="en-US" sz="3300" i="1">
                <a:solidFill>
                  <a:srgbClr val="674935"/>
                </a:solidFill>
                <a:latin typeface="Roboto Condensed Italics"/>
                <a:ea typeface="Roboto Condensed Italics"/>
                <a:cs typeface="Roboto Condensed Italics"/>
                <a:sym typeface="Roboto Condensed Italics"/>
              </a:rPr>
              <a:t> Những tiêu chuẩn về nhân dạng tưởng như có tính thẩm mĩ, tưởng như khách quan và đầy nhân tính của chúng ta kì thực là một quyền lực mang trong nó hoạt động loại trừ với những gì còn lại, những gì thuộc về số ít, những gì lệch chuẩn, những gì dị thường. Điều này giải thích tại sao trong truyện cổ tích, sự kì dị trong nhân hình chỉ là vỏ bọc nhất thời của nhân vật chính diện. Sớm muộn gì thì nhân vật đó cũng trút bỏ lốt ngoài kì dị để tìm được sự hài hòa giữa nhân hình và nhân tính. Lí do ở thể loại tuy huyễn tưởng trong thế giới hình tượng nhưng lại mang đậm những quy chuẩn của cộng đồng như truyện cổ tích thì một sự lệch pha giữa nhân hình và nhân tính là không được phép tồn tại. Có thể thấy: không chỉ nhân tính mà ngay cả nhân hình cũng đều được phân loại, điều chỉnh bởi những quy chuẩn, đều là những tạo tác mang tính văn hóa.</a:t>
            </a:r>
          </a:p>
          <a:p>
            <a:pPr algn="just">
              <a:lnSpc>
                <a:spcPts val="3795"/>
              </a:lnSpc>
            </a:pPr>
            <a:r>
              <a:rPr lang="en-US" sz="3300">
                <a:solidFill>
                  <a:srgbClr val="674935"/>
                </a:solidFill>
                <a:latin typeface="Roboto Condensed"/>
                <a:ea typeface="Roboto Condensed"/>
                <a:cs typeface="Roboto Condensed"/>
                <a:sym typeface="Roboto Condensed"/>
              </a:rPr>
              <a:t>A. Thể hiện sự hiểu biết sâu rộng, phong phú của người viết</a:t>
            </a:r>
          </a:p>
          <a:p>
            <a:pPr algn="just">
              <a:lnSpc>
                <a:spcPts val="3795"/>
              </a:lnSpc>
            </a:pPr>
            <a:r>
              <a:rPr lang="en-US" sz="3300">
                <a:solidFill>
                  <a:srgbClr val="674935"/>
                </a:solidFill>
                <a:latin typeface="Roboto Condensed"/>
                <a:ea typeface="Roboto Condensed"/>
                <a:cs typeface="Roboto Condensed"/>
                <a:sym typeface="Roboto Condensed"/>
              </a:rPr>
              <a:t>B. Mở rộng bằng chứng ngoài tác phẩm đang bàn luận để tăng sức thuyết phục cho quan điểm nhân dạng con người là một tạo tác mang tính văn hóa, được điều chỉnh bởi những quy chuẩn của nhân loại</a:t>
            </a:r>
          </a:p>
          <a:p>
            <a:pPr algn="just">
              <a:lnSpc>
                <a:spcPts val="3795"/>
              </a:lnSpc>
            </a:pPr>
            <a:r>
              <a:rPr lang="en-US" sz="3300">
                <a:solidFill>
                  <a:srgbClr val="674935"/>
                </a:solidFill>
                <a:latin typeface="Roboto Condensed"/>
                <a:ea typeface="Roboto Condensed"/>
                <a:cs typeface="Roboto Condensed"/>
                <a:sym typeface="Roboto Condensed"/>
              </a:rPr>
              <a:t>C. Làm nổi bật giá trị của tác phẩm Thằng quỷ nhỏ khi có sự kế thừa giá trị từ truyện cổ tích</a:t>
            </a:r>
          </a:p>
          <a:p>
            <a:pPr algn="just">
              <a:lnSpc>
                <a:spcPts val="3795"/>
              </a:lnSpc>
            </a:pPr>
            <a:r>
              <a:rPr lang="en-US" sz="3300">
                <a:solidFill>
                  <a:srgbClr val="674935"/>
                </a:solidFill>
                <a:latin typeface="Roboto Condensed"/>
                <a:ea typeface="Roboto Condensed"/>
                <a:cs typeface="Roboto Condensed"/>
                <a:sym typeface="Roboto Condensed"/>
              </a:rPr>
              <a:t>D. Tôn vinh giá trị của truyện cổ tích – một thể loại văn học dân gian mang tính dân tộc sắc nét</a:t>
            </a:r>
          </a:p>
          <a:p>
            <a:pPr algn="just">
              <a:lnSpc>
                <a:spcPts val="3795"/>
              </a:lnSpc>
            </a:pPr>
            <a:endParaRPr lang="en-US" sz="3300">
              <a:solidFill>
                <a:srgbClr val="674935"/>
              </a:solidFill>
              <a:latin typeface="Roboto Condensed"/>
              <a:ea typeface="Roboto Condensed"/>
              <a:cs typeface="Roboto Condensed"/>
              <a:sym typeface="Roboto Condensed"/>
            </a:endParaRPr>
          </a:p>
        </p:txBody>
      </p:sp>
      <p:sp>
        <p:nvSpPr>
          <p:cNvPr id="8" name="TextBox 8"/>
          <p:cNvSpPr txBox="1"/>
          <p:nvPr/>
        </p:nvSpPr>
        <p:spPr>
          <a:xfrm>
            <a:off x="15716658" y="9083156"/>
            <a:ext cx="576092" cy="748030"/>
          </a:xfrm>
          <a:prstGeom prst="rect">
            <a:avLst/>
          </a:prstGeom>
        </p:spPr>
        <p:txBody>
          <a:bodyPr lIns="0" tIns="0" rIns="0" bIns="0" rtlCol="0" anchor="t">
            <a:spAutoFit/>
          </a:bodyPr>
          <a:lstStyle/>
          <a:p>
            <a:pPr algn="just">
              <a:lnSpc>
                <a:spcPts val="6019"/>
              </a:lnSpc>
            </a:pPr>
            <a:r>
              <a:rPr lang="en-US" sz="4299" b="1">
                <a:solidFill>
                  <a:srgbClr val="674935"/>
                </a:solidFill>
                <a:latin typeface="Roboto Condensed Bold"/>
                <a:ea typeface="Roboto Condensed Bold"/>
                <a:cs typeface="Roboto Condensed Bold"/>
                <a:sym typeface="Roboto Condensed Bold"/>
              </a:rPr>
              <a:t>B</a:t>
            </a: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inVertic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TotalTime>
  <Words>5002</Words>
  <Application>Microsoft Office PowerPoint</Application>
  <PresentationFormat>Tùy chỉnh</PresentationFormat>
  <Paragraphs>407</Paragraphs>
  <Slides>43</Slides>
  <Notes>43</Notes>
  <HiddenSlides>0</HiddenSlides>
  <MMClips>0</MMClips>
  <ScaleCrop>false</ScaleCrop>
  <HeadingPairs>
    <vt:vector size="6" baseType="variant">
      <vt:variant>
        <vt:lpstr>Phông được Dùng</vt:lpstr>
      </vt:variant>
      <vt:variant>
        <vt:i4>14</vt:i4>
      </vt:variant>
      <vt:variant>
        <vt:lpstr>Chủ đề</vt:lpstr>
      </vt:variant>
      <vt:variant>
        <vt:i4>1</vt:i4>
      </vt:variant>
      <vt:variant>
        <vt:lpstr>Tiêu đề Bản chiếu</vt:lpstr>
      </vt:variant>
      <vt:variant>
        <vt:i4>43</vt:i4>
      </vt:variant>
    </vt:vector>
  </HeadingPairs>
  <TitlesOfParts>
    <vt:vector size="58" baseType="lpstr">
      <vt:lpstr>Arial</vt:lpstr>
      <vt:lpstr>Roboto Condensed Italics</vt:lpstr>
      <vt:lpstr>#9Slide07 SVNUT Triumph Press</vt:lpstr>
      <vt:lpstr>Roboto Condensed</vt:lpstr>
      <vt:lpstr>Roboto Condensed Bold Italics</vt:lpstr>
      <vt:lpstr>#9Slide07 Crocante</vt:lpstr>
      <vt:lpstr>#9Slide05 VL Fadilla</vt:lpstr>
      <vt:lpstr>#9Slide05 Aphrodite Pro</vt:lpstr>
      <vt:lpstr>Fraunces Semi-Bold</vt:lpstr>
      <vt:lpstr>#9Slide05 Dear Saturday</vt:lpstr>
      <vt:lpstr>Fraunces Bold</vt:lpstr>
      <vt:lpstr>Arimo</vt:lpstr>
      <vt:lpstr>Roboto Condensed Bold</vt:lpstr>
      <vt:lpstr>Calibri</vt:lpstr>
      <vt:lpstr>Office Theme</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9KN_B4_Doc 2</dc:title>
  <cp:lastModifiedBy>TRAN TRI KHANG</cp:lastModifiedBy>
  <cp:revision>3</cp:revision>
  <dcterms:created xsi:type="dcterms:W3CDTF">2006-08-16T00:00:00Z</dcterms:created>
  <dcterms:modified xsi:type="dcterms:W3CDTF">2024-10-01T02:02:44Z</dcterms:modified>
  <dc:identifier>DAGSLPaQJqU</dc:identifier>
</cp:coreProperties>
</file>