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83" r:id="rId24"/>
    <p:sldId id="279" r:id="rId25"/>
    <p:sldId id="280" r:id="rId26"/>
    <p:sldId id="281" r:id="rId27"/>
    <p:sldId id="282" r:id="rId28"/>
  </p:sldIdLst>
  <p:sldSz cx="18288000" cy="10287000"/>
  <p:notesSz cx="6858000" cy="9144000"/>
  <p:embeddedFontLst>
    <p:embeddedFont>
      <p:font typeface="Roboto Condensed Bold Italics" panose="020B0604020202020204" charset="0"/>
      <p:regular r:id="rId29"/>
    </p:embeddedFont>
    <p:embeddedFont>
      <p:font typeface="#9Slide07 SFU Blackout" panose="020B0604020202020204" charset="0"/>
      <p:regular r:id="rId30"/>
    </p:embeddedFont>
    <p:embeddedFont>
      <p:font typeface="Roboto Condensed Italics" panose="020B0604020202020204" charset="0"/>
      <p:regular r:id="rId31"/>
    </p:embeddedFont>
    <p:embeddedFont>
      <p:font typeface="#9Slide05 VL Fadilla" panose="020B0604020202020204" charset="0"/>
      <p:regular r:id="rId32"/>
    </p:embeddedFont>
    <p:embeddedFont>
      <p:font typeface="Fraunces Bold" panose="020B0604020202020204" charset="0"/>
      <p:regular r:id="rId33"/>
    </p:embeddedFont>
    <p:embeddedFont>
      <p:font typeface="#9Slide07 Crocante" panose="020B0604020202020204" charset="0"/>
      <p:regular r:id="rId34"/>
    </p:embeddedFont>
    <p:embeddedFont>
      <p:font typeface="Calibri" panose="020F0502020204030204" pitchFamily="34" charset="0"/>
      <p:regular r:id="rId35"/>
      <p:bold r:id="rId36"/>
      <p:italic r:id="rId37"/>
      <p:boldItalic r:id="rId38"/>
    </p:embeddedFont>
    <p:embeddedFont>
      <p:font typeface="Fraunces" panose="020B0604020202020204" charset="0"/>
      <p:regular r:id="rId39"/>
    </p:embeddedFont>
    <p:embeddedFont>
      <p:font typeface="#9Slide05 Dear Saturday" panose="020B0604020202020204" charset="0"/>
      <p:regular r:id="rId40"/>
    </p:embeddedFont>
    <p:embeddedFont>
      <p:font typeface="Roboto Condensed Bold" panose="020B0604020202020204" charset="0"/>
      <p:regular r:id="rId41"/>
    </p:embeddedFont>
    <p:embeddedFont>
      <p:font typeface="Roboto Condensed" panose="020B0604020202020204" charset="0"/>
      <p:regular r:id="rId42"/>
    </p:embeddedFont>
    <p:embeddedFont>
      <p:font typeface="#9Slide05 Aphrodite Pro" panose="020B0604020202020204" charset="0"/>
      <p:regular r:id="rId4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5" d="100"/>
          <a:sy n="45" d="100"/>
        </p:scale>
        <p:origin x="-816"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13.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41.svg"/><Relationship Id="rId7" Type="http://schemas.openxmlformats.org/officeDocument/2006/relationships/image" Target="../media/image43.sv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37.svg"/><Relationship Id="rId4" Type="http://schemas.openxmlformats.org/officeDocument/2006/relationships/image" Target="../media/image20.png"/><Relationship Id="rId9" Type="http://schemas.openxmlformats.org/officeDocument/2006/relationships/image" Target="../media/image10.svg"/></Relationships>
</file>

<file path=ppt/slides/_rels/slide11.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8" Type="http://schemas.openxmlformats.org/officeDocument/2006/relationships/image" Target="../media/image24.gif"/><Relationship Id="rId3" Type="http://schemas.openxmlformats.org/officeDocument/2006/relationships/image" Target="../media/image10.svg"/><Relationship Id="rId7"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46.sv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46.sv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46.svg"/><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10.sv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0.svg"/><Relationship Id="rId7"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4.sv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0.svg"/><Relationship Id="rId7" Type="http://schemas.openxmlformats.org/officeDocument/2006/relationships/image" Target="../media/image4.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svg"/><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53.svg"/><Relationship Id="rId5" Type="http://schemas.openxmlformats.org/officeDocument/2006/relationships/image" Target="../media/image30.png"/><Relationship Id="rId4" Type="http://schemas.openxmlformats.org/officeDocument/2006/relationships/image" Target="../media/image51.svg"/></Relationships>
</file>

<file path=ppt/slides/_rels/slide24.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4.sv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4.svg"/><Relationship Id="rId4" Type="http://schemas.openxmlformats.org/officeDocument/2006/relationships/image" Target="../media/image8.png"/><Relationship Id="rId9" Type="http://schemas.openxmlformats.org/officeDocument/2006/relationships/image" Target="../media/image55.svg"/></Relationships>
</file>

<file path=ppt/slides/_rels/slide2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57.svg"/><Relationship Id="rId5" Type="http://schemas.openxmlformats.org/officeDocument/2006/relationships/image" Target="../media/image20.svg"/><Relationship Id="rId10" Type="http://schemas.openxmlformats.org/officeDocument/2006/relationships/image" Target="../media/image32.png"/><Relationship Id="rId4" Type="http://schemas.openxmlformats.org/officeDocument/2006/relationships/image" Target="../media/image11.png"/><Relationship Id="rId9" Type="http://schemas.openxmlformats.org/officeDocument/2006/relationships/image" Target="../media/image24.svg"/></Relationships>
</file>

<file path=ppt/slides/_rels/slide3.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14.sv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26.svg"/><Relationship Id="rId5" Type="http://schemas.openxmlformats.org/officeDocument/2006/relationships/image" Target="../media/image20.svg"/><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24.sv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29.sv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31.sv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33.svg"/></Relationships>
</file>

<file path=ppt/slides/_rels/slide8.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37.sv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2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D4D4"/>
        </a:solidFill>
        <a:effectLst/>
      </p:bgPr>
    </p:bg>
    <p:spTree>
      <p:nvGrpSpPr>
        <p:cNvPr id="1" name=""/>
        <p:cNvGrpSpPr/>
        <p:nvPr/>
      </p:nvGrpSpPr>
      <p:grpSpPr>
        <a:xfrm>
          <a:off x="0" y="0"/>
          <a:ext cx="0" cy="0"/>
          <a:chOff x="0" y="0"/>
          <a:chExt cx="0" cy="0"/>
        </a:xfrm>
      </p:grpSpPr>
      <p:grpSp>
        <p:nvGrpSpPr>
          <p:cNvPr id="2" name="Group 2"/>
          <p:cNvGrpSpPr/>
          <p:nvPr/>
        </p:nvGrpSpPr>
        <p:grpSpPr>
          <a:xfrm>
            <a:off x="1224347" y="1571965"/>
            <a:ext cx="18157401" cy="9372411"/>
            <a:chOff x="0" y="0"/>
            <a:chExt cx="24209868" cy="12496548"/>
          </a:xfrm>
        </p:grpSpPr>
        <p:sp>
          <p:nvSpPr>
            <p:cNvPr id="3" name="AutoShape 3"/>
            <p:cNvSpPr/>
            <p:nvPr/>
          </p:nvSpPr>
          <p:spPr>
            <a:xfrm rot="-155262">
              <a:off x="379342" y="526613"/>
              <a:ext cx="23585320" cy="11394919"/>
            </a:xfrm>
            <a:prstGeom prst="rect">
              <a:avLst/>
            </a:prstGeom>
            <a:solidFill>
              <a:srgbClr val="F2F1F4"/>
            </a:solidFill>
          </p:spPr>
          <p:txBody>
            <a:bodyPr/>
            <a:lstStyle/>
            <a:p>
              <a:endParaRPr lang="en-US"/>
            </a:p>
          </p:txBody>
        </p:sp>
        <p:sp>
          <p:nvSpPr>
            <p:cNvPr id="4" name="AutoShape 4"/>
            <p:cNvSpPr/>
            <p:nvPr/>
          </p:nvSpPr>
          <p:spPr>
            <a:xfrm rot="-90015">
              <a:off x="145126" y="794832"/>
              <a:ext cx="23585320" cy="11394919"/>
            </a:xfrm>
            <a:prstGeom prst="rect">
              <a:avLst/>
            </a:prstGeom>
            <a:solidFill>
              <a:srgbClr val="FFFFFF"/>
            </a:solidFill>
          </p:spPr>
          <p:txBody>
            <a:bodyPr/>
            <a:lstStyle/>
            <a:p>
              <a:endParaRPr lang="en-US"/>
            </a:p>
          </p:txBody>
        </p:sp>
      </p:grpSp>
      <p:sp>
        <p:nvSpPr>
          <p:cNvPr id="5" name="Freeform 5"/>
          <p:cNvSpPr/>
          <p:nvPr/>
        </p:nvSpPr>
        <p:spPr>
          <a:xfrm rot="1563767">
            <a:off x="16648135" y="746842"/>
            <a:ext cx="874953" cy="2382297"/>
          </a:xfrm>
          <a:custGeom>
            <a:avLst/>
            <a:gdLst/>
            <a:ahLst/>
            <a:cxnLst/>
            <a:rect l="l" t="t" r="r" b="b"/>
            <a:pathLst>
              <a:path w="874953" h="2382297">
                <a:moveTo>
                  <a:pt x="0" y="0"/>
                </a:moveTo>
                <a:lnTo>
                  <a:pt x="874953" y="0"/>
                </a:lnTo>
                <a:lnTo>
                  <a:pt x="874953" y="2382298"/>
                </a:lnTo>
                <a:lnTo>
                  <a:pt x="0" y="238229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6" name="Freeform 6"/>
          <p:cNvSpPr/>
          <p:nvPr/>
        </p:nvSpPr>
        <p:spPr>
          <a:xfrm>
            <a:off x="10353348" y="1525585"/>
            <a:ext cx="3220313" cy="824813"/>
          </a:xfrm>
          <a:custGeom>
            <a:avLst/>
            <a:gdLst/>
            <a:ahLst/>
            <a:cxnLst/>
            <a:rect l="l" t="t" r="r" b="b"/>
            <a:pathLst>
              <a:path w="3220313" h="824813">
                <a:moveTo>
                  <a:pt x="0" y="0"/>
                </a:moveTo>
                <a:lnTo>
                  <a:pt x="3220314" y="0"/>
                </a:lnTo>
                <a:lnTo>
                  <a:pt x="3220314" y="824812"/>
                </a:lnTo>
                <a:lnTo>
                  <a:pt x="0" y="82481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7" name="TextBox 7"/>
          <p:cNvSpPr txBox="1"/>
          <p:nvPr/>
        </p:nvSpPr>
        <p:spPr>
          <a:xfrm>
            <a:off x="2234538" y="3190875"/>
            <a:ext cx="15024762" cy="6067425"/>
          </a:xfrm>
          <a:prstGeom prst="rect">
            <a:avLst/>
          </a:prstGeom>
        </p:spPr>
        <p:txBody>
          <a:bodyPr lIns="0" tIns="0" rIns="0" bIns="0" rtlCol="0" anchor="t">
            <a:spAutoFit/>
          </a:bodyPr>
          <a:lstStyle/>
          <a:p>
            <a:pPr algn="just">
              <a:lnSpc>
                <a:spcPts val="6000"/>
              </a:lnSpc>
              <a:spcBef>
                <a:spcPct val="0"/>
              </a:spcBef>
            </a:pPr>
            <a:r>
              <a:rPr lang="en-US" sz="4000">
                <a:solidFill>
                  <a:srgbClr val="022340"/>
                </a:solidFill>
                <a:latin typeface="Roboto Condensed"/>
                <a:ea typeface="Roboto Condensed"/>
                <a:cs typeface="Roboto Condensed"/>
                <a:sym typeface="Roboto Condensed"/>
              </a:rPr>
              <a:t>Theo báo Thể thao và Văn hóa: Một group kín trên Facebook đang tranh luận sôi nổi chủ đề: Local brand Việt Nam đạo nhái brand Hàn Quốc. Cụ thể, bài đăng cho biết, Lollie.Studio đã sử dụng hình ảnh thiết kế độc quyền của brand nổi tiếng bên Hàn - ITZAVIBE, sau đó in lên áo thun và tung ra thị trường để bán. Sau khi được dân mạng phản ánh, Lollie.Studio đã chỉnh sửa trong bài đăng quảng cáo của mình và thêm dòng chữ: “Inspired By ITZAVIBE” (lấy cảm hứng từ ITZAVIBE). Tuy nhiên, theo đánh giá của dân tình, sản phẩm của Lollie.Studio đã sao chép y nguyên bản chính.</a:t>
            </a:r>
          </a:p>
        </p:txBody>
      </p:sp>
      <p:sp>
        <p:nvSpPr>
          <p:cNvPr id="8" name="Freeform 8"/>
          <p:cNvSpPr/>
          <p:nvPr/>
        </p:nvSpPr>
        <p:spPr>
          <a:xfrm>
            <a:off x="0" y="-119409"/>
            <a:ext cx="4269572" cy="4114800"/>
          </a:xfrm>
          <a:custGeom>
            <a:avLst/>
            <a:gdLst/>
            <a:ahLst/>
            <a:cxnLst/>
            <a:rect l="l" t="t" r="r" b="b"/>
            <a:pathLst>
              <a:path w="4269572" h="4114800">
                <a:moveTo>
                  <a:pt x="0" y="0"/>
                </a:moveTo>
                <a:lnTo>
                  <a:pt x="4269572" y="0"/>
                </a:lnTo>
                <a:lnTo>
                  <a:pt x="4269572" y="4114800"/>
                </a:lnTo>
                <a:lnTo>
                  <a:pt x="0" y="411480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9" name="TextBox 9"/>
          <p:cNvSpPr txBox="1"/>
          <p:nvPr/>
        </p:nvSpPr>
        <p:spPr>
          <a:xfrm>
            <a:off x="4366199" y="675759"/>
            <a:ext cx="5742088" cy="1095375"/>
          </a:xfrm>
          <a:prstGeom prst="rect">
            <a:avLst/>
          </a:prstGeom>
        </p:spPr>
        <p:txBody>
          <a:bodyPr lIns="0" tIns="0" rIns="0" bIns="0" rtlCol="0" anchor="t">
            <a:spAutoFit/>
          </a:bodyPr>
          <a:lstStyle/>
          <a:p>
            <a:pPr algn="ctr">
              <a:lnSpc>
                <a:spcPts val="8640"/>
              </a:lnSpc>
            </a:pPr>
            <a:r>
              <a:rPr lang="en-US" sz="7200">
                <a:solidFill>
                  <a:srgbClr val="9197E8"/>
                </a:solidFill>
                <a:latin typeface="#9Slide05 Dear Saturday"/>
                <a:ea typeface="#9Slide05 Dear Saturday"/>
                <a:cs typeface="#9Slide05 Dear Saturday"/>
                <a:sym typeface="#9Slide05 Dear Saturday"/>
              </a:rPr>
              <a:t>Góc chia sẻ</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D4D4"/>
        </a:solidFill>
        <a:effectLst/>
      </p:bgPr>
    </p:bg>
    <p:spTree>
      <p:nvGrpSpPr>
        <p:cNvPr id="1" name=""/>
        <p:cNvGrpSpPr/>
        <p:nvPr/>
      </p:nvGrpSpPr>
      <p:grpSpPr>
        <a:xfrm>
          <a:off x="0" y="0"/>
          <a:ext cx="0" cy="0"/>
          <a:chOff x="0" y="0"/>
          <a:chExt cx="0" cy="0"/>
        </a:xfrm>
      </p:grpSpPr>
      <p:sp>
        <p:nvSpPr>
          <p:cNvPr id="2" name="Freeform 2"/>
          <p:cNvSpPr/>
          <p:nvPr/>
        </p:nvSpPr>
        <p:spPr>
          <a:xfrm>
            <a:off x="0" y="-99300"/>
            <a:ext cx="13320605" cy="10954445"/>
          </a:xfrm>
          <a:custGeom>
            <a:avLst/>
            <a:gdLst/>
            <a:ahLst/>
            <a:cxnLst/>
            <a:rect l="l" t="t" r="r" b="b"/>
            <a:pathLst>
              <a:path w="13320605" h="10954445">
                <a:moveTo>
                  <a:pt x="0" y="0"/>
                </a:moveTo>
                <a:lnTo>
                  <a:pt x="13320605" y="0"/>
                </a:lnTo>
                <a:lnTo>
                  <a:pt x="13320605" y="10954445"/>
                </a:lnTo>
                <a:lnTo>
                  <a:pt x="0" y="10954445"/>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3" name="Freeform 3"/>
          <p:cNvSpPr/>
          <p:nvPr/>
        </p:nvSpPr>
        <p:spPr>
          <a:xfrm rot="-212682">
            <a:off x="9386374" y="1816282"/>
            <a:ext cx="8017717" cy="8242513"/>
          </a:xfrm>
          <a:custGeom>
            <a:avLst/>
            <a:gdLst/>
            <a:ahLst/>
            <a:cxnLst/>
            <a:rect l="l" t="t" r="r" b="b"/>
            <a:pathLst>
              <a:path w="8017717" h="8242513">
                <a:moveTo>
                  <a:pt x="0" y="0"/>
                </a:moveTo>
                <a:lnTo>
                  <a:pt x="8017718" y="0"/>
                </a:lnTo>
                <a:lnTo>
                  <a:pt x="8017718" y="8242513"/>
                </a:lnTo>
                <a:lnTo>
                  <a:pt x="0" y="824251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4" name="Freeform 4"/>
          <p:cNvSpPr/>
          <p:nvPr/>
        </p:nvSpPr>
        <p:spPr>
          <a:xfrm rot="700844">
            <a:off x="16553447" y="1035312"/>
            <a:ext cx="1119996" cy="1339126"/>
          </a:xfrm>
          <a:custGeom>
            <a:avLst/>
            <a:gdLst/>
            <a:ahLst/>
            <a:cxnLst/>
            <a:rect l="l" t="t" r="r" b="b"/>
            <a:pathLst>
              <a:path w="1119996" h="1339126">
                <a:moveTo>
                  <a:pt x="0" y="0"/>
                </a:moveTo>
                <a:lnTo>
                  <a:pt x="1119996" y="0"/>
                </a:lnTo>
                <a:lnTo>
                  <a:pt x="1119996" y="1339126"/>
                </a:lnTo>
                <a:lnTo>
                  <a:pt x="0" y="1339126"/>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5" name="TextBox 5"/>
          <p:cNvSpPr txBox="1"/>
          <p:nvPr/>
        </p:nvSpPr>
        <p:spPr>
          <a:xfrm>
            <a:off x="516411" y="1119110"/>
            <a:ext cx="11132664" cy="914400"/>
          </a:xfrm>
          <a:prstGeom prst="rect">
            <a:avLst/>
          </a:prstGeom>
        </p:spPr>
        <p:txBody>
          <a:bodyPr wrap="square" lIns="0" tIns="0" rIns="0" bIns="0" rtlCol="0" anchor="t">
            <a:spAutoFit/>
          </a:bodyPr>
          <a:lstStyle/>
          <a:p>
            <a:pPr algn="ctr">
              <a:lnSpc>
                <a:spcPts val="7200"/>
              </a:lnSpc>
              <a:spcBef>
                <a:spcPct val="0"/>
              </a:spcBef>
            </a:pPr>
            <a:r>
              <a:rPr lang="en-US" sz="6000" b="1" dirty="0">
                <a:solidFill>
                  <a:schemeClr val="bg2">
                    <a:lumMod val="25000"/>
                  </a:schemeClr>
                </a:solidFill>
                <a:latin typeface="Fraunces Bold"/>
                <a:ea typeface="Fraunces Bold"/>
                <a:cs typeface="Fraunces Bold"/>
                <a:sym typeface="Fraunces Bold"/>
              </a:rPr>
              <a:t>II. THỰC HÀNH TIẾNG VIỆT</a:t>
            </a:r>
          </a:p>
        </p:txBody>
      </p:sp>
      <p:sp>
        <p:nvSpPr>
          <p:cNvPr id="6" name="Freeform 6"/>
          <p:cNvSpPr/>
          <p:nvPr/>
        </p:nvSpPr>
        <p:spPr>
          <a:xfrm>
            <a:off x="-1507425" y="2162075"/>
            <a:ext cx="9300502" cy="8783808"/>
          </a:xfrm>
          <a:custGeom>
            <a:avLst/>
            <a:gdLst/>
            <a:ahLst/>
            <a:cxnLst/>
            <a:rect l="l" t="t" r="r" b="b"/>
            <a:pathLst>
              <a:path w="9300502" h="8783808">
                <a:moveTo>
                  <a:pt x="0" y="0"/>
                </a:moveTo>
                <a:lnTo>
                  <a:pt x="9300502" y="0"/>
                </a:lnTo>
                <a:lnTo>
                  <a:pt x="9300502" y="8783808"/>
                </a:lnTo>
                <a:lnTo>
                  <a:pt x="0" y="8783808"/>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a:p>
        </p:txBody>
      </p:sp>
      <p:sp>
        <p:nvSpPr>
          <p:cNvPr id="7" name="TextBox 7"/>
          <p:cNvSpPr txBox="1"/>
          <p:nvPr/>
        </p:nvSpPr>
        <p:spPr>
          <a:xfrm>
            <a:off x="9139238" y="5263836"/>
            <a:ext cx="9525" cy="971550"/>
          </a:xfrm>
          <a:prstGeom prst="rect">
            <a:avLst/>
          </a:prstGeom>
        </p:spPr>
        <p:txBody>
          <a:bodyPr lIns="0" tIns="0" rIns="0" bIns="0" rtlCol="0" anchor="t">
            <a:spAutoFit/>
          </a:bodyPr>
          <a:lstStyle/>
          <a:p>
            <a:pPr algn="ctr">
              <a:lnSpc>
                <a:spcPts val="7679"/>
              </a:lnSpc>
              <a:spcBef>
                <a:spcPct val="0"/>
              </a:spcBef>
            </a:pPr>
            <a:endParaRPr/>
          </a:p>
        </p:txBody>
      </p:sp>
      <p:sp>
        <p:nvSpPr>
          <p:cNvPr id="8" name="TextBox 8"/>
          <p:cNvSpPr txBox="1"/>
          <p:nvPr/>
        </p:nvSpPr>
        <p:spPr>
          <a:xfrm>
            <a:off x="-281796" y="4695204"/>
            <a:ext cx="7777093" cy="2256790"/>
          </a:xfrm>
          <a:prstGeom prst="rect">
            <a:avLst/>
          </a:prstGeom>
        </p:spPr>
        <p:txBody>
          <a:bodyPr lIns="0" tIns="0" rIns="0" bIns="0" rtlCol="0" anchor="t">
            <a:spAutoFit/>
          </a:bodyPr>
          <a:lstStyle/>
          <a:p>
            <a:pPr algn="ctr">
              <a:lnSpc>
                <a:spcPts val="8959"/>
              </a:lnSpc>
            </a:pPr>
            <a:r>
              <a:rPr lang="en-US" sz="6399">
                <a:solidFill>
                  <a:srgbClr val="F2F1F4"/>
                </a:solidFill>
                <a:latin typeface="#9Slide05 VL Fadilla"/>
                <a:ea typeface="#9Slide05 VL Fadilla"/>
                <a:cs typeface="#9Slide05 VL Fadilla"/>
                <a:sym typeface="#9Slide05 VL Fadilla"/>
              </a:rPr>
              <a:t>Thử thách:</a:t>
            </a:r>
          </a:p>
          <a:p>
            <a:pPr algn="ctr">
              <a:lnSpc>
                <a:spcPts val="8959"/>
              </a:lnSpc>
            </a:pPr>
            <a:r>
              <a:rPr lang="en-US" sz="6399">
                <a:solidFill>
                  <a:srgbClr val="F2F1F4"/>
                </a:solidFill>
                <a:latin typeface="#9Slide05 VL Fadilla"/>
                <a:ea typeface="#9Slide05 VL Fadilla"/>
                <a:cs typeface="#9Slide05 VL Fadilla"/>
                <a:sym typeface="#9Slide05 VL Fadilla"/>
              </a:rPr>
              <a:t> Người tôn trọng bản quyền</a:t>
            </a:r>
          </a:p>
        </p:txBody>
      </p:sp>
      <p:sp>
        <p:nvSpPr>
          <p:cNvPr id="9" name="TextBox 9"/>
          <p:cNvSpPr txBox="1"/>
          <p:nvPr/>
        </p:nvSpPr>
        <p:spPr>
          <a:xfrm rot="-268472">
            <a:off x="9435959" y="2953822"/>
            <a:ext cx="7435766" cy="6487160"/>
          </a:xfrm>
          <a:prstGeom prst="rect">
            <a:avLst/>
          </a:prstGeom>
        </p:spPr>
        <p:txBody>
          <a:bodyPr lIns="0" tIns="0" rIns="0" bIns="0" rtlCol="0" anchor="t">
            <a:spAutoFit/>
          </a:bodyPr>
          <a:lstStyle/>
          <a:p>
            <a:pPr marL="885191" lvl="1" indent="-442595" algn="just">
              <a:lnSpc>
                <a:spcPts val="5740"/>
              </a:lnSpc>
              <a:buFont typeface="Arial"/>
              <a:buChar char="•"/>
            </a:pPr>
            <a:r>
              <a:rPr lang="en-US" sz="4100">
                <a:solidFill>
                  <a:srgbClr val="022340"/>
                </a:solidFill>
                <a:latin typeface="Roboto Condensed"/>
                <a:ea typeface="Roboto Condensed"/>
                <a:cs typeface="Roboto Condensed"/>
                <a:sym typeface="Roboto Condensed"/>
              </a:rPr>
              <a:t>Lớp được chia thành 4 nhóm </a:t>
            </a:r>
          </a:p>
          <a:p>
            <a:pPr marL="885191" lvl="1" indent="-442595" algn="just">
              <a:lnSpc>
                <a:spcPts val="5740"/>
              </a:lnSpc>
              <a:buFont typeface="Arial"/>
              <a:buChar char="•"/>
            </a:pPr>
            <a:r>
              <a:rPr lang="en-US" sz="4100">
                <a:solidFill>
                  <a:srgbClr val="022340"/>
                </a:solidFill>
                <a:latin typeface="Roboto Condensed"/>
                <a:ea typeface="Roboto Condensed"/>
                <a:cs typeface="Roboto Condensed"/>
                <a:sym typeface="Roboto Condensed"/>
              </a:rPr>
              <a:t>Các nhóm thực hiện các chặng thử thách, mỗi chặng thử thách chiến thắng được 10 điểm</a:t>
            </a:r>
          </a:p>
          <a:p>
            <a:pPr marL="885191" lvl="1" indent="-442595" algn="just">
              <a:lnSpc>
                <a:spcPts val="5740"/>
              </a:lnSpc>
              <a:buFont typeface="Arial"/>
              <a:buChar char="•"/>
            </a:pPr>
            <a:r>
              <a:rPr lang="en-US" sz="4100">
                <a:solidFill>
                  <a:srgbClr val="022340"/>
                </a:solidFill>
                <a:latin typeface="Roboto Condensed"/>
                <a:ea typeface="Roboto Condensed"/>
                <a:cs typeface="Roboto Condensed"/>
                <a:sym typeface="Roboto Condensed"/>
              </a:rPr>
              <a:t>Nhóm chiến thắng là nhóm có số điểm qua các vòng cao nhất.</a:t>
            </a:r>
          </a:p>
          <a:p>
            <a:pPr marL="885191" lvl="1" indent="-442595" algn="just">
              <a:lnSpc>
                <a:spcPts val="5740"/>
              </a:lnSpc>
              <a:buFont typeface="Arial"/>
              <a:buChar char="•"/>
            </a:pPr>
            <a:r>
              <a:rPr lang="en-US" sz="4100">
                <a:solidFill>
                  <a:srgbClr val="022340"/>
                </a:solidFill>
                <a:latin typeface="Roboto Condensed"/>
                <a:ea typeface="Roboto Condensed"/>
                <a:cs typeface="Roboto Condensed"/>
                <a:sym typeface="Roboto Condensed"/>
              </a:rPr>
              <a:t>Các chặng: 1,2,3 HS có 5 phút để hoàn thành, chặng 4 HS có 10 phút để hoàn thành.</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D4D4"/>
        </a:solidFill>
        <a:effectLst/>
      </p:bgPr>
    </p:bg>
    <p:spTree>
      <p:nvGrpSpPr>
        <p:cNvPr id="1" name=""/>
        <p:cNvGrpSpPr/>
        <p:nvPr/>
      </p:nvGrpSpPr>
      <p:grpSpPr>
        <a:xfrm>
          <a:off x="0" y="0"/>
          <a:ext cx="0" cy="0"/>
          <a:chOff x="0" y="0"/>
          <a:chExt cx="0" cy="0"/>
        </a:xfrm>
      </p:grpSpPr>
      <p:grpSp>
        <p:nvGrpSpPr>
          <p:cNvPr id="2" name="Group 2"/>
          <p:cNvGrpSpPr/>
          <p:nvPr/>
        </p:nvGrpSpPr>
        <p:grpSpPr>
          <a:xfrm>
            <a:off x="1224347" y="1571965"/>
            <a:ext cx="18157401" cy="9372411"/>
            <a:chOff x="0" y="0"/>
            <a:chExt cx="24209868" cy="12496548"/>
          </a:xfrm>
        </p:grpSpPr>
        <p:sp>
          <p:nvSpPr>
            <p:cNvPr id="3" name="AutoShape 3"/>
            <p:cNvSpPr/>
            <p:nvPr/>
          </p:nvSpPr>
          <p:spPr>
            <a:xfrm rot="-155262">
              <a:off x="379342" y="526613"/>
              <a:ext cx="23585320" cy="11394919"/>
            </a:xfrm>
            <a:prstGeom prst="rect">
              <a:avLst/>
            </a:prstGeom>
            <a:solidFill>
              <a:srgbClr val="F2F1F4"/>
            </a:solidFill>
          </p:spPr>
          <p:txBody>
            <a:bodyPr/>
            <a:lstStyle/>
            <a:p>
              <a:endParaRPr lang="en-US"/>
            </a:p>
          </p:txBody>
        </p:sp>
        <p:sp>
          <p:nvSpPr>
            <p:cNvPr id="4" name="AutoShape 4"/>
            <p:cNvSpPr/>
            <p:nvPr/>
          </p:nvSpPr>
          <p:spPr>
            <a:xfrm rot="-90015">
              <a:off x="145126" y="794832"/>
              <a:ext cx="23585320" cy="11394919"/>
            </a:xfrm>
            <a:prstGeom prst="rect">
              <a:avLst/>
            </a:prstGeom>
            <a:solidFill>
              <a:srgbClr val="FFFFFF"/>
            </a:solidFill>
          </p:spPr>
          <p:txBody>
            <a:bodyPr/>
            <a:lstStyle/>
            <a:p>
              <a:endParaRPr lang="en-US"/>
            </a:p>
          </p:txBody>
        </p:sp>
      </p:grpSp>
      <p:sp>
        <p:nvSpPr>
          <p:cNvPr id="5" name="Freeform 5"/>
          <p:cNvSpPr/>
          <p:nvPr/>
        </p:nvSpPr>
        <p:spPr>
          <a:xfrm>
            <a:off x="-2002831" y="-1690820"/>
            <a:ext cx="8916796" cy="8421418"/>
          </a:xfrm>
          <a:custGeom>
            <a:avLst/>
            <a:gdLst/>
            <a:ahLst/>
            <a:cxnLst/>
            <a:rect l="l" t="t" r="r" b="b"/>
            <a:pathLst>
              <a:path w="8916796" h="8421418">
                <a:moveTo>
                  <a:pt x="0" y="0"/>
                </a:moveTo>
                <a:lnTo>
                  <a:pt x="8916796" y="0"/>
                </a:lnTo>
                <a:lnTo>
                  <a:pt x="8916796" y="8421418"/>
                </a:lnTo>
                <a:lnTo>
                  <a:pt x="0" y="842141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6" name="Freeform 6"/>
          <p:cNvSpPr/>
          <p:nvPr/>
        </p:nvSpPr>
        <p:spPr>
          <a:xfrm rot="1563767">
            <a:off x="16821824" y="380816"/>
            <a:ext cx="874953" cy="2382297"/>
          </a:xfrm>
          <a:custGeom>
            <a:avLst/>
            <a:gdLst/>
            <a:ahLst/>
            <a:cxnLst/>
            <a:rect l="l" t="t" r="r" b="b"/>
            <a:pathLst>
              <a:path w="874953" h="2382297">
                <a:moveTo>
                  <a:pt x="0" y="0"/>
                </a:moveTo>
                <a:lnTo>
                  <a:pt x="874952" y="0"/>
                </a:lnTo>
                <a:lnTo>
                  <a:pt x="874952" y="2382297"/>
                </a:lnTo>
                <a:lnTo>
                  <a:pt x="0" y="238229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7" name="Freeform 7"/>
          <p:cNvSpPr/>
          <p:nvPr/>
        </p:nvSpPr>
        <p:spPr>
          <a:xfrm>
            <a:off x="10353348" y="1525585"/>
            <a:ext cx="3220313" cy="824813"/>
          </a:xfrm>
          <a:custGeom>
            <a:avLst/>
            <a:gdLst/>
            <a:ahLst/>
            <a:cxnLst/>
            <a:rect l="l" t="t" r="r" b="b"/>
            <a:pathLst>
              <a:path w="3220313" h="824813">
                <a:moveTo>
                  <a:pt x="0" y="0"/>
                </a:moveTo>
                <a:lnTo>
                  <a:pt x="3220314" y="0"/>
                </a:lnTo>
                <a:lnTo>
                  <a:pt x="3220314" y="824812"/>
                </a:lnTo>
                <a:lnTo>
                  <a:pt x="0" y="82481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8" name="TextBox 8"/>
          <p:cNvSpPr txBox="1"/>
          <p:nvPr/>
        </p:nvSpPr>
        <p:spPr>
          <a:xfrm>
            <a:off x="755904" y="1019175"/>
            <a:ext cx="4360069" cy="2162175"/>
          </a:xfrm>
          <a:prstGeom prst="rect">
            <a:avLst/>
          </a:prstGeom>
        </p:spPr>
        <p:txBody>
          <a:bodyPr lIns="0" tIns="0" rIns="0" bIns="0" rtlCol="0" anchor="t">
            <a:spAutoFit/>
          </a:bodyPr>
          <a:lstStyle/>
          <a:p>
            <a:pPr algn="ctr">
              <a:lnSpc>
                <a:spcPts val="8519"/>
              </a:lnSpc>
              <a:spcBef>
                <a:spcPct val="0"/>
              </a:spcBef>
            </a:pPr>
            <a:r>
              <a:rPr lang="en-US" sz="7099">
                <a:solidFill>
                  <a:srgbClr val="EEDCC5"/>
                </a:solidFill>
                <a:latin typeface="#9Slide07 SFU Blackout"/>
                <a:ea typeface="#9Slide07 SFU Blackout"/>
                <a:cs typeface="#9Slide07 SFU Blackout"/>
                <a:sym typeface="#9Slide07 SFU Blackout"/>
              </a:rPr>
              <a:t>CHẶNG 1: </a:t>
            </a:r>
          </a:p>
          <a:p>
            <a:pPr algn="ctr">
              <a:lnSpc>
                <a:spcPts val="8519"/>
              </a:lnSpc>
              <a:spcBef>
                <a:spcPct val="0"/>
              </a:spcBef>
            </a:pPr>
            <a:r>
              <a:rPr lang="en-US" sz="7099">
                <a:solidFill>
                  <a:srgbClr val="EEDCC5"/>
                </a:solidFill>
                <a:latin typeface="#9Slide07 SFU Blackout"/>
                <a:ea typeface="#9Slide07 SFU Blackout"/>
                <a:cs typeface="#9Slide07 SFU Blackout"/>
                <a:sym typeface="#9Slide07 SFU Blackout"/>
              </a:rPr>
              <a:t>TẠO ĐÀ</a:t>
            </a:r>
          </a:p>
        </p:txBody>
      </p:sp>
      <p:sp>
        <p:nvSpPr>
          <p:cNvPr id="9" name="TextBox 9"/>
          <p:cNvSpPr txBox="1"/>
          <p:nvPr/>
        </p:nvSpPr>
        <p:spPr>
          <a:xfrm>
            <a:off x="7665277" y="2674530"/>
            <a:ext cx="9960539" cy="2038350"/>
          </a:xfrm>
          <a:prstGeom prst="rect">
            <a:avLst/>
          </a:prstGeom>
        </p:spPr>
        <p:txBody>
          <a:bodyPr lIns="0" tIns="0" rIns="0" bIns="0" rtlCol="0" anchor="t">
            <a:spAutoFit/>
          </a:bodyPr>
          <a:lstStyle/>
          <a:p>
            <a:pPr algn="just">
              <a:lnSpc>
                <a:spcPts val="5399"/>
              </a:lnSpc>
              <a:spcBef>
                <a:spcPct val="0"/>
              </a:spcBef>
            </a:pPr>
            <a:r>
              <a:rPr lang="en-US" sz="4499" b="1">
                <a:solidFill>
                  <a:srgbClr val="022340"/>
                </a:solidFill>
                <a:latin typeface="Roboto Condensed Bold"/>
                <a:ea typeface="Roboto Condensed Bold"/>
                <a:cs typeface="Roboto Condensed Bold"/>
                <a:sym typeface="Roboto Condensed Bold"/>
              </a:rPr>
              <a:t>Bài 1 (SGK t100): Trong hai cách trích dẫn tài liệu sau, cách nào đúng quy định? Dựa vào đâu em xác định như vậy?</a:t>
            </a:r>
          </a:p>
        </p:txBody>
      </p:sp>
      <p:sp>
        <p:nvSpPr>
          <p:cNvPr id="10" name="TextBox 10"/>
          <p:cNvSpPr txBox="1"/>
          <p:nvPr/>
        </p:nvSpPr>
        <p:spPr>
          <a:xfrm>
            <a:off x="1972373" y="4772637"/>
            <a:ext cx="15874909" cy="4918075"/>
          </a:xfrm>
          <a:prstGeom prst="rect">
            <a:avLst/>
          </a:prstGeom>
        </p:spPr>
        <p:txBody>
          <a:bodyPr lIns="0" tIns="0" rIns="0" bIns="0" rtlCol="0" anchor="t">
            <a:spAutoFit/>
          </a:bodyPr>
          <a:lstStyle/>
          <a:p>
            <a:pPr algn="just">
              <a:lnSpc>
                <a:spcPts val="5600"/>
              </a:lnSpc>
            </a:pPr>
            <a:r>
              <a:rPr lang="en-US" sz="4000" dirty="0">
                <a:solidFill>
                  <a:srgbClr val="000000"/>
                </a:solidFill>
                <a:latin typeface="Roboto Condensed"/>
                <a:ea typeface="Roboto Condensed"/>
                <a:cs typeface="Roboto Condensed"/>
                <a:sym typeface="Roboto Condensed"/>
              </a:rPr>
              <a:t>a. </a:t>
            </a:r>
          </a:p>
          <a:p>
            <a:pPr algn="just">
              <a:lnSpc>
                <a:spcPts val="5600"/>
              </a:lnSpc>
            </a:pPr>
            <a:r>
              <a:rPr lang="en-US" sz="4000" dirty="0" err="1">
                <a:solidFill>
                  <a:srgbClr val="000000"/>
                </a:solidFill>
                <a:latin typeface="Roboto Condensed"/>
                <a:ea typeface="Roboto Condensed"/>
                <a:cs typeface="Roboto Condensed"/>
                <a:sym typeface="Roboto Condensed"/>
              </a:rPr>
              <a:t>Cách</a:t>
            </a:r>
            <a:r>
              <a:rPr lang="en-US" sz="4000" dirty="0">
                <a:solidFill>
                  <a:srgbClr val="000000"/>
                </a:solidFill>
                <a:latin typeface="Roboto Condensed"/>
                <a:ea typeface="Roboto Condensed"/>
                <a:cs typeface="Roboto Condensed"/>
                <a:sym typeface="Roboto Condensed"/>
              </a:rPr>
              <a:t> 1: </a:t>
            </a:r>
            <a:r>
              <a:rPr lang="en-US" sz="4000" dirty="0" err="1">
                <a:solidFill>
                  <a:srgbClr val="000000"/>
                </a:solidFill>
                <a:latin typeface="Roboto Condensed"/>
                <a:ea typeface="Roboto Condensed"/>
                <a:cs typeface="Roboto Condensed"/>
                <a:sym typeface="Roboto Condensed"/>
              </a:rPr>
              <a:t>Một</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nền</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giáo</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dục</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phiến</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diện</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có</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thể</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sản</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sinh</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ra</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những</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người</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nông</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cạn</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về</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tinh</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thần</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những</a:t>
            </a:r>
            <a:r>
              <a:rPr lang="en-US" sz="4000" dirty="0">
                <a:solidFill>
                  <a:srgbClr val="000000"/>
                </a:solidFill>
                <a:latin typeface="Roboto Condensed"/>
                <a:ea typeface="Roboto Condensed"/>
                <a:cs typeface="Roboto Condensed"/>
                <a:sym typeface="Roboto Condensed"/>
              </a:rPr>
              <a:t> con </a:t>
            </a:r>
            <a:r>
              <a:rPr lang="en-US" sz="4000" dirty="0" err="1">
                <a:solidFill>
                  <a:srgbClr val="000000"/>
                </a:solidFill>
                <a:latin typeface="Roboto Condensed"/>
                <a:ea typeface="Roboto Condensed"/>
                <a:cs typeface="Roboto Condensed"/>
                <a:sym typeface="Roboto Condensed"/>
              </a:rPr>
              <a:t>người</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một</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chiều</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kích</a:t>
            </a:r>
            <a:endParaRPr lang="en-US" sz="4000" dirty="0">
              <a:solidFill>
                <a:srgbClr val="000000"/>
              </a:solidFill>
              <a:latin typeface="Roboto Condensed"/>
              <a:ea typeface="Roboto Condensed"/>
              <a:cs typeface="Roboto Condensed"/>
              <a:sym typeface="Roboto Condensed"/>
            </a:endParaRPr>
          </a:p>
          <a:p>
            <a:pPr algn="just">
              <a:lnSpc>
                <a:spcPts val="5600"/>
              </a:lnSpc>
            </a:pPr>
            <a:r>
              <a:rPr lang="en-US" sz="4000" dirty="0" err="1">
                <a:solidFill>
                  <a:srgbClr val="000000"/>
                </a:solidFill>
                <a:latin typeface="Roboto Condensed"/>
                <a:ea typeface="Roboto Condensed"/>
                <a:cs typeface="Roboto Condensed"/>
                <a:sym typeface="Roboto Condensed"/>
              </a:rPr>
              <a:t>Cách</a:t>
            </a:r>
            <a:r>
              <a:rPr lang="en-US" sz="4000" dirty="0">
                <a:solidFill>
                  <a:srgbClr val="000000"/>
                </a:solidFill>
                <a:latin typeface="Roboto Condensed"/>
                <a:ea typeface="Roboto Condensed"/>
                <a:cs typeface="Roboto Condensed"/>
                <a:sym typeface="Roboto Condensed"/>
              </a:rPr>
              <a:t> 2: </a:t>
            </a:r>
            <a:r>
              <a:rPr lang="en-US" sz="4000" dirty="0" err="1">
                <a:solidFill>
                  <a:srgbClr val="000000"/>
                </a:solidFill>
                <a:latin typeface="Roboto Condensed"/>
                <a:ea typeface="Roboto Condensed"/>
                <a:cs typeface="Roboto Condensed"/>
                <a:sym typeface="Roboto Condensed"/>
              </a:rPr>
              <a:t>Một</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nền</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giái</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dục</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phiến</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dện</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có</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thể</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sản</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sinh</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ra</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những</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người</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nôg</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cạn</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về</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tinh</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thần</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nững</a:t>
            </a:r>
            <a:r>
              <a:rPr lang="en-US" sz="4000" dirty="0">
                <a:solidFill>
                  <a:srgbClr val="000000"/>
                </a:solidFill>
                <a:latin typeface="Roboto Condensed"/>
                <a:ea typeface="Roboto Condensed"/>
                <a:cs typeface="Roboto Condensed"/>
                <a:sym typeface="Roboto Condensed"/>
              </a:rPr>
              <a:t> con </a:t>
            </a:r>
            <a:r>
              <a:rPr lang="en-US" sz="4000" dirty="0" err="1">
                <a:solidFill>
                  <a:srgbClr val="000000"/>
                </a:solidFill>
                <a:latin typeface="Roboto Condensed"/>
                <a:ea typeface="Roboto Condensed"/>
                <a:cs typeface="Roboto Condensed"/>
                <a:sym typeface="Roboto Condensed"/>
              </a:rPr>
              <a:t>người</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một</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chiều</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kích</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như</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Hơ-bớt</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Mác-kiu-dơ</a:t>
            </a:r>
            <a:r>
              <a:rPr lang="en-US" sz="4000" dirty="0">
                <a:solidFill>
                  <a:srgbClr val="000000"/>
                </a:solidFill>
                <a:latin typeface="Roboto Condensed"/>
                <a:ea typeface="Roboto Condensed"/>
                <a:cs typeface="Roboto Condensed"/>
                <a:sym typeface="Roboto Condensed"/>
              </a:rPr>
              <a:t> (Herbert Marcuse) </a:t>
            </a:r>
            <a:r>
              <a:rPr lang="en-US" sz="4000" dirty="0" err="1">
                <a:solidFill>
                  <a:srgbClr val="000000"/>
                </a:solidFill>
                <a:latin typeface="Roboto Condensed"/>
                <a:ea typeface="Roboto Condensed"/>
                <a:cs typeface="Roboto Condensed"/>
                <a:sym typeface="Roboto Condensed"/>
              </a:rPr>
              <a:t>đã</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nói</a:t>
            </a:r>
            <a:r>
              <a:rPr lang="en-US" sz="4000" dirty="0">
                <a:solidFill>
                  <a:srgbClr val="000000"/>
                </a:solidFill>
                <a:latin typeface="Roboto Condensed"/>
                <a:ea typeface="Roboto Condensed"/>
                <a:cs typeface="Roboto Condensed"/>
                <a:sym typeface="Roboto Condensed"/>
              </a:rPr>
              <a:t>.</a:t>
            </a:r>
          </a:p>
          <a:p>
            <a:pPr algn="r">
              <a:lnSpc>
                <a:spcPts val="5600"/>
              </a:lnSpc>
            </a:pPr>
            <a:r>
              <a:rPr lang="en-US" sz="4000" dirty="0">
                <a:solidFill>
                  <a:srgbClr val="000000"/>
                </a:solidFill>
                <a:latin typeface="Roboto Condensed"/>
                <a:ea typeface="Roboto Condensed"/>
                <a:cs typeface="Roboto Condensed"/>
                <a:sym typeface="Roboto Condensed"/>
              </a:rPr>
              <a:t>(</a:t>
            </a:r>
            <a:r>
              <a:rPr lang="en-US" sz="4000" dirty="0" err="1">
                <a:solidFill>
                  <a:srgbClr val="000000"/>
                </a:solidFill>
                <a:latin typeface="Roboto Condensed"/>
                <a:ea typeface="Roboto Condensed"/>
                <a:cs typeface="Roboto Condensed"/>
                <a:sym typeface="Roboto Condensed"/>
              </a:rPr>
              <a:t>Huỳnh</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Như</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Phương</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Hãy</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cầm</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lấy</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mà</a:t>
            </a:r>
            <a:r>
              <a:rPr lang="en-US" sz="4000" dirty="0">
                <a:solidFill>
                  <a:srgbClr val="000000"/>
                </a:solidFill>
                <a:latin typeface="Roboto Condensed"/>
                <a:ea typeface="Roboto Condensed"/>
                <a:cs typeface="Roboto Condensed"/>
                <a:sym typeface="Roboto Condensed"/>
              </a:rPr>
              <a:t> </a:t>
            </a:r>
            <a:r>
              <a:rPr lang="en-US" sz="4000" dirty="0" err="1">
                <a:solidFill>
                  <a:srgbClr val="000000"/>
                </a:solidFill>
                <a:latin typeface="Roboto Condensed"/>
                <a:ea typeface="Roboto Condensed"/>
                <a:cs typeface="Roboto Condensed"/>
                <a:sym typeface="Roboto Condensed"/>
              </a:rPr>
              <a:t>đọc</a:t>
            </a:r>
            <a:r>
              <a:rPr lang="en-US" sz="4000" dirty="0">
                <a:solidFill>
                  <a:srgbClr val="000000"/>
                </a:solidFill>
                <a:latin typeface="Roboto Condensed"/>
                <a:ea typeface="Roboto Condensed"/>
                <a:cs typeface="Roboto Condensed"/>
                <a:sym typeface="Roboto Condensed"/>
              </a:rPr>
              <a:t>)</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D4D4"/>
        </a:solidFill>
        <a:effectLst/>
      </p:bgPr>
    </p:bg>
    <p:spTree>
      <p:nvGrpSpPr>
        <p:cNvPr id="1" name=""/>
        <p:cNvGrpSpPr/>
        <p:nvPr/>
      </p:nvGrpSpPr>
      <p:grpSpPr>
        <a:xfrm>
          <a:off x="0" y="0"/>
          <a:ext cx="0" cy="0"/>
          <a:chOff x="0" y="0"/>
          <a:chExt cx="0" cy="0"/>
        </a:xfrm>
      </p:grpSpPr>
      <p:grpSp>
        <p:nvGrpSpPr>
          <p:cNvPr id="2" name="Group 2"/>
          <p:cNvGrpSpPr/>
          <p:nvPr/>
        </p:nvGrpSpPr>
        <p:grpSpPr>
          <a:xfrm>
            <a:off x="1224347" y="1571965"/>
            <a:ext cx="18157401" cy="9372411"/>
            <a:chOff x="0" y="0"/>
            <a:chExt cx="24209868" cy="12496548"/>
          </a:xfrm>
        </p:grpSpPr>
        <p:sp>
          <p:nvSpPr>
            <p:cNvPr id="3" name="AutoShape 3"/>
            <p:cNvSpPr/>
            <p:nvPr/>
          </p:nvSpPr>
          <p:spPr>
            <a:xfrm rot="-155262">
              <a:off x="379342" y="526613"/>
              <a:ext cx="23585320" cy="11394919"/>
            </a:xfrm>
            <a:prstGeom prst="rect">
              <a:avLst/>
            </a:prstGeom>
            <a:solidFill>
              <a:srgbClr val="F2F1F4"/>
            </a:solidFill>
          </p:spPr>
          <p:txBody>
            <a:bodyPr/>
            <a:lstStyle/>
            <a:p>
              <a:endParaRPr lang="en-US"/>
            </a:p>
          </p:txBody>
        </p:sp>
        <p:sp>
          <p:nvSpPr>
            <p:cNvPr id="4" name="AutoShape 4"/>
            <p:cNvSpPr/>
            <p:nvPr/>
          </p:nvSpPr>
          <p:spPr>
            <a:xfrm rot="-90015">
              <a:off x="145126" y="794832"/>
              <a:ext cx="23585320" cy="11394919"/>
            </a:xfrm>
            <a:prstGeom prst="rect">
              <a:avLst/>
            </a:prstGeom>
            <a:solidFill>
              <a:srgbClr val="FFFFFF"/>
            </a:solidFill>
          </p:spPr>
          <p:txBody>
            <a:bodyPr/>
            <a:lstStyle/>
            <a:p>
              <a:endParaRPr lang="en-US"/>
            </a:p>
          </p:txBody>
        </p:sp>
      </p:grpSp>
      <p:sp>
        <p:nvSpPr>
          <p:cNvPr id="5" name="Freeform 5"/>
          <p:cNvSpPr/>
          <p:nvPr/>
        </p:nvSpPr>
        <p:spPr>
          <a:xfrm>
            <a:off x="-2002831" y="-1690820"/>
            <a:ext cx="8916796" cy="8421418"/>
          </a:xfrm>
          <a:custGeom>
            <a:avLst/>
            <a:gdLst/>
            <a:ahLst/>
            <a:cxnLst/>
            <a:rect l="l" t="t" r="r" b="b"/>
            <a:pathLst>
              <a:path w="8916796" h="8421418">
                <a:moveTo>
                  <a:pt x="0" y="0"/>
                </a:moveTo>
                <a:lnTo>
                  <a:pt x="8916796" y="0"/>
                </a:lnTo>
                <a:lnTo>
                  <a:pt x="8916796" y="8421418"/>
                </a:lnTo>
                <a:lnTo>
                  <a:pt x="0" y="842141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6" name="Freeform 6"/>
          <p:cNvSpPr/>
          <p:nvPr/>
        </p:nvSpPr>
        <p:spPr>
          <a:xfrm rot="1563767">
            <a:off x="16821824" y="380816"/>
            <a:ext cx="874953" cy="2382297"/>
          </a:xfrm>
          <a:custGeom>
            <a:avLst/>
            <a:gdLst/>
            <a:ahLst/>
            <a:cxnLst/>
            <a:rect l="l" t="t" r="r" b="b"/>
            <a:pathLst>
              <a:path w="874953" h="2382297">
                <a:moveTo>
                  <a:pt x="0" y="0"/>
                </a:moveTo>
                <a:lnTo>
                  <a:pt x="874952" y="0"/>
                </a:lnTo>
                <a:lnTo>
                  <a:pt x="874952" y="2382297"/>
                </a:lnTo>
                <a:lnTo>
                  <a:pt x="0" y="238229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7" name="Freeform 7"/>
          <p:cNvSpPr/>
          <p:nvPr/>
        </p:nvSpPr>
        <p:spPr>
          <a:xfrm>
            <a:off x="10353348" y="1525585"/>
            <a:ext cx="3220313" cy="824813"/>
          </a:xfrm>
          <a:custGeom>
            <a:avLst/>
            <a:gdLst/>
            <a:ahLst/>
            <a:cxnLst/>
            <a:rect l="l" t="t" r="r" b="b"/>
            <a:pathLst>
              <a:path w="3220313" h="824813">
                <a:moveTo>
                  <a:pt x="0" y="0"/>
                </a:moveTo>
                <a:lnTo>
                  <a:pt x="3220314" y="0"/>
                </a:lnTo>
                <a:lnTo>
                  <a:pt x="3220314" y="824812"/>
                </a:lnTo>
                <a:lnTo>
                  <a:pt x="0" y="82481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8" name="TextBox 8"/>
          <p:cNvSpPr txBox="1"/>
          <p:nvPr/>
        </p:nvSpPr>
        <p:spPr>
          <a:xfrm>
            <a:off x="0" y="687650"/>
            <a:ext cx="6212614" cy="3258820"/>
          </a:xfrm>
          <a:prstGeom prst="rect">
            <a:avLst/>
          </a:prstGeom>
        </p:spPr>
        <p:txBody>
          <a:bodyPr lIns="0" tIns="0" rIns="0" bIns="0" rtlCol="0" anchor="t">
            <a:spAutoFit/>
          </a:bodyPr>
          <a:lstStyle/>
          <a:p>
            <a:pPr algn="ctr">
              <a:lnSpc>
                <a:spcPts val="5179"/>
              </a:lnSpc>
            </a:pPr>
            <a:r>
              <a:rPr lang="en-US" sz="3699">
                <a:solidFill>
                  <a:srgbClr val="EEDCC5"/>
                </a:solidFill>
                <a:latin typeface="Roboto Condensed"/>
                <a:ea typeface="Roboto Condensed"/>
                <a:cs typeface="Roboto Condensed"/>
                <a:sym typeface="Roboto Condensed"/>
              </a:rPr>
              <a:t>Cách dẫn thứ hai đúng quy định vì tác giả đã tuân thủ các quy định về cách dẫn trực tiếp: đặt phần dẫn trong dấu ngoặc kép, ghi chú tên tác giả</a:t>
            </a:r>
          </a:p>
        </p:txBody>
      </p:sp>
      <p:sp>
        <p:nvSpPr>
          <p:cNvPr id="9" name="TextBox 9"/>
          <p:cNvSpPr txBox="1"/>
          <p:nvPr/>
        </p:nvSpPr>
        <p:spPr>
          <a:xfrm>
            <a:off x="7665277" y="2674530"/>
            <a:ext cx="9960539" cy="2038350"/>
          </a:xfrm>
          <a:prstGeom prst="rect">
            <a:avLst/>
          </a:prstGeom>
        </p:spPr>
        <p:txBody>
          <a:bodyPr lIns="0" tIns="0" rIns="0" bIns="0" rtlCol="0" anchor="t">
            <a:spAutoFit/>
          </a:bodyPr>
          <a:lstStyle/>
          <a:p>
            <a:pPr algn="just">
              <a:lnSpc>
                <a:spcPts val="5399"/>
              </a:lnSpc>
              <a:spcBef>
                <a:spcPct val="0"/>
              </a:spcBef>
            </a:pPr>
            <a:r>
              <a:rPr lang="en-US" sz="4499" b="1">
                <a:solidFill>
                  <a:srgbClr val="022340"/>
                </a:solidFill>
                <a:latin typeface="Roboto Condensed Bold"/>
                <a:ea typeface="Roboto Condensed Bold"/>
                <a:cs typeface="Roboto Condensed Bold"/>
                <a:sym typeface="Roboto Condensed Bold"/>
              </a:rPr>
              <a:t>Bài 1 (SGK t100): Trong hai cách trích dẫn tài liệu sau, cách nào đúng quy định? Dựa vào đâu em xác định như vậy?</a:t>
            </a:r>
          </a:p>
        </p:txBody>
      </p:sp>
      <p:sp>
        <p:nvSpPr>
          <p:cNvPr id="10" name="TextBox 10"/>
          <p:cNvSpPr txBox="1"/>
          <p:nvPr/>
        </p:nvSpPr>
        <p:spPr>
          <a:xfrm>
            <a:off x="1972373" y="4772637"/>
            <a:ext cx="15874909" cy="4918075"/>
          </a:xfrm>
          <a:prstGeom prst="rect">
            <a:avLst/>
          </a:prstGeom>
        </p:spPr>
        <p:txBody>
          <a:bodyPr lIns="0" tIns="0" rIns="0" bIns="0" rtlCol="0" anchor="t">
            <a:spAutoFit/>
          </a:bodyPr>
          <a:lstStyle/>
          <a:p>
            <a:pPr algn="just">
              <a:lnSpc>
                <a:spcPts val="5600"/>
              </a:lnSpc>
            </a:pPr>
            <a:r>
              <a:rPr lang="en-US" sz="4000">
                <a:solidFill>
                  <a:srgbClr val="000000"/>
                </a:solidFill>
                <a:latin typeface="Roboto Condensed"/>
                <a:ea typeface="Roboto Condensed"/>
                <a:cs typeface="Roboto Condensed"/>
                <a:sym typeface="Roboto Condensed"/>
              </a:rPr>
              <a:t>a. </a:t>
            </a:r>
          </a:p>
          <a:p>
            <a:pPr algn="just">
              <a:lnSpc>
                <a:spcPts val="5600"/>
              </a:lnSpc>
            </a:pPr>
            <a:r>
              <a:rPr lang="en-US" sz="4000">
                <a:solidFill>
                  <a:srgbClr val="000000"/>
                </a:solidFill>
                <a:latin typeface="Roboto Condensed"/>
                <a:ea typeface="Roboto Condensed"/>
                <a:cs typeface="Roboto Condensed"/>
                <a:sym typeface="Roboto Condensed"/>
              </a:rPr>
              <a:t>Cách 1: Một nền giáo dục phiến diện, có thể sản sinh ra những người nông cạn về tinh thần, những con người một chiều kích</a:t>
            </a:r>
          </a:p>
          <a:p>
            <a:pPr algn="just">
              <a:lnSpc>
                <a:spcPts val="5600"/>
              </a:lnSpc>
            </a:pPr>
            <a:r>
              <a:rPr lang="en-US" sz="4000">
                <a:solidFill>
                  <a:srgbClr val="000000"/>
                </a:solidFill>
                <a:latin typeface="Roboto Condensed"/>
                <a:ea typeface="Roboto Condensed"/>
                <a:cs typeface="Roboto Condensed"/>
                <a:sym typeface="Roboto Condensed"/>
              </a:rPr>
              <a:t>Cách 2: Một nền giái dục phiến dện, có thể sản sinh ra những người nôg cạn về tinh thần, “nững con người một chiều kích” như Hơ-bớt Mác-kiu-dơ (Herbert Marcuse) đã nói.</a:t>
            </a:r>
          </a:p>
          <a:p>
            <a:pPr algn="r">
              <a:lnSpc>
                <a:spcPts val="5600"/>
              </a:lnSpc>
            </a:pPr>
            <a:r>
              <a:rPr lang="en-US" sz="4000">
                <a:solidFill>
                  <a:srgbClr val="000000"/>
                </a:solidFill>
                <a:latin typeface="Roboto Condensed"/>
                <a:ea typeface="Roboto Condensed"/>
                <a:cs typeface="Roboto Condensed"/>
                <a:sym typeface="Roboto Condensed"/>
              </a:rPr>
              <a:t>(Huỳnh Như Phương, Hãy cầm lấy mà đọc)</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D4D4"/>
        </a:solidFill>
        <a:effectLst/>
      </p:bgPr>
    </p:bg>
    <p:spTree>
      <p:nvGrpSpPr>
        <p:cNvPr id="1" name=""/>
        <p:cNvGrpSpPr/>
        <p:nvPr/>
      </p:nvGrpSpPr>
      <p:grpSpPr>
        <a:xfrm>
          <a:off x="0" y="0"/>
          <a:ext cx="0" cy="0"/>
          <a:chOff x="0" y="0"/>
          <a:chExt cx="0" cy="0"/>
        </a:xfrm>
      </p:grpSpPr>
      <p:grpSp>
        <p:nvGrpSpPr>
          <p:cNvPr id="2" name="Group 2"/>
          <p:cNvGrpSpPr/>
          <p:nvPr/>
        </p:nvGrpSpPr>
        <p:grpSpPr>
          <a:xfrm>
            <a:off x="1224347" y="1571965"/>
            <a:ext cx="18157401" cy="9372411"/>
            <a:chOff x="0" y="0"/>
            <a:chExt cx="24209868" cy="12496548"/>
          </a:xfrm>
        </p:grpSpPr>
        <p:sp>
          <p:nvSpPr>
            <p:cNvPr id="3" name="AutoShape 3"/>
            <p:cNvSpPr/>
            <p:nvPr/>
          </p:nvSpPr>
          <p:spPr>
            <a:xfrm rot="-155262">
              <a:off x="379342" y="526613"/>
              <a:ext cx="23585320" cy="11394919"/>
            </a:xfrm>
            <a:prstGeom prst="rect">
              <a:avLst/>
            </a:prstGeom>
            <a:solidFill>
              <a:srgbClr val="F2F1F4"/>
            </a:solidFill>
          </p:spPr>
          <p:txBody>
            <a:bodyPr/>
            <a:lstStyle/>
            <a:p>
              <a:endParaRPr lang="en-US"/>
            </a:p>
          </p:txBody>
        </p:sp>
        <p:sp>
          <p:nvSpPr>
            <p:cNvPr id="4" name="AutoShape 4"/>
            <p:cNvSpPr/>
            <p:nvPr/>
          </p:nvSpPr>
          <p:spPr>
            <a:xfrm rot="-90015">
              <a:off x="145126" y="794832"/>
              <a:ext cx="23585320" cy="11394919"/>
            </a:xfrm>
            <a:prstGeom prst="rect">
              <a:avLst/>
            </a:prstGeom>
            <a:solidFill>
              <a:srgbClr val="FFFFFF"/>
            </a:solidFill>
          </p:spPr>
          <p:txBody>
            <a:bodyPr/>
            <a:lstStyle/>
            <a:p>
              <a:endParaRPr lang="en-US"/>
            </a:p>
          </p:txBody>
        </p:sp>
      </p:grpSp>
      <p:sp>
        <p:nvSpPr>
          <p:cNvPr id="5" name="Freeform 5"/>
          <p:cNvSpPr/>
          <p:nvPr/>
        </p:nvSpPr>
        <p:spPr>
          <a:xfrm>
            <a:off x="-2002831" y="-1690820"/>
            <a:ext cx="8916796" cy="8421418"/>
          </a:xfrm>
          <a:custGeom>
            <a:avLst/>
            <a:gdLst/>
            <a:ahLst/>
            <a:cxnLst/>
            <a:rect l="l" t="t" r="r" b="b"/>
            <a:pathLst>
              <a:path w="8916796" h="8421418">
                <a:moveTo>
                  <a:pt x="0" y="0"/>
                </a:moveTo>
                <a:lnTo>
                  <a:pt x="8916796" y="0"/>
                </a:lnTo>
                <a:lnTo>
                  <a:pt x="8916796" y="8421418"/>
                </a:lnTo>
                <a:lnTo>
                  <a:pt x="0" y="842141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6" name="Freeform 6"/>
          <p:cNvSpPr/>
          <p:nvPr/>
        </p:nvSpPr>
        <p:spPr>
          <a:xfrm rot="1563767">
            <a:off x="16821824" y="380816"/>
            <a:ext cx="874953" cy="2382297"/>
          </a:xfrm>
          <a:custGeom>
            <a:avLst/>
            <a:gdLst/>
            <a:ahLst/>
            <a:cxnLst/>
            <a:rect l="l" t="t" r="r" b="b"/>
            <a:pathLst>
              <a:path w="874953" h="2382297">
                <a:moveTo>
                  <a:pt x="0" y="0"/>
                </a:moveTo>
                <a:lnTo>
                  <a:pt x="874952" y="0"/>
                </a:lnTo>
                <a:lnTo>
                  <a:pt x="874952" y="2382297"/>
                </a:lnTo>
                <a:lnTo>
                  <a:pt x="0" y="238229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7" name="Freeform 7"/>
          <p:cNvSpPr/>
          <p:nvPr/>
        </p:nvSpPr>
        <p:spPr>
          <a:xfrm>
            <a:off x="10353348" y="1525585"/>
            <a:ext cx="3220313" cy="824813"/>
          </a:xfrm>
          <a:custGeom>
            <a:avLst/>
            <a:gdLst/>
            <a:ahLst/>
            <a:cxnLst/>
            <a:rect l="l" t="t" r="r" b="b"/>
            <a:pathLst>
              <a:path w="3220313" h="824813">
                <a:moveTo>
                  <a:pt x="0" y="0"/>
                </a:moveTo>
                <a:lnTo>
                  <a:pt x="3220314" y="0"/>
                </a:lnTo>
                <a:lnTo>
                  <a:pt x="3220314" y="824812"/>
                </a:lnTo>
                <a:lnTo>
                  <a:pt x="0" y="82481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8" name="TextBox 8"/>
          <p:cNvSpPr txBox="1"/>
          <p:nvPr/>
        </p:nvSpPr>
        <p:spPr>
          <a:xfrm>
            <a:off x="755904" y="1019175"/>
            <a:ext cx="4360069" cy="2162175"/>
          </a:xfrm>
          <a:prstGeom prst="rect">
            <a:avLst/>
          </a:prstGeom>
        </p:spPr>
        <p:txBody>
          <a:bodyPr lIns="0" tIns="0" rIns="0" bIns="0" rtlCol="0" anchor="t">
            <a:spAutoFit/>
          </a:bodyPr>
          <a:lstStyle/>
          <a:p>
            <a:pPr algn="ctr">
              <a:lnSpc>
                <a:spcPts val="8519"/>
              </a:lnSpc>
              <a:spcBef>
                <a:spcPct val="0"/>
              </a:spcBef>
            </a:pPr>
            <a:r>
              <a:rPr lang="en-US" sz="7099">
                <a:solidFill>
                  <a:srgbClr val="EEDCC5"/>
                </a:solidFill>
                <a:latin typeface="#9Slide07 SFU Blackout"/>
                <a:ea typeface="#9Slide07 SFU Blackout"/>
                <a:cs typeface="#9Slide07 SFU Blackout"/>
                <a:sym typeface="#9Slide07 SFU Blackout"/>
              </a:rPr>
              <a:t>CHẶNG 1: </a:t>
            </a:r>
          </a:p>
          <a:p>
            <a:pPr algn="ctr">
              <a:lnSpc>
                <a:spcPts val="8519"/>
              </a:lnSpc>
              <a:spcBef>
                <a:spcPct val="0"/>
              </a:spcBef>
            </a:pPr>
            <a:r>
              <a:rPr lang="en-US" sz="7099">
                <a:solidFill>
                  <a:srgbClr val="EEDCC5"/>
                </a:solidFill>
                <a:latin typeface="#9Slide07 SFU Blackout"/>
                <a:ea typeface="#9Slide07 SFU Blackout"/>
                <a:cs typeface="#9Slide07 SFU Blackout"/>
                <a:sym typeface="#9Slide07 SFU Blackout"/>
              </a:rPr>
              <a:t>TẠO ĐÀ</a:t>
            </a:r>
          </a:p>
        </p:txBody>
      </p:sp>
      <p:sp>
        <p:nvSpPr>
          <p:cNvPr id="9" name="TextBox 9"/>
          <p:cNvSpPr txBox="1"/>
          <p:nvPr/>
        </p:nvSpPr>
        <p:spPr>
          <a:xfrm>
            <a:off x="7665277" y="2674530"/>
            <a:ext cx="9960539" cy="2038350"/>
          </a:xfrm>
          <a:prstGeom prst="rect">
            <a:avLst/>
          </a:prstGeom>
        </p:spPr>
        <p:txBody>
          <a:bodyPr lIns="0" tIns="0" rIns="0" bIns="0" rtlCol="0" anchor="t">
            <a:spAutoFit/>
          </a:bodyPr>
          <a:lstStyle/>
          <a:p>
            <a:pPr algn="just">
              <a:lnSpc>
                <a:spcPts val="5399"/>
              </a:lnSpc>
              <a:spcBef>
                <a:spcPct val="0"/>
              </a:spcBef>
            </a:pPr>
            <a:r>
              <a:rPr lang="en-US" sz="4499" b="1">
                <a:solidFill>
                  <a:srgbClr val="022340"/>
                </a:solidFill>
                <a:latin typeface="Roboto Condensed Bold"/>
                <a:ea typeface="Roboto Condensed Bold"/>
                <a:cs typeface="Roboto Condensed Bold"/>
                <a:sym typeface="Roboto Condensed Bold"/>
              </a:rPr>
              <a:t>Bài 1 (SGK t100): Trong hai cách trích dẫn tài liệu sau, cách nào đúng quy định? Dựa vào đâu em xác định như vậy?</a:t>
            </a:r>
          </a:p>
        </p:txBody>
      </p:sp>
      <p:sp>
        <p:nvSpPr>
          <p:cNvPr id="10" name="TextBox 10"/>
          <p:cNvSpPr txBox="1"/>
          <p:nvPr/>
        </p:nvSpPr>
        <p:spPr>
          <a:xfrm>
            <a:off x="1972373" y="4772637"/>
            <a:ext cx="15874909" cy="5568950"/>
          </a:xfrm>
          <a:prstGeom prst="rect">
            <a:avLst/>
          </a:prstGeom>
        </p:spPr>
        <p:txBody>
          <a:bodyPr lIns="0" tIns="0" rIns="0" bIns="0" rtlCol="0" anchor="t">
            <a:spAutoFit/>
          </a:bodyPr>
          <a:lstStyle/>
          <a:p>
            <a:pPr algn="just">
              <a:lnSpc>
                <a:spcPts val="4900"/>
              </a:lnSpc>
            </a:pPr>
            <a:r>
              <a:rPr lang="en-US" sz="3500">
                <a:solidFill>
                  <a:srgbClr val="000000"/>
                </a:solidFill>
                <a:latin typeface="Roboto Condensed"/>
                <a:ea typeface="Roboto Condensed"/>
                <a:cs typeface="Roboto Condensed"/>
                <a:sym typeface="Roboto Condensed"/>
              </a:rPr>
              <a:t>b. </a:t>
            </a:r>
          </a:p>
          <a:p>
            <a:pPr algn="just">
              <a:lnSpc>
                <a:spcPts val="4900"/>
              </a:lnSpc>
            </a:pPr>
            <a:r>
              <a:rPr lang="en-US" sz="3500">
                <a:solidFill>
                  <a:srgbClr val="000000"/>
                </a:solidFill>
                <a:latin typeface="Roboto Condensed"/>
                <a:ea typeface="Roboto Condensed"/>
                <a:cs typeface="Roboto Condensed"/>
                <a:sym typeface="Roboto Condensed"/>
              </a:rPr>
              <a:t>Cách 1: Nhưng có một điều chắc chắn, để đi đến đích, em sẽ phải trải qua không ít thử thách, gian nan. Những lúc như vậy, hãy luôn nhớ rằng, “Đường đi khó, không khó vì ngăn sioong cách núi, mà khó vì lòng người ngại núi e sông” (Nguyễn Bá Học)</a:t>
            </a:r>
          </a:p>
          <a:p>
            <a:pPr algn="just">
              <a:lnSpc>
                <a:spcPts val="4900"/>
              </a:lnSpc>
            </a:pPr>
            <a:r>
              <a:rPr lang="en-US" sz="3500">
                <a:solidFill>
                  <a:srgbClr val="000000"/>
                </a:solidFill>
                <a:latin typeface="Roboto Condensed"/>
                <a:ea typeface="Roboto Condensed"/>
                <a:cs typeface="Roboto Condensed"/>
                <a:sym typeface="Roboto Condensed"/>
              </a:rPr>
              <a:t>                                                                (Theo Đoàn Công Lê Huy, Câu chuyện về con đường)</a:t>
            </a:r>
          </a:p>
          <a:p>
            <a:pPr algn="just">
              <a:lnSpc>
                <a:spcPts val="4900"/>
              </a:lnSpc>
            </a:pPr>
            <a:r>
              <a:rPr lang="en-US" sz="3500">
                <a:solidFill>
                  <a:srgbClr val="000000"/>
                </a:solidFill>
                <a:latin typeface="Roboto Condensed"/>
                <a:ea typeface="Roboto Condensed"/>
                <a:cs typeface="Roboto Condensed"/>
                <a:sym typeface="Roboto Condensed"/>
              </a:rPr>
              <a:t>Cách 2: Nhưng có một điều chắc chắn, để đi đến đích, em sẽ phải trải qua không ít thử thách, gian nan. Những lúc như vậy, hãy luôn nhớ rằng, đường đi khó, không khó vì ngăn sông cách núi, mà khó vì lòng người ngại núi e sông.</a:t>
            </a:r>
          </a:p>
          <a:p>
            <a:pPr algn="r">
              <a:lnSpc>
                <a:spcPts val="4900"/>
              </a:lnSpc>
            </a:pPr>
            <a:endParaRPr lang="en-US" sz="3500">
              <a:solidFill>
                <a:srgbClr val="000000"/>
              </a:solidFill>
              <a:latin typeface="Roboto Condensed"/>
              <a:ea typeface="Roboto Condensed"/>
              <a:cs typeface="Roboto Condensed"/>
              <a:sym typeface="Roboto Condensed"/>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D4D4"/>
        </a:solidFill>
        <a:effectLst/>
      </p:bgPr>
    </p:bg>
    <p:spTree>
      <p:nvGrpSpPr>
        <p:cNvPr id="1" name=""/>
        <p:cNvGrpSpPr/>
        <p:nvPr/>
      </p:nvGrpSpPr>
      <p:grpSpPr>
        <a:xfrm>
          <a:off x="0" y="0"/>
          <a:ext cx="0" cy="0"/>
          <a:chOff x="0" y="0"/>
          <a:chExt cx="0" cy="0"/>
        </a:xfrm>
      </p:grpSpPr>
      <p:grpSp>
        <p:nvGrpSpPr>
          <p:cNvPr id="2" name="Group 2"/>
          <p:cNvGrpSpPr/>
          <p:nvPr/>
        </p:nvGrpSpPr>
        <p:grpSpPr>
          <a:xfrm>
            <a:off x="1224347" y="1571965"/>
            <a:ext cx="18157401" cy="9372411"/>
            <a:chOff x="0" y="0"/>
            <a:chExt cx="24209868" cy="12496548"/>
          </a:xfrm>
        </p:grpSpPr>
        <p:sp>
          <p:nvSpPr>
            <p:cNvPr id="3" name="AutoShape 3"/>
            <p:cNvSpPr/>
            <p:nvPr/>
          </p:nvSpPr>
          <p:spPr>
            <a:xfrm rot="-155262">
              <a:off x="379342" y="526613"/>
              <a:ext cx="23585320" cy="11394919"/>
            </a:xfrm>
            <a:prstGeom prst="rect">
              <a:avLst/>
            </a:prstGeom>
            <a:solidFill>
              <a:srgbClr val="F2F1F4"/>
            </a:solidFill>
          </p:spPr>
          <p:txBody>
            <a:bodyPr/>
            <a:lstStyle/>
            <a:p>
              <a:endParaRPr lang="en-US"/>
            </a:p>
          </p:txBody>
        </p:sp>
        <p:sp>
          <p:nvSpPr>
            <p:cNvPr id="4" name="AutoShape 4"/>
            <p:cNvSpPr/>
            <p:nvPr/>
          </p:nvSpPr>
          <p:spPr>
            <a:xfrm rot="-90015">
              <a:off x="145126" y="794832"/>
              <a:ext cx="23585320" cy="11394919"/>
            </a:xfrm>
            <a:prstGeom prst="rect">
              <a:avLst/>
            </a:prstGeom>
            <a:solidFill>
              <a:srgbClr val="FFFFFF"/>
            </a:solidFill>
          </p:spPr>
          <p:txBody>
            <a:bodyPr/>
            <a:lstStyle/>
            <a:p>
              <a:endParaRPr lang="en-US"/>
            </a:p>
          </p:txBody>
        </p:sp>
      </p:grpSp>
      <p:sp>
        <p:nvSpPr>
          <p:cNvPr id="5" name="Freeform 5"/>
          <p:cNvSpPr/>
          <p:nvPr/>
        </p:nvSpPr>
        <p:spPr>
          <a:xfrm>
            <a:off x="-2002831" y="-1690820"/>
            <a:ext cx="8916796" cy="8421418"/>
          </a:xfrm>
          <a:custGeom>
            <a:avLst/>
            <a:gdLst/>
            <a:ahLst/>
            <a:cxnLst/>
            <a:rect l="l" t="t" r="r" b="b"/>
            <a:pathLst>
              <a:path w="8916796" h="8421418">
                <a:moveTo>
                  <a:pt x="0" y="0"/>
                </a:moveTo>
                <a:lnTo>
                  <a:pt x="8916796" y="0"/>
                </a:lnTo>
                <a:lnTo>
                  <a:pt x="8916796" y="8421418"/>
                </a:lnTo>
                <a:lnTo>
                  <a:pt x="0" y="842141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6" name="Freeform 6"/>
          <p:cNvSpPr/>
          <p:nvPr/>
        </p:nvSpPr>
        <p:spPr>
          <a:xfrm rot="1563767">
            <a:off x="16821824" y="380816"/>
            <a:ext cx="874953" cy="2382297"/>
          </a:xfrm>
          <a:custGeom>
            <a:avLst/>
            <a:gdLst/>
            <a:ahLst/>
            <a:cxnLst/>
            <a:rect l="l" t="t" r="r" b="b"/>
            <a:pathLst>
              <a:path w="874953" h="2382297">
                <a:moveTo>
                  <a:pt x="0" y="0"/>
                </a:moveTo>
                <a:lnTo>
                  <a:pt x="874952" y="0"/>
                </a:lnTo>
                <a:lnTo>
                  <a:pt x="874952" y="2382297"/>
                </a:lnTo>
                <a:lnTo>
                  <a:pt x="0" y="238229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7" name="Freeform 7"/>
          <p:cNvSpPr/>
          <p:nvPr/>
        </p:nvSpPr>
        <p:spPr>
          <a:xfrm>
            <a:off x="10353348" y="1525585"/>
            <a:ext cx="3220313" cy="824813"/>
          </a:xfrm>
          <a:custGeom>
            <a:avLst/>
            <a:gdLst/>
            <a:ahLst/>
            <a:cxnLst/>
            <a:rect l="l" t="t" r="r" b="b"/>
            <a:pathLst>
              <a:path w="3220313" h="824813">
                <a:moveTo>
                  <a:pt x="0" y="0"/>
                </a:moveTo>
                <a:lnTo>
                  <a:pt x="3220314" y="0"/>
                </a:lnTo>
                <a:lnTo>
                  <a:pt x="3220314" y="824812"/>
                </a:lnTo>
                <a:lnTo>
                  <a:pt x="0" y="82481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8" name="TextBox 8"/>
          <p:cNvSpPr txBox="1"/>
          <p:nvPr/>
        </p:nvSpPr>
        <p:spPr>
          <a:xfrm>
            <a:off x="7665277" y="2674530"/>
            <a:ext cx="9960539" cy="2038350"/>
          </a:xfrm>
          <a:prstGeom prst="rect">
            <a:avLst/>
          </a:prstGeom>
        </p:spPr>
        <p:txBody>
          <a:bodyPr lIns="0" tIns="0" rIns="0" bIns="0" rtlCol="0" anchor="t">
            <a:spAutoFit/>
          </a:bodyPr>
          <a:lstStyle/>
          <a:p>
            <a:pPr algn="just">
              <a:lnSpc>
                <a:spcPts val="5399"/>
              </a:lnSpc>
              <a:spcBef>
                <a:spcPct val="0"/>
              </a:spcBef>
            </a:pPr>
            <a:r>
              <a:rPr lang="en-US" sz="4499" b="1">
                <a:solidFill>
                  <a:srgbClr val="022340"/>
                </a:solidFill>
                <a:latin typeface="Roboto Condensed Bold"/>
                <a:ea typeface="Roboto Condensed Bold"/>
                <a:cs typeface="Roboto Condensed Bold"/>
                <a:sym typeface="Roboto Condensed Bold"/>
              </a:rPr>
              <a:t>Bài 1 (SGK t100): Trong hai cách trích dẫn tài liệu sau, cách nào đúng quy định? Dựa vào đâu em xác định như vậy?</a:t>
            </a:r>
          </a:p>
        </p:txBody>
      </p:sp>
      <p:sp>
        <p:nvSpPr>
          <p:cNvPr id="9" name="TextBox 9"/>
          <p:cNvSpPr txBox="1"/>
          <p:nvPr/>
        </p:nvSpPr>
        <p:spPr>
          <a:xfrm>
            <a:off x="1972373" y="4772637"/>
            <a:ext cx="15874909" cy="5568950"/>
          </a:xfrm>
          <a:prstGeom prst="rect">
            <a:avLst/>
          </a:prstGeom>
        </p:spPr>
        <p:txBody>
          <a:bodyPr lIns="0" tIns="0" rIns="0" bIns="0" rtlCol="0" anchor="t">
            <a:spAutoFit/>
          </a:bodyPr>
          <a:lstStyle/>
          <a:p>
            <a:pPr algn="just">
              <a:lnSpc>
                <a:spcPts val="4900"/>
              </a:lnSpc>
            </a:pPr>
            <a:r>
              <a:rPr lang="en-US" sz="3500">
                <a:solidFill>
                  <a:srgbClr val="000000"/>
                </a:solidFill>
                <a:latin typeface="Roboto Condensed"/>
                <a:ea typeface="Roboto Condensed"/>
                <a:cs typeface="Roboto Condensed"/>
                <a:sym typeface="Roboto Condensed"/>
              </a:rPr>
              <a:t>b. </a:t>
            </a:r>
          </a:p>
          <a:p>
            <a:pPr algn="just">
              <a:lnSpc>
                <a:spcPts val="4900"/>
              </a:lnSpc>
            </a:pPr>
            <a:r>
              <a:rPr lang="en-US" sz="3500">
                <a:solidFill>
                  <a:srgbClr val="000000"/>
                </a:solidFill>
                <a:latin typeface="Roboto Condensed"/>
                <a:ea typeface="Roboto Condensed"/>
                <a:cs typeface="Roboto Condensed"/>
                <a:sym typeface="Roboto Condensed"/>
              </a:rPr>
              <a:t>Cách 1: Nhưng có một điều chắc chắn, để đi đến đích, em sẽ phải trải qua không ít thử thách, gian nan. Những lúc như vậy, hãy luôn nhớ rằng, “Đường đi khó, không khó vì ngăn sioong cách núi, mà khó vì lòng người ngại núi e sông” (Nguyễn Bá Học)</a:t>
            </a:r>
          </a:p>
          <a:p>
            <a:pPr algn="just">
              <a:lnSpc>
                <a:spcPts val="4900"/>
              </a:lnSpc>
            </a:pPr>
            <a:r>
              <a:rPr lang="en-US" sz="3500">
                <a:solidFill>
                  <a:srgbClr val="000000"/>
                </a:solidFill>
                <a:latin typeface="Roboto Condensed"/>
                <a:ea typeface="Roboto Condensed"/>
                <a:cs typeface="Roboto Condensed"/>
                <a:sym typeface="Roboto Condensed"/>
              </a:rPr>
              <a:t>                                                                (Theo Đoàn Công Lê Huy, Câu chuyện về con đường)</a:t>
            </a:r>
          </a:p>
          <a:p>
            <a:pPr algn="just">
              <a:lnSpc>
                <a:spcPts val="4900"/>
              </a:lnSpc>
            </a:pPr>
            <a:r>
              <a:rPr lang="en-US" sz="3500">
                <a:solidFill>
                  <a:srgbClr val="000000"/>
                </a:solidFill>
                <a:latin typeface="Roboto Condensed"/>
                <a:ea typeface="Roboto Condensed"/>
                <a:cs typeface="Roboto Condensed"/>
                <a:sym typeface="Roboto Condensed"/>
              </a:rPr>
              <a:t>Cách 2: Nhưng có một điều chắc chắn, để đi đến đích, em sẽ phải trải qua không ít thử thách, gian nan. Những lúc như vậy, hãy luôn nhớ rằng, đường đi khó, không khó vì ngăn sông cách núi, mà khó vì lòng người ngại núi e sông.</a:t>
            </a:r>
          </a:p>
          <a:p>
            <a:pPr algn="r">
              <a:lnSpc>
                <a:spcPts val="4900"/>
              </a:lnSpc>
            </a:pPr>
            <a:endParaRPr lang="en-US" sz="3500">
              <a:solidFill>
                <a:srgbClr val="000000"/>
              </a:solidFill>
              <a:latin typeface="Roboto Condensed"/>
              <a:ea typeface="Roboto Condensed"/>
              <a:cs typeface="Roboto Condensed"/>
              <a:sym typeface="Roboto Condensed"/>
            </a:endParaRPr>
          </a:p>
        </p:txBody>
      </p:sp>
      <p:sp>
        <p:nvSpPr>
          <p:cNvPr id="10" name="TextBox 10"/>
          <p:cNvSpPr txBox="1"/>
          <p:nvPr/>
        </p:nvSpPr>
        <p:spPr>
          <a:xfrm>
            <a:off x="0" y="687650"/>
            <a:ext cx="6212614" cy="3258820"/>
          </a:xfrm>
          <a:prstGeom prst="rect">
            <a:avLst/>
          </a:prstGeom>
        </p:spPr>
        <p:txBody>
          <a:bodyPr lIns="0" tIns="0" rIns="0" bIns="0" rtlCol="0" anchor="t">
            <a:spAutoFit/>
          </a:bodyPr>
          <a:lstStyle/>
          <a:p>
            <a:pPr algn="ctr">
              <a:lnSpc>
                <a:spcPts val="5179"/>
              </a:lnSpc>
            </a:pPr>
            <a:r>
              <a:rPr lang="en-US" sz="3699">
                <a:solidFill>
                  <a:srgbClr val="EEDCC5"/>
                </a:solidFill>
                <a:latin typeface="Roboto Condensed"/>
                <a:ea typeface="Roboto Condensed"/>
                <a:cs typeface="Roboto Condensed"/>
                <a:sym typeface="Roboto Condensed"/>
              </a:rPr>
              <a:t>Cách dẫn thứ nhất đúng quy định vì tác giả đã tuân thủ các quy định về cách dẫn trực tiếp: đặt phần dẫn trong dấu ngoặc kép, ghi chú tên tác giả</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D4D4"/>
        </a:solidFill>
        <a:effectLst/>
      </p:bgPr>
    </p:bg>
    <p:spTree>
      <p:nvGrpSpPr>
        <p:cNvPr id="1" name=""/>
        <p:cNvGrpSpPr/>
        <p:nvPr/>
      </p:nvGrpSpPr>
      <p:grpSpPr>
        <a:xfrm>
          <a:off x="0" y="0"/>
          <a:ext cx="0" cy="0"/>
          <a:chOff x="0" y="0"/>
          <a:chExt cx="0" cy="0"/>
        </a:xfrm>
      </p:grpSpPr>
      <p:grpSp>
        <p:nvGrpSpPr>
          <p:cNvPr id="2" name="Group 2"/>
          <p:cNvGrpSpPr/>
          <p:nvPr/>
        </p:nvGrpSpPr>
        <p:grpSpPr>
          <a:xfrm>
            <a:off x="1224347" y="1571965"/>
            <a:ext cx="18157401" cy="9372411"/>
            <a:chOff x="0" y="0"/>
            <a:chExt cx="24209868" cy="12496548"/>
          </a:xfrm>
        </p:grpSpPr>
        <p:sp>
          <p:nvSpPr>
            <p:cNvPr id="3" name="AutoShape 3"/>
            <p:cNvSpPr/>
            <p:nvPr/>
          </p:nvSpPr>
          <p:spPr>
            <a:xfrm rot="-155262">
              <a:off x="379342" y="526613"/>
              <a:ext cx="23585320" cy="11394919"/>
            </a:xfrm>
            <a:prstGeom prst="rect">
              <a:avLst/>
            </a:prstGeom>
            <a:solidFill>
              <a:srgbClr val="F2F1F4"/>
            </a:solidFill>
          </p:spPr>
          <p:txBody>
            <a:bodyPr/>
            <a:lstStyle/>
            <a:p>
              <a:endParaRPr lang="en-US"/>
            </a:p>
          </p:txBody>
        </p:sp>
        <p:sp>
          <p:nvSpPr>
            <p:cNvPr id="4" name="AutoShape 4"/>
            <p:cNvSpPr/>
            <p:nvPr/>
          </p:nvSpPr>
          <p:spPr>
            <a:xfrm rot="-90015">
              <a:off x="145126" y="794832"/>
              <a:ext cx="23585320" cy="11394919"/>
            </a:xfrm>
            <a:prstGeom prst="rect">
              <a:avLst/>
            </a:prstGeom>
            <a:solidFill>
              <a:srgbClr val="FFFFFF"/>
            </a:solidFill>
          </p:spPr>
          <p:txBody>
            <a:bodyPr/>
            <a:lstStyle/>
            <a:p>
              <a:endParaRPr lang="en-US"/>
            </a:p>
          </p:txBody>
        </p:sp>
      </p:grpSp>
      <p:sp>
        <p:nvSpPr>
          <p:cNvPr id="5" name="Freeform 5"/>
          <p:cNvSpPr/>
          <p:nvPr/>
        </p:nvSpPr>
        <p:spPr>
          <a:xfrm>
            <a:off x="-2002831" y="-1690820"/>
            <a:ext cx="8916796" cy="8421418"/>
          </a:xfrm>
          <a:custGeom>
            <a:avLst/>
            <a:gdLst/>
            <a:ahLst/>
            <a:cxnLst/>
            <a:rect l="l" t="t" r="r" b="b"/>
            <a:pathLst>
              <a:path w="8916796" h="8421418">
                <a:moveTo>
                  <a:pt x="0" y="0"/>
                </a:moveTo>
                <a:lnTo>
                  <a:pt x="8916796" y="0"/>
                </a:lnTo>
                <a:lnTo>
                  <a:pt x="8916796" y="8421418"/>
                </a:lnTo>
                <a:lnTo>
                  <a:pt x="0" y="842141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6" name="Freeform 6"/>
          <p:cNvSpPr/>
          <p:nvPr/>
        </p:nvSpPr>
        <p:spPr>
          <a:xfrm rot="1563767">
            <a:off x="16821824" y="380816"/>
            <a:ext cx="874953" cy="2382297"/>
          </a:xfrm>
          <a:custGeom>
            <a:avLst/>
            <a:gdLst/>
            <a:ahLst/>
            <a:cxnLst/>
            <a:rect l="l" t="t" r="r" b="b"/>
            <a:pathLst>
              <a:path w="874953" h="2382297">
                <a:moveTo>
                  <a:pt x="0" y="0"/>
                </a:moveTo>
                <a:lnTo>
                  <a:pt x="874952" y="0"/>
                </a:lnTo>
                <a:lnTo>
                  <a:pt x="874952" y="2382297"/>
                </a:lnTo>
                <a:lnTo>
                  <a:pt x="0" y="238229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7" name="Freeform 7"/>
          <p:cNvSpPr/>
          <p:nvPr/>
        </p:nvSpPr>
        <p:spPr>
          <a:xfrm>
            <a:off x="10353348" y="1525585"/>
            <a:ext cx="3220313" cy="824813"/>
          </a:xfrm>
          <a:custGeom>
            <a:avLst/>
            <a:gdLst/>
            <a:ahLst/>
            <a:cxnLst/>
            <a:rect l="l" t="t" r="r" b="b"/>
            <a:pathLst>
              <a:path w="3220313" h="824813">
                <a:moveTo>
                  <a:pt x="0" y="0"/>
                </a:moveTo>
                <a:lnTo>
                  <a:pt x="3220314" y="0"/>
                </a:lnTo>
                <a:lnTo>
                  <a:pt x="3220314" y="824812"/>
                </a:lnTo>
                <a:lnTo>
                  <a:pt x="0" y="82481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pic>
        <p:nvPicPr>
          <p:cNvPr id="8" name="Picture 8"/>
          <p:cNvPicPr>
            <a:picLocks noChangeAspect="1"/>
          </p:cNvPicPr>
          <p:nvPr/>
        </p:nvPicPr>
        <p:blipFill>
          <a:blip r:embed="rId8"/>
          <a:srcRect/>
          <a:stretch>
            <a:fillRect/>
          </a:stretch>
        </p:blipFill>
        <p:spPr>
          <a:xfrm rot="-1183063">
            <a:off x="11543235" y="4366059"/>
            <a:ext cx="6503675" cy="5105385"/>
          </a:xfrm>
          <a:prstGeom prst="rect">
            <a:avLst/>
          </a:prstGeom>
        </p:spPr>
      </p:pic>
      <p:sp>
        <p:nvSpPr>
          <p:cNvPr id="9" name="TextBox 9"/>
          <p:cNvSpPr txBox="1"/>
          <p:nvPr/>
        </p:nvSpPr>
        <p:spPr>
          <a:xfrm>
            <a:off x="755904" y="1019175"/>
            <a:ext cx="4360069" cy="2162175"/>
          </a:xfrm>
          <a:prstGeom prst="rect">
            <a:avLst/>
          </a:prstGeom>
        </p:spPr>
        <p:txBody>
          <a:bodyPr lIns="0" tIns="0" rIns="0" bIns="0" rtlCol="0" anchor="t">
            <a:spAutoFit/>
          </a:bodyPr>
          <a:lstStyle/>
          <a:p>
            <a:pPr algn="ctr">
              <a:lnSpc>
                <a:spcPts val="8519"/>
              </a:lnSpc>
              <a:spcBef>
                <a:spcPct val="0"/>
              </a:spcBef>
            </a:pPr>
            <a:r>
              <a:rPr lang="en-US" sz="7099">
                <a:solidFill>
                  <a:srgbClr val="EEDCC5"/>
                </a:solidFill>
                <a:latin typeface="#9Slide07 SFU Blackout"/>
                <a:ea typeface="#9Slide07 SFU Blackout"/>
                <a:cs typeface="#9Slide07 SFU Blackout"/>
                <a:sym typeface="#9Slide07 SFU Blackout"/>
              </a:rPr>
              <a:t>CHẶNG 1: </a:t>
            </a:r>
          </a:p>
          <a:p>
            <a:pPr algn="ctr">
              <a:lnSpc>
                <a:spcPts val="8519"/>
              </a:lnSpc>
              <a:spcBef>
                <a:spcPct val="0"/>
              </a:spcBef>
            </a:pPr>
            <a:r>
              <a:rPr lang="en-US" sz="7099">
                <a:solidFill>
                  <a:srgbClr val="EEDCC5"/>
                </a:solidFill>
                <a:latin typeface="#9Slide07 SFU Blackout"/>
                <a:ea typeface="#9Slide07 SFU Blackout"/>
                <a:cs typeface="#9Slide07 SFU Blackout"/>
                <a:sym typeface="#9Slide07 SFU Blackout"/>
              </a:rPr>
              <a:t>BỨT PHÁ</a:t>
            </a:r>
          </a:p>
        </p:txBody>
      </p:sp>
      <p:sp>
        <p:nvSpPr>
          <p:cNvPr id="10" name="TextBox 10"/>
          <p:cNvSpPr txBox="1"/>
          <p:nvPr/>
        </p:nvSpPr>
        <p:spPr>
          <a:xfrm>
            <a:off x="2776446" y="5404973"/>
            <a:ext cx="8275039" cy="4743450"/>
          </a:xfrm>
          <a:prstGeom prst="rect">
            <a:avLst/>
          </a:prstGeom>
        </p:spPr>
        <p:txBody>
          <a:bodyPr lIns="0" tIns="0" rIns="0" bIns="0" rtlCol="0" anchor="t">
            <a:spAutoFit/>
          </a:bodyPr>
          <a:lstStyle/>
          <a:p>
            <a:pPr algn="just">
              <a:lnSpc>
                <a:spcPts val="5399"/>
              </a:lnSpc>
            </a:pPr>
            <a:r>
              <a:rPr lang="en-US" sz="4499" b="1">
                <a:solidFill>
                  <a:srgbClr val="022340"/>
                </a:solidFill>
                <a:latin typeface="Roboto Condensed Bold"/>
                <a:ea typeface="Roboto Condensed Bold"/>
                <a:cs typeface="Roboto Condensed Bold"/>
                <a:sym typeface="Roboto Condensed Bold"/>
              </a:rPr>
              <a:t>Bài 2 (sgk tr101) Dấu hiệu nào trong các đoạn trích sau cho thấy người viết tuân thủ quy định khi tham khảo tài liệu và trích dẫn? Từ đó, em rút ra bài học gì trong việc tham khảo và trích dẫn tài liệu?</a:t>
            </a:r>
          </a:p>
          <a:p>
            <a:pPr algn="just">
              <a:lnSpc>
                <a:spcPts val="5399"/>
              </a:lnSpc>
              <a:spcBef>
                <a:spcPct val="0"/>
              </a:spcBef>
            </a:pPr>
            <a:endParaRPr lang="en-US" sz="4499" b="1">
              <a:solidFill>
                <a:srgbClr val="022340"/>
              </a:solidFill>
              <a:latin typeface="Roboto Condensed Bold"/>
              <a:ea typeface="Roboto Condensed Bold"/>
              <a:cs typeface="Roboto Condensed Bold"/>
              <a:sym typeface="Roboto Condensed Bold"/>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E5A2"/>
        </a:solidFill>
        <a:effectLst/>
      </p:bgPr>
    </p:bg>
    <p:spTree>
      <p:nvGrpSpPr>
        <p:cNvPr id="1" name=""/>
        <p:cNvGrpSpPr/>
        <p:nvPr/>
      </p:nvGrpSpPr>
      <p:grpSpPr>
        <a:xfrm>
          <a:off x="0" y="0"/>
          <a:ext cx="0" cy="0"/>
          <a:chOff x="0" y="0"/>
          <a:chExt cx="0" cy="0"/>
        </a:xfrm>
      </p:grpSpPr>
      <p:sp>
        <p:nvSpPr>
          <p:cNvPr id="2" name="AutoShape 2"/>
          <p:cNvSpPr/>
          <p:nvPr/>
        </p:nvSpPr>
        <p:spPr>
          <a:xfrm rot="-135171">
            <a:off x="-633832" y="-1147172"/>
            <a:ext cx="19088138" cy="4816030"/>
          </a:xfrm>
          <a:prstGeom prst="rect">
            <a:avLst/>
          </a:prstGeom>
          <a:solidFill>
            <a:srgbClr val="FFD4D4"/>
          </a:solidFill>
        </p:spPr>
        <p:txBody>
          <a:bodyPr/>
          <a:lstStyle/>
          <a:p>
            <a:endParaRPr lang="en-US"/>
          </a:p>
        </p:txBody>
      </p:sp>
      <p:sp>
        <p:nvSpPr>
          <p:cNvPr id="3" name="Freeform 3"/>
          <p:cNvSpPr/>
          <p:nvPr/>
        </p:nvSpPr>
        <p:spPr>
          <a:xfrm rot="-226098">
            <a:off x="14745919" y="4385586"/>
            <a:ext cx="2812347" cy="878858"/>
          </a:xfrm>
          <a:custGeom>
            <a:avLst/>
            <a:gdLst/>
            <a:ahLst/>
            <a:cxnLst/>
            <a:rect l="l" t="t" r="r" b="b"/>
            <a:pathLst>
              <a:path w="2812347" h="878858">
                <a:moveTo>
                  <a:pt x="0" y="0"/>
                </a:moveTo>
                <a:lnTo>
                  <a:pt x="2812347" y="0"/>
                </a:lnTo>
                <a:lnTo>
                  <a:pt x="2812347" y="878858"/>
                </a:lnTo>
                <a:lnTo>
                  <a:pt x="0" y="87885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4" name="AutoShape 4"/>
          <p:cNvSpPr/>
          <p:nvPr/>
        </p:nvSpPr>
        <p:spPr>
          <a:xfrm rot="-77527">
            <a:off x="1696285" y="2646450"/>
            <a:ext cx="14839403" cy="8052190"/>
          </a:xfrm>
          <a:prstGeom prst="rect">
            <a:avLst/>
          </a:prstGeom>
          <a:solidFill>
            <a:srgbClr val="FFFFFF"/>
          </a:solidFill>
        </p:spPr>
        <p:txBody>
          <a:bodyPr/>
          <a:lstStyle/>
          <a:p>
            <a:endParaRPr lang="en-US"/>
          </a:p>
        </p:txBody>
      </p:sp>
      <p:sp>
        <p:nvSpPr>
          <p:cNvPr id="5" name="AutoShape 5"/>
          <p:cNvSpPr/>
          <p:nvPr/>
        </p:nvSpPr>
        <p:spPr>
          <a:xfrm rot="-103213">
            <a:off x="2245280" y="303675"/>
            <a:ext cx="12148410" cy="1858662"/>
          </a:xfrm>
          <a:prstGeom prst="rect">
            <a:avLst/>
          </a:prstGeom>
          <a:solidFill>
            <a:srgbClr val="FFE5A2"/>
          </a:solidFill>
        </p:spPr>
        <p:txBody>
          <a:bodyPr/>
          <a:lstStyle/>
          <a:p>
            <a:endParaRPr lang="en-US"/>
          </a:p>
        </p:txBody>
      </p:sp>
      <p:sp>
        <p:nvSpPr>
          <p:cNvPr id="6" name="TextBox 6"/>
          <p:cNvSpPr txBox="1"/>
          <p:nvPr/>
        </p:nvSpPr>
        <p:spPr>
          <a:xfrm rot="-142211">
            <a:off x="2231149" y="2904222"/>
            <a:ext cx="13789135" cy="6188075"/>
          </a:xfrm>
          <a:prstGeom prst="rect">
            <a:avLst/>
          </a:prstGeom>
        </p:spPr>
        <p:txBody>
          <a:bodyPr lIns="0" tIns="0" rIns="0" bIns="0" rtlCol="0" anchor="t">
            <a:spAutoFit/>
          </a:bodyPr>
          <a:lstStyle/>
          <a:p>
            <a:pPr algn="just">
              <a:lnSpc>
                <a:spcPts val="4900"/>
              </a:lnSpc>
            </a:pPr>
            <a:r>
              <a:rPr lang="en-US" sz="3500" b="1">
                <a:solidFill>
                  <a:srgbClr val="022340"/>
                </a:solidFill>
                <a:latin typeface="Roboto Condensed Bold"/>
                <a:ea typeface="Roboto Condensed Bold"/>
                <a:cs typeface="Roboto Condensed Bold"/>
                <a:sym typeface="Roboto Condensed Bold"/>
              </a:rPr>
              <a:t>Bài 2: Dấu hiệu nào trong các đoạn trích sau cho thấy người viết tuân thủ quy định khi tham khảo tài liệu và trích dẫn? Từ đó, em rút ra bài học gì trong việc tham khảo và trích dẫn tài liệu?</a:t>
            </a:r>
          </a:p>
          <a:p>
            <a:pPr algn="just">
              <a:lnSpc>
                <a:spcPts val="4900"/>
              </a:lnSpc>
            </a:pPr>
            <a:r>
              <a:rPr lang="en-US" sz="3500">
                <a:solidFill>
                  <a:srgbClr val="022340"/>
                </a:solidFill>
                <a:latin typeface="Roboto Condensed"/>
                <a:ea typeface="Roboto Condensed"/>
                <a:cs typeface="Roboto Condensed"/>
                <a:sym typeface="Roboto Condensed"/>
              </a:rPr>
              <a:t>a) Vũ Nương trở về dương thế, nhưng chỉ hiện ra “ở giữa dòng mà nói vọng vào: - [...] thiếp chẳng thể trở về nhân gian được nữa”. Ảo ảnh chập chờn và mau chóng tan biến. Chia li là vĩnh viễn. Người chết chẳng thể nào sống lại: “trong chốc lát, bóng nàng loang loáng mờ nhạt dần mà biến đi mất” </a:t>
            </a:r>
          </a:p>
          <a:p>
            <a:pPr algn="r">
              <a:lnSpc>
                <a:spcPts val="4900"/>
              </a:lnSpc>
            </a:pPr>
            <a:r>
              <a:rPr lang="en-US" sz="3500">
                <a:solidFill>
                  <a:srgbClr val="022340"/>
                </a:solidFill>
                <a:latin typeface="Roboto Condensed"/>
                <a:ea typeface="Roboto Condensed"/>
                <a:cs typeface="Roboto Condensed"/>
                <a:sym typeface="Roboto Condensed"/>
              </a:rPr>
              <a:t>(Nguyễn Đăng Na, </a:t>
            </a:r>
          </a:p>
          <a:p>
            <a:pPr algn="r">
              <a:lnSpc>
                <a:spcPts val="4900"/>
              </a:lnSpc>
            </a:pPr>
            <a:r>
              <a:rPr lang="en-US" sz="3500">
                <a:solidFill>
                  <a:srgbClr val="022340"/>
                </a:solidFill>
                <a:latin typeface="Roboto Condensed"/>
                <a:ea typeface="Roboto Condensed"/>
                <a:cs typeface="Roboto Condensed"/>
                <a:sym typeface="Roboto Condensed"/>
              </a:rPr>
              <a:t>“Người con gá Nam Xương” – một bi kịch của con người)</a:t>
            </a:r>
          </a:p>
          <a:p>
            <a:pPr algn="just">
              <a:lnSpc>
                <a:spcPts val="4900"/>
              </a:lnSpc>
            </a:pPr>
            <a:endParaRPr lang="en-US" sz="3500">
              <a:solidFill>
                <a:srgbClr val="022340"/>
              </a:solidFill>
              <a:latin typeface="Roboto Condensed"/>
              <a:ea typeface="Roboto Condensed"/>
              <a:cs typeface="Roboto Condensed"/>
              <a:sym typeface="Roboto Condensed"/>
            </a:endParaRPr>
          </a:p>
        </p:txBody>
      </p:sp>
      <p:sp>
        <p:nvSpPr>
          <p:cNvPr id="7" name="TextBox 7"/>
          <p:cNvSpPr txBox="1"/>
          <p:nvPr/>
        </p:nvSpPr>
        <p:spPr>
          <a:xfrm rot="-130709">
            <a:off x="3204041" y="8597931"/>
            <a:ext cx="12919496" cy="1235075"/>
          </a:xfrm>
          <a:prstGeom prst="rect">
            <a:avLst/>
          </a:prstGeom>
        </p:spPr>
        <p:txBody>
          <a:bodyPr lIns="0" tIns="0" rIns="0" bIns="0" rtlCol="0" anchor="t">
            <a:spAutoFit/>
          </a:bodyPr>
          <a:lstStyle/>
          <a:p>
            <a:pPr algn="just">
              <a:lnSpc>
                <a:spcPts val="4900"/>
              </a:lnSpc>
            </a:pPr>
            <a:r>
              <a:rPr lang="en-US" sz="3500" b="1" dirty="0" err="1">
                <a:solidFill>
                  <a:srgbClr val="78292A"/>
                </a:solidFill>
                <a:latin typeface="Roboto Condensed Bold"/>
                <a:ea typeface="Roboto Condensed Bold"/>
                <a:cs typeface="Roboto Condensed Bold"/>
                <a:sym typeface="Roboto Condensed Bold"/>
              </a:rPr>
              <a:t>Dấu</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hiệu</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cho</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thấy</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tác</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giả</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đã</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tuân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thủ</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quy</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định</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khi</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tham</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khảo</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và</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trích</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dẫn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tài</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liệu</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là</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đặt</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phần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dẫn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trong</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dấu</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ngoặc</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kép</a:t>
            </a:r>
            <a:endParaRPr lang="en-US" sz="3500" b="1" dirty="0">
              <a:solidFill>
                <a:srgbClr val="78292A"/>
              </a:solidFill>
              <a:latin typeface="Roboto Condensed Bold"/>
              <a:ea typeface="Roboto Condensed Bold"/>
              <a:cs typeface="Roboto Condensed Bold"/>
              <a:sym typeface="Roboto Condensed Bold"/>
            </a:endParaRPr>
          </a:p>
        </p:txBody>
      </p:sp>
      <p:sp>
        <p:nvSpPr>
          <p:cNvPr id="8" name="Freeform 8"/>
          <p:cNvSpPr/>
          <p:nvPr/>
        </p:nvSpPr>
        <p:spPr>
          <a:xfrm rot="-2919286">
            <a:off x="1466846" y="8185998"/>
            <a:ext cx="1911629" cy="1414606"/>
          </a:xfrm>
          <a:custGeom>
            <a:avLst/>
            <a:gdLst/>
            <a:ahLst/>
            <a:cxnLst/>
            <a:rect l="l" t="t" r="r" b="b"/>
            <a:pathLst>
              <a:path w="1911629" h="1414606">
                <a:moveTo>
                  <a:pt x="0" y="0"/>
                </a:moveTo>
                <a:lnTo>
                  <a:pt x="1911629" y="0"/>
                </a:lnTo>
                <a:lnTo>
                  <a:pt x="1911629" y="1414606"/>
                </a:lnTo>
                <a:lnTo>
                  <a:pt x="0" y="141460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9" name="TextBox 9"/>
          <p:cNvSpPr txBox="1"/>
          <p:nvPr/>
        </p:nvSpPr>
        <p:spPr>
          <a:xfrm>
            <a:off x="2562858" y="775806"/>
            <a:ext cx="11305542" cy="914400"/>
          </a:xfrm>
          <a:prstGeom prst="rect">
            <a:avLst/>
          </a:prstGeom>
        </p:spPr>
        <p:txBody>
          <a:bodyPr wrap="square" lIns="0" tIns="0" rIns="0" bIns="0" rtlCol="0" anchor="t">
            <a:spAutoFit/>
          </a:bodyPr>
          <a:lstStyle/>
          <a:p>
            <a:pPr algn="ctr">
              <a:lnSpc>
                <a:spcPts val="7200"/>
              </a:lnSpc>
              <a:spcBef>
                <a:spcPct val="0"/>
              </a:spcBef>
            </a:pPr>
            <a:r>
              <a:rPr lang="en-US" sz="6000" b="1" dirty="0">
                <a:solidFill>
                  <a:schemeClr val="bg2">
                    <a:lumMod val="25000"/>
                  </a:schemeClr>
                </a:solidFill>
                <a:latin typeface="Fraunces Bold"/>
                <a:ea typeface="Fraunces Bold"/>
                <a:cs typeface="Fraunces Bold"/>
                <a:sym typeface="Fraunces Bold"/>
              </a:rPr>
              <a:t>II. THỰC HÀNH TIẾNG VIỆT</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E5A2"/>
        </a:solidFill>
        <a:effectLst/>
      </p:bgPr>
    </p:bg>
    <p:spTree>
      <p:nvGrpSpPr>
        <p:cNvPr id="1" name=""/>
        <p:cNvGrpSpPr/>
        <p:nvPr/>
      </p:nvGrpSpPr>
      <p:grpSpPr>
        <a:xfrm>
          <a:off x="0" y="0"/>
          <a:ext cx="0" cy="0"/>
          <a:chOff x="0" y="0"/>
          <a:chExt cx="0" cy="0"/>
        </a:xfrm>
      </p:grpSpPr>
      <p:sp>
        <p:nvSpPr>
          <p:cNvPr id="2" name="AutoShape 2"/>
          <p:cNvSpPr/>
          <p:nvPr/>
        </p:nvSpPr>
        <p:spPr>
          <a:xfrm rot="-135171">
            <a:off x="-633832" y="-1147172"/>
            <a:ext cx="19088138" cy="4816030"/>
          </a:xfrm>
          <a:prstGeom prst="rect">
            <a:avLst/>
          </a:prstGeom>
          <a:solidFill>
            <a:srgbClr val="FFD4D4"/>
          </a:solidFill>
        </p:spPr>
        <p:txBody>
          <a:bodyPr/>
          <a:lstStyle/>
          <a:p>
            <a:endParaRPr lang="en-US"/>
          </a:p>
        </p:txBody>
      </p:sp>
      <p:sp>
        <p:nvSpPr>
          <p:cNvPr id="3" name="Freeform 3"/>
          <p:cNvSpPr/>
          <p:nvPr/>
        </p:nvSpPr>
        <p:spPr>
          <a:xfrm rot="-226098">
            <a:off x="14745919" y="4385586"/>
            <a:ext cx="2812347" cy="878858"/>
          </a:xfrm>
          <a:custGeom>
            <a:avLst/>
            <a:gdLst/>
            <a:ahLst/>
            <a:cxnLst/>
            <a:rect l="l" t="t" r="r" b="b"/>
            <a:pathLst>
              <a:path w="2812347" h="878858">
                <a:moveTo>
                  <a:pt x="0" y="0"/>
                </a:moveTo>
                <a:lnTo>
                  <a:pt x="2812347" y="0"/>
                </a:lnTo>
                <a:lnTo>
                  <a:pt x="2812347" y="878858"/>
                </a:lnTo>
                <a:lnTo>
                  <a:pt x="0" y="87885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4" name="AutoShape 4"/>
          <p:cNvSpPr/>
          <p:nvPr/>
        </p:nvSpPr>
        <p:spPr>
          <a:xfrm rot="-77527">
            <a:off x="1692787" y="2336203"/>
            <a:ext cx="15056136" cy="8360032"/>
          </a:xfrm>
          <a:prstGeom prst="rect">
            <a:avLst/>
          </a:prstGeom>
          <a:solidFill>
            <a:srgbClr val="FFFFFF"/>
          </a:solidFill>
        </p:spPr>
        <p:txBody>
          <a:bodyPr/>
          <a:lstStyle/>
          <a:p>
            <a:endParaRPr lang="en-US"/>
          </a:p>
        </p:txBody>
      </p:sp>
      <p:sp>
        <p:nvSpPr>
          <p:cNvPr id="5" name="AutoShape 5"/>
          <p:cNvSpPr/>
          <p:nvPr/>
        </p:nvSpPr>
        <p:spPr>
          <a:xfrm rot="-103213">
            <a:off x="2245280" y="303675"/>
            <a:ext cx="12148410" cy="1858662"/>
          </a:xfrm>
          <a:prstGeom prst="rect">
            <a:avLst/>
          </a:prstGeom>
          <a:solidFill>
            <a:srgbClr val="FFE5A2"/>
          </a:solidFill>
        </p:spPr>
        <p:txBody>
          <a:bodyPr/>
          <a:lstStyle/>
          <a:p>
            <a:endParaRPr lang="en-US"/>
          </a:p>
        </p:txBody>
      </p:sp>
      <p:sp>
        <p:nvSpPr>
          <p:cNvPr id="6" name="TextBox 6"/>
          <p:cNvSpPr txBox="1"/>
          <p:nvPr/>
        </p:nvSpPr>
        <p:spPr>
          <a:xfrm rot="-64580">
            <a:off x="2244011" y="2576085"/>
            <a:ext cx="14064921" cy="6861175"/>
          </a:xfrm>
          <a:prstGeom prst="rect">
            <a:avLst/>
          </a:prstGeom>
        </p:spPr>
        <p:txBody>
          <a:bodyPr lIns="0" tIns="0" rIns="0" bIns="0" rtlCol="0" anchor="t">
            <a:spAutoFit/>
          </a:bodyPr>
          <a:lstStyle/>
          <a:p>
            <a:pPr algn="just">
              <a:lnSpc>
                <a:spcPts val="4550"/>
              </a:lnSpc>
            </a:pPr>
            <a:r>
              <a:rPr lang="en-US" sz="3500" b="1">
                <a:solidFill>
                  <a:srgbClr val="022340"/>
                </a:solidFill>
                <a:latin typeface="Roboto Condensed Bold"/>
                <a:ea typeface="Roboto Condensed Bold"/>
                <a:cs typeface="Roboto Condensed Bold"/>
                <a:sym typeface="Roboto Condensed Bold"/>
              </a:rPr>
              <a:t>Bài 2: Dấu hiệu nào trong các đoạn trích sau cho thấy người viết tuân thủ quy định khi tham khảo tài liệu và trích dẫn? Từ đó, em rút ra bài học gì trong việc tham khảo và trích dẫn tài liệu?</a:t>
            </a:r>
          </a:p>
          <a:p>
            <a:pPr algn="just">
              <a:lnSpc>
                <a:spcPts val="4550"/>
              </a:lnSpc>
            </a:pPr>
            <a:r>
              <a:rPr lang="en-US" sz="3500">
                <a:solidFill>
                  <a:srgbClr val="022340"/>
                </a:solidFill>
                <a:latin typeface="Roboto Condensed"/>
                <a:ea typeface="Roboto Condensed"/>
                <a:cs typeface="Roboto Condensed"/>
                <a:sym typeface="Roboto Condensed"/>
              </a:rPr>
              <a:t>b) Sau này, tâm hồn thi sĩ, ngòi bút tài hoa của Hoàng Cầm cũng khiến ta chẳng thể nào quên nụ cười của những cô gái miền quê Kinh Bắc:</a:t>
            </a:r>
          </a:p>
          <a:p>
            <a:pPr algn="just">
              <a:lnSpc>
                <a:spcPts val="4550"/>
              </a:lnSpc>
            </a:pPr>
            <a:r>
              <a:rPr lang="en-US" sz="3500">
                <a:solidFill>
                  <a:srgbClr val="022340"/>
                </a:solidFill>
                <a:latin typeface="Roboto Condensed"/>
                <a:ea typeface="Roboto Condensed"/>
                <a:cs typeface="Roboto Condensed"/>
                <a:sym typeface="Roboto Condensed"/>
              </a:rPr>
              <a:t>Những cô hàng xén răng đen</a:t>
            </a:r>
          </a:p>
          <a:p>
            <a:pPr algn="just">
              <a:lnSpc>
                <a:spcPts val="4550"/>
              </a:lnSpc>
            </a:pPr>
            <a:r>
              <a:rPr lang="en-US" sz="3500">
                <a:solidFill>
                  <a:srgbClr val="022340"/>
                </a:solidFill>
                <a:latin typeface="Roboto Condensed"/>
                <a:ea typeface="Roboto Condensed"/>
                <a:cs typeface="Roboto Condensed"/>
                <a:sym typeface="Roboto Condensed"/>
              </a:rPr>
              <a:t>Cười như mùa thu tỏa nắng</a:t>
            </a:r>
          </a:p>
          <a:p>
            <a:pPr algn="ctr">
              <a:lnSpc>
                <a:spcPts val="4550"/>
              </a:lnSpc>
            </a:pPr>
            <a:r>
              <a:rPr lang="en-US" sz="3500">
                <a:solidFill>
                  <a:srgbClr val="022340"/>
                </a:solidFill>
                <a:latin typeface="Roboto Condensed"/>
                <a:ea typeface="Roboto Condensed"/>
                <a:cs typeface="Roboto Condensed"/>
                <a:sym typeface="Roboto Condensed"/>
              </a:rPr>
              <a:t>(Bên kia sông Đuống)</a:t>
            </a:r>
          </a:p>
          <a:p>
            <a:pPr algn="r">
              <a:lnSpc>
                <a:spcPts val="4550"/>
              </a:lnSpc>
            </a:pPr>
            <a:r>
              <a:rPr lang="en-US" sz="3500">
                <a:solidFill>
                  <a:srgbClr val="022340"/>
                </a:solidFill>
                <a:latin typeface="Roboto Condensed"/>
                <a:ea typeface="Roboto Condensed"/>
                <a:cs typeface="Roboto Condensed"/>
                <a:sym typeface="Roboto Condensed"/>
              </a:rPr>
              <a:t>(Lê Quang Hưng, </a:t>
            </a:r>
          </a:p>
          <a:p>
            <a:pPr algn="r">
              <a:lnSpc>
                <a:spcPts val="4550"/>
              </a:lnSpc>
            </a:pPr>
            <a:r>
              <a:rPr lang="en-US" sz="3500">
                <a:solidFill>
                  <a:srgbClr val="022340"/>
                </a:solidFill>
                <a:latin typeface="Roboto Condensed"/>
                <a:ea typeface="Roboto Condensed"/>
                <a:cs typeface="Roboto Condensed"/>
                <a:sym typeface="Roboto Condensed"/>
              </a:rPr>
              <a:t>“Nắng mới” – sự thành thực của một tâm hồn giàu mơ mộng)</a:t>
            </a:r>
          </a:p>
          <a:p>
            <a:pPr algn="r">
              <a:lnSpc>
                <a:spcPts val="4550"/>
              </a:lnSpc>
            </a:pPr>
            <a:endParaRPr lang="en-US" sz="3500">
              <a:solidFill>
                <a:srgbClr val="022340"/>
              </a:solidFill>
              <a:latin typeface="Roboto Condensed"/>
              <a:ea typeface="Roboto Condensed"/>
              <a:cs typeface="Roboto Condensed"/>
              <a:sym typeface="Roboto Condensed"/>
            </a:endParaRPr>
          </a:p>
          <a:p>
            <a:pPr algn="just">
              <a:lnSpc>
                <a:spcPts val="4550"/>
              </a:lnSpc>
            </a:pPr>
            <a:endParaRPr lang="en-US" sz="3500">
              <a:solidFill>
                <a:srgbClr val="022340"/>
              </a:solidFill>
              <a:latin typeface="Roboto Condensed"/>
              <a:ea typeface="Roboto Condensed"/>
              <a:cs typeface="Roboto Condensed"/>
              <a:sym typeface="Roboto Condensed"/>
            </a:endParaRPr>
          </a:p>
        </p:txBody>
      </p:sp>
      <p:sp>
        <p:nvSpPr>
          <p:cNvPr id="7" name="TextBox 7"/>
          <p:cNvSpPr txBox="1"/>
          <p:nvPr/>
        </p:nvSpPr>
        <p:spPr>
          <a:xfrm rot="-67422">
            <a:off x="2234644" y="8375655"/>
            <a:ext cx="14397626" cy="1717675"/>
          </a:xfrm>
          <a:prstGeom prst="rect">
            <a:avLst/>
          </a:prstGeom>
        </p:spPr>
        <p:txBody>
          <a:bodyPr lIns="0" tIns="0" rIns="0" bIns="0" rtlCol="0" anchor="t">
            <a:spAutoFit/>
          </a:bodyPr>
          <a:lstStyle/>
          <a:p>
            <a:pPr algn="just">
              <a:lnSpc>
                <a:spcPts val="4550"/>
              </a:lnSpc>
            </a:pPr>
            <a:r>
              <a:rPr lang="en-US" sz="3500" b="1">
                <a:solidFill>
                  <a:srgbClr val="78292A"/>
                </a:solidFill>
                <a:latin typeface="Roboto Condensed Bold"/>
                <a:ea typeface="Roboto Condensed Bold"/>
                <a:cs typeface="Roboto Condensed Bold"/>
                <a:sym typeface="Roboto Condensed Bold"/>
              </a:rPr>
              <a:t>Dấu hiệu cho thấy tác giả đã tuân thủ quy định khi tham khảo và trích dẫn tài liệu là ghi rõ nguồn của hai câu thơ trong bài </a:t>
            </a:r>
            <a:r>
              <a:rPr lang="en-US" sz="3500" b="1" i="1">
                <a:solidFill>
                  <a:srgbClr val="78292A"/>
                </a:solidFill>
                <a:latin typeface="Roboto Condensed Bold Italics"/>
                <a:ea typeface="Roboto Condensed Bold Italics"/>
                <a:cs typeface="Roboto Condensed Bold Italics"/>
                <a:sym typeface="Roboto Condensed Bold Italics"/>
              </a:rPr>
              <a:t>Bên kia sông Đuống của Hoàng Cầm</a:t>
            </a:r>
          </a:p>
          <a:p>
            <a:pPr algn="just">
              <a:lnSpc>
                <a:spcPts val="4550"/>
              </a:lnSpc>
            </a:pPr>
            <a:endParaRPr lang="en-US" sz="3500" b="1" i="1">
              <a:solidFill>
                <a:srgbClr val="78292A"/>
              </a:solidFill>
              <a:latin typeface="Roboto Condensed Bold Italics"/>
              <a:ea typeface="Roboto Condensed Bold Italics"/>
              <a:cs typeface="Roboto Condensed Bold Italics"/>
              <a:sym typeface="Roboto Condensed Bold Italics"/>
            </a:endParaRPr>
          </a:p>
        </p:txBody>
      </p:sp>
      <p:sp>
        <p:nvSpPr>
          <p:cNvPr id="8" name="Freeform 8"/>
          <p:cNvSpPr/>
          <p:nvPr/>
        </p:nvSpPr>
        <p:spPr>
          <a:xfrm rot="-2919286">
            <a:off x="850261" y="7676643"/>
            <a:ext cx="1911629" cy="1414606"/>
          </a:xfrm>
          <a:custGeom>
            <a:avLst/>
            <a:gdLst/>
            <a:ahLst/>
            <a:cxnLst/>
            <a:rect l="l" t="t" r="r" b="b"/>
            <a:pathLst>
              <a:path w="1911629" h="1414606">
                <a:moveTo>
                  <a:pt x="0" y="0"/>
                </a:moveTo>
                <a:lnTo>
                  <a:pt x="1911629" y="0"/>
                </a:lnTo>
                <a:lnTo>
                  <a:pt x="1911629" y="1414605"/>
                </a:lnTo>
                <a:lnTo>
                  <a:pt x="0" y="141460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9" name="TextBox 9"/>
          <p:cNvSpPr txBox="1"/>
          <p:nvPr/>
        </p:nvSpPr>
        <p:spPr>
          <a:xfrm>
            <a:off x="2562858" y="775806"/>
            <a:ext cx="11610342" cy="914400"/>
          </a:xfrm>
          <a:prstGeom prst="rect">
            <a:avLst/>
          </a:prstGeom>
        </p:spPr>
        <p:txBody>
          <a:bodyPr wrap="square" lIns="0" tIns="0" rIns="0" bIns="0" rtlCol="0" anchor="t">
            <a:spAutoFit/>
          </a:bodyPr>
          <a:lstStyle/>
          <a:p>
            <a:pPr algn="ctr">
              <a:lnSpc>
                <a:spcPts val="7200"/>
              </a:lnSpc>
              <a:spcBef>
                <a:spcPct val="0"/>
              </a:spcBef>
            </a:pPr>
            <a:r>
              <a:rPr lang="en-US" sz="6000" b="1" dirty="0">
                <a:solidFill>
                  <a:srgbClr val="022340"/>
                </a:solidFill>
                <a:latin typeface="Fraunces Bold"/>
                <a:ea typeface="Fraunces Bold"/>
                <a:cs typeface="Fraunces Bold"/>
                <a:sym typeface="Fraunces Bold"/>
              </a:rPr>
              <a:t>II. THỰC HÀNH TIẾNG VIỆT</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E5A2"/>
        </a:solidFill>
        <a:effectLst/>
      </p:bgPr>
    </p:bg>
    <p:spTree>
      <p:nvGrpSpPr>
        <p:cNvPr id="1" name=""/>
        <p:cNvGrpSpPr/>
        <p:nvPr/>
      </p:nvGrpSpPr>
      <p:grpSpPr>
        <a:xfrm>
          <a:off x="0" y="0"/>
          <a:ext cx="0" cy="0"/>
          <a:chOff x="0" y="0"/>
          <a:chExt cx="0" cy="0"/>
        </a:xfrm>
      </p:grpSpPr>
      <p:sp>
        <p:nvSpPr>
          <p:cNvPr id="2" name="AutoShape 2"/>
          <p:cNvSpPr/>
          <p:nvPr/>
        </p:nvSpPr>
        <p:spPr>
          <a:xfrm rot="-135171">
            <a:off x="-633832" y="-1147172"/>
            <a:ext cx="19088138" cy="4816030"/>
          </a:xfrm>
          <a:prstGeom prst="rect">
            <a:avLst/>
          </a:prstGeom>
          <a:solidFill>
            <a:srgbClr val="FFD4D4"/>
          </a:solidFill>
        </p:spPr>
        <p:txBody>
          <a:bodyPr/>
          <a:lstStyle/>
          <a:p>
            <a:endParaRPr lang="en-US"/>
          </a:p>
        </p:txBody>
      </p:sp>
      <p:sp>
        <p:nvSpPr>
          <p:cNvPr id="3" name="Freeform 3"/>
          <p:cNvSpPr/>
          <p:nvPr/>
        </p:nvSpPr>
        <p:spPr>
          <a:xfrm rot="-226098">
            <a:off x="14745919" y="4385586"/>
            <a:ext cx="2812347" cy="878858"/>
          </a:xfrm>
          <a:custGeom>
            <a:avLst/>
            <a:gdLst/>
            <a:ahLst/>
            <a:cxnLst/>
            <a:rect l="l" t="t" r="r" b="b"/>
            <a:pathLst>
              <a:path w="2812347" h="878858">
                <a:moveTo>
                  <a:pt x="0" y="0"/>
                </a:moveTo>
                <a:lnTo>
                  <a:pt x="2812347" y="0"/>
                </a:lnTo>
                <a:lnTo>
                  <a:pt x="2812347" y="878858"/>
                </a:lnTo>
                <a:lnTo>
                  <a:pt x="0" y="87885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4" name="AutoShape 4"/>
          <p:cNvSpPr/>
          <p:nvPr/>
        </p:nvSpPr>
        <p:spPr>
          <a:xfrm rot="-77527">
            <a:off x="1692787" y="2336203"/>
            <a:ext cx="15056136" cy="8360032"/>
          </a:xfrm>
          <a:prstGeom prst="rect">
            <a:avLst/>
          </a:prstGeom>
          <a:solidFill>
            <a:srgbClr val="FFFFFF"/>
          </a:solidFill>
        </p:spPr>
        <p:txBody>
          <a:bodyPr/>
          <a:lstStyle/>
          <a:p>
            <a:endParaRPr lang="en-US"/>
          </a:p>
        </p:txBody>
      </p:sp>
      <p:sp>
        <p:nvSpPr>
          <p:cNvPr id="5" name="AutoShape 5"/>
          <p:cNvSpPr/>
          <p:nvPr/>
        </p:nvSpPr>
        <p:spPr>
          <a:xfrm rot="-103213">
            <a:off x="2245280" y="303675"/>
            <a:ext cx="12148410" cy="1858662"/>
          </a:xfrm>
          <a:prstGeom prst="rect">
            <a:avLst/>
          </a:prstGeom>
          <a:solidFill>
            <a:srgbClr val="FFE5A2"/>
          </a:solidFill>
        </p:spPr>
        <p:txBody>
          <a:bodyPr/>
          <a:lstStyle/>
          <a:p>
            <a:endParaRPr lang="en-US"/>
          </a:p>
        </p:txBody>
      </p:sp>
      <p:sp>
        <p:nvSpPr>
          <p:cNvPr id="6" name="TextBox 6"/>
          <p:cNvSpPr txBox="1"/>
          <p:nvPr/>
        </p:nvSpPr>
        <p:spPr>
          <a:xfrm rot="-64580">
            <a:off x="2238643" y="2576135"/>
            <a:ext cx="14064921" cy="6289675"/>
          </a:xfrm>
          <a:prstGeom prst="rect">
            <a:avLst/>
          </a:prstGeom>
        </p:spPr>
        <p:txBody>
          <a:bodyPr lIns="0" tIns="0" rIns="0" bIns="0" rtlCol="0" anchor="t">
            <a:spAutoFit/>
          </a:bodyPr>
          <a:lstStyle/>
          <a:p>
            <a:pPr algn="just">
              <a:lnSpc>
                <a:spcPts val="4550"/>
              </a:lnSpc>
            </a:pPr>
            <a:r>
              <a:rPr lang="en-US" sz="3500" b="1" dirty="0" err="1">
                <a:solidFill>
                  <a:srgbClr val="022340"/>
                </a:solidFill>
                <a:latin typeface="Roboto Condensed Bold"/>
                <a:ea typeface="Roboto Condensed Bold"/>
                <a:cs typeface="Roboto Condensed Bold"/>
                <a:sym typeface="Roboto Condensed Bold"/>
              </a:rPr>
              <a:t>Bài</a:t>
            </a:r>
            <a:r>
              <a:rPr lang="en-US" sz="3500" b="1" dirty="0">
                <a:solidFill>
                  <a:srgbClr val="022340"/>
                </a:solidFill>
                <a:latin typeface="Roboto Condensed Bold"/>
                <a:ea typeface="Roboto Condensed Bold"/>
                <a:cs typeface="Roboto Condensed Bold"/>
                <a:sym typeface="Roboto Condensed Bold"/>
              </a:rPr>
              <a:t> 2: </a:t>
            </a:r>
            <a:r>
              <a:rPr lang="en-US" sz="3500" b="1" dirty="0" err="1">
                <a:solidFill>
                  <a:srgbClr val="022340"/>
                </a:solidFill>
                <a:latin typeface="Roboto Condensed Bold"/>
                <a:ea typeface="Roboto Condensed Bold"/>
                <a:cs typeface="Roboto Condensed Bold"/>
                <a:sym typeface="Roboto Condensed Bold"/>
              </a:rPr>
              <a:t>Dấu</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hiệu</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nào</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trong</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các</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đoạn</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trích</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sau</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cho</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thấy</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người</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viết</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tuân</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thủ</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quy</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định</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khi</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tham</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khảo</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tài</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liệu</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và</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trích</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dẫn</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Từ</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đó</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em</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rút</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ra</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bài</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học</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gì</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trong</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việc</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tham</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khảo</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và</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trích</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dẫn</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tài</a:t>
            </a:r>
            <a:r>
              <a:rPr lang="en-US" sz="3500" b="1" dirty="0">
                <a:solidFill>
                  <a:srgbClr val="022340"/>
                </a:solidFill>
                <a:latin typeface="Roboto Condensed Bold"/>
                <a:ea typeface="Roboto Condensed Bold"/>
                <a:cs typeface="Roboto Condensed Bold"/>
                <a:sym typeface="Roboto Condensed Bold"/>
              </a:rPr>
              <a:t> </a:t>
            </a:r>
            <a:r>
              <a:rPr lang="en-US" sz="3500" b="1" dirty="0" err="1">
                <a:solidFill>
                  <a:srgbClr val="022340"/>
                </a:solidFill>
                <a:latin typeface="Roboto Condensed Bold"/>
                <a:ea typeface="Roboto Condensed Bold"/>
                <a:cs typeface="Roboto Condensed Bold"/>
                <a:sym typeface="Roboto Condensed Bold"/>
              </a:rPr>
              <a:t>liệu</a:t>
            </a:r>
            <a:r>
              <a:rPr lang="en-US" sz="3500" b="1" dirty="0">
                <a:solidFill>
                  <a:srgbClr val="022340"/>
                </a:solidFill>
                <a:latin typeface="Roboto Condensed Bold"/>
                <a:ea typeface="Roboto Condensed Bold"/>
                <a:cs typeface="Roboto Condensed Bold"/>
                <a:sym typeface="Roboto Condensed Bold"/>
              </a:rPr>
              <a:t>?</a:t>
            </a:r>
          </a:p>
          <a:p>
            <a:pPr algn="just">
              <a:lnSpc>
                <a:spcPts val="4550"/>
              </a:lnSpc>
            </a:pPr>
            <a:r>
              <a:rPr lang="en-US" sz="3500" dirty="0">
                <a:solidFill>
                  <a:srgbClr val="022340"/>
                </a:solidFill>
                <a:latin typeface="Roboto Condensed"/>
                <a:ea typeface="Roboto Condensed"/>
                <a:cs typeface="Roboto Condensed"/>
                <a:sym typeface="Roboto Condensed"/>
              </a:rPr>
              <a:t>c) </a:t>
            </a:r>
            <a:r>
              <a:rPr lang="en-US" sz="3500" dirty="0" err="1">
                <a:solidFill>
                  <a:srgbClr val="022340"/>
                </a:solidFill>
                <a:latin typeface="Roboto Condensed"/>
                <a:ea typeface="Roboto Condensed"/>
                <a:cs typeface="Roboto Condensed"/>
                <a:sym typeface="Roboto Condensed"/>
              </a:rPr>
              <a:t>Từ</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hơn</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nửa</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thế</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kỉ</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trước</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đây</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Nguyễn</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Tuân</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đã</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sớm</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cảm</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thấy</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cái</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sức</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truyền</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cảm</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tuy</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kín</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đáo</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nhưng</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khó</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cưỡng</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lại</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ấy</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trong</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văn</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chương</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của</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Thạch</a:t>
            </a:r>
            <a:r>
              <a:rPr lang="en-US" sz="3500" dirty="0">
                <a:solidFill>
                  <a:srgbClr val="022340"/>
                </a:solidFill>
                <a:latin typeface="Roboto Condensed"/>
                <a:ea typeface="Roboto Condensed"/>
                <a:cs typeface="Roboto Condensed"/>
                <a:sym typeface="Roboto Condensed"/>
              </a:rPr>
              <a:t> Lam </a:t>
            </a:r>
            <a:r>
              <a:rPr lang="en-US" sz="3500" dirty="0" err="1">
                <a:solidFill>
                  <a:srgbClr val="022340"/>
                </a:solidFill>
                <a:latin typeface="Roboto Condensed"/>
                <a:ea typeface="Roboto Condensed"/>
                <a:cs typeface="Roboto Condensed"/>
                <a:sym typeface="Roboto Condensed"/>
              </a:rPr>
              <a:t>khi</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viết</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một</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câu</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văn</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đúng</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và</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đẹp</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lạ</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lùng</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Đọc</a:t>
            </a:r>
            <a:r>
              <a:rPr lang="en-US" sz="3500" dirty="0">
                <a:solidFill>
                  <a:srgbClr val="022340"/>
                </a:solidFill>
                <a:latin typeface="Roboto Condensed"/>
                <a:ea typeface="Roboto Condensed"/>
                <a:cs typeface="Roboto Condensed"/>
                <a:sym typeface="Roboto Condensed"/>
              </a:rPr>
              <a:t> “Hai </a:t>
            </a:r>
            <a:r>
              <a:rPr lang="en-US" sz="3500" dirty="0" err="1">
                <a:solidFill>
                  <a:srgbClr val="022340"/>
                </a:solidFill>
                <a:latin typeface="Roboto Condensed"/>
                <a:ea typeface="Roboto Condensed"/>
                <a:cs typeface="Roboto Condensed"/>
                <a:sym typeface="Roboto Condensed"/>
              </a:rPr>
              <a:t>đứa</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trẻ</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thấy</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bận</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bịu</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vô</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hạn</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về</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một</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tấm</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lòing</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quê</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hương</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êm</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mát</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và</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sâu</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kín</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Nguyễn</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Tuân</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Thạch</a:t>
            </a:r>
            <a:r>
              <a:rPr lang="en-US" sz="3500" dirty="0">
                <a:solidFill>
                  <a:srgbClr val="022340"/>
                </a:solidFill>
                <a:latin typeface="Roboto Condensed"/>
                <a:ea typeface="Roboto Condensed"/>
                <a:cs typeface="Roboto Condensed"/>
                <a:sym typeface="Roboto Condensed"/>
              </a:rPr>
              <a:t> Lam”, </a:t>
            </a:r>
            <a:r>
              <a:rPr lang="en-US" sz="3500" dirty="0" err="1">
                <a:solidFill>
                  <a:srgbClr val="022340"/>
                </a:solidFill>
                <a:latin typeface="Roboto Condensed"/>
                <a:ea typeface="Roboto Condensed"/>
                <a:cs typeface="Roboto Condensed"/>
                <a:sym typeface="Roboto Condensed"/>
              </a:rPr>
              <a:t>trích</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lại</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trong</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Thạch</a:t>
            </a:r>
            <a:r>
              <a:rPr lang="en-US" sz="3500" dirty="0">
                <a:solidFill>
                  <a:srgbClr val="022340"/>
                </a:solidFill>
                <a:latin typeface="Roboto Condensed"/>
                <a:ea typeface="Roboto Condensed"/>
                <a:cs typeface="Roboto Condensed"/>
                <a:sym typeface="Roboto Condensed"/>
              </a:rPr>
              <a:t> Lam, </a:t>
            </a:r>
            <a:r>
              <a:rPr lang="en-US" sz="3500" dirty="0" err="1">
                <a:solidFill>
                  <a:srgbClr val="022340"/>
                </a:solidFill>
                <a:latin typeface="Roboto Condensed"/>
                <a:ea typeface="Roboto Condensed"/>
                <a:cs typeface="Roboto Condensed"/>
                <a:sym typeface="Roboto Condensed"/>
              </a:rPr>
              <a:t>văn</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và</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đời</a:t>
            </a:r>
            <a:r>
              <a:rPr lang="en-US" sz="3500" dirty="0">
                <a:solidFill>
                  <a:srgbClr val="022340"/>
                </a:solidFill>
                <a:latin typeface="Roboto Condensed"/>
                <a:ea typeface="Roboto Condensed"/>
                <a:cs typeface="Roboto Condensed"/>
                <a:sym typeface="Roboto Condensed"/>
              </a:rPr>
              <a:t>)</a:t>
            </a:r>
          </a:p>
          <a:p>
            <a:pPr algn="r">
              <a:lnSpc>
                <a:spcPts val="4550"/>
              </a:lnSpc>
            </a:pPr>
            <a:r>
              <a:rPr lang="en-US" sz="3500" dirty="0">
                <a:solidFill>
                  <a:srgbClr val="022340"/>
                </a:solidFill>
                <a:latin typeface="Roboto Condensed"/>
                <a:ea typeface="Roboto Condensed"/>
                <a:cs typeface="Roboto Condensed"/>
                <a:sym typeface="Roboto Condensed"/>
              </a:rPr>
              <a:t>(</a:t>
            </a:r>
            <a:r>
              <a:rPr lang="en-US" sz="3500" dirty="0" err="1">
                <a:solidFill>
                  <a:srgbClr val="022340"/>
                </a:solidFill>
                <a:latin typeface="Roboto Condensed"/>
                <a:ea typeface="Roboto Condensed"/>
                <a:cs typeface="Roboto Condensed"/>
                <a:sym typeface="Roboto Condensed"/>
              </a:rPr>
              <a:t>Đỗ</a:t>
            </a:r>
            <a:r>
              <a:rPr lang="en-US" sz="3500" dirty="0">
                <a:solidFill>
                  <a:srgbClr val="022340"/>
                </a:solidFill>
                <a:latin typeface="Roboto Condensed"/>
                <a:ea typeface="Roboto Condensed"/>
                <a:cs typeface="Roboto Condensed"/>
                <a:sym typeface="Roboto Condensed"/>
              </a:rPr>
              <a:t> Kim </a:t>
            </a:r>
            <a:r>
              <a:rPr lang="en-US" sz="3500" dirty="0" err="1">
                <a:solidFill>
                  <a:srgbClr val="022340"/>
                </a:solidFill>
                <a:latin typeface="Roboto Condensed"/>
                <a:ea typeface="Roboto Condensed"/>
                <a:cs typeface="Roboto Condensed"/>
                <a:sym typeface="Roboto Condensed"/>
              </a:rPr>
              <a:t>Hồi</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Thạch</a:t>
            </a:r>
            <a:r>
              <a:rPr lang="en-US" sz="3500" dirty="0">
                <a:solidFill>
                  <a:srgbClr val="022340"/>
                </a:solidFill>
                <a:latin typeface="Roboto Condensed"/>
                <a:ea typeface="Roboto Condensed"/>
                <a:cs typeface="Roboto Condensed"/>
                <a:sym typeface="Roboto Condensed"/>
              </a:rPr>
              <a:t> Lam – </a:t>
            </a:r>
            <a:r>
              <a:rPr lang="en-US" sz="3500" dirty="0" err="1">
                <a:solidFill>
                  <a:srgbClr val="022340"/>
                </a:solidFill>
                <a:latin typeface="Roboto Condensed"/>
                <a:ea typeface="Roboto Condensed"/>
                <a:cs typeface="Roboto Condensed"/>
                <a:sym typeface="Roboto Condensed"/>
              </a:rPr>
              <a:t>Đôi</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điều</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cảm</a:t>
            </a:r>
            <a:r>
              <a:rPr lang="en-US" sz="3500" dirty="0">
                <a:solidFill>
                  <a:srgbClr val="022340"/>
                </a:solidFill>
                <a:latin typeface="Roboto Condensed"/>
                <a:ea typeface="Roboto Condensed"/>
                <a:cs typeface="Roboto Condensed"/>
                <a:sym typeface="Roboto Condensed"/>
              </a:rPr>
              <a:t> </a:t>
            </a:r>
            <a:r>
              <a:rPr lang="en-US" sz="3500" dirty="0" err="1">
                <a:solidFill>
                  <a:srgbClr val="022340"/>
                </a:solidFill>
                <a:latin typeface="Roboto Condensed"/>
                <a:ea typeface="Roboto Condensed"/>
                <a:cs typeface="Roboto Condensed"/>
                <a:sym typeface="Roboto Condensed"/>
              </a:rPr>
              <a:t>nhận</a:t>
            </a:r>
            <a:r>
              <a:rPr lang="en-US" sz="3500" dirty="0">
                <a:solidFill>
                  <a:srgbClr val="022340"/>
                </a:solidFill>
                <a:latin typeface="Roboto Condensed"/>
                <a:ea typeface="Roboto Condensed"/>
                <a:cs typeface="Roboto Condensed"/>
                <a:sym typeface="Roboto Condensed"/>
              </a:rPr>
              <a:t>)</a:t>
            </a:r>
          </a:p>
          <a:p>
            <a:pPr algn="r">
              <a:lnSpc>
                <a:spcPts val="4550"/>
              </a:lnSpc>
            </a:pPr>
            <a:endParaRPr lang="en-US" sz="3500" dirty="0">
              <a:solidFill>
                <a:srgbClr val="022340"/>
              </a:solidFill>
              <a:latin typeface="Roboto Condensed"/>
              <a:ea typeface="Roboto Condensed"/>
              <a:cs typeface="Roboto Condensed"/>
              <a:sym typeface="Roboto Condensed"/>
            </a:endParaRPr>
          </a:p>
          <a:p>
            <a:pPr algn="just">
              <a:lnSpc>
                <a:spcPts val="4550"/>
              </a:lnSpc>
            </a:pPr>
            <a:endParaRPr lang="en-US" sz="3500" dirty="0">
              <a:solidFill>
                <a:srgbClr val="022340"/>
              </a:solidFill>
              <a:latin typeface="Roboto Condensed"/>
              <a:ea typeface="Roboto Condensed"/>
              <a:cs typeface="Roboto Condensed"/>
              <a:sym typeface="Roboto Condensed"/>
            </a:endParaRPr>
          </a:p>
        </p:txBody>
      </p:sp>
      <p:sp>
        <p:nvSpPr>
          <p:cNvPr id="7" name="TextBox 7"/>
          <p:cNvSpPr txBox="1"/>
          <p:nvPr/>
        </p:nvSpPr>
        <p:spPr>
          <a:xfrm rot="-67422">
            <a:off x="2234644" y="8049632"/>
            <a:ext cx="14397626" cy="1717675"/>
          </a:xfrm>
          <a:prstGeom prst="rect">
            <a:avLst/>
          </a:prstGeom>
        </p:spPr>
        <p:txBody>
          <a:bodyPr lIns="0" tIns="0" rIns="0" bIns="0" rtlCol="0" anchor="t">
            <a:spAutoFit/>
          </a:bodyPr>
          <a:lstStyle/>
          <a:p>
            <a:pPr algn="just">
              <a:lnSpc>
                <a:spcPts val="4550"/>
              </a:lnSpc>
            </a:pPr>
            <a:r>
              <a:rPr lang="en-US" sz="3500" b="1" dirty="0" err="1">
                <a:solidFill>
                  <a:srgbClr val="78292A"/>
                </a:solidFill>
                <a:latin typeface="Roboto Condensed Bold"/>
                <a:ea typeface="Roboto Condensed Bold"/>
                <a:cs typeface="Roboto Condensed Bold"/>
                <a:sym typeface="Roboto Condensed Bold"/>
              </a:rPr>
              <a:t>Dấu</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hiệu</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cho</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thấy</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tác</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giả</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đã</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tuân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thủ</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quy</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định</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khi</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tham</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khảo</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và</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trích</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dẫn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tài</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liệu</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là</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đặt</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phần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dẫn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trong</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dấu</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ngoặc</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kép</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ghi</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rõ</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tên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tác</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giả</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tác</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phẩm</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trích</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dẫn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trong</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dấu</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ngoặc</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đơn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bên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cạnh</a:t>
            </a:r>
            <a:endParaRPr lang="en-US" sz="3500" b="1" dirty="0">
              <a:solidFill>
                <a:srgbClr val="78292A"/>
              </a:solidFill>
              <a:latin typeface="Roboto Condensed Bold"/>
              <a:ea typeface="Roboto Condensed Bold"/>
              <a:cs typeface="Roboto Condensed Bold"/>
              <a:sym typeface="Roboto Condensed Bold"/>
            </a:endParaRPr>
          </a:p>
        </p:txBody>
      </p:sp>
      <p:sp>
        <p:nvSpPr>
          <p:cNvPr id="8" name="Freeform 8"/>
          <p:cNvSpPr/>
          <p:nvPr/>
        </p:nvSpPr>
        <p:spPr>
          <a:xfrm rot="-2919286">
            <a:off x="850261" y="7676643"/>
            <a:ext cx="1911629" cy="1414606"/>
          </a:xfrm>
          <a:custGeom>
            <a:avLst/>
            <a:gdLst/>
            <a:ahLst/>
            <a:cxnLst/>
            <a:rect l="l" t="t" r="r" b="b"/>
            <a:pathLst>
              <a:path w="1911629" h="1414606">
                <a:moveTo>
                  <a:pt x="0" y="0"/>
                </a:moveTo>
                <a:lnTo>
                  <a:pt x="1911629" y="0"/>
                </a:lnTo>
                <a:lnTo>
                  <a:pt x="1911629" y="1414605"/>
                </a:lnTo>
                <a:lnTo>
                  <a:pt x="0" y="141460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9" name="TextBox 9"/>
          <p:cNvSpPr txBox="1"/>
          <p:nvPr/>
        </p:nvSpPr>
        <p:spPr>
          <a:xfrm>
            <a:off x="2562858" y="775806"/>
            <a:ext cx="11153142" cy="914400"/>
          </a:xfrm>
          <a:prstGeom prst="rect">
            <a:avLst/>
          </a:prstGeom>
        </p:spPr>
        <p:txBody>
          <a:bodyPr wrap="square" lIns="0" tIns="0" rIns="0" bIns="0" rtlCol="0" anchor="t">
            <a:spAutoFit/>
          </a:bodyPr>
          <a:lstStyle/>
          <a:p>
            <a:pPr algn="ctr">
              <a:lnSpc>
                <a:spcPts val="7200"/>
              </a:lnSpc>
              <a:spcBef>
                <a:spcPct val="0"/>
              </a:spcBef>
            </a:pPr>
            <a:r>
              <a:rPr lang="en-US" sz="6000" b="1" dirty="0">
                <a:solidFill>
                  <a:srgbClr val="022340"/>
                </a:solidFill>
                <a:latin typeface="Fraunces Bold"/>
                <a:ea typeface="Fraunces Bold"/>
                <a:cs typeface="Fraunces Bold"/>
                <a:sym typeface="Fraunces Bold"/>
              </a:rPr>
              <a:t>II. THỰC HÀNH TIẾNG VIỆT</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E5A2"/>
        </a:solidFill>
        <a:effectLst/>
      </p:bgPr>
    </p:bg>
    <p:spTree>
      <p:nvGrpSpPr>
        <p:cNvPr id="1" name=""/>
        <p:cNvGrpSpPr/>
        <p:nvPr/>
      </p:nvGrpSpPr>
      <p:grpSpPr>
        <a:xfrm>
          <a:off x="0" y="0"/>
          <a:ext cx="0" cy="0"/>
          <a:chOff x="0" y="0"/>
          <a:chExt cx="0" cy="0"/>
        </a:xfrm>
      </p:grpSpPr>
      <p:sp>
        <p:nvSpPr>
          <p:cNvPr id="2" name="AutoShape 2"/>
          <p:cNvSpPr/>
          <p:nvPr/>
        </p:nvSpPr>
        <p:spPr>
          <a:xfrm rot="-135171">
            <a:off x="-633832" y="-1147172"/>
            <a:ext cx="19088138" cy="4816030"/>
          </a:xfrm>
          <a:prstGeom prst="rect">
            <a:avLst/>
          </a:prstGeom>
          <a:solidFill>
            <a:srgbClr val="FFD4D4"/>
          </a:solidFill>
        </p:spPr>
        <p:txBody>
          <a:bodyPr/>
          <a:lstStyle/>
          <a:p>
            <a:endParaRPr lang="en-US"/>
          </a:p>
        </p:txBody>
      </p:sp>
      <p:sp>
        <p:nvSpPr>
          <p:cNvPr id="3" name="AutoShape 3"/>
          <p:cNvSpPr/>
          <p:nvPr/>
        </p:nvSpPr>
        <p:spPr>
          <a:xfrm rot="-77527">
            <a:off x="1391683" y="5760400"/>
            <a:ext cx="15839828" cy="4348559"/>
          </a:xfrm>
          <a:prstGeom prst="rect">
            <a:avLst/>
          </a:prstGeom>
          <a:solidFill>
            <a:srgbClr val="FFFFFF"/>
          </a:solidFill>
        </p:spPr>
        <p:txBody>
          <a:bodyPr/>
          <a:lstStyle/>
          <a:p>
            <a:endParaRPr lang="en-US"/>
          </a:p>
        </p:txBody>
      </p:sp>
      <p:sp>
        <p:nvSpPr>
          <p:cNvPr id="4" name="AutoShape 4"/>
          <p:cNvSpPr/>
          <p:nvPr/>
        </p:nvSpPr>
        <p:spPr>
          <a:xfrm rot="-103213">
            <a:off x="2245280" y="303675"/>
            <a:ext cx="12148410" cy="1858662"/>
          </a:xfrm>
          <a:prstGeom prst="rect">
            <a:avLst/>
          </a:prstGeom>
          <a:solidFill>
            <a:srgbClr val="FFE5A2"/>
          </a:solidFill>
        </p:spPr>
        <p:txBody>
          <a:bodyPr/>
          <a:lstStyle/>
          <a:p>
            <a:endParaRPr lang="en-US"/>
          </a:p>
        </p:txBody>
      </p:sp>
      <p:sp>
        <p:nvSpPr>
          <p:cNvPr id="5" name="TextBox 5"/>
          <p:cNvSpPr txBox="1"/>
          <p:nvPr/>
        </p:nvSpPr>
        <p:spPr>
          <a:xfrm rot="-67422">
            <a:off x="2112317" y="6713979"/>
            <a:ext cx="14397626" cy="3432175"/>
          </a:xfrm>
          <a:prstGeom prst="rect">
            <a:avLst/>
          </a:prstGeom>
        </p:spPr>
        <p:txBody>
          <a:bodyPr lIns="0" tIns="0" rIns="0" bIns="0" rtlCol="0" anchor="t">
            <a:spAutoFit/>
          </a:bodyPr>
          <a:lstStyle/>
          <a:p>
            <a:pPr algn="just">
              <a:lnSpc>
                <a:spcPts val="4550"/>
              </a:lnSpc>
            </a:pPr>
            <a:r>
              <a:rPr lang="en-US" sz="3500" b="1" dirty="0" err="1">
                <a:solidFill>
                  <a:srgbClr val="78292A"/>
                </a:solidFill>
                <a:latin typeface="Roboto Condensed Bold"/>
                <a:ea typeface="Roboto Condensed Bold"/>
                <a:cs typeface="Roboto Condensed Bold"/>
                <a:sym typeface="Roboto Condensed Bold"/>
              </a:rPr>
              <a:t>Từ</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ba</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ví</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dụ</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trên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có</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thể</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rút</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ra</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bài</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học</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trong</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việc</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tham</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khảo</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và</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trích</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dẫn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tài</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liệu</a:t>
            </a:r>
            <a:r>
              <a:rPr lang="en-US" sz="3500" b="1" dirty="0">
                <a:solidFill>
                  <a:srgbClr val="78292A"/>
                </a:solidFill>
                <a:latin typeface="Roboto Condensed Bold"/>
                <a:ea typeface="Roboto Condensed Bold"/>
                <a:cs typeface="Roboto Condensed Bold"/>
                <a:sym typeface="Roboto Condensed Bold"/>
              </a:rPr>
              <a:t>:</a:t>
            </a:r>
          </a:p>
          <a:p>
            <a:pPr algn="just">
              <a:lnSpc>
                <a:spcPts val="4550"/>
              </a:lnSpc>
            </a:pP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Tùy</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vào</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mục</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đích</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viết</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và</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tính</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chất</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của</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văn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bản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người</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viết</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có</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thể</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trích</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dẫn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theo</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nhiều</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cách</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và</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nêu</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nguồn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trích</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dẫn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với</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các</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mức</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độ</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cụ</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thể</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khác</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nhau</a:t>
            </a:r>
            <a:endParaRPr lang="en-US" sz="3500" b="1" dirty="0">
              <a:solidFill>
                <a:srgbClr val="78292A"/>
              </a:solidFill>
              <a:latin typeface="Roboto Condensed Bold"/>
              <a:ea typeface="Roboto Condensed Bold"/>
              <a:cs typeface="Roboto Condensed Bold"/>
              <a:sym typeface="Roboto Condensed Bold"/>
            </a:endParaRPr>
          </a:p>
          <a:p>
            <a:pPr algn="just">
              <a:lnSpc>
                <a:spcPts val="4550"/>
              </a:lnSpc>
            </a:pP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Nêu</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rõ</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tác</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giả</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và</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xuất</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xứ</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của</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nguồn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tài</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liệu</a:t>
            </a:r>
            <a:endParaRPr lang="en-US" sz="3500" b="1" dirty="0">
              <a:solidFill>
                <a:srgbClr val="78292A"/>
              </a:solidFill>
              <a:latin typeface="Roboto Condensed Bold"/>
              <a:ea typeface="Roboto Condensed Bold"/>
              <a:cs typeface="Roboto Condensed Bold"/>
              <a:sym typeface="Roboto Condensed Bold"/>
            </a:endParaRPr>
          </a:p>
          <a:p>
            <a:pPr algn="just">
              <a:lnSpc>
                <a:spcPts val="4550"/>
              </a:lnSpc>
            </a:pP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Truyền</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tải</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trung</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thực</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nội</a:t>
            </a:r>
            <a:r>
              <a:rPr lang="en-US" sz="3500" b="1" dirty="0">
                <a:solidFill>
                  <a:srgbClr val="78292A"/>
                </a:solidFill>
                <a:latin typeface="Roboto Condensed Bold"/>
                <a:ea typeface="Roboto Condensed Bold"/>
                <a:cs typeface="Roboto Condensed Bold"/>
                <a:sym typeface="Roboto Condensed Bold"/>
              </a:rPr>
              <a:t> dung ý </a:t>
            </a:r>
            <a:r>
              <a:rPr lang="en-US" sz="3500" b="1" dirty="0" err="1">
                <a:solidFill>
                  <a:srgbClr val="78292A"/>
                </a:solidFill>
                <a:latin typeface="Roboto Condensed Bold"/>
                <a:ea typeface="Roboto Condensed Bold"/>
                <a:cs typeface="Roboto Condensed Bold"/>
                <a:sym typeface="Roboto Condensed Bold"/>
              </a:rPr>
              <a:t>tưởng</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và</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thông</a:t>
            </a:r>
            <a:r>
              <a:rPr lang="en-US" sz="3500" b="1" dirty="0">
                <a:solidFill>
                  <a:srgbClr val="78292A"/>
                </a:solidFill>
                <a:latin typeface="Roboto Condensed Bold"/>
                <a:ea typeface="Roboto Condensed Bold"/>
                <a:cs typeface="Roboto Condensed Bold"/>
                <a:sym typeface="Roboto Condensed Bold"/>
              </a:rPr>
              <a:t> tin </a:t>
            </a:r>
            <a:r>
              <a:rPr lang="en-US" sz="3500" b="1" dirty="0" err="1">
                <a:solidFill>
                  <a:srgbClr val="78292A"/>
                </a:solidFill>
                <a:latin typeface="Roboto Condensed Bold"/>
                <a:ea typeface="Roboto Condensed Bold"/>
                <a:cs typeface="Roboto Condensed Bold"/>
                <a:sym typeface="Roboto Condensed Bold"/>
              </a:rPr>
              <a:t>được</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trích</a:t>
            </a:r>
            <a:r>
              <a:rPr lang="en-US" sz="3500" b="1" dirty="0">
                <a:solidFill>
                  <a:srgbClr val="78292A"/>
                </a:solidFill>
                <a:latin typeface="Roboto Condensed Bold"/>
                <a:ea typeface="Roboto Condensed Bold"/>
                <a:cs typeface="Roboto Condensed Bold"/>
                <a:sym typeface="Roboto Condensed Bold"/>
              </a:rPr>
              <a:t> </a:t>
            </a:r>
            <a:r>
              <a:rPr lang="en-US" sz="3500" b="1" dirty="0" err="1">
                <a:solidFill>
                  <a:srgbClr val="78292A"/>
                </a:solidFill>
                <a:latin typeface="Roboto Condensed Bold"/>
                <a:ea typeface="Roboto Condensed Bold"/>
                <a:cs typeface="Roboto Condensed Bold"/>
                <a:sym typeface="Roboto Condensed Bold"/>
              </a:rPr>
              <a:t>dẫn</a:t>
            </a:r>
            <a:endParaRPr lang="en-US" sz="3500" b="1" dirty="0">
              <a:solidFill>
                <a:srgbClr val="78292A"/>
              </a:solidFill>
              <a:latin typeface="Roboto Condensed Bold"/>
              <a:ea typeface="Roboto Condensed Bold"/>
              <a:cs typeface="Roboto Condensed Bold"/>
              <a:sym typeface="Roboto Condensed Bold"/>
            </a:endParaRPr>
          </a:p>
          <a:p>
            <a:pPr algn="just">
              <a:lnSpc>
                <a:spcPts val="4550"/>
              </a:lnSpc>
            </a:pPr>
            <a:endParaRPr lang="en-US" sz="3500" b="1" dirty="0">
              <a:solidFill>
                <a:srgbClr val="78292A"/>
              </a:solidFill>
              <a:latin typeface="Roboto Condensed Bold"/>
              <a:ea typeface="Roboto Condensed Bold"/>
              <a:cs typeface="Roboto Condensed Bold"/>
              <a:sym typeface="Roboto Condensed Bold"/>
            </a:endParaRPr>
          </a:p>
        </p:txBody>
      </p:sp>
      <p:sp>
        <p:nvSpPr>
          <p:cNvPr id="6" name="Freeform 6"/>
          <p:cNvSpPr/>
          <p:nvPr/>
        </p:nvSpPr>
        <p:spPr>
          <a:xfrm>
            <a:off x="4220711" y="2341057"/>
            <a:ext cx="9379053" cy="4525393"/>
          </a:xfrm>
          <a:custGeom>
            <a:avLst/>
            <a:gdLst/>
            <a:ahLst/>
            <a:cxnLst/>
            <a:rect l="l" t="t" r="r" b="b"/>
            <a:pathLst>
              <a:path w="9379053" h="4525393">
                <a:moveTo>
                  <a:pt x="0" y="0"/>
                </a:moveTo>
                <a:lnTo>
                  <a:pt x="9379053" y="0"/>
                </a:lnTo>
                <a:lnTo>
                  <a:pt x="9379053" y="4525394"/>
                </a:lnTo>
                <a:lnTo>
                  <a:pt x="0" y="4525394"/>
                </a:lnTo>
                <a:lnTo>
                  <a:pt x="0" y="0"/>
                </a:lnTo>
                <a:close/>
              </a:path>
            </a:pathLst>
          </a:custGeom>
          <a:blipFill>
            <a:blip r:embed="rId2"/>
            <a:stretch>
              <a:fillRect/>
            </a:stretch>
          </a:blipFill>
        </p:spPr>
        <p:txBody>
          <a:bodyPr/>
          <a:lstStyle/>
          <a:p>
            <a:endParaRPr lang="en-US"/>
          </a:p>
        </p:txBody>
      </p:sp>
      <p:sp>
        <p:nvSpPr>
          <p:cNvPr id="7" name="TextBox 7"/>
          <p:cNvSpPr txBox="1"/>
          <p:nvPr/>
        </p:nvSpPr>
        <p:spPr>
          <a:xfrm>
            <a:off x="2562858" y="775806"/>
            <a:ext cx="11229342" cy="914400"/>
          </a:xfrm>
          <a:prstGeom prst="rect">
            <a:avLst/>
          </a:prstGeom>
        </p:spPr>
        <p:txBody>
          <a:bodyPr wrap="square" lIns="0" tIns="0" rIns="0" bIns="0" rtlCol="0" anchor="t">
            <a:spAutoFit/>
          </a:bodyPr>
          <a:lstStyle/>
          <a:p>
            <a:pPr algn="ctr">
              <a:lnSpc>
                <a:spcPts val="7200"/>
              </a:lnSpc>
              <a:spcBef>
                <a:spcPct val="0"/>
              </a:spcBef>
            </a:pPr>
            <a:r>
              <a:rPr lang="en-US" sz="6000" b="1" dirty="0">
                <a:solidFill>
                  <a:srgbClr val="022340"/>
                </a:solidFill>
                <a:latin typeface="Fraunces Bold"/>
                <a:ea typeface="Fraunces Bold"/>
                <a:cs typeface="Fraunces Bold"/>
                <a:sym typeface="Fraunces Bold"/>
              </a:rPr>
              <a:t>II. THỰC HÀNH TIẾNG VIỆT</a:t>
            </a:r>
          </a:p>
        </p:txBody>
      </p:sp>
      <p:sp>
        <p:nvSpPr>
          <p:cNvPr id="8" name="TextBox 8"/>
          <p:cNvSpPr txBox="1"/>
          <p:nvPr/>
        </p:nvSpPr>
        <p:spPr>
          <a:xfrm>
            <a:off x="4389842" y="3337322"/>
            <a:ext cx="8618925" cy="1390650"/>
          </a:xfrm>
          <a:prstGeom prst="rect">
            <a:avLst/>
          </a:prstGeom>
        </p:spPr>
        <p:txBody>
          <a:bodyPr lIns="0" tIns="0" rIns="0" bIns="0" rtlCol="0" anchor="t">
            <a:spAutoFit/>
          </a:bodyPr>
          <a:lstStyle/>
          <a:p>
            <a:pPr algn="ctr">
              <a:lnSpc>
                <a:spcPts val="5400"/>
              </a:lnSpc>
              <a:spcBef>
                <a:spcPct val="0"/>
              </a:spcBef>
            </a:pPr>
            <a:r>
              <a:rPr lang="en-US" sz="4500" b="1">
                <a:solidFill>
                  <a:srgbClr val="424040"/>
                </a:solidFill>
                <a:latin typeface="Roboto Condensed Bold"/>
                <a:ea typeface="Roboto Condensed Bold"/>
                <a:cs typeface="Roboto Condensed Bold"/>
                <a:sym typeface="Roboto Condensed Bold"/>
              </a:rPr>
              <a:t>Từ đó, em rút ra bài học gì trong việc tham khảo và trích dẫn tài liệu?</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E5A2"/>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7409371" y="446294"/>
            <a:ext cx="9849929" cy="9840706"/>
            <a:chOff x="0" y="0"/>
            <a:chExt cx="3255264" cy="3252216"/>
          </a:xfrm>
        </p:grpSpPr>
        <p:sp>
          <p:nvSpPr>
            <p:cNvPr id="3" name="Freeform 3"/>
            <p:cNvSpPr/>
            <p:nvPr/>
          </p:nvSpPr>
          <p:spPr>
            <a:xfrm>
              <a:off x="0" y="0"/>
              <a:ext cx="3255264" cy="3252216"/>
            </a:xfrm>
            <a:custGeom>
              <a:avLst/>
              <a:gdLst/>
              <a:ahLst/>
              <a:cxnLst/>
              <a:rect l="l" t="t" r="r" b="b"/>
              <a:pathLst>
                <a:path w="3255264" h="3252216">
                  <a:moveTo>
                    <a:pt x="3255264" y="3252216"/>
                  </a:moveTo>
                  <a:lnTo>
                    <a:pt x="0" y="3252216"/>
                  </a:lnTo>
                  <a:lnTo>
                    <a:pt x="0" y="0"/>
                  </a:lnTo>
                  <a:lnTo>
                    <a:pt x="3255264" y="0"/>
                  </a:lnTo>
                  <a:lnTo>
                    <a:pt x="3255264" y="3252216"/>
                  </a:lnTo>
                  <a:close/>
                </a:path>
              </a:pathLst>
            </a:custGeom>
            <a:blipFill>
              <a:blip r:embed="rId2"/>
              <a:stretch>
                <a:fillRect l="-15" r="-15"/>
              </a:stretch>
            </a:blipFill>
          </p:spPr>
          <p:txBody>
            <a:bodyPr/>
            <a:lstStyle/>
            <a:p>
              <a:endParaRPr lang="en-US"/>
            </a:p>
          </p:txBody>
        </p:sp>
        <p:sp>
          <p:nvSpPr>
            <p:cNvPr id="4" name="Freeform 4"/>
            <p:cNvSpPr/>
            <p:nvPr/>
          </p:nvSpPr>
          <p:spPr>
            <a:xfrm>
              <a:off x="178784" y="170440"/>
              <a:ext cx="2903731" cy="2875349"/>
            </a:xfrm>
            <a:custGeom>
              <a:avLst/>
              <a:gdLst/>
              <a:ahLst/>
              <a:cxnLst/>
              <a:rect l="l" t="t" r="r" b="b"/>
              <a:pathLst>
                <a:path w="2903731" h="2875349">
                  <a:moveTo>
                    <a:pt x="65607" y="158"/>
                  </a:moveTo>
                  <a:lnTo>
                    <a:pt x="2878476" y="31987"/>
                  </a:lnTo>
                  <a:cubicBezTo>
                    <a:pt x="2892501" y="32145"/>
                    <a:pt x="2903731" y="43665"/>
                    <a:pt x="2903531" y="57691"/>
                  </a:cubicBezTo>
                  <a:lnTo>
                    <a:pt x="2863754" y="2850091"/>
                  </a:lnTo>
                  <a:cubicBezTo>
                    <a:pt x="2863553" y="2864142"/>
                    <a:pt x="2851959" y="2875349"/>
                    <a:pt x="2837909" y="2875069"/>
                  </a:cubicBezTo>
                  <a:lnTo>
                    <a:pt x="25041" y="2819370"/>
                  </a:lnTo>
                  <a:cubicBezTo>
                    <a:pt x="11100" y="2819094"/>
                    <a:pt x="0" y="2807608"/>
                    <a:pt x="200" y="2793665"/>
                  </a:cubicBezTo>
                  <a:lnTo>
                    <a:pt x="39977" y="25136"/>
                  </a:lnTo>
                  <a:cubicBezTo>
                    <a:pt x="40179" y="11171"/>
                    <a:pt x="51641" y="0"/>
                    <a:pt x="65607" y="158"/>
                  </a:cubicBezTo>
                  <a:close/>
                </a:path>
              </a:pathLst>
            </a:custGeom>
            <a:blipFill>
              <a:blip r:embed="rId3"/>
              <a:stretch>
                <a:fillRect t="-494" b="-494"/>
              </a:stretch>
            </a:blipFill>
          </p:spPr>
          <p:txBody>
            <a:bodyPr/>
            <a:lstStyle/>
            <a:p>
              <a:endParaRPr lang="en-US"/>
            </a:p>
          </p:txBody>
        </p:sp>
      </p:grpSp>
      <p:sp>
        <p:nvSpPr>
          <p:cNvPr id="5" name="Freeform 5"/>
          <p:cNvSpPr/>
          <p:nvPr/>
        </p:nvSpPr>
        <p:spPr>
          <a:xfrm>
            <a:off x="-1507425" y="2524465"/>
            <a:ext cx="8916796" cy="8421418"/>
          </a:xfrm>
          <a:custGeom>
            <a:avLst/>
            <a:gdLst/>
            <a:ahLst/>
            <a:cxnLst/>
            <a:rect l="l" t="t" r="r" b="b"/>
            <a:pathLst>
              <a:path w="8916796" h="8421418">
                <a:moveTo>
                  <a:pt x="0" y="0"/>
                </a:moveTo>
                <a:lnTo>
                  <a:pt x="8916796" y="0"/>
                </a:lnTo>
                <a:lnTo>
                  <a:pt x="8916796" y="8421418"/>
                </a:lnTo>
                <a:lnTo>
                  <a:pt x="0" y="842141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6" name="Freeform 6"/>
          <p:cNvSpPr/>
          <p:nvPr/>
        </p:nvSpPr>
        <p:spPr>
          <a:xfrm rot="1563767">
            <a:off x="16934195" y="71084"/>
            <a:ext cx="874953" cy="2382297"/>
          </a:xfrm>
          <a:custGeom>
            <a:avLst/>
            <a:gdLst/>
            <a:ahLst/>
            <a:cxnLst/>
            <a:rect l="l" t="t" r="r" b="b"/>
            <a:pathLst>
              <a:path w="874953" h="2382297">
                <a:moveTo>
                  <a:pt x="0" y="0"/>
                </a:moveTo>
                <a:lnTo>
                  <a:pt x="874952" y="0"/>
                </a:lnTo>
                <a:lnTo>
                  <a:pt x="874952" y="2382297"/>
                </a:lnTo>
                <a:lnTo>
                  <a:pt x="0" y="238229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7" name="TextBox 7"/>
          <p:cNvSpPr txBox="1"/>
          <p:nvPr/>
        </p:nvSpPr>
        <p:spPr>
          <a:xfrm>
            <a:off x="435882" y="1019175"/>
            <a:ext cx="6265162" cy="1362075"/>
          </a:xfrm>
          <a:prstGeom prst="rect">
            <a:avLst/>
          </a:prstGeom>
        </p:spPr>
        <p:txBody>
          <a:bodyPr lIns="0" tIns="0" rIns="0" bIns="0" rtlCol="0" anchor="t">
            <a:spAutoFit/>
          </a:bodyPr>
          <a:lstStyle/>
          <a:p>
            <a:pPr algn="ctr">
              <a:lnSpc>
                <a:spcPts val="10679"/>
              </a:lnSpc>
            </a:pPr>
            <a:r>
              <a:rPr lang="en-US" sz="8899">
                <a:solidFill>
                  <a:srgbClr val="022340"/>
                </a:solidFill>
                <a:latin typeface="#9Slide05 Dear Saturday"/>
                <a:ea typeface="#9Slide05 Dear Saturday"/>
                <a:cs typeface="#9Slide05 Dear Saturday"/>
                <a:sym typeface="#9Slide05 Dear Saturday"/>
              </a:rPr>
              <a:t>Góc chia sẻ</a:t>
            </a:r>
          </a:p>
        </p:txBody>
      </p:sp>
      <p:sp>
        <p:nvSpPr>
          <p:cNvPr id="8" name="TextBox 8"/>
          <p:cNvSpPr txBox="1"/>
          <p:nvPr/>
        </p:nvSpPr>
        <p:spPr>
          <a:xfrm>
            <a:off x="129918" y="3889191"/>
            <a:ext cx="6571126" cy="4436745"/>
          </a:xfrm>
          <a:prstGeom prst="rect">
            <a:avLst/>
          </a:prstGeom>
        </p:spPr>
        <p:txBody>
          <a:bodyPr lIns="0" tIns="0" rIns="0" bIns="0" rtlCol="0" anchor="t">
            <a:spAutoFit/>
          </a:bodyPr>
          <a:lstStyle/>
          <a:p>
            <a:pPr algn="ctr">
              <a:lnSpc>
                <a:spcPts val="5880"/>
              </a:lnSpc>
            </a:pPr>
            <a:r>
              <a:rPr lang="en-US" sz="4200">
                <a:solidFill>
                  <a:srgbClr val="F2F1F4"/>
                </a:solidFill>
                <a:latin typeface="Roboto Condensed"/>
                <a:ea typeface="Roboto Condensed"/>
                <a:cs typeface="Roboto Condensed"/>
                <a:sym typeface="Roboto Condensed"/>
              </a:rPr>
              <a:t>Quan điểm của em về hiện tượng này như thế nào? Em có suy nghĩ gì về hiện tượng “sao chép” trong các hoạt động như thể thao, giải trí, nghệ thuật,… trong xã hội hiện nay?</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D4D4"/>
        </a:solidFill>
        <a:effectLst/>
      </p:bgPr>
    </p:bg>
    <p:spTree>
      <p:nvGrpSpPr>
        <p:cNvPr id="1" name=""/>
        <p:cNvGrpSpPr/>
        <p:nvPr/>
      </p:nvGrpSpPr>
      <p:grpSpPr>
        <a:xfrm>
          <a:off x="0" y="0"/>
          <a:ext cx="0" cy="0"/>
          <a:chOff x="0" y="0"/>
          <a:chExt cx="0" cy="0"/>
        </a:xfrm>
      </p:grpSpPr>
      <p:grpSp>
        <p:nvGrpSpPr>
          <p:cNvPr id="2" name="Group 2"/>
          <p:cNvGrpSpPr/>
          <p:nvPr/>
        </p:nvGrpSpPr>
        <p:grpSpPr>
          <a:xfrm>
            <a:off x="1224347" y="1571965"/>
            <a:ext cx="18157401" cy="9372411"/>
            <a:chOff x="0" y="0"/>
            <a:chExt cx="24209868" cy="12496548"/>
          </a:xfrm>
        </p:grpSpPr>
        <p:sp>
          <p:nvSpPr>
            <p:cNvPr id="3" name="AutoShape 3"/>
            <p:cNvSpPr/>
            <p:nvPr/>
          </p:nvSpPr>
          <p:spPr>
            <a:xfrm rot="-155262">
              <a:off x="379342" y="526613"/>
              <a:ext cx="23585320" cy="11394919"/>
            </a:xfrm>
            <a:prstGeom prst="rect">
              <a:avLst/>
            </a:prstGeom>
            <a:solidFill>
              <a:srgbClr val="F2F1F4"/>
            </a:solidFill>
          </p:spPr>
          <p:txBody>
            <a:bodyPr/>
            <a:lstStyle/>
            <a:p>
              <a:endParaRPr lang="en-US"/>
            </a:p>
          </p:txBody>
        </p:sp>
        <p:sp>
          <p:nvSpPr>
            <p:cNvPr id="4" name="AutoShape 4"/>
            <p:cNvSpPr/>
            <p:nvPr/>
          </p:nvSpPr>
          <p:spPr>
            <a:xfrm rot="-90015">
              <a:off x="145126" y="794832"/>
              <a:ext cx="23585320" cy="11394919"/>
            </a:xfrm>
            <a:prstGeom prst="rect">
              <a:avLst/>
            </a:prstGeom>
            <a:solidFill>
              <a:srgbClr val="FFFFFF"/>
            </a:solidFill>
          </p:spPr>
          <p:txBody>
            <a:bodyPr/>
            <a:lstStyle/>
            <a:p>
              <a:endParaRPr lang="en-US"/>
            </a:p>
          </p:txBody>
        </p:sp>
      </p:grpSp>
      <p:sp>
        <p:nvSpPr>
          <p:cNvPr id="5" name="Freeform 5"/>
          <p:cNvSpPr/>
          <p:nvPr/>
        </p:nvSpPr>
        <p:spPr>
          <a:xfrm>
            <a:off x="-2002831" y="-1690820"/>
            <a:ext cx="8916796" cy="8421418"/>
          </a:xfrm>
          <a:custGeom>
            <a:avLst/>
            <a:gdLst/>
            <a:ahLst/>
            <a:cxnLst/>
            <a:rect l="l" t="t" r="r" b="b"/>
            <a:pathLst>
              <a:path w="8916796" h="8421418">
                <a:moveTo>
                  <a:pt x="0" y="0"/>
                </a:moveTo>
                <a:lnTo>
                  <a:pt x="8916796" y="0"/>
                </a:lnTo>
                <a:lnTo>
                  <a:pt x="8916796" y="8421418"/>
                </a:lnTo>
                <a:lnTo>
                  <a:pt x="0" y="842141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6" name="Freeform 6"/>
          <p:cNvSpPr/>
          <p:nvPr/>
        </p:nvSpPr>
        <p:spPr>
          <a:xfrm rot="1563767">
            <a:off x="16821824" y="380816"/>
            <a:ext cx="874953" cy="2382297"/>
          </a:xfrm>
          <a:custGeom>
            <a:avLst/>
            <a:gdLst/>
            <a:ahLst/>
            <a:cxnLst/>
            <a:rect l="l" t="t" r="r" b="b"/>
            <a:pathLst>
              <a:path w="874953" h="2382297">
                <a:moveTo>
                  <a:pt x="0" y="0"/>
                </a:moveTo>
                <a:lnTo>
                  <a:pt x="874952" y="0"/>
                </a:lnTo>
                <a:lnTo>
                  <a:pt x="874952" y="2382297"/>
                </a:lnTo>
                <a:lnTo>
                  <a:pt x="0" y="238229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7" name="Freeform 7"/>
          <p:cNvSpPr/>
          <p:nvPr/>
        </p:nvSpPr>
        <p:spPr>
          <a:xfrm>
            <a:off x="10353348" y="1525585"/>
            <a:ext cx="3220313" cy="824813"/>
          </a:xfrm>
          <a:custGeom>
            <a:avLst/>
            <a:gdLst/>
            <a:ahLst/>
            <a:cxnLst/>
            <a:rect l="l" t="t" r="r" b="b"/>
            <a:pathLst>
              <a:path w="3220313" h="824813">
                <a:moveTo>
                  <a:pt x="0" y="0"/>
                </a:moveTo>
                <a:lnTo>
                  <a:pt x="3220314" y="0"/>
                </a:lnTo>
                <a:lnTo>
                  <a:pt x="3220314" y="824812"/>
                </a:lnTo>
                <a:lnTo>
                  <a:pt x="0" y="82481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8" name="Freeform 8"/>
          <p:cNvSpPr/>
          <p:nvPr/>
        </p:nvSpPr>
        <p:spPr>
          <a:xfrm>
            <a:off x="11963505" y="4205289"/>
            <a:ext cx="5899260" cy="6081711"/>
          </a:xfrm>
          <a:custGeom>
            <a:avLst/>
            <a:gdLst/>
            <a:ahLst/>
            <a:cxnLst/>
            <a:rect l="l" t="t" r="r" b="b"/>
            <a:pathLst>
              <a:path w="5899260" h="6081711">
                <a:moveTo>
                  <a:pt x="0" y="0"/>
                </a:moveTo>
                <a:lnTo>
                  <a:pt x="5899260" y="0"/>
                </a:lnTo>
                <a:lnTo>
                  <a:pt x="5899260" y="6081711"/>
                </a:lnTo>
                <a:lnTo>
                  <a:pt x="0" y="6081711"/>
                </a:lnTo>
                <a:lnTo>
                  <a:pt x="0" y="0"/>
                </a:lnTo>
                <a:close/>
              </a:path>
            </a:pathLst>
          </a:custGeom>
          <a:blipFill>
            <a:blip r:embed="rId8"/>
            <a:stretch>
              <a:fillRect/>
            </a:stretch>
          </a:blipFill>
        </p:spPr>
        <p:txBody>
          <a:bodyPr/>
          <a:lstStyle/>
          <a:p>
            <a:endParaRPr lang="en-US"/>
          </a:p>
        </p:txBody>
      </p:sp>
      <p:sp>
        <p:nvSpPr>
          <p:cNvPr id="9" name="TextBox 9"/>
          <p:cNvSpPr txBox="1"/>
          <p:nvPr/>
        </p:nvSpPr>
        <p:spPr>
          <a:xfrm>
            <a:off x="755904" y="1019175"/>
            <a:ext cx="4360069" cy="2162175"/>
          </a:xfrm>
          <a:prstGeom prst="rect">
            <a:avLst/>
          </a:prstGeom>
        </p:spPr>
        <p:txBody>
          <a:bodyPr lIns="0" tIns="0" rIns="0" bIns="0" rtlCol="0" anchor="t">
            <a:spAutoFit/>
          </a:bodyPr>
          <a:lstStyle/>
          <a:p>
            <a:pPr algn="ctr">
              <a:lnSpc>
                <a:spcPts val="8519"/>
              </a:lnSpc>
              <a:spcBef>
                <a:spcPct val="0"/>
              </a:spcBef>
            </a:pPr>
            <a:r>
              <a:rPr lang="en-US" sz="7099">
                <a:solidFill>
                  <a:srgbClr val="EEDCC5"/>
                </a:solidFill>
                <a:latin typeface="#9Slide07 SFU Blackout"/>
                <a:ea typeface="#9Slide07 SFU Blackout"/>
                <a:cs typeface="#9Slide07 SFU Blackout"/>
                <a:sym typeface="#9Slide07 SFU Blackout"/>
              </a:rPr>
              <a:t>CHẶNG 3: </a:t>
            </a:r>
          </a:p>
          <a:p>
            <a:pPr algn="ctr">
              <a:lnSpc>
                <a:spcPts val="8519"/>
              </a:lnSpc>
              <a:spcBef>
                <a:spcPct val="0"/>
              </a:spcBef>
            </a:pPr>
            <a:r>
              <a:rPr lang="en-US" sz="7099">
                <a:solidFill>
                  <a:srgbClr val="EEDCC5"/>
                </a:solidFill>
                <a:latin typeface="#9Slide07 SFU Blackout"/>
                <a:ea typeface="#9Slide07 SFU Blackout"/>
                <a:cs typeface="#9Slide07 SFU Blackout"/>
                <a:sym typeface="#9Slide07 SFU Blackout"/>
              </a:rPr>
              <a:t>TĂNG TỐC</a:t>
            </a:r>
          </a:p>
        </p:txBody>
      </p:sp>
      <p:sp>
        <p:nvSpPr>
          <p:cNvPr id="10" name="TextBox 10"/>
          <p:cNvSpPr txBox="1"/>
          <p:nvPr/>
        </p:nvSpPr>
        <p:spPr>
          <a:xfrm>
            <a:off x="2776446" y="5404973"/>
            <a:ext cx="8275039" cy="4743450"/>
          </a:xfrm>
          <a:prstGeom prst="rect">
            <a:avLst/>
          </a:prstGeom>
        </p:spPr>
        <p:txBody>
          <a:bodyPr lIns="0" tIns="0" rIns="0" bIns="0" rtlCol="0" anchor="t">
            <a:spAutoFit/>
          </a:bodyPr>
          <a:lstStyle/>
          <a:p>
            <a:pPr algn="just">
              <a:lnSpc>
                <a:spcPts val="5399"/>
              </a:lnSpc>
            </a:pPr>
            <a:r>
              <a:rPr lang="en-US" sz="4499" b="1">
                <a:solidFill>
                  <a:srgbClr val="022340"/>
                </a:solidFill>
                <a:latin typeface="Roboto Condensed Bold"/>
                <a:ea typeface="Roboto Condensed Bold"/>
                <a:cs typeface="Roboto Condensed Bold"/>
                <a:sym typeface="Roboto Condensed Bold"/>
              </a:rPr>
              <a:t>Bài 3 (sgk tr101) Trong tạo lập văn bản, việc không dẫn nguồn tài liệu khi dùng lời hoặc ý của người khác và việc trích dẫn theo cách gián tiếp khác nhau như thế nào?</a:t>
            </a:r>
          </a:p>
          <a:p>
            <a:pPr algn="just">
              <a:lnSpc>
                <a:spcPts val="5399"/>
              </a:lnSpc>
            </a:pPr>
            <a:endParaRPr lang="en-US" sz="4499" b="1">
              <a:solidFill>
                <a:srgbClr val="022340"/>
              </a:solidFill>
              <a:latin typeface="Roboto Condensed Bold"/>
              <a:ea typeface="Roboto Condensed Bold"/>
              <a:cs typeface="Roboto Condensed Bold"/>
              <a:sym typeface="Roboto Condensed Bold"/>
            </a:endParaRPr>
          </a:p>
          <a:p>
            <a:pPr algn="just">
              <a:lnSpc>
                <a:spcPts val="5399"/>
              </a:lnSpc>
              <a:spcBef>
                <a:spcPct val="0"/>
              </a:spcBef>
            </a:pPr>
            <a:endParaRPr lang="en-US" sz="4499" b="1">
              <a:solidFill>
                <a:srgbClr val="022340"/>
              </a:solidFill>
              <a:latin typeface="Roboto Condensed Bold"/>
              <a:ea typeface="Roboto Condensed Bold"/>
              <a:cs typeface="Roboto Condensed Bold"/>
              <a:sym typeface="Roboto Condensed Bold"/>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D4D4"/>
        </a:solidFill>
        <a:effectLst/>
      </p:bgPr>
    </p:bg>
    <p:spTree>
      <p:nvGrpSpPr>
        <p:cNvPr id="1" name=""/>
        <p:cNvGrpSpPr/>
        <p:nvPr/>
      </p:nvGrpSpPr>
      <p:grpSpPr>
        <a:xfrm>
          <a:off x="0" y="0"/>
          <a:ext cx="0" cy="0"/>
          <a:chOff x="0" y="0"/>
          <a:chExt cx="0" cy="0"/>
        </a:xfrm>
      </p:grpSpPr>
      <p:grpSp>
        <p:nvGrpSpPr>
          <p:cNvPr id="2" name="Group 2"/>
          <p:cNvGrpSpPr/>
          <p:nvPr/>
        </p:nvGrpSpPr>
        <p:grpSpPr>
          <a:xfrm>
            <a:off x="385976" y="1202095"/>
            <a:ext cx="18157401" cy="9372411"/>
            <a:chOff x="0" y="0"/>
            <a:chExt cx="24209868" cy="12496548"/>
          </a:xfrm>
        </p:grpSpPr>
        <p:sp>
          <p:nvSpPr>
            <p:cNvPr id="3" name="AutoShape 3"/>
            <p:cNvSpPr/>
            <p:nvPr/>
          </p:nvSpPr>
          <p:spPr>
            <a:xfrm rot="-155262">
              <a:off x="379342" y="526613"/>
              <a:ext cx="23585320" cy="11394919"/>
            </a:xfrm>
            <a:prstGeom prst="rect">
              <a:avLst/>
            </a:prstGeom>
            <a:solidFill>
              <a:srgbClr val="F2F1F4"/>
            </a:solidFill>
          </p:spPr>
          <p:txBody>
            <a:bodyPr/>
            <a:lstStyle/>
            <a:p>
              <a:endParaRPr lang="en-US"/>
            </a:p>
          </p:txBody>
        </p:sp>
        <p:sp>
          <p:nvSpPr>
            <p:cNvPr id="4" name="AutoShape 4"/>
            <p:cNvSpPr/>
            <p:nvPr/>
          </p:nvSpPr>
          <p:spPr>
            <a:xfrm rot="-90015">
              <a:off x="145126" y="794832"/>
              <a:ext cx="23585320" cy="11394919"/>
            </a:xfrm>
            <a:prstGeom prst="rect">
              <a:avLst/>
            </a:prstGeom>
            <a:solidFill>
              <a:srgbClr val="FFFFFF"/>
            </a:solidFill>
          </p:spPr>
          <p:txBody>
            <a:bodyPr/>
            <a:lstStyle/>
            <a:p>
              <a:endParaRPr lang="en-US"/>
            </a:p>
          </p:txBody>
        </p:sp>
      </p:grpSp>
      <p:sp>
        <p:nvSpPr>
          <p:cNvPr id="5" name="Freeform 5"/>
          <p:cNvSpPr/>
          <p:nvPr/>
        </p:nvSpPr>
        <p:spPr>
          <a:xfrm rot="1563767">
            <a:off x="16821824" y="380816"/>
            <a:ext cx="874953" cy="2382297"/>
          </a:xfrm>
          <a:custGeom>
            <a:avLst/>
            <a:gdLst/>
            <a:ahLst/>
            <a:cxnLst/>
            <a:rect l="l" t="t" r="r" b="b"/>
            <a:pathLst>
              <a:path w="874953" h="2382297">
                <a:moveTo>
                  <a:pt x="0" y="0"/>
                </a:moveTo>
                <a:lnTo>
                  <a:pt x="874952" y="0"/>
                </a:lnTo>
                <a:lnTo>
                  <a:pt x="874952" y="2382297"/>
                </a:lnTo>
                <a:lnTo>
                  <a:pt x="0" y="238229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6" name="Freeform 6"/>
          <p:cNvSpPr/>
          <p:nvPr/>
        </p:nvSpPr>
        <p:spPr>
          <a:xfrm>
            <a:off x="10353348" y="1525585"/>
            <a:ext cx="3220313" cy="824813"/>
          </a:xfrm>
          <a:custGeom>
            <a:avLst/>
            <a:gdLst/>
            <a:ahLst/>
            <a:cxnLst/>
            <a:rect l="l" t="t" r="r" b="b"/>
            <a:pathLst>
              <a:path w="3220313" h="824813">
                <a:moveTo>
                  <a:pt x="0" y="0"/>
                </a:moveTo>
                <a:lnTo>
                  <a:pt x="3220314" y="0"/>
                </a:lnTo>
                <a:lnTo>
                  <a:pt x="3220314" y="824812"/>
                </a:lnTo>
                <a:lnTo>
                  <a:pt x="0" y="824812"/>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7" name="TextBox 7"/>
          <p:cNvSpPr txBox="1"/>
          <p:nvPr/>
        </p:nvSpPr>
        <p:spPr>
          <a:xfrm rot="-222717">
            <a:off x="1427643" y="2564362"/>
            <a:ext cx="9776205" cy="7096125"/>
          </a:xfrm>
          <a:prstGeom prst="rect">
            <a:avLst/>
          </a:prstGeom>
        </p:spPr>
        <p:txBody>
          <a:bodyPr lIns="0" tIns="0" rIns="0" bIns="0" rtlCol="0" anchor="t">
            <a:spAutoFit/>
          </a:bodyPr>
          <a:lstStyle/>
          <a:p>
            <a:pPr algn="just">
              <a:lnSpc>
                <a:spcPts val="6299"/>
              </a:lnSpc>
            </a:pPr>
            <a:r>
              <a:rPr lang="en-US" sz="4499" b="1">
                <a:solidFill>
                  <a:srgbClr val="022340"/>
                </a:solidFill>
                <a:latin typeface="Roboto Condensed Bold"/>
                <a:ea typeface="Roboto Condensed Bold"/>
                <a:cs typeface="Roboto Condensed Bold"/>
                <a:sym typeface="Roboto Condensed Bold"/>
              </a:rPr>
              <a:t>Bài 3 trang 101 – SGK</a:t>
            </a:r>
          </a:p>
          <a:p>
            <a:pPr algn="just">
              <a:lnSpc>
                <a:spcPts val="6299"/>
              </a:lnSpc>
            </a:pPr>
            <a:r>
              <a:rPr lang="en-US" sz="4499">
                <a:solidFill>
                  <a:srgbClr val="022340"/>
                </a:solidFill>
                <a:latin typeface="Roboto Condensed"/>
                <a:ea typeface="Roboto Condensed"/>
                <a:cs typeface="Roboto Condensed"/>
                <a:sym typeface="Roboto Condensed"/>
              </a:rPr>
              <a:t>Việc không dẫn nguồn tài liệu khi dùng lời hoặc ý của người khác bị coi là đạo văn. Điều này khác với việc trích dẫn theo cách gián tiếp, vì khi trích dẫn gián tiếp, phần dẫn không được đặt trong dấu ngoặc kép nhưng người viết vẫn nêu rõ tên tác giả và xuất xứ của phần trích dẫn.</a:t>
            </a:r>
          </a:p>
          <a:p>
            <a:pPr algn="just">
              <a:lnSpc>
                <a:spcPts val="6299"/>
              </a:lnSpc>
            </a:pPr>
            <a:endParaRPr lang="en-US" sz="4499">
              <a:solidFill>
                <a:srgbClr val="022340"/>
              </a:solidFill>
              <a:latin typeface="Roboto Condensed"/>
              <a:ea typeface="Roboto Condensed"/>
              <a:cs typeface="Roboto Condensed"/>
              <a:sym typeface="Roboto Condensed"/>
            </a:endParaRPr>
          </a:p>
        </p:txBody>
      </p:sp>
      <p:sp>
        <p:nvSpPr>
          <p:cNvPr id="8" name="Freeform 8"/>
          <p:cNvSpPr/>
          <p:nvPr/>
        </p:nvSpPr>
        <p:spPr>
          <a:xfrm>
            <a:off x="11963505" y="4205289"/>
            <a:ext cx="5899260" cy="6081711"/>
          </a:xfrm>
          <a:custGeom>
            <a:avLst/>
            <a:gdLst/>
            <a:ahLst/>
            <a:cxnLst/>
            <a:rect l="l" t="t" r="r" b="b"/>
            <a:pathLst>
              <a:path w="5899260" h="6081711">
                <a:moveTo>
                  <a:pt x="0" y="0"/>
                </a:moveTo>
                <a:lnTo>
                  <a:pt x="5899260" y="0"/>
                </a:lnTo>
                <a:lnTo>
                  <a:pt x="5899260" y="6081711"/>
                </a:lnTo>
                <a:lnTo>
                  <a:pt x="0" y="6081711"/>
                </a:lnTo>
                <a:lnTo>
                  <a:pt x="0" y="0"/>
                </a:lnTo>
                <a:close/>
              </a:path>
            </a:pathLst>
          </a:custGeom>
          <a:blipFill>
            <a:blip r:embed="rId6"/>
            <a:stretch>
              <a:fillRect/>
            </a:stretch>
          </a:blipFill>
        </p:spPr>
        <p:txBody>
          <a:bodyPr/>
          <a:lstStyle/>
          <a:p>
            <a:endParaRPr 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D4D4"/>
        </a:solidFill>
        <a:effectLst/>
      </p:bgPr>
    </p:bg>
    <p:spTree>
      <p:nvGrpSpPr>
        <p:cNvPr id="1" name=""/>
        <p:cNvGrpSpPr/>
        <p:nvPr/>
      </p:nvGrpSpPr>
      <p:grpSpPr>
        <a:xfrm>
          <a:off x="0" y="0"/>
          <a:ext cx="0" cy="0"/>
          <a:chOff x="0" y="0"/>
          <a:chExt cx="0" cy="0"/>
        </a:xfrm>
      </p:grpSpPr>
      <p:grpSp>
        <p:nvGrpSpPr>
          <p:cNvPr id="2" name="Group 2"/>
          <p:cNvGrpSpPr/>
          <p:nvPr/>
        </p:nvGrpSpPr>
        <p:grpSpPr>
          <a:xfrm>
            <a:off x="1224347" y="1571965"/>
            <a:ext cx="18157401" cy="9372411"/>
            <a:chOff x="0" y="0"/>
            <a:chExt cx="24209868" cy="12496548"/>
          </a:xfrm>
        </p:grpSpPr>
        <p:sp>
          <p:nvSpPr>
            <p:cNvPr id="3" name="AutoShape 3"/>
            <p:cNvSpPr/>
            <p:nvPr/>
          </p:nvSpPr>
          <p:spPr>
            <a:xfrm rot="-155262">
              <a:off x="379342" y="526613"/>
              <a:ext cx="23585320" cy="11394919"/>
            </a:xfrm>
            <a:prstGeom prst="rect">
              <a:avLst/>
            </a:prstGeom>
            <a:solidFill>
              <a:srgbClr val="F2F1F4"/>
            </a:solidFill>
          </p:spPr>
          <p:txBody>
            <a:bodyPr/>
            <a:lstStyle/>
            <a:p>
              <a:endParaRPr lang="en-US"/>
            </a:p>
          </p:txBody>
        </p:sp>
        <p:sp>
          <p:nvSpPr>
            <p:cNvPr id="4" name="AutoShape 4"/>
            <p:cNvSpPr/>
            <p:nvPr/>
          </p:nvSpPr>
          <p:spPr>
            <a:xfrm rot="-90015">
              <a:off x="145126" y="794832"/>
              <a:ext cx="23585320" cy="11394919"/>
            </a:xfrm>
            <a:prstGeom prst="rect">
              <a:avLst/>
            </a:prstGeom>
            <a:solidFill>
              <a:srgbClr val="FFFFFF"/>
            </a:solidFill>
          </p:spPr>
          <p:txBody>
            <a:bodyPr/>
            <a:lstStyle/>
            <a:p>
              <a:endParaRPr lang="en-US"/>
            </a:p>
          </p:txBody>
        </p:sp>
      </p:grpSp>
      <p:sp>
        <p:nvSpPr>
          <p:cNvPr id="5" name="Freeform 5"/>
          <p:cNvSpPr/>
          <p:nvPr/>
        </p:nvSpPr>
        <p:spPr>
          <a:xfrm>
            <a:off x="-2372376" y="-2638745"/>
            <a:ext cx="8916796" cy="8421418"/>
          </a:xfrm>
          <a:custGeom>
            <a:avLst/>
            <a:gdLst/>
            <a:ahLst/>
            <a:cxnLst/>
            <a:rect l="l" t="t" r="r" b="b"/>
            <a:pathLst>
              <a:path w="8916796" h="8421418">
                <a:moveTo>
                  <a:pt x="0" y="0"/>
                </a:moveTo>
                <a:lnTo>
                  <a:pt x="8916796" y="0"/>
                </a:lnTo>
                <a:lnTo>
                  <a:pt x="8916796" y="8421419"/>
                </a:lnTo>
                <a:lnTo>
                  <a:pt x="0" y="842141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6" name="Freeform 6"/>
          <p:cNvSpPr/>
          <p:nvPr/>
        </p:nvSpPr>
        <p:spPr>
          <a:xfrm rot="1563767">
            <a:off x="16821824" y="380816"/>
            <a:ext cx="874953" cy="2382297"/>
          </a:xfrm>
          <a:custGeom>
            <a:avLst/>
            <a:gdLst/>
            <a:ahLst/>
            <a:cxnLst/>
            <a:rect l="l" t="t" r="r" b="b"/>
            <a:pathLst>
              <a:path w="874953" h="2382297">
                <a:moveTo>
                  <a:pt x="0" y="0"/>
                </a:moveTo>
                <a:lnTo>
                  <a:pt x="874952" y="0"/>
                </a:lnTo>
                <a:lnTo>
                  <a:pt x="874952" y="2382297"/>
                </a:lnTo>
                <a:lnTo>
                  <a:pt x="0" y="2382297"/>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7" name="Freeform 7"/>
          <p:cNvSpPr/>
          <p:nvPr/>
        </p:nvSpPr>
        <p:spPr>
          <a:xfrm>
            <a:off x="10353348" y="1525585"/>
            <a:ext cx="3220313" cy="824813"/>
          </a:xfrm>
          <a:custGeom>
            <a:avLst/>
            <a:gdLst/>
            <a:ahLst/>
            <a:cxnLst/>
            <a:rect l="l" t="t" r="r" b="b"/>
            <a:pathLst>
              <a:path w="3220313" h="824813">
                <a:moveTo>
                  <a:pt x="0" y="0"/>
                </a:moveTo>
                <a:lnTo>
                  <a:pt x="3220314" y="0"/>
                </a:lnTo>
                <a:lnTo>
                  <a:pt x="3220314" y="824812"/>
                </a:lnTo>
                <a:lnTo>
                  <a:pt x="0" y="824812"/>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8" name="Freeform 8"/>
          <p:cNvSpPr/>
          <p:nvPr/>
        </p:nvSpPr>
        <p:spPr>
          <a:xfrm>
            <a:off x="7748778" y="2502721"/>
            <a:ext cx="9838204" cy="7022018"/>
          </a:xfrm>
          <a:custGeom>
            <a:avLst/>
            <a:gdLst/>
            <a:ahLst/>
            <a:cxnLst/>
            <a:rect l="l" t="t" r="r" b="b"/>
            <a:pathLst>
              <a:path w="9838204" h="7022018">
                <a:moveTo>
                  <a:pt x="0" y="0"/>
                </a:moveTo>
                <a:lnTo>
                  <a:pt x="9838203" y="0"/>
                </a:lnTo>
                <a:lnTo>
                  <a:pt x="9838203" y="7022018"/>
                </a:lnTo>
                <a:lnTo>
                  <a:pt x="0" y="7022018"/>
                </a:lnTo>
                <a:lnTo>
                  <a:pt x="0" y="0"/>
                </a:lnTo>
                <a:close/>
              </a:path>
            </a:pathLst>
          </a:custGeom>
          <a:blipFill>
            <a:blip r:embed="rId8"/>
            <a:stretch>
              <a:fillRect/>
            </a:stretch>
          </a:blipFill>
        </p:spPr>
        <p:txBody>
          <a:bodyPr/>
          <a:lstStyle/>
          <a:p>
            <a:endParaRPr lang="en-US"/>
          </a:p>
        </p:txBody>
      </p:sp>
      <p:sp>
        <p:nvSpPr>
          <p:cNvPr id="9" name="TextBox 9"/>
          <p:cNvSpPr txBox="1"/>
          <p:nvPr/>
        </p:nvSpPr>
        <p:spPr>
          <a:xfrm>
            <a:off x="981329" y="1019175"/>
            <a:ext cx="3909219" cy="2162175"/>
          </a:xfrm>
          <a:prstGeom prst="rect">
            <a:avLst/>
          </a:prstGeom>
        </p:spPr>
        <p:txBody>
          <a:bodyPr lIns="0" tIns="0" rIns="0" bIns="0" rtlCol="0" anchor="t">
            <a:spAutoFit/>
          </a:bodyPr>
          <a:lstStyle/>
          <a:p>
            <a:pPr algn="ctr">
              <a:lnSpc>
                <a:spcPts val="8519"/>
              </a:lnSpc>
              <a:spcBef>
                <a:spcPct val="0"/>
              </a:spcBef>
            </a:pPr>
            <a:r>
              <a:rPr lang="en-US" sz="7099">
                <a:solidFill>
                  <a:srgbClr val="EEDCC5"/>
                </a:solidFill>
                <a:latin typeface="#9Slide07 SFU Blackout"/>
                <a:ea typeface="#9Slide07 SFU Blackout"/>
                <a:cs typeface="#9Slide07 SFU Blackout"/>
                <a:sym typeface="#9Slide07 SFU Blackout"/>
              </a:rPr>
              <a:t>CHẶNG 4:</a:t>
            </a:r>
          </a:p>
          <a:p>
            <a:pPr algn="ctr">
              <a:lnSpc>
                <a:spcPts val="8519"/>
              </a:lnSpc>
              <a:spcBef>
                <a:spcPct val="0"/>
              </a:spcBef>
            </a:pPr>
            <a:r>
              <a:rPr lang="en-US" sz="7099">
                <a:solidFill>
                  <a:srgbClr val="EEDCC5"/>
                </a:solidFill>
                <a:latin typeface="#9Slide07 SFU Blackout"/>
                <a:ea typeface="#9Slide07 SFU Blackout"/>
                <a:cs typeface="#9Slide07 SFU Blackout"/>
                <a:sym typeface="#9Slide07 SFU Blackout"/>
              </a:rPr>
              <a:t>về đích</a:t>
            </a:r>
          </a:p>
        </p:txBody>
      </p:sp>
      <p:sp>
        <p:nvSpPr>
          <p:cNvPr id="10" name="TextBox 10"/>
          <p:cNvSpPr txBox="1"/>
          <p:nvPr/>
        </p:nvSpPr>
        <p:spPr>
          <a:xfrm>
            <a:off x="2086022" y="4342330"/>
            <a:ext cx="6671945" cy="6191250"/>
          </a:xfrm>
          <a:prstGeom prst="rect">
            <a:avLst/>
          </a:prstGeom>
        </p:spPr>
        <p:txBody>
          <a:bodyPr lIns="0" tIns="0" rIns="0" bIns="0" rtlCol="0" anchor="t">
            <a:spAutoFit/>
          </a:bodyPr>
          <a:lstStyle/>
          <a:p>
            <a:pPr algn="just">
              <a:lnSpc>
                <a:spcPts val="4920"/>
              </a:lnSpc>
            </a:pPr>
            <a:r>
              <a:rPr lang="en-US" sz="4100" b="1">
                <a:solidFill>
                  <a:srgbClr val="424040"/>
                </a:solidFill>
                <a:latin typeface="Roboto Condensed Bold"/>
                <a:ea typeface="Roboto Condensed Bold"/>
                <a:cs typeface="Roboto Condensed Bold"/>
                <a:sym typeface="Roboto Condensed Bold"/>
              </a:rPr>
              <a:t>Bài 4 (sgk tr42) Trình bày kinh nghiệm của em về việc sử dụng lời nói, ý tưởng, quan điểm,... của người khác khi viết văn bản nghị luận phân tích một tác phẩm văn học.</a:t>
            </a:r>
          </a:p>
          <a:p>
            <a:pPr marL="885191" lvl="1" indent="-442595" algn="just">
              <a:lnSpc>
                <a:spcPts val="4920"/>
              </a:lnSpc>
              <a:buFont typeface="Arial"/>
              <a:buChar char="•"/>
            </a:pPr>
            <a:r>
              <a:rPr lang="en-US" sz="4100" b="1">
                <a:solidFill>
                  <a:srgbClr val="424040"/>
                </a:solidFill>
                <a:latin typeface="Roboto Condensed Bold"/>
                <a:ea typeface="Roboto Condensed Bold"/>
                <a:cs typeface="Roboto Condensed Bold"/>
                <a:sym typeface="Roboto Condensed Bold"/>
              </a:rPr>
              <a:t>Hình thức: HS trình bày thành dạng sơ đồ tư duy.</a:t>
            </a:r>
          </a:p>
          <a:p>
            <a:pPr marL="885191" lvl="1" indent="-442595" algn="just">
              <a:lnSpc>
                <a:spcPts val="4920"/>
              </a:lnSpc>
              <a:buFont typeface="Arial"/>
              <a:buChar char="•"/>
            </a:pPr>
            <a:r>
              <a:rPr lang="en-US" sz="4100" b="1">
                <a:solidFill>
                  <a:srgbClr val="424040"/>
                </a:solidFill>
                <a:latin typeface="Roboto Condensed Bold"/>
                <a:ea typeface="Roboto Condensed Bold"/>
                <a:cs typeface="Roboto Condensed Bold"/>
                <a:sym typeface="Roboto Condensed Bold"/>
              </a:rPr>
              <a:t>Thời gian: 10 phút</a:t>
            </a:r>
          </a:p>
          <a:p>
            <a:pPr algn="just">
              <a:lnSpc>
                <a:spcPts val="4920"/>
              </a:lnSpc>
              <a:spcBef>
                <a:spcPct val="0"/>
              </a:spcBef>
            </a:pPr>
            <a:endParaRPr lang="en-US" sz="4100" b="1">
              <a:solidFill>
                <a:srgbClr val="424040"/>
              </a:solidFill>
              <a:latin typeface="Roboto Condensed Bold"/>
              <a:ea typeface="Roboto Condensed Bold"/>
              <a:cs typeface="Roboto Condensed Bold"/>
              <a:sym typeface="Roboto Condensed Bold"/>
            </a:endParaRPr>
          </a:p>
        </p:txBody>
      </p:sp>
      <p:sp>
        <p:nvSpPr>
          <p:cNvPr id="11" name="TextBox 11"/>
          <p:cNvSpPr txBox="1"/>
          <p:nvPr/>
        </p:nvSpPr>
        <p:spPr>
          <a:xfrm>
            <a:off x="7793922" y="458785"/>
            <a:ext cx="5864821" cy="914400"/>
          </a:xfrm>
          <a:prstGeom prst="rect">
            <a:avLst/>
          </a:prstGeom>
        </p:spPr>
        <p:txBody>
          <a:bodyPr lIns="0" tIns="0" rIns="0" bIns="0" rtlCol="0" anchor="t">
            <a:spAutoFit/>
          </a:bodyPr>
          <a:lstStyle/>
          <a:p>
            <a:pPr algn="ctr">
              <a:lnSpc>
                <a:spcPts val="7200"/>
              </a:lnSpc>
              <a:spcBef>
                <a:spcPct val="0"/>
              </a:spcBef>
            </a:pPr>
            <a:r>
              <a:rPr lang="en-US" sz="6000" b="1">
                <a:solidFill>
                  <a:srgbClr val="424040"/>
                </a:solidFill>
                <a:latin typeface="Fraunces Bold"/>
                <a:ea typeface="Fraunces Bold"/>
                <a:cs typeface="Fraunces Bold"/>
                <a:sym typeface="Fraunces Bold"/>
              </a:rPr>
              <a:t>III. VIẾT NGẮN</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txBody>
          <a:bodyPr/>
          <a:lstStyle/>
          <a:p>
            <a:endParaRPr lang="en-US"/>
          </a:p>
        </p:txBody>
      </p:sp>
      <p:sp>
        <p:nvSpPr>
          <p:cNvPr id="3" name="Freeform 3"/>
          <p:cNvSpPr/>
          <p:nvPr/>
        </p:nvSpPr>
        <p:spPr>
          <a:xfrm>
            <a:off x="0" y="130998"/>
            <a:ext cx="2379989" cy="1795404"/>
          </a:xfrm>
          <a:custGeom>
            <a:avLst/>
            <a:gdLst/>
            <a:ahLst/>
            <a:cxnLst/>
            <a:rect l="l" t="t" r="r" b="b"/>
            <a:pathLst>
              <a:path w="2379989" h="1795404">
                <a:moveTo>
                  <a:pt x="0" y="0"/>
                </a:moveTo>
                <a:lnTo>
                  <a:pt x="2379989" y="0"/>
                </a:lnTo>
                <a:lnTo>
                  <a:pt x="2379989" y="1795404"/>
                </a:lnTo>
                <a:lnTo>
                  <a:pt x="0" y="1795404"/>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en-US"/>
          </a:p>
        </p:txBody>
      </p:sp>
      <p:sp>
        <p:nvSpPr>
          <p:cNvPr id="4" name="Freeform 4"/>
          <p:cNvSpPr/>
          <p:nvPr/>
        </p:nvSpPr>
        <p:spPr>
          <a:xfrm flipH="1">
            <a:off x="0" y="1742852"/>
            <a:ext cx="5520623" cy="8659801"/>
          </a:xfrm>
          <a:custGeom>
            <a:avLst/>
            <a:gdLst/>
            <a:ahLst/>
            <a:cxnLst/>
            <a:rect l="l" t="t" r="r" b="b"/>
            <a:pathLst>
              <a:path w="5520623" h="8659801">
                <a:moveTo>
                  <a:pt x="5520623" y="0"/>
                </a:moveTo>
                <a:lnTo>
                  <a:pt x="0" y="0"/>
                </a:lnTo>
                <a:lnTo>
                  <a:pt x="0" y="8659801"/>
                </a:lnTo>
                <a:lnTo>
                  <a:pt x="5520623" y="8659801"/>
                </a:lnTo>
                <a:lnTo>
                  <a:pt x="5520623"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6" name="TextBox 6"/>
          <p:cNvSpPr txBox="1"/>
          <p:nvPr/>
        </p:nvSpPr>
        <p:spPr>
          <a:xfrm>
            <a:off x="2884983" y="341324"/>
            <a:ext cx="14103079" cy="1285875"/>
          </a:xfrm>
          <a:prstGeom prst="rect">
            <a:avLst/>
          </a:prstGeom>
        </p:spPr>
        <p:txBody>
          <a:bodyPr lIns="0" tIns="0" rIns="0" bIns="0" rtlCol="0" anchor="t">
            <a:spAutoFit/>
          </a:bodyPr>
          <a:lstStyle/>
          <a:p>
            <a:pPr algn="just">
              <a:lnSpc>
                <a:spcPts val="5040"/>
              </a:lnSpc>
              <a:spcBef>
                <a:spcPct val="0"/>
              </a:spcBef>
            </a:pPr>
            <a:r>
              <a:rPr lang="en-US" sz="4200" i="1">
                <a:solidFill>
                  <a:srgbClr val="202F5A"/>
                </a:solidFill>
                <a:latin typeface="Roboto Condensed Italics"/>
                <a:ea typeface="Roboto Condensed Italics"/>
                <a:cs typeface="Roboto Condensed Italics"/>
                <a:sym typeface="Roboto Condensed Italics"/>
              </a:rPr>
              <a:t>Khi sử dụng lời nói, ý tưởng, quan điểm của người khác khi viết văn nghị luận phân tích một tác phẩm văn học chúng ta cần chú ý:</a:t>
            </a:r>
          </a:p>
        </p:txBody>
      </p:sp>
      <p:sp>
        <p:nvSpPr>
          <p:cNvPr id="7" name="TextBox 7"/>
          <p:cNvSpPr txBox="1"/>
          <p:nvPr/>
        </p:nvSpPr>
        <p:spPr>
          <a:xfrm>
            <a:off x="5816519" y="2101185"/>
            <a:ext cx="11738677" cy="561975"/>
          </a:xfrm>
          <a:prstGeom prst="rect">
            <a:avLst/>
          </a:prstGeom>
        </p:spPr>
        <p:txBody>
          <a:bodyPr lIns="0" tIns="0" rIns="0" bIns="0" rtlCol="0" anchor="t">
            <a:spAutoFit/>
          </a:bodyPr>
          <a:lstStyle/>
          <a:p>
            <a:pPr algn="just">
              <a:lnSpc>
                <a:spcPts val="4439"/>
              </a:lnSpc>
              <a:spcBef>
                <a:spcPct val="0"/>
              </a:spcBef>
            </a:pPr>
            <a:r>
              <a:rPr lang="en-US" sz="3699">
                <a:solidFill>
                  <a:srgbClr val="202F5A"/>
                </a:solidFill>
                <a:latin typeface="Roboto Condensed"/>
                <a:ea typeface="Roboto Condensed"/>
                <a:cs typeface="Roboto Condensed"/>
                <a:sym typeface="Roboto Condensed"/>
              </a:rPr>
              <a:t>Sử dụng dấu ngoặc kép đối với các câu nói của tác giả.</a:t>
            </a:r>
          </a:p>
        </p:txBody>
      </p:sp>
      <p:sp>
        <p:nvSpPr>
          <p:cNvPr id="8" name="TextBox 8"/>
          <p:cNvSpPr txBox="1"/>
          <p:nvPr/>
        </p:nvSpPr>
        <p:spPr>
          <a:xfrm>
            <a:off x="5343846" y="3175247"/>
            <a:ext cx="8909745" cy="561975"/>
          </a:xfrm>
          <a:prstGeom prst="rect">
            <a:avLst/>
          </a:prstGeom>
        </p:spPr>
        <p:txBody>
          <a:bodyPr lIns="0" tIns="0" rIns="0" bIns="0" rtlCol="0" anchor="t">
            <a:spAutoFit/>
          </a:bodyPr>
          <a:lstStyle/>
          <a:p>
            <a:pPr algn="just">
              <a:lnSpc>
                <a:spcPts val="4440"/>
              </a:lnSpc>
              <a:spcBef>
                <a:spcPct val="0"/>
              </a:spcBef>
            </a:pPr>
            <a:r>
              <a:rPr lang="en-US" sz="3700">
                <a:solidFill>
                  <a:srgbClr val="202F5A"/>
                </a:solidFill>
                <a:latin typeface="Roboto Condensed"/>
                <a:ea typeface="Roboto Condensed"/>
                <a:cs typeface="Roboto Condensed"/>
                <a:sym typeface="Roboto Condensed"/>
              </a:rPr>
              <a:t>Sử dụng dấu ngoặc tròn để trích dẫn tên tác giả.</a:t>
            </a:r>
          </a:p>
        </p:txBody>
      </p:sp>
      <p:sp>
        <p:nvSpPr>
          <p:cNvPr id="9" name="TextBox 9"/>
          <p:cNvSpPr txBox="1"/>
          <p:nvPr/>
        </p:nvSpPr>
        <p:spPr>
          <a:xfrm>
            <a:off x="4363199" y="4198867"/>
            <a:ext cx="12223679" cy="629920"/>
          </a:xfrm>
          <a:prstGeom prst="rect">
            <a:avLst/>
          </a:prstGeom>
        </p:spPr>
        <p:txBody>
          <a:bodyPr lIns="0" tIns="0" rIns="0" bIns="0" rtlCol="0" anchor="t">
            <a:spAutoFit/>
          </a:bodyPr>
          <a:lstStyle/>
          <a:p>
            <a:pPr algn="ctr">
              <a:lnSpc>
                <a:spcPts val="5180"/>
              </a:lnSpc>
            </a:pPr>
            <a:r>
              <a:rPr lang="en-US" sz="3700">
                <a:solidFill>
                  <a:srgbClr val="202F5A"/>
                </a:solidFill>
                <a:latin typeface="Roboto Condensed"/>
                <a:ea typeface="Roboto Condensed"/>
                <a:cs typeface="Roboto Condensed"/>
                <a:sym typeface="Roboto Condensed"/>
              </a:rPr>
              <a:t>Trích dẫn chính xác câu nói, quan điểm, ý tưởng của tác giả.</a:t>
            </a:r>
          </a:p>
        </p:txBody>
      </p:sp>
      <p:sp>
        <p:nvSpPr>
          <p:cNvPr id="10" name="TextBox 10"/>
          <p:cNvSpPr txBox="1"/>
          <p:nvPr/>
        </p:nvSpPr>
        <p:spPr>
          <a:xfrm>
            <a:off x="2884983" y="8265280"/>
            <a:ext cx="15587952" cy="1123950"/>
          </a:xfrm>
          <a:prstGeom prst="rect">
            <a:avLst/>
          </a:prstGeom>
        </p:spPr>
        <p:txBody>
          <a:bodyPr lIns="0" tIns="0" rIns="0" bIns="0" rtlCol="0" anchor="t">
            <a:spAutoFit/>
          </a:bodyPr>
          <a:lstStyle/>
          <a:p>
            <a:pPr algn="just">
              <a:lnSpc>
                <a:spcPts val="4440"/>
              </a:lnSpc>
            </a:pPr>
            <a:r>
              <a:rPr lang="en-US" sz="3700">
                <a:solidFill>
                  <a:srgbClr val="202F5A"/>
                </a:solidFill>
                <a:latin typeface="Roboto Condensed"/>
                <a:ea typeface="Roboto Condensed"/>
                <a:cs typeface="Roboto Condensed"/>
                <a:sym typeface="Roboto Condensed"/>
              </a:rPr>
              <a:t>Không thay đổi từ, vị trí bố cục một số câu nói của tác giả để biến thành của mình.</a:t>
            </a:r>
          </a:p>
          <a:p>
            <a:pPr algn="just">
              <a:lnSpc>
                <a:spcPts val="4440"/>
              </a:lnSpc>
            </a:pPr>
            <a:endParaRPr lang="en-US" sz="3700">
              <a:solidFill>
                <a:srgbClr val="202F5A"/>
              </a:solidFill>
              <a:latin typeface="Roboto Condensed"/>
              <a:ea typeface="Roboto Condensed"/>
              <a:cs typeface="Roboto Condensed"/>
              <a:sym typeface="Roboto Condensed"/>
            </a:endParaRPr>
          </a:p>
        </p:txBody>
      </p:sp>
      <p:sp>
        <p:nvSpPr>
          <p:cNvPr id="11" name="TextBox 11"/>
          <p:cNvSpPr txBox="1"/>
          <p:nvPr/>
        </p:nvSpPr>
        <p:spPr>
          <a:xfrm>
            <a:off x="2700048" y="9144000"/>
            <a:ext cx="15237840" cy="1123950"/>
          </a:xfrm>
          <a:prstGeom prst="rect">
            <a:avLst/>
          </a:prstGeom>
        </p:spPr>
        <p:txBody>
          <a:bodyPr lIns="0" tIns="0" rIns="0" bIns="0" rtlCol="0" anchor="t">
            <a:spAutoFit/>
          </a:bodyPr>
          <a:lstStyle/>
          <a:p>
            <a:pPr algn="just">
              <a:lnSpc>
                <a:spcPts val="4440"/>
              </a:lnSpc>
              <a:spcBef>
                <a:spcPct val="0"/>
              </a:spcBef>
            </a:pPr>
            <a:r>
              <a:rPr lang="en-US" sz="3700">
                <a:solidFill>
                  <a:srgbClr val="202F5A"/>
                </a:solidFill>
                <a:latin typeface="Roboto Condensed"/>
                <a:ea typeface="Roboto Condensed"/>
                <a:cs typeface="Roboto Condensed"/>
                <a:sym typeface="Roboto Condensed"/>
              </a:rPr>
              <a:t>Không nên lắp ráp nhiều nội dung từ nhiều nguồn khác nhau thành bài viết hoàn chỉnh của mình.</a:t>
            </a:r>
          </a:p>
        </p:txBody>
      </p:sp>
      <p:sp>
        <p:nvSpPr>
          <p:cNvPr id="12" name="TextBox 12"/>
          <p:cNvSpPr txBox="1"/>
          <p:nvPr/>
        </p:nvSpPr>
        <p:spPr>
          <a:xfrm>
            <a:off x="1907526" y="5435847"/>
            <a:ext cx="14472949" cy="629920"/>
          </a:xfrm>
          <a:prstGeom prst="rect">
            <a:avLst/>
          </a:prstGeom>
        </p:spPr>
        <p:txBody>
          <a:bodyPr lIns="0" tIns="0" rIns="0" bIns="0" rtlCol="0" anchor="t">
            <a:spAutoFit/>
          </a:bodyPr>
          <a:lstStyle/>
          <a:p>
            <a:pPr algn="ctr">
              <a:lnSpc>
                <a:spcPts val="5180"/>
              </a:lnSpc>
            </a:pPr>
            <a:r>
              <a:rPr lang="en-US" sz="3700">
                <a:solidFill>
                  <a:srgbClr val="202F5A"/>
                </a:solidFill>
                <a:latin typeface="Roboto Condensed"/>
                <a:ea typeface="Roboto Condensed"/>
                <a:cs typeface="Roboto Condensed"/>
                <a:sym typeface="Roboto Condensed"/>
              </a:rPr>
              <a:t>Trích dẫn thơ, văn bản,… cần sử dụng dấu ngoặc kép.</a:t>
            </a:r>
          </a:p>
        </p:txBody>
      </p:sp>
      <p:sp>
        <p:nvSpPr>
          <p:cNvPr id="13" name="TextBox 13"/>
          <p:cNvSpPr txBox="1"/>
          <p:nvPr/>
        </p:nvSpPr>
        <p:spPr>
          <a:xfrm>
            <a:off x="2884983" y="6816210"/>
            <a:ext cx="14472949" cy="629920"/>
          </a:xfrm>
          <a:prstGeom prst="rect">
            <a:avLst/>
          </a:prstGeom>
        </p:spPr>
        <p:txBody>
          <a:bodyPr lIns="0" tIns="0" rIns="0" bIns="0" rtlCol="0" anchor="t">
            <a:spAutoFit/>
          </a:bodyPr>
          <a:lstStyle/>
          <a:p>
            <a:pPr algn="ctr">
              <a:lnSpc>
                <a:spcPts val="5180"/>
              </a:lnSpc>
            </a:pPr>
            <a:r>
              <a:rPr lang="en-US" sz="3700">
                <a:solidFill>
                  <a:srgbClr val="202F5A"/>
                </a:solidFill>
                <a:latin typeface="Roboto Condensed"/>
                <a:ea typeface="Roboto Condensed"/>
                <a:cs typeface="Roboto Condensed"/>
                <a:sym typeface="Roboto Condensed"/>
              </a:rPr>
              <a:t>Nên sử dụng trích dẫn trực tiếp trong khi viết văn để tránh bị đạo văn.</a:t>
            </a:r>
          </a:p>
        </p:txBody>
      </p:sp>
    </p:spTree>
    <p:extLst>
      <p:ext uri="{BB962C8B-B14F-4D97-AF65-F5344CB8AC3E}">
        <p14:creationId xmlns:p14="http://schemas.microsoft.com/office/powerpoint/2010/main" val="197517087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E5A2"/>
        </a:solidFill>
        <a:effectLst/>
      </p:bgPr>
    </p:bg>
    <p:spTree>
      <p:nvGrpSpPr>
        <p:cNvPr id="1" name=""/>
        <p:cNvGrpSpPr/>
        <p:nvPr/>
      </p:nvGrpSpPr>
      <p:grpSpPr>
        <a:xfrm>
          <a:off x="0" y="0"/>
          <a:ext cx="0" cy="0"/>
          <a:chOff x="0" y="0"/>
          <a:chExt cx="0" cy="0"/>
        </a:xfrm>
      </p:grpSpPr>
      <p:sp>
        <p:nvSpPr>
          <p:cNvPr id="2" name="Freeform 2"/>
          <p:cNvSpPr/>
          <p:nvPr/>
        </p:nvSpPr>
        <p:spPr>
          <a:xfrm>
            <a:off x="0" y="0"/>
            <a:ext cx="10776857" cy="10287000"/>
          </a:xfrm>
          <a:custGeom>
            <a:avLst/>
            <a:gdLst/>
            <a:ahLst/>
            <a:cxnLst/>
            <a:rect l="l" t="t" r="r" b="b"/>
            <a:pathLst>
              <a:path w="10776857" h="10287000">
                <a:moveTo>
                  <a:pt x="0" y="0"/>
                </a:moveTo>
                <a:lnTo>
                  <a:pt x="10776857" y="0"/>
                </a:lnTo>
                <a:lnTo>
                  <a:pt x="10776857" y="10287000"/>
                </a:lnTo>
                <a:lnTo>
                  <a:pt x="0" y="10287000"/>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3" name="AutoShape 3"/>
          <p:cNvSpPr/>
          <p:nvPr/>
        </p:nvSpPr>
        <p:spPr>
          <a:xfrm rot="-67229">
            <a:off x="2772268" y="1028700"/>
            <a:ext cx="13889238" cy="8229600"/>
          </a:xfrm>
          <a:prstGeom prst="rect">
            <a:avLst/>
          </a:prstGeom>
          <a:solidFill>
            <a:srgbClr val="FFFFFF"/>
          </a:solidFill>
        </p:spPr>
        <p:txBody>
          <a:bodyPr/>
          <a:lstStyle/>
          <a:p>
            <a:endParaRPr lang="en-US"/>
          </a:p>
        </p:txBody>
      </p:sp>
      <p:sp>
        <p:nvSpPr>
          <p:cNvPr id="4" name="Freeform 4"/>
          <p:cNvSpPr/>
          <p:nvPr/>
        </p:nvSpPr>
        <p:spPr>
          <a:xfrm>
            <a:off x="3990763" y="774343"/>
            <a:ext cx="4068879" cy="971093"/>
          </a:xfrm>
          <a:custGeom>
            <a:avLst/>
            <a:gdLst/>
            <a:ahLst/>
            <a:cxnLst/>
            <a:rect l="l" t="t" r="r" b="b"/>
            <a:pathLst>
              <a:path w="4068879" h="971093">
                <a:moveTo>
                  <a:pt x="0" y="0"/>
                </a:moveTo>
                <a:lnTo>
                  <a:pt x="4068879" y="0"/>
                </a:lnTo>
                <a:lnTo>
                  <a:pt x="4068879" y="971093"/>
                </a:lnTo>
                <a:lnTo>
                  <a:pt x="0" y="97109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5" name="Freeform 5"/>
          <p:cNvSpPr/>
          <p:nvPr/>
        </p:nvSpPr>
        <p:spPr>
          <a:xfrm>
            <a:off x="1621518" y="6567516"/>
            <a:ext cx="3766911" cy="3291338"/>
          </a:xfrm>
          <a:custGeom>
            <a:avLst/>
            <a:gdLst/>
            <a:ahLst/>
            <a:cxnLst/>
            <a:rect l="l" t="t" r="r" b="b"/>
            <a:pathLst>
              <a:path w="3766911" h="3291338">
                <a:moveTo>
                  <a:pt x="0" y="0"/>
                </a:moveTo>
                <a:lnTo>
                  <a:pt x="3766911" y="0"/>
                </a:lnTo>
                <a:lnTo>
                  <a:pt x="3766911" y="3291338"/>
                </a:lnTo>
                <a:lnTo>
                  <a:pt x="0" y="3291338"/>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6" name="TextBox 6"/>
          <p:cNvSpPr txBox="1"/>
          <p:nvPr/>
        </p:nvSpPr>
        <p:spPr>
          <a:xfrm>
            <a:off x="3990763" y="2938491"/>
            <a:ext cx="11958809" cy="3629025"/>
          </a:xfrm>
          <a:prstGeom prst="rect">
            <a:avLst/>
          </a:prstGeom>
        </p:spPr>
        <p:txBody>
          <a:bodyPr lIns="0" tIns="0" rIns="0" bIns="0" rtlCol="0" anchor="t">
            <a:spAutoFit/>
          </a:bodyPr>
          <a:lstStyle/>
          <a:p>
            <a:pPr algn="just">
              <a:lnSpc>
                <a:spcPts val="5759"/>
              </a:lnSpc>
              <a:spcBef>
                <a:spcPct val="0"/>
              </a:spcBef>
            </a:pPr>
            <a:r>
              <a:rPr lang="en-US" sz="4799">
                <a:solidFill>
                  <a:srgbClr val="022340"/>
                </a:solidFill>
                <a:latin typeface="Roboto Condensed"/>
                <a:ea typeface="Roboto Condensed"/>
                <a:cs typeface="Roboto Condensed"/>
                <a:sym typeface="Roboto Condensed"/>
              </a:rPr>
              <a:t>Viết đoạn văn khoảng 10-12 câu cảm nhận về một khổ thơ em ấn tượng trong bài thơ </a:t>
            </a:r>
            <a:r>
              <a:rPr lang="en-US" sz="4799" i="1">
                <a:solidFill>
                  <a:srgbClr val="022340"/>
                </a:solidFill>
                <a:latin typeface="Roboto Condensed Italics"/>
                <a:ea typeface="Roboto Condensed Italics"/>
                <a:cs typeface="Roboto Condensed Italics"/>
                <a:sym typeface="Roboto Condensed Italics"/>
              </a:rPr>
              <a:t>Bếp lửa</a:t>
            </a:r>
            <a:r>
              <a:rPr lang="en-US" sz="4799">
                <a:solidFill>
                  <a:srgbClr val="022340"/>
                </a:solidFill>
                <a:latin typeface="Roboto Condensed"/>
                <a:ea typeface="Roboto Condensed"/>
                <a:cs typeface="Roboto Condensed"/>
                <a:sym typeface="Roboto Condensed"/>
              </a:rPr>
              <a:t> của Bằng Việt. Trong đoạn văn có sử dụng cách dẫn trực tiếp, chú thích lời dẫn trực tiếp được sử dụng trong đoạn văn.</a:t>
            </a:r>
          </a:p>
        </p:txBody>
      </p:sp>
      <p:sp>
        <p:nvSpPr>
          <p:cNvPr id="7" name="TextBox 7"/>
          <p:cNvSpPr txBox="1"/>
          <p:nvPr/>
        </p:nvSpPr>
        <p:spPr>
          <a:xfrm>
            <a:off x="6372182" y="1745436"/>
            <a:ext cx="5864821" cy="914400"/>
          </a:xfrm>
          <a:prstGeom prst="rect">
            <a:avLst/>
          </a:prstGeom>
        </p:spPr>
        <p:txBody>
          <a:bodyPr lIns="0" tIns="0" rIns="0" bIns="0" rtlCol="0" anchor="t">
            <a:spAutoFit/>
          </a:bodyPr>
          <a:lstStyle/>
          <a:p>
            <a:pPr algn="ctr">
              <a:lnSpc>
                <a:spcPts val="7200"/>
              </a:lnSpc>
              <a:spcBef>
                <a:spcPct val="0"/>
              </a:spcBef>
            </a:pPr>
            <a:r>
              <a:rPr lang="en-US" sz="6000" b="1">
                <a:solidFill>
                  <a:srgbClr val="424040"/>
                </a:solidFill>
                <a:latin typeface="Fraunces Bold"/>
                <a:ea typeface="Fraunces Bold"/>
                <a:cs typeface="Fraunces Bold"/>
                <a:sym typeface="Fraunces Bold"/>
              </a:rPr>
              <a:t>III. VIẾT NGẮN</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E5A2"/>
        </a:solidFill>
        <a:effectLst/>
      </p:bgPr>
    </p:bg>
    <p:spTree>
      <p:nvGrpSpPr>
        <p:cNvPr id="1" name=""/>
        <p:cNvGrpSpPr/>
        <p:nvPr/>
      </p:nvGrpSpPr>
      <p:grpSpPr>
        <a:xfrm>
          <a:off x="0" y="0"/>
          <a:ext cx="0" cy="0"/>
          <a:chOff x="0" y="0"/>
          <a:chExt cx="0" cy="0"/>
        </a:xfrm>
      </p:grpSpPr>
      <p:sp>
        <p:nvSpPr>
          <p:cNvPr id="2" name="AutoShape 2"/>
          <p:cNvSpPr/>
          <p:nvPr/>
        </p:nvSpPr>
        <p:spPr>
          <a:xfrm rot="-105041">
            <a:off x="-808640" y="-6437044"/>
            <a:ext cx="18996302" cy="6858807"/>
          </a:xfrm>
          <a:prstGeom prst="rect">
            <a:avLst/>
          </a:prstGeom>
          <a:solidFill>
            <a:srgbClr val="B79AD2"/>
          </a:solidFill>
        </p:spPr>
        <p:txBody>
          <a:bodyPr/>
          <a:lstStyle/>
          <a:p>
            <a:endParaRPr lang="en-US"/>
          </a:p>
        </p:txBody>
      </p:sp>
      <p:graphicFrame>
        <p:nvGraphicFramePr>
          <p:cNvPr id="3" name="Table 3"/>
          <p:cNvGraphicFramePr>
            <a:graphicFrameLocks noGrp="1"/>
          </p:cNvGraphicFramePr>
          <p:nvPr/>
        </p:nvGraphicFramePr>
        <p:xfrm>
          <a:off x="347527" y="710337"/>
          <a:ext cx="17592946" cy="9391353"/>
        </p:xfrm>
        <a:graphic>
          <a:graphicData uri="http://schemas.openxmlformats.org/drawingml/2006/table">
            <a:tbl>
              <a:tblPr/>
              <a:tblGrid>
                <a:gridCol w="2808016">
                  <a:extLst>
                    <a:ext uri="{9D8B030D-6E8A-4147-A177-3AD203B41FA5}">
                      <a16:colId xmlns:a16="http://schemas.microsoft.com/office/drawing/2014/main" xmlns="" val="20000"/>
                    </a:ext>
                  </a:extLst>
                </a:gridCol>
                <a:gridCol w="14784930">
                  <a:extLst>
                    <a:ext uri="{9D8B030D-6E8A-4147-A177-3AD203B41FA5}">
                      <a16:colId xmlns:a16="http://schemas.microsoft.com/office/drawing/2014/main" xmlns="" val="20001"/>
                    </a:ext>
                  </a:extLst>
                </a:gridCol>
              </a:tblGrid>
              <a:tr h="1738703">
                <a:tc>
                  <a:txBody>
                    <a:bodyPr/>
                    <a:lstStyle/>
                    <a:p>
                      <a:pPr algn="ctr">
                        <a:lnSpc>
                          <a:spcPts val="6299"/>
                        </a:lnSpc>
                        <a:defRPr/>
                      </a:pPr>
                      <a:r>
                        <a:rPr lang="en-US" sz="4199" b="1">
                          <a:solidFill>
                            <a:srgbClr val="4A452A"/>
                          </a:solidFill>
                          <a:latin typeface="Roboto Condensed Bold"/>
                          <a:ea typeface="Roboto Condensed Bold"/>
                          <a:cs typeface="Roboto Condensed Bold"/>
                          <a:sym typeface="Roboto Condensed Bold"/>
                        </a:rPr>
                        <a:t> Mở đoạn </a:t>
                      </a:r>
                      <a:endParaRPr lang="en-US" sz="1100"/>
                    </a:p>
                    <a:p>
                      <a:pPr algn="ctr">
                        <a:lnSpc>
                          <a:spcPts val="6299"/>
                        </a:lnSpc>
                      </a:pPr>
                      <a:r>
                        <a:rPr lang="en-US" sz="4199" b="1">
                          <a:solidFill>
                            <a:srgbClr val="4A452A"/>
                          </a:solidFill>
                          <a:latin typeface="Roboto Condensed Bold"/>
                          <a:ea typeface="Roboto Condensed Bold"/>
                          <a:cs typeface="Roboto Condensed Bold"/>
                          <a:sym typeface="Roboto Condensed Bold"/>
                        </a:rPr>
                        <a:t>  (1 câu)</a:t>
                      </a:r>
                    </a:p>
                  </a:txBody>
                  <a:tcPr marL="63500" marR="63500" marT="63500" marB="635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F2F1F4"/>
                    </a:solidFill>
                  </a:tcPr>
                </a:tc>
                <a:tc>
                  <a:txBody>
                    <a:bodyPr/>
                    <a:lstStyle/>
                    <a:p>
                      <a:pPr algn="just">
                        <a:lnSpc>
                          <a:spcPts val="7559"/>
                        </a:lnSpc>
                        <a:defRPr/>
                      </a:pPr>
                      <a:r>
                        <a:rPr lang="en-US" sz="4199">
                          <a:solidFill>
                            <a:srgbClr val="4A452A"/>
                          </a:solidFill>
                          <a:latin typeface="Roboto Condensed"/>
                          <a:ea typeface="Roboto Condensed"/>
                          <a:cs typeface="Roboto Condensed"/>
                          <a:sym typeface="Roboto Condensed"/>
                        </a:rPr>
                        <a:t>Giới thiệu tác giả, bài thơ và ấn tượng về  khổ  thơ em chọn</a:t>
                      </a:r>
                      <a:endParaRPr lang="en-US" sz="1100"/>
                    </a:p>
                  </a:txBody>
                  <a:tcPr marL="63500" marR="63500" marT="63500" marB="635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5708436">
                <a:tc>
                  <a:txBody>
                    <a:bodyPr/>
                    <a:lstStyle/>
                    <a:p>
                      <a:pPr algn="ctr">
                        <a:lnSpc>
                          <a:spcPts val="6299"/>
                        </a:lnSpc>
                        <a:defRPr/>
                      </a:pPr>
                      <a:endParaRPr lang="en-US" sz="1100"/>
                    </a:p>
                    <a:p>
                      <a:pPr algn="ctr">
                        <a:lnSpc>
                          <a:spcPts val="6299"/>
                        </a:lnSpc>
                      </a:pPr>
                      <a:r>
                        <a:rPr lang="en-US" sz="4199" b="1">
                          <a:solidFill>
                            <a:srgbClr val="4A452A"/>
                          </a:solidFill>
                          <a:latin typeface="Roboto Condensed Bold"/>
                          <a:ea typeface="Roboto Condensed Bold"/>
                          <a:cs typeface="Roboto Condensed Bold"/>
                          <a:sym typeface="Roboto Condensed Bold"/>
                        </a:rPr>
                        <a:t>  Thân đoạn </a:t>
                      </a:r>
                    </a:p>
                    <a:p>
                      <a:pPr algn="ctr">
                        <a:lnSpc>
                          <a:spcPts val="6299"/>
                        </a:lnSpc>
                      </a:pPr>
                      <a:r>
                        <a:rPr lang="en-US" sz="4199" b="1">
                          <a:solidFill>
                            <a:srgbClr val="4A452A"/>
                          </a:solidFill>
                          <a:latin typeface="Roboto Condensed Bold"/>
                          <a:ea typeface="Roboto Condensed Bold"/>
                          <a:cs typeface="Roboto Condensed Bold"/>
                          <a:sym typeface="Roboto Condensed Bold"/>
                        </a:rPr>
                        <a:t>  (8-10 câu)</a:t>
                      </a:r>
                    </a:p>
                    <a:p>
                      <a:pPr algn="ctr">
                        <a:lnSpc>
                          <a:spcPts val="6299"/>
                        </a:lnSpc>
                      </a:pPr>
                      <a:r>
                        <a:rPr lang="en-US" sz="4199" b="1">
                          <a:solidFill>
                            <a:srgbClr val="4A452A"/>
                          </a:solidFill>
                          <a:latin typeface="Roboto Condensed Bold"/>
                          <a:ea typeface="Roboto Condensed Bold"/>
                          <a:cs typeface="Roboto Condensed Bold"/>
                          <a:sym typeface="Roboto Condensed Bold"/>
                        </a:rPr>
                        <a:t>  </a:t>
                      </a:r>
                    </a:p>
                  </a:txBody>
                  <a:tcPr marL="63500" marR="63500" marT="63500" marB="635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F2F1F4"/>
                    </a:solidFill>
                  </a:tcPr>
                </a:tc>
                <a:tc>
                  <a:txBody>
                    <a:bodyPr/>
                    <a:lstStyle/>
                    <a:p>
                      <a:pPr marL="963850" lvl="2" indent="-321283" algn="l">
                        <a:lnSpc>
                          <a:spcPts val="7559"/>
                        </a:lnSpc>
                        <a:buFont typeface="Arial"/>
                        <a:buChar char="⚬"/>
                        <a:defRPr/>
                      </a:pPr>
                      <a:r>
                        <a:rPr lang="en-US" sz="4199">
                          <a:solidFill>
                            <a:srgbClr val="4A452A"/>
                          </a:solidFill>
                          <a:latin typeface="Roboto Condensed"/>
                          <a:ea typeface="Roboto Condensed"/>
                          <a:cs typeface="Roboto Condensed"/>
                          <a:sym typeface="Roboto Condensed"/>
                        </a:rPr>
                        <a:t>Trình bày luận điểm về chủ đề của khổ thơ (phân tích bằng chứng: hình ảnh, từ ngữ,...) để thấy được tình cảm, cảm xúc của nhân vật</a:t>
                      </a:r>
                      <a:endParaRPr lang="en-US" sz="1100"/>
                    </a:p>
                    <a:p>
                      <a:pPr marL="963927" lvl="2" indent="-321309" algn="l">
                        <a:lnSpc>
                          <a:spcPts val="7559"/>
                        </a:lnSpc>
                        <a:buFont typeface="Arial"/>
                        <a:buChar char="⚬"/>
                      </a:pPr>
                      <a:r>
                        <a:rPr lang="en-US" sz="4199">
                          <a:solidFill>
                            <a:srgbClr val="4A452A"/>
                          </a:solidFill>
                          <a:latin typeface="Roboto Condensed"/>
                          <a:ea typeface="Roboto Condensed"/>
                          <a:cs typeface="Roboto Condensed"/>
                          <a:sym typeface="Roboto Condensed"/>
                        </a:rPr>
                        <a:t>Trình bày luận điểm về những đặc sắc nghệ thuật của khổ thơ (phân tích bằng chứng: thể thơ, vần, nhịp, biện pháp tu từ, từ ngữ,...) </a:t>
                      </a:r>
                    </a:p>
                  </a:txBody>
                  <a:tcPr marL="63500" marR="63500" marT="63500" marB="635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1734450">
                <a:tc>
                  <a:txBody>
                    <a:bodyPr/>
                    <a:lstStyle/>
                    <a:p>
                      <a:pPr algn="ctr">
                        <a:lnSpc>
                          <a:spcPts val="6299"/>
                        </a:lnSpc>
                        <a:defRPr/>
                      </a:pPr>
                      <a:r>
                        <a:rPr lang="en-US" sz="4199" b="1">
                          <a:solidFill>
                            <a:srgbClr val="4A452A"/>
                          </a:solidFill>
                          <a:latin typeface="Roboto Condensed Bold"/>
                          <a:ea typeface="Roboto Condensed Bold"/>
                          <a:cs typeface="Roboto Condensed Bold"/>
                          <a:sym typeface="Roboto Condensed Bold"/>
                        </a:rPr>
                        <a:t>Kết đoạn </a:t>
                      </a:r>
                      <a:endParaRPr lang="en-US" sz="1100"/>
                    </a:p>
                    <a:p>
                      <a:pPr algn="ctr">
                        <a:lnSpc>
                          <a:spcPts val="6299"/>
                        </a:lnSpc>
                      </a:pPr>
                      <a:r>
                        <a:rPr lang="en-US" sz="4199" b="1">
                          <a:solidFill>
                            <a:srgbClr val="4A452A"/>
                          </a:solidFill>
                          <a:latin typeface="Roboto Condensed Bold"/>
                          <a:ea typeface="Roboto Condensed Bold"/>
                          <a:cs typeface="Roboto Condensed Bold"/>
                          <a:sym typeface="Roboto Condensed Bold"/>
                        </a:rPr>
                        <a:t>  (1 câu)</a:t>
                      </a:r>
                    </a:p>
                  </a:txBody>
                  <a:tcPr marL="63500" marR="63500" marT="63500" marB="635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F2F1F4"/>
                    </a:solidFill>
                  </a:tcPr>
                </a:tc>
                <a:tc>
                  <a:txBody>
                    <a:bodyPr/>
                    <a:lstStyle/>
                    <a:p>
                      <a:pPr algn="just">
                        <a:lnSpc>
                          <a:spcPts val="7559"/>
                        </a:lnSpc>
                        <a:defRPr/>
                      </a:pPr>
                      <a:r>
                        <a:rPr lang="en-US" sz="4199">
                          <a:solidFill>
                            <a:srgbClr val="4A452A"/>
                          </a:solidFill>
                          <a:latin typeface="Roboto Condensed"/>
                          <a:ea typeface="Roboto Condensed"/>
                          <a:cs typeface="Roboto Condensed"/>
                          <a:sym typeface="Roboto Condensed"/>
                        </a:rPr>
                        <a:t>Khẳng định lại vẻ đẹp/ giá trị của khổ thơ</a:t>
                      </a:r>
                      <a:endParaRPr lang="en-US" sz="1100"/>
                    </a:p>
                  </a:txBody>
                  <a:tcPr marL="63500" marR="63500" marT="63500" marB="63500" anchor="ctr">
                    <a:lnL w="4762" cap="flat" cmpd="sng" algn="ctr">
                      <a:solidFill>
                        <a:srgbClr val="000000"/>
                      </a:solidFill>
                      <a:prstDash val="solid"/>
                      <a:round/>
                      <a:headEnd type="none" w="med" len="med"/>
                      <a:tailEnd type="none" w="med" len="med"/>
                    </a:lnL>
                    <a:lnR w="4762" cap="flat" cmpd="sng" algn="ctr">
                      <a:solidFill>
                        <a:srgbClr val="000000"/>
                      </a:solidFill>
                      <a:prstDash val="solid"/>
                      <a:round/>
                      <a:headEnd type="none" w="med" len="med"/>
                      <a:tailEnd type="none" w="med" len="med"/>
                    </a:lnR>
                    <a:lnT w="4762" cap="flat" cmpd="sng" algn="ctr">
                      <a:solidFill>
                        <a:srgbClr val="000000"/>
                      </a:solidFill>
                      <a:prstDash val="solid"/>
                      <a:round/>
                      <a:headEnd type="none" w="med" len="med"/>
                      <a:tailEnd type="none" w="med" len="med"/>
                    </a:lnT>
                    <a:lnB w="4762"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bl>
          </a:graphicData>
        </a:graphic>
      </p:graphicFrame>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E5A2"/>
        </a:solidFill>
        <a:effectLst/>
      </p:bgPr>
    </p:bg>
    <p:spTree>
      <p:nvGrpSpPr>
        <p:cNvPr id="1" name=""/>
        <p:cNvGrpSpPr/>
        <p:nvPr/>
      </p:nvGrpSpPr>
      <p:grpSpPr>
        <a:xfrm>
          <a:off x="0" y="0"/>
          <a:ext cx="0" cy="0"/>
          <a:chOff x="0" y="0"/>
          <a:chExt cx="0" cy="0"/>
        </a:xfrm>
      </p:grpSpPr>
      <p:sp>
        <p:nvSpPr>
          <p:cNvPr id="2" name="Freeform 2"/>
          <p:cNvSpPr/>
          <p:nvPr/>
        </p:nvSpPr>
        <p:spPr>
          <a:xfrm>
            <a:off x="0" y="0"/>
            <a:ext cx="10776857" cy="10287000"/>
          </a:xfrm>
          <a:custGeom>
            <a:avLst/>
            <a:gdLst/>
            <a:ahLst/>
            <a:cxnLst/>
            <a:rect l="l" t="t" r="r" b="b"/>
            <a:pathLst>
              <a:path w="10776857" h="10287000">
                <a:moveTo>
                  <a:pt x="0" y="0"/>
                </a:moveTo>
                <a:lnTo>
                  <a:pt x="10776857" y="0"/>
                </a:lnTo>
                <a:lnTo>
                  <a:pt x="10776857" y="10287000"/>
                </a:lnTo>
                <a:lnTo>
                  <a:pt x="0" y="10287000"/>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3" name="AutoShape 3"/>
          <p:cNvSpPr/>
          <p:nvPr/>
        </p:nvSpPr>
        <p:spPr>
          <a:xfrm rot="-67229">
            <a:off x="2772268" y="1028700"/>
            <a:ext cx="13889238" cy="8229600"/>
          </a:xfrm>
          <a:prstGeom prst="rect">
            <a:avLst/>
          </a:prstGeom>
          <a:solidFill>
            <a:srgbClr val="FFFFFF"/>
          </a:solidFill>
        </p:spPr>
        <p:txBody>
          <a:bodyPr/>
          <a:lstStyle/>
          <a:p>
            <a:endParaRPr lang="en-US"/>
          </a:p>
        </p:txBody>
      </p:sp>
      <p:sp>
        <p:nvSpPr>
          <p:cNvPr id="4" name="Freeform 4"/>
          <p:cNvSpPr/>
          <p:nvPr/>
        </p:nvSpPr>
        <p:spPr>
          <a:xfrm>
            <a:off x="3990763" y="774343"/>
            <a:ext cx="4068879" cy="971093"/>
          </a:xfrm>
          <a:custGeom>
            <a:avLst/>
            <a:gdLst/>
            <a:ahLst/>
            <a:cxnLst/>
            <a:rect l="l" t="t" r="r" b="b"/>
            <a:pathLst>
              <a:path w="4068879" h="971093">
                <a:moveTo>
                  <a:pt x="0" y="0"/>
                </a:moveTo>
                <a:lnTo>
                  <a:pt x="4068879" y="0"/>
                </a:lnTo>
                <a:lnTo>
                  <a:pt x="4068879" y="971093"/>
                </a:lnTo>
                <a:lnTo>
                  <a:pt x="0" y="97109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5" name="Freeform 5"/>
          <p:cNvSpPr/>
          <p:nvPr/>
        </p:nvSpPr>
        <p:spPr>
          <a:xfrm>
            <a:off x="1621518" y="6567516"/>
            <a:ext cx="3766911" cy="3291338"/>
          </a:xfrm>
          <a:custGeom>
            <a:avLst/>
            <a:gdLst/>
            <a:ahLst/>
            <a:cxnLst/>
            <a:rect l="l" t="t" r="r" b="b"/>
            <a:pathLst>
              <a:path w="3766911" h="3291338">
                <a:moveTo>
                  <a:pt x="0" y="0"/>
                </a:moveTo>
                <a:lnTo>
                  <a:pt x="3766911" y="0"/>
                </a:lnTo>
                <a:lnTo>
                  <a:pt x="3766911" y="3291338"/>
                </a:lnTo>
                <a:lnTo>
                  <a:pt x="0" y="3291338"/>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6" name="Freeform 6"/>
          <p:cNvSpPr/>
          <p:nvPr/>
        </p:nvSpPr>
        <p:spPr>
          <a:xfrm>
            <a:off x="10776857" y="4751139"/>
            <a:ext cx="7257855" cy="5107715"/>
          </a:xfrm>
          <a:custGeom>
            <a:avLst/>
            <a:gdLst/>
            <a:ahLst/>
            <a:cxnLst/>
            <a:rect l="l" t="t" r="r" b="b"/>
            <a:pathLst>
              <a:path w="7257855" h="5107715">
                <a:moveTo>
                  <a:pt x="0" y="0"/>
                </a:moveTo>
                <a:lnTo>
                  <a:pt x="7257855" y="0"/>
                </a:lnTo>
                <a:lnTo>
                  <a:pt x="7257855" y="5107715"/>
                </a:lnTo>
                <a:lnTo>
                  <a:pt x="0" y="5107715"/>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a:p>
        </p:txBody>
      </p:sp>
      <p:sp>
        <p:nvSpPr>
          <p:cNvPr id="7" name="TextBox 7"/>
          <p:cNvSpPr txBox="1"/>
          <p:nvPr/>
        </p:nvSpPr>
        <p:spPr>
          <a:xfrm>
            <a:off x="5580863" y="2160185"/>
            <a:ext cx="5570240" cy="914400"/>
          </a:xfrm>
          <a:prstGeom prst="rect">
            <a:avLst/>
          </a:prstGeom>
        </p:spPr>
        <p:txBody>
          <a:bodyPr lIns="0" tIns="0" rIns="0" bIns="0" rtlCol="0" anchor="t">
            <a:spAutoFit/>
          </a:bodyPr>
          <a:lstStyle/>
          <a:p>
            <a:pPr algn="ctr">
              <a:lnSpc>
                <a:spcPts val="7200"/>
              </a:lnSpc>
              <a:spcBef>
                <a:spcPct val="0"/>
              </a:spcBef>
            </a:pPr>
            <a:r>
              <a:rPr lang="en-US" sz="6000" b="1">
                <a:solidFill>
                  <a:srgbClr val="022340"/>
                </a:solidFill>
                <a:latin typeface="Fraunces Bold"/>
                <a:ea typeface="Fraunces Bold"/>
                <a:cs typeface="Fraunces Bold"/>
                <a:sym typeface="Fraunces Bold"/>
              </a:rPr>
              <a:t>IV. VẬN DỤNG</a:t>
            </a:r>
          </a:p>
        </p:txBody>
      </p:sp>
      <p:sp>
        <p:nvSpPr>
          <p:cNvPr id="8" name="TextBox 8"/>
          <p:cNvSpPr txBox="1"/>
          <p:nvPr/>
        </p:nvSpPr>
        <p:spPr>
          <a:xfrm>
            <a:off x="4643860" y="4100513"/>
            <a:ext cx="7051464" cy="2207895"/>
          </a:xfrm>
          <a:prstGeom prst="rect">
            <a:avLst/>
          </a:prstGeom>
        </p:spPr>
        <p:txBody>
          <a:bodyPr lIns="0" tIns="0" rIns="0" bIns="0" rtlCol="0" anchor="t">
            <a:spAutoFit/>
          </a:bodyPr>
          <a:lstStyle/>
          <a:p>
            <a:pPr algn="just">
              <a:lnSpc>
                <a:spcPts val="5880"/>
              </a:lnSpc>
            </a:pPr>
            <a:r>
              <a:rPr lang="en-US" sz="4200">
                <a:solidFill>
                  <a:srgbClr val="022340"/>
                </a:solidFill>
                <a:latin typeface="Roboto Condensed"/>
                <a:ea typeface="Roboto Condensed"/>
                <a:cs typeface="Roboto Condensed"/>
                <a:sym typeface="Roboto Condensed"/>
              </a:rPr>
              <a:t>HS đọc và chuẩn bị bài viết: Viết bài văn nghị luận phân tích một tác phẩm văn học.</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E5A2"/>
        </a:solidFill>
        <a:effectLst/>
      </p:bgPr>
    </p:bg>
    <p:spTree>
      <p:nvGrpSpPr>
        <p:cNvPr id="1" name=""/>
        <p:cNvGrpSpPr/>
        <p:nvPr/>
      </p:nvGrpSpPr>
      <p:grpSpPr>
        <a:xfrm>
          <a:off x="0" y="0"/>
          <a:ext cx="0" cy="0"/>
          <a:chOff x="0" y="0"/>
          <a:chExt cx="0" cy="0"/>
        </a:xfrm>
      </p:grpSpPr>
      <p:sp>
        <p:nvSpPr>
          <p:cNvPr id="2" name="AutoShape 2"/>
          <p:cNvSpPr/>
          <p:nvPr/>
        </p:nvSpPr>
        <p:spPr>
          <a:xfrm rot="-135171">
            <a:off x="-633832" y="-1147172"/>
            <a:ext cx="19088138" cy="4816030"/>
          </a:xfrm>
          <a:prstGeom prst="rect">
            <a:avLst/>
          </a:prstGeom>
          <a:solidFill>
            <a:srgbClr val="FFD4D4"/>
          </a:solidFill>
        </p:spPr>
        <p:txBody>
          <a:bodyPr/>
          <a:lstStyle/>
          <a:p>
            <a:endParaRPr lang="en-US"/>
          </a:p>
        </p:txBody>
      </p:sp>
      <p:sp>
        <p:nvSpPr>
          <p:cNvPr id="3" name="Freeform 3"/>
          <p:cNvSpPr/>
          <p:nvPr/>
        </p:nvSpPr>
        <p:spPr>
          <a:xfrm rot="-226098">
            <a:off x="14745919" y="4385586"/>
            <a:ext cx="2812347" cy="878858"/>
          </a:xfrm>
          <a:custGeom>
            <a:avLst/>
            <a:gdLst/>
            <a:ahLst/>
            <a:cxnLst/>
            <a:rect l="l" t="t" r="r" b="b"/>
            <a:pathLst>
              <a:path w="2812347" h="878858">
                <a:moveTo>
                  <a:pt x="0" y="0"/>
                </a:moveTo>
                <a:lnTo>
                  <a:pt x="2812347" y="0"/>
                </a:lnTo>
                <a:lnTo>
                  <a:pt x="2812347" y="878858"/>
                </a:lnTo>
                <a:lnTo>
                  <a:pt x="0" y="87885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4" name="Freeform 4"/>
          <p:cNvSpPr/>
          <p:nvPr/>
        </p:nvSpPr>
        <p:spPr>
          <a:xfrm rot="844067">
            <a:off x="10407005" y="856237"/>
            <a:ext cx="1139557" cy="1139557"/>
          </a:xfrm>
          <a:custGeom>
            <a:avLst/>
            <a:gdLst/>
            <a:ahLst/>
            <a:cxnLst/>
            <a:rect l="l" t="t" r="r" b="b"/>
            <a:pathLst>
              <a:path w="1139557" h="1139557">
                <a:moveTo>
                  <a:pt x="0" y="0"/>
                </a:moveTo>
                <a:lnTo>
                  <a:pt x="1139557" y="0"/>
                </a:lnTo>
                <a:lnTo>
                  <a:pt x="1139557" y="1139558"/>
                </a:lnTo>
                <a:lnTo>
                  <a:pt x="0" y="113955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5" name="Freeform 5"/>
          <p:cNvSpPr/>
          <p:nvPr/>
        </p:nvSpPr>
        <p:spPr>
          <a:xfrm rot="-1074679">
            <a:off x="1342463" y="8706388"/>
            <a:ext cx="1279424" cy="2010523"/>
          </a:xfrm>
          <a:custGeom>
            <a:avLst/>
            <a:gdLst/>
            <a:ahLst/>
            <a:cxnLst/>
            <a:rect l="l" t="t" r="r" b="b"/>
            <a:pathLst>
              <a:path w="1279424" h="2010523">
                <a:moveTo>
                  <a:pt x="0" y="0"/>
                </a:moveTo>
                <a:lnTo>
                  <a:pt x="1279424" y="0"/>
                </a:lnTo>
                <a:lnTo>
                  <a:pt x="1279424" y="2010523"/>
                </a:lnTo>
                <a:lnTo>
                  <a:pt x="0" y="201052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6" name="Freeform 6"/>
          <p:cNvSpPr/>
          <p:nvPr/>
        </p:nvSpPr>
        <p:spPr>
          <a:xfrm rot="-226098">
            <a:off x="14421113" y="3319117"/>
            <a:ext cx="2812347" cy="878858"/>
          </a:xfrm>
          <a:custGeom>
            <a:avLst/>
            <a:gdLst/>
            <a:ahLst/>
            <a:cxnLst/>
            <a:rect l="l" t="t" r="r" b="b"/>
            <a:pathLst>
              <a:path w="2812347" h="878858">
                <a:moveTo>
                  <a:pt x="0" y="0"/>
                </a:moveTo>
                <a:lnTo>
                  <a:pt x="2812347" y="0"/>
                </a:lnTo>
                <a:lnTo>
                  <a:pt x="2812347" y="878859"/>
                </a:lnTo>
                <a:lnTo>
                  <a:pt x="0" y="878859"/>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a:p>
        </p:txBody>
      </p:sp>
      <p:sp>
        <p:nvSpPr>
          <p:cNvPr id="7" name="Freeform 7"/>
          <p:cNvSpPr/>
          <p:nvPr/>
        </p:nvSpPr>
        <p:spPr>
          <a:xfrm>
            <a:off x="1684410" y="2871419"/>
            <a:ext cx="12202141" cy="3438785"/>
          </a:xfrm>
          <a:custGeom>
            <a:avLst/>
            <a:gdLst/>
            <a:ahLst/>
            <a:cxnLst/>
            <a:rect l="l" t="t" r="r" b="b"/>
            <a:pathLst>
              <a:path w="12202141" h="3438785">
                <a:moveTo>
                  <a:pt x="0" y="0"/>
                </a:moveTo>
                <a:lnTo>
                  <a:pt x="12202141" y="0"/>
                </a:lnTo>
                <a:lnTo>
                  <a:pt x="12202141" y="3438785"/>
                </a:lnTo>
                <a:lnTo>
                  <a:pt x="0" y="3438785"/>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endParaRPr lang="en-US"/>
          </a:p>
        </p:txBody>
      </p:sp>
      <p:sp>
        <p:nvSpPr>
          <p:cNvPr id="8" name="TextBox 8"/>
          <p:cNvSpPr txBox="1"/>
          <p:nvPr/>
        </p:nvSpPr>
        <p:spPr>
          <a:xfrm>
            <a:off x="4915096" y="3832622"/>
            <a:ext cx="8971455" cy="1306830"/>
          </a:xfrm>
          <a:prstGeom prst="rect">
            <a:avLst/>
          </a:prstGeom>
        </p:spPr>
        <p:txBody>
          <a:bodyPr lIns="0" tIns="0" rIns="0" bIns="0" rtlCol="0" anchor="t">
            <a:spAutoFit/>
          </a:bodyPr>
          <a:lstStyle/>
          <a:p>
            <a:pPr algn="just">
              <a:lnSpc>
                <a:spcPts val="10800"/>
              </a:lnSpc>
            </a:pPr>
            <a:r>
              <a:rPr lang="en-US" sz="7200">
                <a:solidFill>
                  <a:srgbClr val="202F5A"/>
                </a:solidFill>
                <a:latin typeface="#9Slide05 Dear Saturday"/>
                <a:ea typeface="#9Slide05 Dear Saturday"/>
                <a:cs typeface="#9Slide05 Dear Saturday"/>
                <a:sym typeface="#9Slide05 Dear Saturday"/>
              </a:rPr>
              <a:t>Cảm ơn các em!</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E5A2"/>
        </a:solidFill>
        <a:effectLst/>
      </p:bgPr>
    </p:bg>
    <p:spTree>
      <p:nvGrpSpPr>
        <p:cNvPr id="1" name=""/>
        <p:cNvGrpSpPr/>
        <p:nvPr/>
      </p:nvGrpSpPr>
      <p:grpSpPr>
        <a:xfrm>
          <a:off x="0" y="0"/>
          <a:ext cx="0" cy="0"/>
          <a:chOff x="0" y="0"/>
          <a:chExt cx="0" cy="0"/>
        </a:xfrm>
      </p:grpSpPr>
      <p:sp>
        <p:nvSpPr>
          <p:cNvPr id="2" name="Freeform 2"/>
          <p:cNvSpPr/>
          <p:nvPr/>
        </p:nvSpPr>
        <p:spPr>
          <a:xfrm>
            <a:off x="0" y="0"/>
            <a:ext cx="10776857" cy="10287000"/>
          </a:xfrm>
          <a:custGeom>
            <a:avLst/>
            <a:gdLst/>
            <a:ahLst/>
            <a:cxnLst/>
            <a:rect l="l" t="t" r="r" b="b"/>
            <a:pathLst>
              <a:path w="10776857" h="10287000">
                <a:moveTo>
                  <a:pt x="0" y="0"/>
                </a:moveTo>
                <a:lnTo>
                  <a:pt x="10776857" y="0"/>
                </a:lnTo>
                <a:lnTo>
                  <a:pt x="10776857" y="10287000"/>
                </a:lnTo>
                <a:lnTo>
                  <a:pt x="0" y="10287000"/>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3" name="AutoShape 3"/>
          <p:cNvSpPr/>
          <p:nvPr/>
        </p:nvSpPr>
        <p:spPr>
          <a:xfrm rot="-67229">
            <a:off x="2772268" y="1028700"/>
            <a:ext cx="13889238" cy="8229600"/>
          </a:xfrm>
          <a:prstGeom prst="rect">
            <a:avLst/>
          </a:prstGeom>
          <a:solidFill>
            <a:srgbClr val="FFFFFF"/>
          </a:solidFill>
        </p:spPr>
        <p:txBody>
          <a:bodyPr/>
          <a:lstStyle/>
          <a:p>
            <a:endParaRPr lang="en-US"/>
          </a:p>
        </p:txBody>
      </p:sp>
      <p:sp>
        <p:nvSpPr>
          <p:cNvPr id="4" name="Freeform 4"/>
          <p:cNvSpPr/>
          <p:nvPr/>
        </p:nvSpPr>
        <p:spPr>
          <a:xfrm>
            <a:off x="3990763" y="774343"/>
            <a:ext cx="4068879" cy="971093"/>
          </a:xfrm>
          <a:custGeom>
            <a:avLst/>
            <a:gdLst/>
            <a:ahLst/>
            <a:cxnLst/>
            <a:rect l="l" t="t" r="r" b="b"/>
            <a:pathLst>
              <a:path w="4068879" h="971093">
                <a:moveTo>
                  <a:pt x="0" y="0"/>
                </a:moveTo>
                <a:lnTo>
                  <a:pt x="4068879" y="0"/>
                </a:lnTo>
                <a:lnTo>
                  <a:pt x="4068879" y="971093"/>
                </a:lnTo>
                <a:lnTo>
                  <a:pt x="0" y="971093"/>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5" name="Freeform 5"/>
          <p:cNvSpPr/>
          <p:nvPr/>
        </p:nvSpPr>
        <p:spPr>
          <a:xfrm>
            <a:off x="1621518" y="6567516"/>
            <a:ext cx="3766911" cy="3291338"/>
          </a:xfrm>
          <a:custGeom>
            <a:avLst/>
            <a:gdLst/>
            <a:ahLst/>
            <a:cxnLst/>
            <a:rect l="l" t="t" r="r" b="b"/>
            <a:pathLst>
              <a:path w="3766911" h="3291338">
                <a:moveTo>
                  <a:pt x="0" y="0"/>
                </a:moveTo>
                <a:lnTo>
                  <a:pt x="3766911" y="0"/>
                </a:lnTo>
                <a:lnTo>
                  <a:pt x="3766911" y="3291338"/>
                </a:lnTo>
                <a:lnTo>
                  <a:pt x="0" y="3291338"/>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6" name="TextBox 6"/>
          <p:cNvSpPr txBox="1"/>
          <p:nvPr/>
        </p:nvSpPr>
        <p:spPr>
          <a:xfrm>
            <a:off x="4427460" y="1903259"/>
            <a:ext cx="10812539" cy="1721975"/>
          </a:xfrm>
          <a:prstGeom prst="rect">
            <a:avLst/>
          </a:prstGeom>
        </p:spPr>
        <p:txBody>
          <a:bodyPr wrap="square" lIns="0" tIns="0" rIns="0" bIns="0" rtlCol="0" anchor="t">
            <a:spAutoFit/>
          </a:bodyPr>
          <a:lstStyle/>
          <a:p>
            <a:pPr algn="ctr">
              <a:lnSpc>
                <a:spcPts val="6937"/>
              </a:lnSpc>
            </a:pPr>
            <a:r>
              <a:rPr lang="en-US" sz="4955" dirty="0">
                <a:solidFill>
                  <a:srgbClr val="022340"/>
                </a:solidFill>
                <a:latin typeface="Fraunces"/>
                <a:ea typeface="Fraunces"/>
                <a:cs typeface="Fraunces"/>
                <a:sym typeface="Fraunces"/>
              </a:rPr>
              <a:t>BÀI 4: </a:t>
            </a:r>
          </a:p>
          <a:p>
            <a:pPr algn="ctr">
              <a:lnSpc>
                <a:spcPts val="6937"/>
              </a:lnSpc>
            </a:pPr>
            <a:r>
              <a:rPr lang="en-US" sz="4955" dirty="0">
                <a:solidFill>
                  <a:srgbClr val="022340"/>
                </a:solidFill>
                <a:latin typeface="Fraunces"/>
                <a:ea typeface="Fraunces"/>
                <a:cs typeface="Fraunces"/>
                <a:sym typeface="Fraunces"/>
              </a:rPr>
              <a:t>KHÁM PHÁ VẺ ĐẸP VĂN CHƯƠNG</a:t>
            </a:r>
          </a:p>
        </p:txBody>
      </p:sp>
      <p:sp>
        <p:nvSpPr>
          <p:cNvPr id="7" name="TextBox 7"/>
          <p:cNvSpPr txBox="1"/>
          <p:nvPr/>
        </p:nvSpPr>
        <p:spPr>
          <a:xfrm>
            <a:off x="6570561" y="3877381"/>
            <a:ext cx="6437867" cy="981852"/>
          </a:xfrm>
          <a:prstGeom prst="rect">
            <a:avLst/>
          </a:prstGeom>
        </p:spPr>
        <p:txBody>
          <a:bodyPr lIns="0" tIns="0" rIns="0" bIns="0" rtlCol="0" anchor="t">
            <a:spAutoFit/>
          </a:bodyPr>
          <a:lstStyle/>
          <a:p>
            <a:pPr algn="ctr">
              <a:lnSpc>
                <a:spcPts val="7727"/>
              </a:lnSpc>
            </a:pPr>
            <a:r>
              <a:rPr lang="en-US" sz="5519" dirty="0" err="1">
                <a:solidFill>
                  <a:srgbClr val="022340"/>
                </a:solidFill>
                <a:latin typeface="#9Slide05 Aphrodite Pro"/>
                <a:ea typeface="#9Slide05 Aphrodite Pro"/>
                <a:cs typeface="#9Slide05 Aphrodite Pro"/>
                <a:sym typeface="#9Slide05 Aphrodite Pro"/>
              </a:rPr>
              <a:t>Thực</a:t>
            </a:r>
            <a:r>
              <a:rPr lang="en-US" sz="5519" dirty="0">
                <a:solidFill>
                  <a:srgbClr val="022340"/>
                </a:solidFill>
                <a:latin typeface="#9Slide05 Aphrodite Pro"/>
                <a:ea typeface="#9Slide05 Aphrodite Pro"/>
                <a:cs typeface="#9Slide05 Aphrodite Pro"/>
                <a:sym typeface="#9Slide05 Aphrodite Pro"/>
              </a:rPr>
              <a:t> </a:t>
            </a:r>
            <a:r>
              <a:rPr lang="en-US" sz="5519" dirty="0" err="1">
                <a:solidFill>
                  <a:srgbClr val="022340"/>
                </a:solidFill>
                <a:latin typeface="#9Slide05 Aphrodite Pro"/>
                <a:ea typeface="#9Slide05 Aphrodite Pro"/>
                <a:cs typeface="#9Slide05 Aphrodite Pro"/>
                <a:sym typeface="#9Slide05 Aphrodite Pro"/>
              </a:rPr>
              <a:t>hành</a:t>
            </a:r>
            <a:r>
              <a:rPr lang="en-US" sz="5519" dirty="0">
                <a:solidFill>
                  <a:srgbClr val="022340"/>
                </a:solidFill>
                <a:latin typeface="#9Slide05 Aphrodite Pro"/>
                <a:ea typeface="#9Slide05 Aphrodite Pro"/>
                <a:cs typeface="#9Slide05 Aphrodite Pro"/>
                <a:sym typeface="#9Slide05 Aphrodite Pro"/>
              </a:rPr>
              <a:t> </a:t>
            </a:r>
            <a:r>
              <a:rPr lang="en-US" sz="5519" dirty="0" err="1">
                <a:solidFill>
                  <a:srgbClr val="022340"/>
                </a:solidFill>
                <a:latin typeface="#9Slide05 Aphrodite Pro"/>
                <a:ea typeface="#9Slide05 Aphrodite Pro"/>
                <a:cs typeface="#9Slide05 Aphrodite Pro"/>
                <a:sym typeface="#9Slide05 Aphrodite Pro"/>
              </a:rPr>
              <a:t>tiếng</a:t>
            </a:r>
            <a:r>
              <a:rPr lang="en-US" sz="5519" dirty="0">
                <a:solidFill>
                  <a:srgbClr val="022340"/>
                </a:solidFill>
                <a:latin typeface="#9Slide05 Aphrodite Pro"/>
                <a:ea typeface="#9Slide05 Aphrodite Pro"/>
                <a:cs typeface="#9Slide05 Aphrodite Pro"/>
                <a:sym typeface="#9Slide05 Aphrodite Pro"/>
              </a:rPr>
              <a:t> </a:t>
            </a:r>
            <a:r>
              <a:rPr lang="en-US" sz="5519" dirty="0" err="1">
                <a:solidFill>
                  <a:srgbClr val="022340"/>
                </a:solidFill>
                <a:latin typeface="#9Slide05 Aphrodite Pro"/>
                <a:ea typeface="#9Slide05 Aphrodite Pro"/>
                <a:cs typeface="#9Slide05 Aphrodite Pro"/>
                <a:sym typeface="#9Slide05 Aphrodite Pro"/>
              </a:rPr>
              <a:t>Việt</a:t>
            </a:r>
            <a:r>
              <a:rPr lang="en-US" sz="5519" dirty="0">
                <a:solidFill>
                  <a:srgbClr val="022340"/>
                </a:solidFill>
                <a:latin typeface="#9Slide05 Aphrodite Pro"/>
                <a:ea typeface="#9Slide05 Aphrodite Pro"/>
                <a:cs typeface="#9Slide05 Aphrodite Pro"/>
                <a:sym typeface="#9Slide05 Aphrodite Pro"/>
              </a:rPr>
              <a:t> </a:t>
            </a:r>
          </a:p>
        </p:txBody>
      </p:sp>
      <p:sp>
        <p:nvSpPr>
          <p:cNvPr id="8" name="TextBox 8"/>
          <p:cNvSpPr txBox="1"/>
          <p:nvPr/>
        </p:nvSpPr>
        <p:spPr>
          <a:xfrm>
            <a:off x="3833041" y="5111380"/>
            <a:ext cx="11767691" cy="1874231"/>
          </a:xfrm>
          <a:prstGeom prst="rect">
            <a:avLst/>
          </a:prstGeom>
        </p:spPr>
        <p:txBody>
          <a:bodyPr lIns="0" tIns="0" rIns="0" bIns="0" rtlCol="0" anchor="t">
            <a:spAutoFit/>
          </a:bodyPr>
          <a:lstStyle/>
          <a:p>
            <a:pPr algn="ctr">
              <a:lnSpc>
                <a:spcPts val="7727"/>
              </a:lnSpc>
            </a:pPr>
            <a:r>
              <a:rPr lang="en-US" sz="5519" dirty="0">
                <a:solidFill>
                  <a:schemeClr val="accent4">
                    <a:lumMod val="75000"/>
                  </a:schemeClr>
                </a:solidFill>
                <a:latin typeface="#9Slide07 Crocante"/>
                <a:ea typeface="#9Slide07 Crocante"/>
                <a:cs typeface="#9Slide07 Crocante"/>
                <a:sym typeface="#9Slide07 Crocante"/>
              </a:rPr>
              <a:t>CÁCH SỬ DỤNG TÀI LIỆU THAM KHẢO </a:t>
            </a:r>
          </a:p>
          <a:p>
            <a:pPr algn="ctr">
              <a:lnSpc>
                <a:spcPts val="7727"/>
              </a:lnSpc>
            </a:pPr>
            <a:r>
              <a:rPr lang="en-US" sz="5519" dirty="0">
                <a:solidFill>
                  <a:schemeClr val="accent4">
                    <a:lumMod val="75000"/>
                  </a:schemeClr>
                </a:solidFill>
                <a:latin typeface="#9Slide07 Crocante"/>
                <a:ea typeface="#9Slide07 Crocante"/>
                <a:cs typeface="#9Slide07 Crocante"/>
                <a:sym typeface="#9Slide07 Crocante"/>
              </a:rPr>
              <a:t>VÀ TRÍCH DẪN TÀI LIỆU</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E5A2"/>
        </a:solidFill>
        <a:effectLst/>
      </p:bgPr>
    </p:bg>
    <p:spTree>
      <p:nvGrpSpPr>
        <p:cNvPr id="1" name=""/>
        <p:cNvGrpSpPr/>
        <p:nvPr/>
      </p:nvGrpSpPr>
      <p:grpSpPr>
        <a:xfrm>
          <a:off x="0" y="0"/>
          <a:ext cx="0" cy="0"/>
          <a:chOff x="0" y="0"/>
          <a:chExt cx="0" cy="0"/>
        </a:xfrm>
      </p:grpSpPr>
      <p:sp>
        <p:nvSpPr>
          <p:cNvPr id="2" name="AutoShape 2"/>
          <p:cNvSpPr/>
          <p:nvPr/>
        </p:nvSpPr>
        <p:spPr>
          <a:xfrm rot="-135171">
            <a:off x="-633832" y="-1147172"/>
            <a:ext cx="19088138" cy="4816030"/>
          </a:xfrm>
          <a:prstGeom prst="rect">
            <a:avLst/>
          </a:prstGeom>
          <a:solidFill>
            <a:srgbClr val="FFD4D4"/>
          </a:solidFill>
        </p:spPr>
        <p:txBody>
          <a:bodyPr/>
          <a:lstStyle/>
          <a:p>
            <a:endParaRPr lang="en-US"/>
          </a:p>
        </p:txBody>
      </p:sp>
      <p:sp>
        <p:nvSpPr>
          <p:cNvPr id="3" name="Freeform 3"/>
          <p:cNvSpPr/>
          <p:nvPr/>
        </p:nvSpPr>
        <p:spPr>
          <a:xfrm rot="-226098">
            <a:off x="14745919" y="4385586"/>
            <a:ext cx="2812347" cy="878858"/>
          </a:xfrm>
          <a:custGeom>
            <a:avLst/>
            <a:gdLst/>
            <a:ahLst/>
            <a:cxnLst/>
            <a:rect l="l" t="t" r="r" b="b"/>
            <a:pathLst>
              <a:path w="2812347" h="878858">
                <a:moveTo>
                  <a:pt x="0" y="0"/>
                </a:moveTo>
                <a:lnTo>
                  <a:pt x="2812347" y="0"/>
                </a:lnTo>
                <a:lnTo>
                  <a:pt x="2812347" y="878858"/>
                </a:lnTo>
                <a:lnTo>
                  <a:pt x="0" y="87885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4" name="AutoShape 4"/>
          <p:cNvSpPr/>
          <p:nvPr/>
        </p:nvSpPr>
        <p:spPr>
          <a:xfrm rot="-77527">
            <a:off x="1696285" y="2646450"/>
            <a:ext cx="14839403" cy="8052190"/>
          </a:xfrm>
          <a:prstGeom prst="rect">
            <a:avLst/>
          </a:prstGeom>
          <a:solidFill>
            <a:srgbClr val="FFFFFF"/>
          </a:solidFill>
        </p:spPr>
        <p:txBody>
          <a:bodyPr/>
          <a:lstStyle/>
          <a:p>
            <a:endParaRPr lang="en-US"/>
          </a:p>
        </p:txBody>
      </p:sp>
      <p:sp>
        <p:nvSpPr>
          <p:cNvPr id="5" name="Freeform 5"/>
          <p:cNvSpPr/>
          <p:nvPr/>
        </p:nvSpPr>
        <p:spPr>
          <a:xfrm rot="844067">
            <a:off x="1332870" y="5960438"/>
            <a:ext cx="1139557" cy="1139557"/>
          </a:xfrm>
          <a:custGeom>
            <a:avLst/>
            <a:gdLst/>
            <a:ahLst/>
            <a:cxnLst/>
            <a:rect l="l" t="t" r="r" b="b"/>
            <a:pathLst>
              <a:path w="1139557" h="1139557">
                <a:moveTo>
                  <a:pt x="0" y="0"/>
                </a:moveTo>
                <a:lnTo>
                  <a:pt x="1139557" y="0"/>
                </a:lnTo>
                <a:lnTo>
                  <a:pt x="1139557" y="1139558"/>
                </a:lnTo>
                <a:lnTo>
                  <a:pt x="0" y="1139558"/>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6" name="Freeform 6"/>
          <p:cNvSpPr/>
          <p:nvPr/>
        </p:nvSpPr>
        <p:spPr>
          <a:xfrm rot="-1074679">
            <a:off x="1342463" y="8706388"/>
            <a:ext cx="1279424" cy="2010523"/>
          </a:xfrm>
          <a:custGeom>
            <a:avLst/>
            <a:gdLst/>
            <a:ahLst/>
            <a:cxnLst/>
            <a:rect l="l" t="t" r="r" b="b"/>
            <a:pathLst>
              <a:path w="1279424" h="2010523">
                <a:moveTo>
                  <a:pt x="0" y="0"/>
                </a:moveTo>
                <a:lnTo>
                  <a:pt x="1279424" y="0"/>
                </a:lnTo>
                <a:lnTo>
                  <a:pt x="1279424" y="2010523"/>
                </a:lnTo>
                <a:lnTo>
                  <a:pt x="0" y="2010523"/>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7" name="Freeform 7"/>
          <p:cNvSpPr/>
          <p:nvPr/>
        </p:nvSpPr>
        <p:spPr>
          <a:xfrm rot="-226098">
            <a:off x="14421113" y="3319117"/>
            <a:ext cx="2812347" cy="878858"/>
          </a:xfrm>
          <a:custGeom>
            <a:avLst/>
            <a:gdLst/>
            <a:ahLst/>
            <a:cxnLst/>
            <a:rect l="l" t="t" r="r" b="b"/>
            <a:pathLst>
              <a:path w="2812347" h="878858">
                <a:moveTo>
                  <a:pt x="0" y="0"/>
                </a:moveTo>
                <a:lnTo>
                  <a:pt x="2812347" y="0"/>
                </a:lnTo>
                <a:lnTo>
                  <a:pt x="2812347" y="878859"/>
                </a:lnTo>
                <a:lnTo>
                  <a:pt x="0" y="878859"/>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a:p>
        </p:txBody>
      </p:sp>
      <p:grpSp>
        <p:nvGrpSpPr>
          <p:cNvPr id="8" name="Group 8"/>
          <p:cNvGrpSpPr/>
          <p:nvPr/>
        </p:nvGrpSpPr>
        <p:grpSpPr>
          <a:xfrm rot="-103213">
            <a:off x="2245280" y="303675"/>
            <a:ext cx="12148410" cy="1858662"/>
            <a:chOff x="0" y="0"/>
            <a:chExt cx="16197880" cy="2478216"/>
          </a:xfrm>
        </p:grpSpPr>
        <p:sp>
          <p:nvSpPr>
            <p:cNvPr id="9" name="AutoShape 9"/>
            <p:cNvSpPr/>
            <p:nvPr/>
          </p:nvSpPr>
          <p:spPr>
            <a:xfrm>
              <a:off x="0" y="0"/>
              <a:ext cx="16197880" cy="2478216"/>
            </a:xfrm>
            <a:prstGeom prst="rect">
              <a:avLst/>
            </a:prstGeom>
            <a:solidFill>
              <a:srgbClr val="FFE5A2"/>
            </a:solidFill>
          </p:spPr>
          <p:txBody>
            <a:bodyPr/>
            <a:lstStyle/>
            <a:p>
              <a:endParaRPr lang="en-US"/>
            </a:p>
          </p:txBody>
        </p:sp>
        <p:sp>
          <p:nvSpPr>
            <p:cNvPr id="10" name="TextBox 10"/>
            <p:cNvSpPr txBox="1"/>
            <p:nvPr/>
          </p:nvSpPr>
          <p:spPr>
            <a:xfrm>
              <a:off x="1063080" y="585058"/>
              <a:ext cx="14071719" cy="1295400"/>
            </a:xfrm>
            <a:prstGeom prst="rect">
              <a:avLst/>
            </a:prstGeom>
          </p:spPr>
          <p:txBody>
            <a:bodyPr lIns="0" tIns="0" rIns="0" bIns="0" rtlCol="0" anchor="t">
              <a:spAutoFit/>
            </a:bodyPr>
            <a:lstStyle/>
            <a:p>
              <a:pPr algn="ctr">
                <a:lnSpc>
                  <a:spcPts val="7679"/>
                </a:lnSpc>
              </a:pPr>
              <a:r>
                <a:rPr lang="en-US" sz="6399" b="1">
                  <a:solidFill>
                    <a:srgbClr val="022340"/>
                  </a:solidFill>
                  <a:latin typeface="Fraunces Bold"/>
                  <a:ea typeface="Fraunces Bold"/>
                  <a:cs typeface="Fraunces Bold"/>
                  <a:sym typeface="Fraunces Bold"/>
                </a:rPr>
                <a:t>I. TRI THỨC TIẾNG VIỆT</a:t>
              </a:r>
            </a:p>
          </p:txBody>
        </p:sp>
      </p:grpSp>
      <p:sp>
        <p:nvSpPr>
          <p:cNvPr id="11" name="Freeform 11"/>
          <p:cNvSpPr/>
          <p:nvPr/>
        </p:nvSpPr>
        <p:spPr>
          <a:xfrm>
            <a:off x="14858966" y="6285779"/>
            <a:ext cx="3531247" cy="4114800"/>
          </a:xfrm>
          <a:custGeom>
            <a:avLst/>
            <a:gdLst/>
            <a:ahLst/>
            <a:cxnLst/>
            <a:rect l="l" t="t" r="r" b="b"/>
            <a:pathLst>
              <a:path w="3531247" h="4114800">
                <a:moveTo>
                  <a:pt x="0" y="0"/>
                </a:moveTo>
                <a:lnTo>
                  <a:pt x="3531247" y="0"/>
                </a:lnTo>
                <a:lnTo>
                  <a:pt x="3531247" y="4114800"/>
                </a:lnTo>
                <a:lnTo>
                  <a:pt x="0" y="4114800"/>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endParaRPr lang="en-US"/>
          </a:p>
        </p:txBody>
      </p:sp>
      <p:sp>
        <p:nvSpPr>
          <p:cNvPr id="12" name="TextBox 12"/>
          <p:cNvSpPr txBox="1"/>
          <p:nvPr/>
        </p:nvSpPr>
        <p:spPr>
          <a:xfrm>
            <a:off x="2362200" y="3085750"/>
            <a:ext cx="12673287" cy="6735818"/>
          </a:xfrm>
          <a:prstGeom prst="rect">
            <a:avLst/>
          </a:prstGeom>
        </p:spPr>
        <p:txBody>
          <a:bodyPr wrap="square" lIns="0" tIns="0" rIns="0" bIns="0" rtlCol="0" anchor="t">
            <a:spAutoFit/>
          </a:bodyPr>
          <a:lstStyle/>
          <a:p>
            <a:pPr marL="798829" lvl="1" indent="-399415" algn="just">
              <a:lnSpc>
                <a:spcPts val="4809"/>
              </a:lnSpc>
              <a:buFont typeface="Arial"/>
              <a:buChar char="•"/>
            </a:pPr>
            <a:r>
              <a:rPr lang="en-US" sz="3699" dirty="0">
                <a:solidFill>
                  <a:srgbClr val="022340"/>
                </a:solidFill>
                <a:latin typeface="Roboto Condensed"/>
                <a:ea typeface="Roboto Condensed"/>
                <a:cs typeface="Roboto Condensed"/>
                <a:sym typeface="Roboto Condensed"/>
              </a:rPr>
              <a:t>HS </a:t>
            </a:r>
            <a:r>
              <a:rPr lang="en-US" sz="3699" dirty="0" err="1">
                <a:solidFill>
                  <a:srgbClr val="022340"/>
                </a:solidFill>
                <a:latin typeface="Roboto Condensed"/>
                <a:ea typeface="Roboto Condensed"/>
                <a:cs typeface="Roboto Condensed"/>
                <a:sym typeface="Roboto Condensed"/>
              </a:rPr>
              <a:t>thực</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hiện</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nhiệm</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vụ</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theo</a:t>
            </a:r>
            <a:r>
              <a:rPr lang="en-US" sz="3699" dirty="0">
                <a:solidFill>
                  <a:srgbClr val="022340"/>
                </a:solidFill>
                <a:latin typeface="Roboto Condensed"/>
                <a:ea typeface="Roboto Condensed"/>
                <a:cs typeface="Roboto Condensed"/>
                <a:sym typeface="Roboto Condensed"/>
              </a:rPr>
              <a:t> </a:t>
            </a:r>
            <a:r>
              <a:rPr lang="en-US" sz="3699" b="1" dirty="0" err="1">
                <a:solidFill>
                  <a:srgbClr val="022340"/>
                </a:solidFill>
                <a:latin typeface="Roboto Condensed Bold"/>
                <a:ea typeface="Roboto Condensed Bold"/>
                <a:cs typeface="Roboto Condensed Bold"/>
                <a:sym typeface="Roboto Condensed Bold"/>
              </a:rPr>
              <a:t>nhóm</a:t>
            </a:r>
            <a:r>
              <a:rPr lang="en-US" sz="3699" b="1" dirty="0">
                <a:solidFill>
                  <a:srgbClr val="022340"/>
                </a:solidFill>
                <a:latin typeface="Roboto Condensed Bold"/>
                <a:ea typeface="Roboto Condensed Bold"/>
                <a:cs typeface="Roboto Condensed Bold"/>
                <a:sym typeface="Roboto Condensed Bold"/>
              </a:rPr>
              <a:t> </a:t>
            </a:r>
            <a:r>
              <a:rPr lang="en-US" sz="3699" b="1" dirty="0" err="1">
                <a:solidFill>
                  <a:srgbClr val="022340"/>
                </a:solidFill>
                <a:latin typeface="Roboto Condensed Bold"/>
                <a:ea typeface="Roboto Condensed Bold"/>
                <a:cs typeface="Roboto Condensed Bold"/>
                <a:sym typeface="Roboto Condensed Bold"/>
              </a:rPr>
              <a:t>đôi</a:t>
            </a:r>
            <a:endParaRPr lang="en-US" sz="3699" b="1" dirty="0">
              <a:solidFill>
                <a:srgbClr val="022340"/>
              </a:solidFill>
              <a:latin typeface="Roboto Condensed Bold"/>
              <a:ea typeface="Roboto Condensed Bold"/>
              <a:cs typeface="Roboto Condensed Bold"/>
              <a:sym typeface="Roboto Condensed Bold"/>
            </a:endParaRPr>
          </a:p>
          <a:p>
            <a:pPr marL="798829" lvl="1" indent="-399415" algn="just">
              <a:lnSpc>
                <a:spcPts val="4809"/>
              </a:lnSpc>
              <a:buFont typeface="Arial"/>
              <a:buChar char="•"/>
            </a:pPr>
            <a:r>
              <a:rPr lang="en-US" sz="3699" b="1" dirty="0" err="1">
                <a:solidFill>
                  <a:srgbClr val="022340"/>
                </a:solidFill>
                <a:latin typeface="Roboto Condensed Bold"/>
                <a:ea typeface="Roboto Condensed Bold"/>
                <a:cs typeface="Roboto Condensed Bold"/>
                <a:sym typeface="Roboto Condensed Bold"/>
              </a:rPr>
              <a:t>Thời</a:t>
            </a:r>
            <a:r>
              <a:rPr lang="en-US" sz="3699" b="1" dirty="0">
                <a:solidFill>
                  <a:srgbClr val="022340"/>
                </a:solidFill>
                <a:latin typeface="Roboto Condensed Bold"/>
                <a:ea typeface="Roboto Condensed Bold"/>
                <a:cs typeface="Roboto Condensed Bold"/>
                <a:sym typeface="Roboto Condensed Bold"/>
              </a:rPr>
              <a:t> </a:t>
            </a:r>
            <a:r>
              <a:rPr lang="en-US" sz="3699" b="1" dirty="0" err="1">
                <a:solidFill>
                  <a:srgbClr val="022340"/>
                </a:solidFill>
                <a:latin typeface="Roboto Condensed Bold"/>
                <a:ea typeface="Roboto Condensed Bold"/>
                <a:cs typeface="Roboto Condensed Bold"/>
                <a:sym typeface="Roboto Condensed Bold"/>
              </a:rPr>
              <a:t>gian</a:t>
            </a:r>
            <a:r>
              <a:rPr lang="en-US" sz="3699" b="1" dirty="0">
                <a:solidFill>
                  <a:srgbClr val="022340"/>
                </a:solidFill>
                <a:latin typeface="Roboto Condensed Bold"/>
                <a:ea typeface="Roboto Condensed Bold"/>
                <a:cs typeface="Roboto Condensed Bold"/>
                <a:sym typeface="Roboto Condensed Bold"/>
              </a:rPr>
              <a:t> </a:t>
            </a:r>
            <a:r>
              <a:rPr lang="en-US" sz="3699" dirty="0" err="1">
                <a:solidFill>
                  <a:srgbClr val="022340"/>
                </a:solidFill>
                <a:latin typeface="Roboto Condensed"/>
                <a:ea typeface="Roboto Condensed"/>
                <a:cs typeface="Roboto Condensed"/>
                <a:sym typeface="Roboto Condensed"/>
              </a:rPr>
              <a:t>thảo</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luận</a:t>
            </a:r>
            <a:r>
              <a:rPr lang="en-US" sz="3699" dirty="0">
                <a:solidFill>
                  <a:srgbClr val="022340"/>
                </a:solidFill>
                <a:latin typeface="Roboto Condensed"/>
                <a:ea typeface="Roboto Condensed"/>
                <a:cs typeface="Roboto Condensed"/>
                <a:sym typeface="Roboto Condensed"/>
              </a:rPr>
              <a:t>: 5 </a:t>
            </a:r>
            <a:r>
              <a:rPr lang="en-US" sz="3699" dirty="0" err="1">
                <a:solidFill>
                  <a:srgbClr val="022340"/>
                </a:solidFill>
                <a:latin typeface="Roboto Condensed"/>
                <a:ea typeface="Roboto Condensed"/>
                <a:cs typeface="Roboto Condensed"/>
                <a:sym typeface="Roboto Condensed"/>
              </a:rPr>
              <a:t>phút</a:t>
            </a:r>
            <a:r>
              <a:rPr lang="en-US" sz="3699" dirty="0">
                <a:solidFill>
                  <a:srgbClr val="022340"/>
                </a:solidFill>
                <a:latin typeface="Roboto Condensed"/>
                <a:ea typeface="Roboto Condensed"/>
                <a:cs typeface="Roboto Condensed"/>
                <a:sym typeface="Roboto Condensed"/>
              </a:rPr>
              <a:t>. </a:t>
            </a:r>
          </a:p>
          <a:p>
            <a:pPr marL="798829" lvl="1" indent="-399415" algn="just">
              <a:lnSpc>
                <a:spcPts val="4809"/>
              </a:lnSpc>
              <a:buFont typeface="Arial"/>
              <a:buChar char="•"/>
            </a:pPr>
            <a:r>
              <a:rPr lang="en-US" sz="3699" b="1" dirty="0" err="1">
                <a:solidFill>
                  <a:srgbClr val="022340"/>
                </a:solidFill>
                <a:latin typeface="Roboto Condensed Bold"/>
                <a:ea typeface="Roboto Condensed Bold"/>
                <a:cs typeface="Roboto Condensed Bold"/>
                <a:sym typeface="Roboto Condensed Bold"/>
              </a:rPr>
              <a:t>Yêu</a:t>
            </a:r>
            <a:r>
              <a:rPr lang="en-US" sz="3699" b="1" dirty="0">
                <a:solidFill>
                  <a:srgbClr val="022340"/>
                </a:solidFill>
                <a:latin typeface="Roboto Condensed Bold"/>
                <a:ea typeface="Roboto Condensed Bold"/>
                <a:cs typeface="Roboto Condensed Bold"/>
                <a:sym typeface="Roboto Condensed Bold"/>
              </a:rPr>
              <a:t> </a:t>
            </a:r>
            <a:r>
              <a:rPr lang="en-US" sz="3699" b="1" dirty="0" err="1">
                <a:solidFill>
                  <a:srgbClr val="022340"/>
                </a:solidFill>
                <a:latin typeface="Roboto Condensed Bold"/>
                <a:ea typeface="Roboto Condensed Bold"/>
                <a:cs typeface="Roboto Condensed Bold"/>
                <a:sym typeface="Roboto Condensed Bold"/>
              </a:rPr>
              <a:t>cầu</a:t>
            </a:r>
            <a:r>
              <a:rPr lang="en-US" sz="3699" b="1" dirty="0">
                <a:solidFill>
                  <a:srgbClr val="022340"/>
                </a:solidFill>
                <a:latin typeface="Roboto Condensed Bold"/>
                <a:ea typeface="Roboto Condensed Bold"/>
                <a:cs typeface="Roboto Condensed Bold"/>
                <a:sym typeface="Roboto Condensed Bold"/>
              </a:rPr>
              <a:t>: </a:t>
            </a:r>
            <a:r>
              <a:rPr lang="en-US" sz="3699" dirty="0" err="1">
                <a:solidFill>
                  <a:srgbClr val="022340"/>
                </a:solidFill>
                <a:latin typeface="Roboto Condensed"/>
                <a:ea typeface="Roboto Condensed"/>
                <a:cs typeface="Roboto Condensed"/>
                <a:sym typeface="Roboto Condensed"/>
              </a:rPr>
              <a:t>Đọc</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phần</a:t>
            </a:r>
            <a:r>
              <a:rPr lang="en-US" sz="3699" dirty="0">
                <a:solidFill>
                  <a:srgbClr val="022340"/>
                </a:solidFill>
                <a:latin typeface="Roboto Condensed"/>
                <a:ea typeface="Roboto Condensed"/>
                <a:cs typeface="Roboto Condensed"/>
                <a:sym typeface="Roboto Condensed"/>
              </a:rPr>
              <a:t> tri </a:t>
            </a:r>
            <a:r>
              <a:rPr lang="en-US" sz="3699" dirty="0" err="1">
                <a:solidFill>
                  <a:srgbClr val="022340"/>
                </a:solidFill>
                <a:latin typeface="Roboto Condensed"/>
                <a:ea typeface="Roboto Condensed"/>
                <a:cs typeface="Roboto Condensed"/>
                <a:sym typeface="Roboto Condensed"/>
              </a:rPr>
              <a:t>thức</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ngữ</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văn</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và</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từ</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hiểu</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biết</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của</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bản</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thân</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hãy</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trả</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lời</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các</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câu</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hỏi</a:t>
            </a:r>
            <a:r>
              <a:rPr lang="en-US" sz="3699" dirty="0">
                <a:solidFill>
                  <a:srgbClr val="022340"/>
                </a:solidFill>
                <a:latin typeface="Roboto Condensed"/>
                <a:ea typeface="Roboto Condensed"/>
                <a:cs typeface="Roboto Condensed"/>
                <a:sym typeface="Roboto Condensed"/>
              </a:rPr>
              <a:t>.</a:t>
            </a:r>
          </a:p>
          <a:p>
            <a:pPr marL="798829" lvl="1" indent="-399415" algn="just">
              <a:lnSpc>
                <a:spcPts val="4809"/>
              </a:lnSpc>
              <a:buFont typeface="Arial"/>
              <a:buChar char="•"/>
            </a:pPr>
            <a:r>
              <a:rPr lang="en-US" sz="3699" b="1" dirty="0" err="1">
                <a:solidFill>
                  <a:srgbClr val="022340"/>
                </a:solidFill>
                <a:latin typeface="Roboto Condensed Bold"/>
                <a:ea typeface="Roboto Condensed Bold"/>
                <a:cs typeface="Roboto Condensed Bold"/>
                <a:sym typeface="Roboto Condensed Bold"/>
              </a:rPr>
              <a:t>Câu</a:t>
            </a:r>
            <a:r>
              <a:rPr lang="en-US" sz="3699" b="1" dirty="0">
                <a:solidFill>
                  <a:srgbClr val="022340"/>
                </a:solidFill>
                <a:latin typeface="Roboto Condensed Bold"/>
                <a:ea typeface="Roboto Condensed Bold"/>
                <a:cs typeface="Roboto Condensed Bold"/>
                <a:sym typeface="Roboto Condensed Bold"/>
              </a:rPr>
              <a:t> </a:t>
            </a:r>
            <a:r>
              <a:rPr lang="en-US" sz="3699" b="1" dirty="0" err="1">
                <a:solidFill>
                  <a:srgbClr val="022340"/>
                </a:solidFill>
                <a:latin typeface="Roboto Condensed Bold"/>
                <a:ea typeface="Roboto Condensed Bold"/>
                <a:cs typeface="Roboto Condensed Bold"/>
                <a:sym typeface="Roboto Condensed Bold"/>
              </a:rPr>
              <a:t>hỏi</a:t>
            </a:r>
            <a:r>
              <a:rPr lang="en-US" sz="3699" b="1" dirty="0">
                <a:solidFill>
                  <a:srgbClr val="022340"/>
                </a:solidFill>
                <a:latin typeface="Roboto Condensed Bold"/>
                <a:ea typeface="Roboto Condensed Bold"/>
                <a:cs typeface="Roboto Condensed Bold"/>
                <a:sym typeface="Roboto Condensed Bold"/>
              </a:rPr>
              <a:t>:</a:t>
            </a:r>
          </a:p>
          <a:p>
            <a:pPr marL="742950" indent="-742950" algn="just">
              <a:lnSpc>
                <a:spcPts val="4809"/>
              </a:lnSpc>
              <a:buFont typeface="+mj-lt"/>
              <a:buAutoNum type="arabicPeriod"/>
            </a:pPr>
            <a:r>
              <a:rPr lang="en-US" sz="3699" dirty="0" err="1">
                <a:solidFill>
                  <a:srgbClr val="022340"/>
                </a:solidFill>
                <a:latin typeface="Roboto Condensed"/>
                <a:ea typeface="Roboto Condensed"/>
                <a:cs typeface="Roboto Condensed"/>
                <a:sym typeface="Roboto Condensed"/>
              </a:rPr>
              <a:t>Từ</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phần</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Khởi</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động</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hãy</a:t>
            </a:r>
            <a:r>
              <a:rPr lang="en-US" sz="3699" dirty="0">
                <a:solidFill>
                  <a:srgbClr val="022340"/>
                </a:solidFill>
                <a:latin typeface="Roboto Condensed"/>
                <a:ea typeface="Roboto Condensed"/>
                <a:cs typeface="Roboto Condensed"/>
                <a:sym typeface="Roboto Condensed"/>
              </a:rPr>
              <a:t> chia </a:t>
            </a:r>
            <a:r>
              <a:rPr lang="en-US" sz="3699" dirty="0" err="1">
                <a:solidFill>
                  <a:srgbClr val="022340"/>
                </a:solidFill>
                <a:latin typeface="Roboto Condensed"/>
                <a:ea typeface="Roboto Condensed"/>
                <a:cs typeface="Roboto Condensed"/>
                <a:sym typeface="Roboto Condensed"/>
              </a:rPr>
              <a:t>sẻ</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cách</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hiểu</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của</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em</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về</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thế</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nào</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là</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đạo</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văn</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Làm</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thế</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nào</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để</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khi</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tham</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khảo</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tài</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liệu</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không</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bị</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cho</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là</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đạo</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văn</a:t>
            </a:r>
            <a:r>
              <a:rPr lang="en-US" sz="3699" dirty="0">
                <a:solidFill>
                  <a:srgbClr val="022340"/>
                </a:solidFill>
                <a:latin typeface="Roboto Condensed"/>
                <a:ea typeface="Roboto Condensed"/>
                <a:cs typeface="Roboto Condensed"/>
                <a:sym typeface="Roboto Condensed"/>
              </a:rPr>
              <a:t>?</a:t>
            </a:r>
          </a:p>
          <a:p>
            <a:pPr marL="742950" indent="-742950" algn="just">
              <a:lnSpc>
                <a:spcPts val="4809"/>
              </a:lnSpc>
              <a:buFont typeface="+mj-lt"/>
              <a:buAutoNum type="arabicPeriod"/>
            </a:pPr>
            <a:r>
              <a:rPr lang="en-US" sz="3699" dirty="0" err="1">
                <a:solidFill>
                  <a:srgbClr val="022340"/>
                </a:solidFill>
                <a:latin typeface="Roboto Condensed"/>
                <a:ea typeface="Roboto Condensed"/>
                <a:cs typeface="Roboto Condensed"/>
                <a:sym typeface="Roboto Condensed"/>
              </a:rPr>
              <a:t>Có</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mấy</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cách</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trích</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dẫn</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tài</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liệu</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tham</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khảo</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để</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không</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bị</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cho</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là</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đạo</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văn</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Nêu</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hiểu</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biết</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của</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em</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về</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các</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cách</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trích</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dẫn</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đó</a:t>
            </a:r>
            <a:r>
              <a:rPr lang="en-US" sz="3699" dirty="0">
                <a:solidFill>
                  <a:srgbClr val="022340"/>
                </a:solidFill>
                <a:latin typeface="Roboto Condensed"/>
                <a:ea typeface="Roboto Condensed"/>
                <a:cs typeface="Roboto Condensed"/>
                <a:sym typeface="Roboto Condensed"/>
              </a:rPr>
              <a:t>.</a:t>
            </a:r>
          </a:p>
          <a:p>
            <a:pPr marL="742950" indent="-742950" algn="just">
              <a:lnSpc>
                <a:spcPts val="4809"/>
              </a:lnSpc>
              <a:buFont typeface="+mj-lt"/>
              <a:buAutoNum type="arabicPeriod"/>
            </a:pPr>
            <a:r>
              <a:rPr lang="en-US" sz="3699" dirty="0" err="1">
                <a:solidFill>
                  <a:srgbClr val="022340"/>
                </a:solidFill>
                <a:latin typeface="Roboto Condensed"/>
                <a:ea typeface="Roboto Condensed"/>
                <a:cs typeface="Roboto Condensed"/>
                <a:sym typeface="Roboto Condensed"/>
              </a:rPr>
              <a:t>Hãy</a:t>
            </a:r>
            <a:r>
              <a:rPr lang="en-US" sz="3699" dirty="0">
                <a:solidFill>
                  <a:srgbClr val="022340"/>
                </a:solidFill>
                <a:latin typeface="Roboto Condensed"/>
                <a:ea typeface="Roboto Condensed"/>
                <a:cs typeface="Roboto Condensed"/>
                <a:sym typeface="Roboto Condensed"/>
              </a:rPr>
              <a:t> chia </a:t>
            </a:r>
            <a:r>
              <a:rPr lang="en-US" sz="3699" dirty="0" err="1">
                <a:solidFill>
                  <a:srgbClr val="022340"/>
                </a:solidFill>
                <a:latin typeface="Roboto Condensed"/>
                <a:ea typeface="Roboto Condensed"/>
                <a:cs typeface="Roboto Condensed"/>
                <a:sym typeface="Roboto Condensed"/>
              </a:rPr>
              <a:t>sẻ</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một</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vài</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lưu</a:t>
            </a:r>
            <a:r>
              <a:rPr lang="en-US" sz="3699" dirty="0">
                <a:solidFill>
                  <a:srgbClr val="022340"/>
                </a:solidFill>
                <a:latin typeface="Roboto Condensed"/>
                <a:ea typeface="Roboto Condensed"/>
                <a:cs typeface="Roboto Condensed"/>
                <a:sym typeface="Roboto Condensed"/>
              </a:rPr>
              <a:t> ý </a:t>
            </a:r>
            <a:r>
              <a:rPr lang="en-US" sz="3699" dirty="0" err="1">
                <a:solidFill>
                  <a:srgbClr val="022340"/>
                </a:solidFill>
                <a:latin typeface="Roboto Condensed"/>
                <a:ea typeface="Roboto Condensed"/>
                <a:cs typeface="Roboto Condensed"/>
                <a:sym typeface="Roboto Condensed"/>
              </a:rPr>
              <a:t>về</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cách</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tham</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khảo</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trích</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dẫn</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tài</a:t>
            </a:r>
            <a:r>
              <a:rPr lang="en-US" sz="3699" dirty="0">
                <a:solidFill>
                  <a:srgbClr val="022340"/>
                </a:solidFill>
                <a:latin typeface="Roboto Condensed"/>
                <a:ea typeface="Roboto Condensed"/>
                <a:cs typeface="Roboto Condensed"/>
                <a:sym typeface="Roboto Condensed"/>
              </a:rPr>
              <a:t> </a:t>
            </a:r>
            <a:r>
              <a:rPr lang="en-US" sz="3699" dirty="0" err="1">
                <a:solidFill>
                  <a:srgbClr val="022340"/>
                </a:solidFill>
                <a:latin typeface="Roboto Condensed"/>
                <a:ea typeface="Roboto Condensed"/>
                <a:cs typeface="Roboto Condensed"/>
                <a:sym typeface="Roboto Condensed"/>
              </a:rPr>
              <a:t>liệu</a:t>
            </a:r>
            <a:r>
              <a:rPr lang="en-US" sz="3699" dirty="0">
                <a:solidFill>
                  <a:srgbClr val="022340"/>
                </a:solidFill>
                <a:latin typeface="Roboto Condensed"/>
                <a:ea typeface="Roboto Condensed"/>
                <a:cs typeface="Roboto Condensed"/>
                <a:sym typeface="Roboto Condensed"/>
              </a:rPr>
              <a:t>.</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txBody>
          <a:bodyPr/>
          <a:lstStyle/>
          <a:p>
            <a:endParaRPr lang="en-US"/>
          </a:p>
        </p:txBody>
      </p:sp>
      <p:sp>
        <p:nvSpPr>
          <p:cNvPr id="3" name="Freeform 3"/>
          <p:cNvSpPr/>
          <p:nvPr/>
        </p:nvSpPr>
        <p:spPr>
          <a:xfrm>
            <a:off x="6670367" y="-401279"/>
            <a:ext cx="11617633" cy="11089559"/>
          </a:xfrm>
          <a:custGeom>
            <a:avLst/>
            <a:gdLst/>
            <a:ahLst/>
            <a:cxnLst/>
            <a:rect l="l" t="t" r="r" b="b"/>
            <a:pathLst>
              <a:path w="11617633" h="11089559">
                <a:moveTo>
                  <a:pt x="0" y="0"/>
                </a:moveTo>
                <a:lnTo>
                  <a:pt x="11617633" y="0"/>
                </a:lnTo>
                <a:lnTo>
                  <a:pt x="11617633" y="11089558"/>
                </a:lnTo>
                <a:lnTo>
                  <a:pt x="0" y="1108955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en-US"/>
          </a:p>
        </p:txBody>
      </p:sp>
      <p:grpSp>
        <p:nvGrpSpPr>
          <p:cNvPr id="4" name="Group 4"/>
          <p:cNvGrpSpPr/>
          <p:nvPr/>
        </p:nvGrpSpPr>
        <p:grpSpPr>
          <a:xfrm rot="-103213">
            <a:off x="2245280" y="303675"/>
            <a:ext cx="12148410" cy="1858662"/>
            <a:chOff x="0" y="0"/>
            <a:chExt cx="16197880" cy="2478216"/>
          </a:xfrm>
        </p:grpSpPr>
        <p:sp>
          <p:nvSpPr>
            <p:cNvPr id="5" name="AutoShape 5"/>
            <p:cNvSpPr/>
            <p:nvPr/>
          </p:nvSpPr>
          <p:spPr>
            <a:xfrm>
              <a:off x="0" y="0"/>
              <a:ext cx="16197880" cy="2478216"/>
            </a:xfrm>
            <a:prstGeom prst="rect">
              <a:avLst/>
            </a:prstGeom>
            <a:solidFill>
              <a:srgbClr val="FFE5A2"/>
            </a:solidFill>
          </p:spPr>
          <p:txBody>
            <a:bodyPr/>
            <a:lstStyle/>
            <a:p>
              <a:endParaRPr lang="en-US"/>
            </a:p>
          </p:txBody>
        </p:sp>
        <p:sp>
          <p:nvSpPr>
            <p:cNvPr id="6" name="TextBox 6"/>
            <p:cNvSpPr txBox="1"/>
            <p:nvPr/>
          </p:nvSpPr>
          <p:spPr>
            <a:xfrm>
              <a:off x="1063080" y="585058"/>
              <a:ext cx="14071719" cy="1295400"/>
            </a:xfrm>
            <a:prstGeom prst="rect">
              <a:avLst/>
            </a:prstGeom>
          </p:spPr>
          <p:txBody>
            <a:bodyPr lIns="0" tIns="0" rIns="0" bIns="0" rtlCol="0" anchor="t">
              <a:spAutoFit/>
            </a:bodyPr>
            <a:lstStyle/>
            <a:p>
              <a:pPr algn="ctr">
                <a:lnSpc>
                  <a:spcPts val="7679"/>
                </a:lnSpc>
              </a:pPr>
              <a:r>
                <a:rPr lang="en-US" sz="6399" b="1">
                  <a:solidFill>
                    <a:srgbClr val="022340"/>
                  </a:solidFill>
                  <a:latin typeface="Fraunces Bold"/>
                  <a:ea typeface="Fraunces Bold"/>
                  <a:cs typeface="Fraunces Bold"/>
                  <a:sym typeface="Fraunces Bold"/>
                </a:rPr>
                <a:t>I. TRI THỨC TIẾNG VIỆT</a:t>
              </a:r>
            </a:p>
          </p:txBody>
        </p:sp>
      </p:grpSp>
      <p:sp>
        <p:nvSpPr>
          <p:cNvPr id="7" name="TextBox 7"/>
          <p:cNvSpPr txBox="1"/>
          <p:nvPr/>
        </p:nvSpPr>
        <p:spPr>
          <a:xfrm>
            <a:off x="1028700" y="2790824"/>
            <a:ext cx="5262885" cy="6294121"/>
          </a:xfrm>
          <a:prstGeom prst="rect">
            <a:avLst/>
          </a:prstGeom>
        </p:spPr>
        <p:txBody>
          <a:bodyPr lIns="0" tIns="0" rIns="0" bIns="0" rtlCol="0" anchor="t">
            <a:spAutoFit/>
          </a:bodyPr>
          <a:lstStyle/>
          <a:p>
            <a:pPr algn="just">
              <a:lnSpc>
                <a:spcPts val="7199"/>
              </a:lnSpc>
              <a:spcBef>
                <a:spcPct val="0"/>
              </a:spcBef>
            </a:pPr>
            <a:r>
              <a:rPr lang="en-US" sz="4799">
                <a:solidFill>
                  <a:srgbClr val="022340"/>
                </a:solidFill>
                <a:latin typeface="Roboto Condensed"/>
                <a:ea typeface="Roboto Condensed"/>
                <a:cs typeface="Roboto Condensed"/>
                <a:sym typeface="Roboto Condensed"/>
              </a:rPr>
              <a:t>Từ phần Khởi động, hãy chia sẻ cách hiểu của em về thế nào là “đạo văn”? Làm thế nào để khi tham khảo tài liệu không bị cho là đạo văn?</a:t>
            </a:r>
          </a:p>
        </p:txBody>
      </p:sp>
      <p:sp>
        <p:nvSpPr>
          <p:cNvPr id="8" name="TextBox 8"/>
          <p:cNvSpPr txBox="1"/>
          <p:nvPr/>
        </p:nvSpPr>
        <p:spPr>
          <a:xfrm>
            <a:off x="8865321" y="3695699"/>
            <a:ext cx="8547737" cy="5389246"/>
          </a:xfrm>
          <a:prstGeom prst="rect">
            <a:avLst/>
          </a:prstGeom>
        </p:spPr>
        <p:txBody>
          <a:bodyPr lIns="0" tIns="0" rIns="0" bIns="0" rtlCol="0" anchor="t">
            <a:spAutoFit/>
          </a:bodyPr>
          <a:lstStyle/>
          <a:p>
            <a:pPr algn="just">
              <a:lnSpc>
                <a:spcPts val="7199"/>
              </a:lnSpc>
            </a:pPr>
            <a:r>
              <a:rPr lang="en-US" sz="4799" dirty="0" err="1">
                <a:solidFill>
                  <a:srgbClr val="022340"/>
                </a:solidFill>
                <a:latin typeface="Roboto Condensed"/>
                <a:ea typeface="Roboto Condensed"/>
                <a:cs typeface="Roboto Condensed"/>
                <a:sym typeface="Roboto Condensed"/>
              </a:rPr>
              <a:t>Đạo</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văn</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Hành</a:t>
            </a:r>
            <a:r>
              <a:rPr lang="en-US" sz="4799" dirty="0">
                <a:solidFill>
                  <a:srgbClr val="022340"/>
                </a:solidFill>
                <a:latin typeface="Roboto Condensed"/>
                <a:ea typeface="Roboto Condensed"/>
                <a:cs typeface="Roboto Condensed"/>
                <a:sym typeface="Roboto Condensed"/>
              </a:rPr>
              <a:t> vi </a:t>
            </a:r>
            <a:r>
              <a:rPr lang="en-US" sz="4799" dirty="0" err="1">
                <a:solidFill>
                  <a:srgbClr val="022340"/>
                </a:solidFill>
                <a:latin typeface="Roboto Condensed"/>
                <a:ea typeface="Roboto Condensed"/>
                <a:cs typeface="Roboto Condensed"/>
                <a:sym typeface="Roboto Condensed"/>
              </a:rPr>
              <a:t>sao</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chép</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lời</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nói</a:t>
            </a:r>
            <a:r>
              <a:rPr lang="en-US" sz="4799" dirty="0">
                <a:solidFill>
                  <a:srgbClr val="022340"/>
                </a:solidFill>
                <a:latin typeface="Roboto Condensed"/>
                <a:ea typeface="Roboto Condensed"/>
                <a:cs typeface="Roboto Condensed"/>
                <a:sym typeface="Roboto Condensed"/>
              </a:rPr>
              <a:t>, ý </a:t>
            </a:r>
            <a:r>
              <a:rPr lang="en-US" sz="4799" dirty="0" err="1">
                <a:solidFill>
                  <a:srgbClr val="022340"/>
                </a:solidFill>
                <a:latin typeface="Roboto Condensed"/>
                <a:ea typeface="Roboto Condensed"/>
                <a:cs typeface="Roboto Condensed"/>
                <a:sym typeface="Roboto Condensed"/>
              </a:rPr>
              <a:t>tưởng</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quan</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điểm</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của</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người</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khác</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và</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coi</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nó</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như</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là</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của</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riêng</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mình</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Đây</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là</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hành</a:t>
            </a:r>
            <a:r>
              <a:rPr lang="en-US" sz="4799" dirty="0">
                <a:solidFill>
                  <a:srgbClr val="022340"/>
                </a:solidFill>
                <a:latin typeface="Roboto Condensed"/>
                <a:ea typeface="Roboto Condensed"/>
                <a:cs typeface="Roboto Condensed"/>
                <a:sym typeface="Roboto Condensed"/>
              </a:rPr>
              <a:t> vi </a:t>
            </a:r>
            <a:r>
              <a:rPr lang="en-US" sz="4799" dirty="0" err="1">
                <a:solidFill>
                  <a:srgbClr val="022340"/>
                </a:solidFill>
                <a:latin typeface="Roboto Condensed"/>
                <a:ea typeface="Roboto Condensed"/>
                <a:cs typeface="Roboto Condensed"/>
                <a:sym typeface="Roboto Condensed"/>
              </a:rPr>
              <a:t>vi</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phạm</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đạo</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đức</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trong</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học</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tập</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nghiên</a:t>
            </a:r>
            <a:r>
              <a:rPr lang="en-US" sz="4799" dirty="0">
                <a:solidFill>
                  <a:srgbClr val="022340"/>
                </a:solidFill>
                <a:latin typeface="Roboto Condensed"/>
                <a:ea typeface="Roboto Condensed"/>
                <a:cs typeface="Roboto Condensed"/>
                <a:sym typeface="Roboto Condensed"/>
              </a:rPr>
              <a:t> </a:t>
            </a:r>
            <a:r>
              <a:rPr lang="en-US" sz="4799" dirty="0" err="1">
                <a:solidFill>
                  <a:srgbClr val="022340"/>
                </a:solidFill>
                <a:latin typeface="Roboto Condensed"/>
                <a:ea typeface="Roboto Condensed"/>
                <a:cs typeface="Roboto Condensed"/>
                <a:sym typeface="Roboto Condensed"/>
              </a:rPr>
              <a:t>cứu</a:t>
            </a:r>
            <a:r>
              <a:rPr lang="en-US" sz="4799" dirty="0">
                <a:solidFill>
                  <a:srgbClr val="022340"/>
                </a:solidFill>
                <a:latin typeface="Roboto Condensed"/>
                <a:ea typeface="Roboto Condensed"/>
                <a:cs typeface="Roboto Condensed"/>
                <a:sym typeface="Roboto Condensed"/>
              </a:rPr>
              <a:t>.</a:t>
            </a:r>
          </a:p>
          <a:p>
            <a:pPr algn="just">
              <a:lnSpc>
                <a:spcPts val="7199"/>
              </a:lnSpc>
              <a:spcBef>
                <a:spcPct val="0"/>
              </a:spcBef>
            </a:pPr>
            <a:endParaRPr lang="en-US" sz="4799" dirty="0">
              <a:solidFill>
                <a:srgbClr val="022340"/>
              </a:solidFill>
              <a:latin typeface="Roboto Condensed"/>
              <a:ea typeface="Roboto Condensed"/>
              <a:cs typeface="Roboto Condensed"/>
              <a:sym typeface="Roboto Condensed"/>
            </a:endParaRPr>
          </a:p>
        </p:txBody>
      </p:sp>
      <p:sp>
        <p:nvSpPr>
          <p:cNvPr id="9" name="TextBox 9"/>
          <p:cNvSpPr txBox="1"/>
          <p:nvPr/>
        </p:nvSpPr>
        <p:spPr>
          <a:xfrm>
            <a:off x="8371062" y="2201384"/>
            <a:ext cx="6426571" cy="874395"/>
          </a:xfrm>
          <a:prstGeom prst="rect">
            <a:avLst/>
          </a:prstGeom>
        </p:spPr>
        <p:txBody>
          <a:bodyPr wrap="square" lIns="0" tIns="0" rIns="0" bIns="0" rtlCol="0" anchor="t">
            <a:spAutoFit/>
          </a:bodyPr>
          <a:lstStyle/>
          <a:p>
            <a:pPr algn="ctr">
              <a:lnSpc>
                <a:spcPts val="7200"/>
              </a:lnSpc>
              <a:spcBef>
                <a:spcPct val="0"/>
              </a:spcBef>
            </a:pPr>
            <a:r>
              <a:rPr lang="en-US" sz="4800" dirty="0">
                <a:solidFill>
                  <a:srgbClr val="022340"/>
                </a:solidFill>
                <a:latin typeface="#9Slide05 Dear Saturday"/>
                <a:ea typeface="#9Slide05 Dear Saturday"/>
                <a:cs typeface="#9Slide05 Dear Saturday"/>
                <a:sym typeface="#9Slide05 Dear Saturday"/>
              </a:rPr>
              <a:t>1. </a:t>
            </a:r>
            <a:r>
              <a:rPr lang="en-US" sz="4800" dirty="0" err="1">
                <a:solidFill>
                  <a:srgbClr val="022340"/>
                </a:solidFill>
                <a:latin typeface="#9Slide05 Dear Saturday"/>
                <a:ea typeface="#9Slide05 Dear Saturday"/>
                <a:cs typeface="#9Slide05 Dear Saturday"/>
                <a:sym typeface="#9Slide05 Dear Saturday"/>
              </a:rPr>
              <a:t>Khái</a:t>
            </a:r>
            <a:r>
              <a:rPr lang="en-US" sz="4800" dirty="0">
                <a:solidFill>
                  <a:srgbClr val="022340"/>
                </a:solidFill>
                <a:latin typeface="#9Slide05 Dear Saturday"/>
                <a:ea typeface="#9Slide05 Dear Saturday"/>
                <a:cs typeface="#9Slide05 Dear Saturday"/>
                <a:sym typeface="#9Slide05 Dear Saturday"/>
              </a:rPr>
              <a:t> </a:t>
            </a:r>
            <a:r>
              <a:rPr lang="en-US" sz="4800" dirty="0" err="1">
                <a:solidFill>
                  <a:srgbClr val="022340"/>
                </a:solidFill>
                <a:latin typeface="#9Slide05 Dear Saturday"/>
                <a:ea typeface="#9Slide05 Dear Saturday"/>
                <a:cs typeface="#9Slide05 Dear Saturday"/>
                <a:sym typeface="#9Slide05 Dear Saturday"/>
              </a:rPr>
              <a:t>niệm</a:t>
            </a:r>
            <a:r>
              <a:rPr lang="en-US" sz="4800" dirty="0">
                <a:solidFill>
                  <a:srgbClr val="022340"/>
                </a:solidFill>
                <a:latin typeface="#9Slide05 Dear Saturday"/>
                <a:ea typeface="#9Slide05 Dear Saturday"/>
                <a:cs typeface="#9Slide05 Dear Saturday"/>
                <a:sym typeface="#9Slide05 Dear Saturday"/>
              </a:rPr>
              <a:t> </a:t>
            </a:r>
            <a:r>
              <a:rPr lang="en-US" sz="4800" dirty="0" err="1">
                <a:solidFill>
                  <a:srgbClr val="022340"/>
                </a:solidFill>
                <a:latin typeface="#9Slide05 Dear Saturday"/>
                <a:ea typeface="#9Slide05 Dear Saturday"/>
                <a:cs typeface="#9Slide05 Dear Saturday"/>
                <a:sym typeface="#9Slide05 Dear Saturday"/>
              </a:rPr>
              <a:t>đạo</a:t>
            </a:r>
            <a:r>
              <a:rPr lang="en-US" sz="4800" dirty="0">
                <a:solidFill>
                  <a:srgbClr val="022340"/>
                </a:solidFill>
                <a:latin typeface="#9Slide05 Dear Saturday"/>
                <a:ea typeface="#9Slide05 Dear Saturday"/>
                <a:cs typeface="#9Slide05 Dear Saturday"/>
                <a:sym typeface="#9Slide05 Dear Saturday"/>
              </a:rPr>
              <a:t> </a:t>
            </a:r>
            <a:r>
              <a:rPr lang="en-US" sz="4800" dirty="0" err="1">
                <a:solidFill>
                  <a:srgbClr val="022340"/>
                </a:solidFill>
                <a:latin typeface="#9Slide05 Dear Saturday"/>
                <a:ea typeface="#9Slide05 Dear Saturday"/>
                <a:cs typeface="#9Slide05 Dear Saturday"/>
                <a:sym typeface="#9Slide05 Dear Saturday"/>
              </a:rPr>
              <a:t>văn</a:t>
            </a:r>
            <a:endParaRPr lang="en-US" sz="4800" dirty="0">
              <a:solidFill>
                <a:srgbClr val="022340"/>
              </a:solidFill>
              <a:latin typeface="#9Slide05 Dear Saturday"/>
              <a:ea typeface="#9Slide05 Dear Saturday"/>
              <a:cs typeface="#9Slide05 Dear Saturday"/>
              <a:sym typeface="#9Slide05 Dear Saturday"/>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txBody>
          <a:bodyPr/>
          <a:lstStyle/>
          <a:p>
            <a:endParaRPr lang="en-US"/>
          </a:p>
        </p:txBody>
      </p:sp>
      <p:grpSp>
        <p:nvGrpSpPr>
          <p:cNvPr id="3" name="Group 3"/>
          <p:cNvGrpSpPr/>
          <p:nvPr/>
        </p:nvGrpSpPr>
        <p:grpSpPr>
          <a:xfrm rot="-103213">
            <a:off x="2245280" y="303675"/>
            <a:ext cx="12148410" cy="1858662"/>
            <a:chOff x="0" y="0"/>
            <a:chExt cx="16197880" cy="2478216"/>
          </a:xfrm>
        </p:grpSpPr>
        <p:sp>
          <p:nvSpPr>
            <p:cNvPr id="4" name="AutoShape 4"/>
            <p:cNvSpPr/>
            <p:nvPr/>
          </p:nvSpPr>
          <p:spPr>
            <a:xfrm>
              <a:off x="0" y="0"/>
              <a:ext cx="16197880" cy="2478216"/>
            </a:xfrm>
            <a:prstGeom prst="rect">
              <a:avLst/>
            </a:prstGeom>
            <a:solidFill>
              <a:srgbClr val="FFE5A2"/>
            </a:solidFill>
          </p:spPr>
          <p:txBody>
            <a:bodyPr/>
            <a:lstStyle/>
            <a:p>
              <a:endParaRPr lang="en-US"/>
            </a:p>
          </p:txBody>
        </p:sp>
        <p:sp>
          <p:nvSpPr>
            <p:cNvPr id="5" name="TextBox 5"/>
            <p:cNvSpPr txBox="1"/>
            <p:nvPr/>
          </p:nvSpPr>
          <p:spPr>
            <a:xfrm>
              <a:off x="1063080" y="585058"/>
              <a:ext cx="14071719" cy="1295400"/>
            </a:xfrm>
            <a:prstGeom prst="rect">
              <a:avLst/>
            </a:prstGeom>
          </p:spPr>
          <p:txBody>
            <a:bodyPr lIns="0" tIns="0" rIns="0" bIns="0" rtlCol="0" anchor="t">
              <a:spAutoFit/>
            </a:bodyPr>
            <a:lstStyle/>
            <a:p>
              <a:pPr algn="ctr">
                <a:lnSpc>
                  <a:spcPts val="7679"/>
                </a:lnSpc>
              </a:pPr>
              <a:r>
                <a:rPr lang="en-US" sz="6399" b="1">
                  <a:solidFill>
                    <a:srgbClr val="022340"/>
                  </a:solidFill>
                  <a:latin typeface="Fraunces Bold"/>
                  <a:ea typeface="Fraunces Bold"/>
                  <a:cs typeface="Fraunces Bold"/>
                  <a:sym typeface="Fraunces Bold"/>
                </a:rPr>
                <a:t>I. TRI THỨC TIẾNG VIỆT</a:t>
              </a:r>
            </a:p>
          </p:txBody>
        </p:sp>
      </p:grpSp>
      <p:sp>
        <p:nvSpPr>
          <p:cNvPr id="6" name="Freeform 6"/>
          <p:cNvSpPr/>
          <p:nvPr/>
        </p:nvSpPr>
        <p:spPr>
          <a:xfrm>
            <a:off x="9308181" y="2439722"/>
            <a:ext cx="8486982" cy="7314236"/>
          </a:xfrm>
          <a:custGeom>
            <a:avLst/>
            <a:gdLst/>
            <a:ahLst/>
            <a:cxnLst/>
            <a:rect l="l" t="t" r="r" b="b"/>
            <a:pathLst>
              <a:path w="8486982" h="7314236">
                <a:moveTo>
                  <a:pt x="0" y="0"/>
                </a:moveTo>
                <a:lnTo>
                  <a:pt x="8486982" y="0"/>
                </a:lnTo>
                <a:lnTo>
                  <a:pt x="8486982" y="7314236"/>
                </a:lnTo>
                <a:lnTo>
                  <a:pt x="0" y="7314236"/>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en-US"/>
          </a:p>
        </p:txBody>
      </p:sp>
      <p:sp>
        <p:nvSpPr>
          <p:cNvPr id="7" name="TextBox 7"/>
          <p:cNvSpPr txBox="1"/>
          <p:nvPr/>
        </p:nvSpPr>
        <p:spPr>
          <a:xfrm>
            <a:off x="1624142" y="3723210"/>
            <a:ext cx="7519858" cy="2373630"/>
          </a:xfrm>
          <a:prstGeom prst="rect">
            <a:avLst/>
          </a:prstGeom>
        </p:spPr>
        <p:txBody>
          <a:bodyPr lIns="0" tIns="0" rIns="0" bIns="0" rtlCol="0" anchor="t">
            <a:spAutoFit/>
          </a:bodyPr>
          <a:lstStyle/>
          <a:p>
            <a:pPr algn="just">
              <a:lnSpc>
                <a:spcPts val="6300"/>
              </a:lnSpc>
              <a:spcBef>
                <a:spcPct val="0"/>
              </a:spcBef>
            </a:pPr>
            <a:r>
              <a:rPr lang="en-US" sz="4200">
                <a:solidFill>
                  <a:srgbClr val="022340"/>
                </a:solidFill>
                <a:latin typeface="Roboto Condensed"/>
                <a:ea typeface="Roboto Condensed"/>
                <a:cs typeface="Roboto Condensed"/>
                <a:sym typeface="Roboto Condensed"/>
              </a:rPr>
              <a:t>Khi tham khảo tài liệu, để không bị cho là đạo văn thì cần trích nguồn tài liệu rõ ràng, chính xác.</a:t>
            </a:r>
          </a:p>
        </p:txBody>
      </p:sp>
      <p:sp>
        <p:nvSpPr>
          <p:cNvPr id="8" name="TextBox 8"/>
          <p:cNvSpPr txBox="1"/>
          <p:nvPr/>
        </p:nvSpPr>
        <p:spPr>
          <a:xfrm>
            <a:off x="7916433" y="-5259377"/>
            <a:ext cx="9342867" cy="5610226"/>
          </a:xfrm>
          <a:prstGeom prst="rect">
            <a:avLst/>
          </a:prstGeom>
        </p:spPr>
        <p:txBody>
          <a:bodyPr lIns="0" tIns="0" rIns="0" bIns="0" rtlCol="0" anchor="t">
            <a:spAutoFit/>
          </a:bodyPr>
          <a:lstStyle/>
          <a:p>
            <a:pPr algn="just">
              <a:lnSpc>
                <a:spcPts val="7499"/>
              </a:lnSpc>
            </a:pPr>
            <a:r>
              <a:rPr lang="en-US" sz="4999">
                <a:solidFill>
                  <a:srgbClr val="022340"/>
                </a:solidFill>
                <a:latin typeface="Roboto Condensed"/>
                <a:ea typeface="Roboto Condensed"/>
                <a:cs typeface="Roboto Condensed"/>
                <a:sym typeface="Roboto Condensed"/>
              </a:rPr>
              <a:t>Đạo văn: Hành vi sao chép lời nói, ý tưởng, quan điểm,… của người khác và coi nó như là của riêng mình. Đây là hành vi vi phạm đạo đức trong học tập, nghiên cứu.</a:t>
            </a:r>
          </a:p>
          <a:p>
            <a:pPr algn="just">
              <a:lnSpc>
                <a:spcPts val="7499"/>
              </a:lnSpc>
              <a:spcBef>
                <a:spcPct val="0"/>
              </a:spcBef>
            </a:pPr>
            <a:endParaRPr lang="en-US" sz="4999">
              <a:solidFill>
                <a:srgbClr val="022340"/>
              </a:solidFill>
              <a:latin typeface="Roboto Condensed"/>
              <a:ea typeface="Roboto Condensed"/>
              <a:cs typeface="Roboto Condensed"/>
              <a:sym typeface="Roboto Condensed"/>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txBody>
          <a:bodyPr/>
          <a:lstStyle/>
          <a:p>
            <a:endParaRPr lang="en-US"/>
          </a:p>
        </p:txBody>
      </p:sp>
      <p:grpSp>
        <p:nvGrpSpPr>
          <p:cNvPr id="3" name="Group 3"/>
          <p:cNvGrpSpPr/>
          <p:nvPr/>
        </p:nvGrpSpPr>
        <p:grpSpPr>
          <a:xfrm rot="-103213">
            <a:off x="2245280" y="303675"/>
            <a:ext cx="12148410" cy="1858662"/>
            <a:chOff x="0" y="0"/>
            <a:chExt cx="16197880" cy="2478216"/>
          </a:xfrm>
        </p:grpSpPr>
        <p:sp>
          <p:nvSpPr>
            <p:cNvPr id="4" name="AutoShape 4"/>
            <p:cNvSpPr/>
            <p:nvPr/>
          </p:nvSpPr>
          <p:spPr>
            <a:xfrm>
              <a:off x="0" y="0"/>
              <a:ext cx="16197880" cy="2478216"/>
            </a:xfrm>
            <a:prstGeom prst="rect">
              <a:avLst/>
            </a:prstGeom>
            <a:solidFill>
              <a:srgbClr val="FFE5A2"/>
            </a:solidFill>
          </p:spPr>
          <p:txBody>
            <a:bodyPr/>
            <a:lstStyle/>
            <a:p>
              <a:endParaRPr lang="en-US"/>
            </a:p>
          </p:txBody>
        </p:sp>
        <p:sp>
          <p:nvSpPr>
            <p:cNvPr id="5" name="TextBox 5"/>
            <p:cNvSpPr txBox="1"/>
            <p:nvPr/>
          </p:nvSpPr>
          <p:spPr>
            <a:xfrm>
              <a:off x="1063080" y="585058"/>
              <a:ext cx="14071719" cy="1295400"/>
            </a:xfrm>
            <a:prstGeom prst="rect">
              <a:avLst/>
            </a:prstGeom>
          </p:spPr>
          <p:txBody>
            <a:bodyPr lIns="0" tIns="0" rIns="0" bIns="0" rtlCol="0" anchor="t">
              <a:spAutoFit/>
            </a:bodyPr>
            <a:lstStyle/>
            <a:p>
              <a:pPr algn="ctr">
                <a:lnSpc>
                  <a:spcPts val="7679"/>
                </a:lnSpc>
              </a:pPr>
              <a:r>
                <a:rPr lang="en-US" sz="6399" b="1">
                  <a:solidFill>
                    <a:srgbClr val="022340"/>
                  </a:solidFill>
                  <a:latin typeface="Fraunces Bold"/>
                  <a:ea typeface="Fraunces Bold"/>
                  <a:cs typeface="Fraunces Bold"/>
                  <a:sym typeface="Fraunces Bold"/>
                </a:rPr>
                <a:t>I. TRI THỨC TIẾNG VIỆT</a:t>
              </a:r>
            </a:p>
          </p:txBody>
        </p:sp>
      </p:grpSp>
      <p:sp>
        <p:nvSpPr>
          <p:cNvPr id="6" name="Freeform 6"/>
          <p:cNvSpPr/>
          <p:nvPr/>
        </p:nvSpPr>
        <p:spPr>
          <a:xfrm>
            <a:off x="5124462" y="2741984"/>
            <a:ext cx="9823694" cy="5967894"/>
          </a:xfrm>
          <a:custGeom>
            <a:avLst/>
            <a:gdLst/>
            <a:ahLst/>
            <a:cxnLst/>
            <a:rect l="l" t="t" r="r" b="b"/>
            <a:pathLst>
              <a:path w="9823694" h="5967894">
                <a:moveTo>
                  <a:pt x="0" y="0"/>
                </a:moveTo>
                <a:lnTo>
                  <a:pt x="9823694" y="0"/>
                </a:lnTo>
                <a:lnTo>
                  <a:pt x="9823694" y="5967895"/>
                </a:lnTo>
                <a:lnTo>
                  <a:pt x="0" y="5967895"/>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en-US"/>
          </a:p>
        </p:txBody>
      </p:sp>
      <p:sp>
        <p:nvSpPr>
          <p:cNvPr id="7" name="TextBox 7"/>
          <p:cNvSpPr txBox="1"/>
          <p:nvPr/>
        </p:nvSpPr>
        <p:spPr>
          <a:xfrm>
            <a:off x="6276380" y="3901691"/>
            <a:ext cx="7519858" cy="3173730"/>
          </a:xfrm>
          <a:prstGeom prst="rect">
            <a:avLst/>
          </a:prstGeom>
        </p:spPr>
        <p:txBody>
          <a:bodyPr lIns="0" tIns="0" rIns="0" bIns="0" rtlCol="0" anchor="t">
            <a:spAutoFit/>
          </a:bodyPr>
          <a:lstStyle/>
          <a:p>
            <a:pPr algn="just">
              <a:lnSpc>
                <a:spcPts val="6300"/>
              </a:lnSpc>
              <a:spcBef>
                <a:spcPct val="0"/>
              </a:spcBef>
            </a:pPr>
            <a:r>
              <a:rPr lang="en-US" sz="4200">
                <a:solidFill>
                  <a:srgbClr val="022340"/>
                </a:solidFill>
                <a:latin typeface="Roboto Condensed"/>
                <a:ea typeface="Roboto Condensed"/>
                <a:cs typeface="Roboto Condensed"/>
                <a:sym typeface="Roboto Condensed"/>
              </a:rPr>
              <a:t>Có mấy cách trích dẫn tài liệu tham khảo để không bị cho là đạo văn? Nêu hiểu biết của em về các cách trích dẫn đó.</a:t>
            </a:r>
          </a:p>
        </p:txBody>
      </p:sp>
      <p:sp>
        <p:nvSpPr>
          <p:cNvPr id="8" name="TextBox 8"/>
          <p:cNvSpPr txBox="1"/>
          <p:nvPr/>
        </p:nvSpPr>
        <p:spPr>
          <a:xfrm>
            <a:off x="7916433" y="-5259377"/>
            <a:ext cx="9342867" cy="5610226"/>
          </a:xfrm>
          <a:prstGeom prst="rect">
            <a:avLst/>
          </a:prstGeom>
        </p:spPr>
        <p:txBody>
          <a:bodyPr lIns="0" tIns="0" rIns="0" bIns="0" rtlCol="0" anchor="t">
            <a:spAutoFit/>
          </a:bodyPr>
          <a:lstStyle/>
          <a:p>
            <a:pPr algn="just">
              <a:lnSpc>
                <a:spcPts val="7499"/>
              </a:lnSpc>
            </a:pPr>
            <a:r>
              <a:rPr lang="en-US" sz="4999">
                <a:solidFill>
                  <a:srgbClr val="022340"/>
                </a:solidFill>
                <a:latin typeface="Roboto Condensed"/>
                <a:ea typeface="Roboto Condensed"/>
                <a:cs typeface="Roboto Condensed"/>
                <a:sym typeface="Roboto Condensed"/>
              </a:rPr>
              <a:t>Đạo văn: Hành vi sao chép lời nói, ý tưởng, quan điểm,… của người khác và coi nó như là của riêng mình. Đây là hành vi vi phạm đạo đức trong học tập, nghiên cứu.</a:t>
            </a:r>
          </a:p>
          <a:p>
            <a:pPr algn="just">
              <a:lnSpc>
                <a:spcPts val="7499"/>
              </a:lnSpc>
              <a:spcBef>
                <a:spcPct val="0"/>
              </a:spcBef>
            </a:pPr>
            <a:endParaRPr lang="en-US" sz="4999">
              <a:solidFill>
                <a:srgbClr val="022340"/>
              </a:solidFill>
              <a:latin typeface="Roboto Condensed"/>
              <a:ea typeface="Roboto Condensed"/>
              <a:cs typeface="Roboto Condensed"/>
              <a:sym typeface="Roboto Condensed"/>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2F1F4"/>
        </a:solidFill>
        <a:effectLst/>
      </p:bgPr>
    </p:bg>
    <p:spTree>
      <p:nvGrpSpPr>
        <p:cNvPr id="1" name=""/>
        <p:cNvGrpSpPr/>
        <p:nvPr/>
      </p:nvGrpSpPr>
      <p:grpSpPr>
        <a:xfrm>
          <a:off x="0" y="0"/>
          <a:ext cx="0" cy="0"/>
          <a:chOff x="0" y="0"/>
          <a:chExt cx="0" cy="0"/>
        </a:xfrm>
      </p:grpSpPr>
      <p:sp>
        <p:nvSpPr>
          <p:cNvPr id="2" name="Freeform 2"/>
          <p:cNvSpPr/>
          <p:nvPr/>
        </p:nvSpPr>
        <p:spPr>
          <a:xfrm rot="-2131674">
            <a:off x="15565329" y="9626049"/>
            <a:ext cx="3387942" cy="867747"/>
          </a:xfrm>
          <a:custGeom>
            <a:avLst/>
            <a:gdLst/>
            <a:ahLst/>
            <a:cxnLst/>
            <a:rect l="l" t="t" r="r" b="b"/>
            <a:pathLst>
              <a:path w="3387942" h="867747">
                <a:moveTo>
                  <a:pt x="0" y="0"/>
                </a:moveTo>
                <a:lnTo>
                  <a:pt x="3387942" y="0"/>
                </a:lnTo>
                <a:lnTo>
                  <a:pt x="3387942" y="867747"/>
                </a:lnTo>
                <a:lnTo>
                  <a:pt x="0" y="867747"/>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grpSp>
        <p:nvGrpSpPr>
          <p:cNvPr id="3" name="Group 3"/>
          <p:cNvGrpSpPr/>
          <p:nvPr/>
        </p:nvGrpSpPr>
        <p:grpSpPr>
          <a:xfrm rot="-103213">
            <a:off x="291406" y="128757"/>
            <a:ext cx="17113418" cy="1858662"/>
            <a:chOff x="0" y="0"/>
            <a:chExt cx="22817891" cy="2478216"/>
          </a:xfrm>
        </p:grpSpPr>
        <p:sp>
          <p:nvSpPr>
            <p:cNvPr id="4" name="AutoShape 4"/>
            <p:cNvSpPr/>
            <p:nvPr/>
          </p:nvSpPr>
          <p:spPr>
            <a:xfrm>
              <a:off x="0" y="0"/>
              <a:ext cx="22817891" cy="2478216"/>
            </a:xfrm>
            <a:prstGeom prst="rect">
              <a:avLst/>
            </a:prstGeom>
            <a:solidFill>
              <a:srgbClr val="FFE5A2"/>
            </a:solidFill>
          </p:spPr>
          <p:txBody>
            <a:bodyPr/>
            <a:lstStyle/>
            <a:p>
              <a:endParaRPr lang="en-US"/>
            </a:p>
          </p:txBody>
        </p:sp>
        <p:sp>
          <p:nvSpPr>
            <p:cNvPr id="5" name="TextBox 5"/>
            <p:cNvSpPr txBox="1"/>
            <p:nvPr/>
          </p:nvSpPr>
          <p:spPr>
            <a:xfrm>
              <a:off x="1497557" y="585058"/>
              <a:ext cx="19822776" cy="1295400"/>
            </a:xfrm>
            <a:prstGeom prst="rect">
              <a:avLst/>
            </a:prstGeom>
          </p:spPr>
          <p:txBody>
            <a:bodyPr lIns="0" tIns="0" rIns="0" bIns="0" rtlCol="0" anchor="t">
              <a:spAutoFit/>
            </a:bodyPr>
            <a:lstStyle/>
            <a:p>
              <a:pPr algn="ctr">
                <a:lnSpc>
                  <a:spcPts val="7679"/>
                </a:lnSpc>
              </a:pPr>
              <a:endParaRPr/>
            </a:p>
          </p:txBody>
        </p:sp>
      </p:grpSp>
      <p:sp>
        <p:nvSpPr>
          <p:cNvPr id="6" name="Freeform 6"/>
          <p:cNvSpPr/>
          <p:nvPr/>
        </p:nvSpPr>
        <p:spPr>
          <a:xfrm rot="-212682">
            <a:off x="1058464" y="2752285"/>
            <a:ext cx="7121877" cy="7321556"/>
          </a:xfrm>
          <a:custGeom>
            <a:avLst/>
            <a:gdLst/>
            <a:ahLst/>
            <a:cxnLst/>
            <a:rect l="l" t="t" r="r" b="b"/>
            <a:pathLst>
              <a:path w="7121877" h="7321556">
                <a:moveTo>
                  <a:pt x="0" y="0"/>
                </a:moveTo>
                <a:lnTo>
                  <a:pt x="7121877" y="0"/>
                </a:lnTo>
                <a:lnTo>
                  <a:pt x="7121877" y="7321555"/>
                </a:lnTo>
                <a:lnTo>
                  <a:pt x="0" y="7321555"/>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7" name="Freeform 7"/>
          <p:cNvSpPr/>
          <p:nvPr/>
        </p:nvSpPr>
        <p:spPr>
          <a:xfrm rot="-212682">
            <a:off x="9946963" y="2209128"/>
            <a:ext cx="7635273" cy="7849346"/>
          </a:xfrm>
          <a:custGeom>
            <a:avLst/>
            <a:gdLst/>
            <a:ahLst/>
            <a:cxnLst/>
            <a:rect l="l" t="t" r="r" b="b"/>
            <a:pathLst>
              <a:path w="7635273" h="7849346">
                <a:moveTo>
                  <a:pt x="0" y="0"/>
                </a:moveTo>
                <a:lnTo>
                  <a:pt x="7635273" y="0"/>
                </a:lnTo>
                <a:lnTo>
                  <a:pt x="7635273" y="7849346"/>
                </a:lnTo>
                <a:lnTo>
                  <a:pt x="0" y="7849346"/>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8" name="TextBox 8"/>
          <p:cNvSpPr txBox="1"/>
          <p:nvPr/>
        </p:nvSpPr>
        <p:spPr>
          <a:xfrm rot="-261569">
            <a:off x="1441052" y="5240046"/>
            <a:ext cx="6574446" cy="3019425"/>
          </a:xfrm>
          <a:prstGeom prst="rect">
            <a:avLst/>
          </a:prstGeom>
        </p:spPr>
        <p:txBody>
          <a:bodyPr lIns="0" tIns="0" rIns="0" bIns="0" rtlCol="0" anchor="t">
            <a:spAutoFit/>
          </a:bodyPr>
          <a:lstStyle/>
          <a:p>
            <a:pPr algn="just">
              <a:lnSpc>
                <a:spcPts val="6000"/>
              </a:lnSpc>
            </a:pPr>
            <a:r>
              <a:rPr lang="en-US" sz="4000" dirty="0" err="1">
                <a:solidFill>
                  <a:srgbClr val="022340"/>
                </a:solidFill>
                <a:latin typeface="Roboto Condensed"/>
                <a:ea typeface="Roboto Condensed"/>
                <a:cs typeface="Roboto Condensed"/>
                <a:sym typeface="Roboto Condensed"/>
              </a:rPr>
              <a:t>Trích</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dẫn</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trực</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tiếp</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phải</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bảo</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đảm</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đúng</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chính</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xác</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từng</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câu</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từng</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chữ</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từng</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dấu</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câu</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được</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sử</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dụng</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trong</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bản</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gốc</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được</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trích</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dẫn</a:t>
            </a:r>
            <a:r>
              <a:rPr lang="en-US" sz="4000" dirty="0">
                <a:solidFill>
                  <a:srgbClr val="022340"/>
                </a:solidFill>
                <a:latin typeface="Roboto Condensed"/>
                <a:ea typeface="Roboto Condensed"/>
                <a:cs typeface="Roboto Condensed"/>
                <a:sym typeface="Roboto Condensed"/>
              </a:rPr>
              <a:t>.</a:t>
            </a:r>
          </a:p>
        </p:txBody>
      </p:sp>
      <p:sp>
        <p:nvSpPr>
          <p:cNvPr id="9" name="TextBox 9"/>
          <p:cNvSpPr txBox="1"/>
          <p:nvPr/>
        </p:nvSpPr>
        <p:spPr>
          <a:xfrm rot="-251023">
            <a:off x="10361708" y="4557204"/>
            <a:ext cx="6796749" cy="3781425"/>
          </a:xfrm>
          <a:prstGeom prst="rect">
            <a:avLst/>
          </a:prstGeom>
        </p:spPr>
        <p:txBody>
          <a:bodyPr lIns="0" tIns="0" rIns="0" bIns="0" rtlCol="0" anchor="t">
            <a:spAutoFit/>
          </a:bodyPr>
          <a:lstStyle/>
          <a:p>
            <a:pPr algn="just">
              <a:lnSpc>
                <a:spcPts val="6000"/>
              </a:lnSpc>
            </a:pPr>
            <a:r>
              <a:rPr lang="en-US" sz="4000" dirty="0">
                <a:solidFill>
                  <a:srgbClr val="022340"/>
                </a:solidFill>
                <a:latin typeface="Roboto Condensed"/>
                <a:ea typeface="Roboto Condensed"/>
                <a:cs typeface="Roboto Condensed"/>
                <a:sym typeface="Roboto Condensed"/>
              </a:rPr>
              <a:t>Khi </a:t>
            </a:r>
            <a:r>
              <a:rPr lang="en-US" sz="4000" dirty="0" err="1">
                <a:solidFill>
                  <a:srgbClr val="022340"/>
                </a:solidFill>
                <a:latin typeface="Roboto Condensed"/>
                <a:ea typeface="Roboto Condensed"/>
                <a:cs typeface="Roboto Condensed"/>
                <a:sym typeface="Roboto Condensed"/>
              </a:rPr>
              <a:t>trích</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dẫn</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tài</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liệu</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tham</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khảo</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theo</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hình</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thức</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gián</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tiếp</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này</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người</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viết</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cần</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chú</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trọng</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đến</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độ</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chính</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xác</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để</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tránh</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diễn</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dịch</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sai</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bám</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sát</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vào</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nội</a:t>
            </a:r>
            <a:r>
              <a:rPr lang="en-US" sz="4000" dirty="0">
                <a:solidFill>
                  <a:srgbClr val="022340"/>
                </a:solidFill>
                <a:latin typeface="Roboto Condensed"/>
                <a:ea typeface="Roboto Condensed"/>
                <a:cs typeface="Roboto Condensed"/>
                <a:sym typeface="Roboto Condensed"/>
              </a:rPr>
              <a:t> dung </a:t>
            </a:r>
            <a:r>
              <a:rPr lang="en-US" sz="4000" dirty="0" err="1">
                <a:solidFill>
                  <a:srgbClr val="022340"/>
                </a:solidFill>
                <a:latin typeface="Roboto Condensed"/>
                <a:ea typeface="Roboto Condensed"/>
                <a:cs typeface="Roboto Condensed"/>
                <a:sym typeface="Roboto Condensed"/>
              </a:rPr>
              <a:t>của</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bài</a:t>
            </a:r>
            <a:r>
              <a:rPr lang="en-US" sz="4000" dirty="0">
                <a:solidFill>
                  <a:srgbClr val="022340"/>
                </a:solidFill>
                <a:latin typeface="Roboto Condensed"/>
                <a:ea typeface="Roboto Condensed"/>
                <a:cs typeface="Roboto Condensed"/>
                <a:sym typeface="Roboto Condensed"/>
              </a:rPr>
              <a:t> </a:t>
            </a:r>
            <a:r>
              <a:rPr lang="en-US" sz="4000" dirty="0" err="1">
                <a:solidFill>
                  <a:srgbClr val="022340"/>
                </a:solidFill>
                <a:latin typeface="Roboto Condensed"/>
                <a:ea typeface="Roboto Condensed"/>
                <a:cs typeface="Roboto Condensed"/>
                <a:sym typeface="Roboto Condensed"/>
              </a:rPr>
              <a:t>gốc</a:t>
            </a:r>
            <a:endParaRPr lang="en-US" sz="4000" dirty="0">
              <a:solidFill>
                <a:srgbClr val="022340"/>
              </a:solidFill>
              <a:latin typeface="Roboto Condensed"/>
              <a:ea typeface="Roboto Condensed"/>
              <a:cs typeface="Roboto Condensed"/>
              <a:sym typeface="Roboto Condensed"/>
            </a:endParaRPr>
          </a:p>
        </p:txBody>
      </p:sp>
      <p:sp>
        <p:nvSpPr>
          <p:cNvPr id="10" name="TextBox 10"/>
          <p:cNvSpPr txBox="1"/>
          <p:nvPr/>
        </p:nvSpPr>
        <p:spPr>
          <a:xfrm rot="-162304">
            <a:off x="620677" y="647322"/>
            <a:ext cx="15703455" cy="854076"/>
          </a:xfrm>
          <a:prstGeom prst="rect">
            <a:avLst/>
          </a:prstGeom>
        </p:spPr>
        <p:txBody>
          <a:bodyPr lIns="0" tIns="0" rIns="0" bIns="0" rtlCol="0" anchor="t">
            <a:spAutoFit/>
          </a:bodyPr>
          <a:lstStyle/>
          <a:p>
            <a:pPr algn="just">
              <a:lnSpc>
                <a:spcPts val="6999"/>
              </a:lnSpc>
            </a:pPr>
            <a:r>
              <a:rPr lang="en-US" sz="4999">
                <a:solidFill>
                  <a:srgbClr val="022340"/>
                </a:solidFill>
                <a:latin typeface="#9Slide05 Dear Saturday"/>
                <a:ea typeface="#9Slide05 Dear Saturday"/>
                <a:cs typeface="#9Slide05 Dear Saturday"/>
                <a:sym typeface="#9Slide05 Dear Saturday"/>
              </a:rPr>
              <a:t>2. Một số lưu ý về cách tham khảo, trích dẫn tài liệu</a:t>
            </a:r>
          </a:p>
        </p:txBody>
      </p:sp>
      <p:sp>
        <p:nvSpPr>
          <p:cNvPr id="11" name="TextBox 11"/>
          <p:cNvSpPr txBox="1"/>
          <p:nvPr/>
        </p:nvSpPr>
        <p:spPr>
          <a:xfrm rot="-261569">
            <a:off x="1041200" y="4004511"/>
            <a:ext cx="6574446" cy="864871"/>
          </a:xfrm>
          <a:prstGeom prst="rect">
            <a:avLst/>
          </a:prstGeom>
        </p:spPr>
        <p:txBody>
          <a:bodyPr lIns="0" tIns="0" rIns="0" bIns="0" rtlCol="0" anchor="t">
            <a:spAutoFit/>
          </a:bodyPr>
          <a:lstStyle/>
          <a:p>
            <a:pPr algn="ctr">
              <a:lnSpc>
                <a:spcPts val="7199"/>
              </a:lnSpc>
            </a:pPr>
            <a:r>
              <a:rPr lang="en-US" sz="4799" b="1" dirty="0" err="1">
                <a:solidFill>
                  <a:srgbClr val="022340"/>
                </a:solidFill>
                <a:latin typeface="Roboto Condensed Bold"/>
                <a:ea typeface="Roboto Condensed Bold"/>
                <a:cs typeface="Roboto Condensed Bold"/>
                <a:sym typeface="Roboto Condensed Bold"/>
              </a:rPr>
              <a:t>Trích</a:t>
            </a:r>
            <a:r>
              <a:rPr lang="en-US" sz="4799" b="1" dirty="0">
                <a:solidFill>
                  <a:srgbClr val="022340"/>
                </a:solidFill>
                <a:latin typeface="Roboto Condensed Bold"/>
                <a:ea typeface="Roboto Condensed Bold"/>
                <a:cs typeface="Roboto Condensed Bold"/>
                <a:sym typeface="Roboto Condensed Bold"/>
              </a:rPr>
              <a:t> </a:t>
            </a:r>
            <a:r>
              <a:rPr lang="en-US" sz="4799" b="1" dirty="0" err="1">
                <a:solidFill>
                  <a:srgbClr val="022340"/>
                </a:solidFill>
                <a:latin typeface="Roboto Condensed Bold"/>
                <a:ea typeface="Roboto Condensed Bold"/>
                <a:cs typeface="Roboto Condensed Bold"/>
                <a:sym typeface="Roboto Condensed Bold"/>
              </a:rPr>
              <a:t>dẫn</a:t>
            </a:r>
            <a:r>
              <a:rPr lang="en-US" sz="4799" b="1" dirty="0">
                <a:solidFill>
                  <a:srgbClr val="022340"/>
                </a:solidFill>
                <a:latin typeface="Roboto Condensed Bold"/>
                <a:ea typeface="Roboto Condensed Bold"/>
                <a:cs typeface="Roboto Condensed Bold"/>
                <a:sym typeface="Roboto Condensed Bold"/>
              </a:rPr>
              <a:t> </a:t>
            </a:r>
            <a:r>
              <a:rPr lang="en-US" sz="4799" b="1" dirty="0" err="1">
                <a:solidFill>
                  <a:srgbClr val="022340"/>
                </a:solidFill>
                <a:latin typeface="Roboto Condensed Bold"/>
                <a:ea typeface="Roboto Condensed Bold"/>
                <a:cs typeface="Roboto Condensed Bold"/>
                <a:sym typeface="Roboto Condensed Bold"/>
              </a:rPr>
              <a:t>trực</a:t>
            </a:r>
            <a:r>
              <a:rPr lang="en-US" sz="4799" b="1" dirty="0">
                <a:solidFill>
                  <a:srgbClr val="022340"/>
                </a:solidFill>
                <a:latin typeface="Roboto Condensed Bold"/>
                <a:ea typeface="Roboto Condensed Bold"/>
                <a:cs typeface="Roboto Condensed Bold"/>
                <a:sym typeface="Roboto Condensed Bold"/>
              </a:rPr>
              <a:t> </a:t>
            </a:r>
            <a:r>
              <a:rPr lang="en-US" sz="4799" b="1" dirty="0" err="1">
                <a:solidFill>
                  <a:srgbClr val="022340"/>
                </a:solidFill>
                <a:latin typeface="Roboto Condensed Bold"/>
                <a:ea typeface="Roboto Condensed Bold"/>
                <a:cs typeface="Roboto Condensed Bold"/>
                <a:sym typeface="Roboto Condensed Bold"/>
              </a:rPr>
              <a:t>tiếp</a:t>
            </a:r>
            <a:endParaRPr lang="en-US" sz="4799" b="1" dirty="0">
              <a:solidFill>
                <a:srgbClr val="022340"/>
              </a:solidFill>
              <a:latin typeface="Roboto Condensed Bold"/>
              <a:ea typeface="Roboto Condensed Bold"/>
              <a:cs typeface="Roboto Condensed Bold"/>
              <a:sym typeface="Roboto Condensed Bold"/>
            </a:endParaRPr>
          </a:p>
        </p:txBody>
      </p:sp>
      <p:sp>
        <p:nvSpPr>
          <p:cNvPr id="12" name="TextBox 12"/>
          <p:cNvSpPr txBox="1"/>
          <p:nvPr/>
        </p:nvSpPr>
        <p:spPr>
          <a:xfrm rot="-261569">
            <a:off x="9890509" y="3183376"/>
            <a:ext cx="6574446" cy="864871"/>
          </a:xfrm>
          <a:prstGeom prst="rect">
            <a:avLst/>
          </a:prstGeom>
        </p:spPr>
        <p:txBody>
          <a:bodyPr lIns="0" tIns="0" rIns="0" bIns="0" rtlCol="0" anchor="t">
            <a:spAutoFit/>
          </a:bodyPr>
          <a:lstStyle/>
          <a:p>
            <a:pPr algn="ctr">
              <a:lnSpc>
                <a:spcPts val="7199"/>
              </a:lnSpc>
            </a:pPr>
            <a:r>
              <a:rPr lang="en-US" sz="4799" b="1" dirty="0" err="1">
                <a:solidFill>
                  <a:srgbClr val="022340"/>
                </a:solidFill>
                <a:latin typeface="Roboto Condensed Bold"/>
                <a:ea typeface="Roboto Condensed Bold"/>
                <a:cs typeface="Roboto Condensed Bold"/>
                <a:sym typeface="Roboto Condensed Bold"/>
              </a:rPr>
              <a:t>Trích</a:t>
            </a:r>
            <a:r>
              <a:rPr lang="en-US" sz="4799" b="1" dirty="0">
                <a:solidFill>
                  <a:srgbClr val="022340"/>
                </a:solidFill>
                <a:latin typeface="Roboto Condensed Bold"/>
                <a:ea typeface="Roboto Condensed Bold"/>
                <a:cs typeface="Roboto Condensed Bold"/>
                <a:sym typeface="Roboto Condensed Bold"/>
              </a:rPr>
              <a:t> </a:t>
            </a:r>
            <a:r>
              <a:rPr lang="en-US" sz="4799" b="1" dirty="0" err="1">
                <a:solidFill>
                  <a:srgbClr val="022340"/>
                </a:solidFill>
                <a:latin typeface="Roboto Condensed Bold"/>
                <a:ea typeface="Roboto Condensed Bold"/>
                <a:cs typeface="Roboto Condensed Bold"/>
                <a:sym typeface="Roboto Condensed Bold"/>
              </a:rPr>
              <a:t>dẫn</a:t>
            </a:r>
            <a:r>
              <a:rPr lang="en-US" sz="4799" b="1" dirty="0">
                <a:solidFill>
                  <a:srgbClr val="022340"/>
                </a:solidFill>
                <a:latin typeface="Roboto Condensed Bold"/>
                <a:ea typeface="Roboto Condensed Bold"/>
                <a:cs typeface="Roboto Condensed Bold"/>
                <a:sym typeface="Roboto Condensed Bold"/>
              </a:rPr>
              <a:t> </a:t>
            </a:r>
            <a:r>
              <a:rPr lang="en-US" sz="4799" b="1" dirty="0" err="1">
                <a:solidFill>
                  <a:srgbClr val="022340"/>
                </a:solidFill>
                <a:latin typeface="Roboto Condensed Bold"/>
                <a:ea typeface="Roboto Condensed Bold"/>
                <a:cs typeface="Roboto Condensed Bold"/>
                <a:sym typeface="Roboto Condensed Bold"/>
              </a:rPr>
              <a:t>gián</a:t>
            </a:r>
            <a:r>
              <a:rPr lang="en-US" sz="4799" b="1" dirty="0">
                <a:solidFill>
                  <a:srgbClr val="022340"/>
                </a:solidFill>
                <a:latin typeface="Roboto Condensed Bold"/>
                <a:ea typeface="Roboto Condensed Bold"/>
                <a:cs typeface="Roboto Condensed Bold"/>
                <a:sym typeface="Roboto Condensed Bold"/>
              </a:rPr>
              <a:t> </a:t>
            </a:r>
            <a:r>
              <a:rPr lang="en-US" sz="4799" b="1" dirty="0" err="1">
                <a:solidFill>
                  <a:srgbClr val="022340"/>
                </a:solidFill>
                <a:latin typeface="Roboto Condensed Bold"/>
                <a:ea typeface="Roboto Condensed Bold"/>
                <a:cs typeface="Roboto Condensed Bold"/>
                <a:sym typeface="Roboto Condensed Bold"/>
              </a:rPr>
              <a:t>tiếp</a:t>
            </a:r>
            <a:endParaRPr lang="en-US" sz="4799" b="1" dirty="0">
              <a:solidFill>
                <a:srgbClr val="022340"/>
              </a:solidFill>
              <a:latin typeface="Roboto Condensed Bold"/>
              <a:ea typeface="Roboto Condensed Bold"/>
              <a:cs typeface="Roboto Condensed Bold"/>
              <a:sym typeface="Roboto Condensed Bold"/>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E5A2"/>
        </a:solidFill>
        <a:effectLst/>
      </p:bgPr>
    </p:bg>
    <p:spTree>
      <p:nvGrpSpPr>
        <p:cNvPr id="1" name=""/>
        <p:cNvGrpSpPr/>
        <p:nvPr/>
      </p:nvGrpSpPr>
      <p:grpSpPr>
        <a:xfrm>
          <a:off x="0" y="0"/>
          <a:ext cx="0" cy="0"/>
          <a:chOff x="0" y="0"/>
          <a:chExt cx="0" cy="0"/>
        </a:xfrm>
      </p:grpSpPr>
      <p:sp>
        <p:nvSpPr>
          <p:cNvPr id="2" name="AutoShape 2"/>
          <p:cNvSpPr/>
          <p:nvPr/>
        </p:nvSpPr>
        <p:spPr>
          <a:xfrm rot="-105041">
            <a:off x="-808640" y="-6437044"/>
            <a:ext cx="18996302" cy="6858807"/>
          </a:xfrm>
          <a:prstGeom prst="rect">
            <a:avLst/>
          </a:prstGeom>
          <a:solidFill>
            <a:srgbClr val="B79AD2"/>
          </a:solidFill>
        </p:spPr>
        <p:txBody>
          <a:bodyPr/>
          <a:lstStyle/>
          <a:p>
            <a:endParaRPr lang="en-US"/>
          </a:p>
        </p:txBody>
      </p:sp>
      <p:sp>
        <p:nvSpPr>
          <p:cNvPr id="3" name="Freeform 3"/>
          <p:cNvSpPr/>
          <p:nvPr/>
        </p:nvSpPr>
        <p:spPr>
          <a:xfrm>
            <a:off x="0" y="1786662"/>
            <a:ext cx="6915362" cy="7960129"/>
          </a:xfrm>
          <a:custGeom>
            <a:avLst/>
            <a:gdLst/>
            <a:ahLst/>
            <a:cxnLst/>
            <a:rect l="l" t="t" r="r" b="b"/>
            <a:pathLst>
              <a:path w="6915362" h="7960129">
                <a:moveTo>
                  <a:pt x="0" y="0"/>
                </a:moveTo>
                <a:lnTo>
                  <a:pt x="6915362" y="0"/>
                </a:lnTo>
                <a:lnTo>
                  <a:pt x="6915362" y="7960129"/>
                </a:lnTo>
                <a:lnTo>
                  <a:pt x="0" y="7960129"/>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4" name="TextBox 4"/>
          <p:cNvSpPr txBox="1"/>
          <p:nvPr/>
        </p:nvSpPr>
        <p:spPr>
          <a:xfrm>
            <a:off x="4942724" y="2097691"/>
            <a:ext cx="12013745" cy="2562225"/>
          </a:xfrm>
          <a:prstGeom prst="rect">
            <a:avLst/>
          </a:prstGeom>
        </p:spPr>
        <p:txBody>
          <a:bodyPr lIns="0" tIns="0" rIns="0" bIns="0" rtlCol="0" anchor="t">
            <a:spAutoFit/>
          </a:bodyPr>
          <a:lstStyle/>
          <a:p>
            <a:pPr algn="just">
              <a:lnSpc>
                <a:spcPts val="5040"/>
              </a:lnSpc>
              <a:spcBef>
                <a:spcPct val="0"/>
              </a:spcBef>
            </a:pPr>
            <a:r>
              <a:rPr lang="en-US" sz="4200">
                <a:solidFill>
                  <a:srgbClr val="022340"/>
                </a:solidFill>
                <a:latin typeface="Roboto Condensed"/>
                <a:ea typeface="Roboto Condensed"/>
                <a:cs typeface="Roboto Condensed"/>
                <a:sym typeface="Roboto Condensed"/>
              </a:rPr>
              <a:t>Khi tham khảo bất kì tác phẩm, tài liệu khác chúng ta cần lựa chọn nguồn chính thống, tin cậy như là bài báo, tập san, tránh chọn nguồn không đáng tin dẫn đến bài làm bị sai kiến thức.</a:t>
            </a:r>
          </a:p>
        </p:txBody>
      </p:sp>
      <p:sp>
        <p:nvSpPr>
          <p:cNvPr id="5" name="TextBox 5"/>
          <p:cNvSpPr txBox="1"/>
          <p:nvPr/>
        </p:nvSpPr>
        <p:spPr>
          <a:xfrm>
            <a:off x="6254049" y="5073649"/>
            <a:ext cx="11372638" cy="1285875"/>
          </a:xfrm>
          <a:prstGeom prst="rect">
            <a:avLst/>
          </a:prstGeom>
        </p:spPr>
        <p:txBody>
          <a:bodyPr lIns="0" tIns="0" rIns="0" bIns="0" rtlCol="0" anchor="t">
            <a:spAutoFit/>
          </a:bodyPr>
          <a:lstStyle/>
          <a:p>
            <a:pPr algn="just">
              <a:lnSpc>
                <a:spcPts val="5040"/>
              </a:lnSpc>
              <a:spcBef>
                <a:spcPct val="0"/>
              </a:spcBef>
            </a:pPr>
            <a:r>
              <a:rPr lang="en-US" sz="4200">
                <a:solidFill>
                  <a:srgbClr val="022340"/>
                </a:solidFill>
                <a:latin typeface="Roboto Condensed"/>
                <a:ea typeface="Roboto Condensed"/>
                <a:cs typeface="Roboto Condensed"/>
                <a:sym typeface="Roboto Condensed"/>
              </a:rPr>
              <a:t>Tài liệu được trích dẫn trong bài viết phải có trong danh mục tài liệu tham khảo.</a:t>
            </a:r>
          </a:p>
        </p:txBody>
      </p:sp>
      <p:sp>
        <p:nvSpPr>
          <p:cNvPr id="6" name="TextBox 6"/>
          <p:cNvSpPr txBox="1"/>
          <p:nvPr/>
        </p:nvSpPr>
        <p:spPr>
          <a:xfrm>
            <a:off x="7218179" y="7504355"/>
            <a:ext cx="10670072" cy="1924050"/>
          </a:xfrm>
          <a:prstGeom prst="rect">
            <a:avLst/>
          </a:prstGeom>
        </p:spPr>
        <p:txBody>
          <a:bodyPr lIns="0" tIns="0" rIns="0" bIns="0" rtlCol="0" anchor="t">
            <a:spAutoFit/>
          </a:bodyPr>
          <a:lstStyle/>
          <a:p>
            <a:pPr algn="just">
              <a:lnSpc>
                <a:spcPts val="5040"/>
              </a:lnSpc>
              <a:spcBef>
                <a:spcPct val="0"/>
              </a:spcBef>
            </a:pPr>
            <a:r>
              <a:rPr lang="en-US" sz="4200">
                <a:solidFill>
                  <a:srgbClr val="022340"/>
                </a:solidFill>
                <a:latin typeface="Roboto Condensed"/>
                <a:ea typeface="Roboto Condensed"/>
                <a:cs typeface="Roboto Condensed"/>
                <a:sym typeface="Roboto Condensed"/>
              </a:rPr>
              <a:t>Phần trích dẫn bao gồm các mục sau đây: lời nói, ý tưởng, quan điểm…, tác giả, tác phẩm/ công trình, nhà xuất bản, nơi xuất bản, năm xuất bản…</a:t>
            </a:r>
          </a:p>
        </p:txBody>
      </p:sp>
      <p:sp>
        <p:nvSpPr>
          <p:cNvPr id="7" name="TextBox 7"/>
          <p:cNvSpPr txBox="1"/>
          <p:nvPr/>
        </p:nvSpPr>
        <p:spPr>
          <a:xfrm>
            <a:off x="1229043" y="2862987"/>
            <a:ext cx="547786" cy="1416049"/>
          </a:xfrm>
          <a:prstGeom prst="rect">
            <a:avLst/>
          </a:prstGeom>
        </p:spPr>
        <p:txBody>
          <a:bodyPr lIns="0" tIns="0" rIns="0" bIns="0" rtlCol="0" anchor="t">
            <a:spAutoFit/>
          </a:bodyPr>
          <a:lstStyle/>
          <a:p>
            <a:pPr algn="just">
              <a:lnSpc>
                <a:spcPts val="11200"/>
              </a:lnSpc>
            </a:pPr>
            <a:r>
              <a:rPr lang="en-US" sz="8000">
                <a:solidFill>
                  <a:srgbClr val="022340"/>
                </a:solidFill>
                <a:latin typeface="#9Slide05 VL Fadilla"/>
                <a:ea typeface="#9Slide05 VL Fadilla"/>
                <a:cs typeface="#9Slide05 VL Fadilla"/>
                <a:sym typeface="#9Slide05 VL Fadilla"/>
              </a:rPr>
              <a:t>1</a:t>
            </a:r>
          </a:p>
        </p:txBody>
      </p:sp>
      <p:sp>
        <p:nvSpPr>
          <p:cNvPr id="8" name="TextBox 8"/>
          <p:cNvSpPr txBox="1"/>
          <p:nvPr/>
        </p:nvSpPr>
        <p:spPr>
          <a:xfrm>
            <a:off x="2614342" y="4943475"/>
            <a:ext cx="547786" cy="1416049"/>
          </a:xfrm>
          <a:prstGeom prst="rect">
            <a:avLst/>
          </a:prstGeom>
        </p:spPr>
        <p:txBody>
          <a:bodyPr lIns="0" tIns="0" rIns="0" bIns="0" rtlCol="0" anchor="t">
            <a:spAutoFit/>
          </a:bodyPr>
          <a:lstStyle/>
          <a:p>
            <a:pPr algn="just">
              <a:lnSpc>
                <a:spcPts val="11200"/>
              </a:lnSpc>
            </a:pPr>
            <a:r>
              <a:rPr lang="en-US" sz="8000">
                <a:solidFill>
                  <a:srgbClr val="022340"/>
                </a:solidFill>
                <a:latin typeface="#9Slide05 VL Fadilla"/>
                <a:ea typeface="#9Slide05 VL Fadilla"/>
                <a:cs typeface="#9Slide05 VL Fadilla"/>
                <a:sym typeface="#9Slide05 VL Fadilla"/>
              </a:rPr>
              <a:t>2</a:t>
            </a:r>
          </a:p>
        </p:txBody>
      </p:sp>
      <p:sp>
        <p:nvSpPr>
          <p:cNvPr id="9" name="TextBox 9"/>
          <p:cNvSpPr txBox="1"/>
          <p:nvPr/>
        </p:nvSpPr>
        <p:spPr>
          <a:xfrm>
            <a:off x="3925667" y="7313855"/>
            <a:ext cx="547786" cy="1416049"/>
          </a:xfrm>
          <a:prstGeom prst="rect">
            <a:avLst/>
          </a:prstGeom>
        </p:spPr>
        <p:txBody>
          <a:bodyPr lIns="0" tIns="0" rIns="0" bIns="0" rtlCol="0" anchor="t">
            <a:spAutoFit/>
          </a:bodyPr>
          <a:lstStyle/>
          <a:p>
            <a:pPr algn="just">
              <a:lnSpc>
                <a:spcPts val="11200"/>
              </a:lnSpc>
            </a:pPr>
            <a:r>
              <a:rPr lang="en-US" sz="8000">
                <a:solidFill>
                  <a:srgbClr val="022340"/>
                </a:solidFill>
                <a:latin typeface="#9Slide05 VL Fadilla"/>
                <a:ea typeface="#9Slide05 VL Fadilla"/>
                <a:cs typeface="#9Slide05 VL Fadilla"/>
                <a:sym typeface="#9Slide05 VL Fadilla"/>
              </a:rPr>
              <a:t>3</a:t>
            </a:r>
          </a:p>
        </p:txBody>
      </p:sp>
      <p:sp>
        <p:nvSpPr>
          <p:cNvPr id="10" name="TextBox 10"/>
          <p:cNvSpPr txBox="1"/>
          <p:nvPr/>
        </p:nvSpPr>
        <p:spPr>
          <a:xfrm>
            <a:off x="3162128" y="1028700"/>
            <a:ext cx="14726123" cy="752475"/>
          </a:xfrm>
          <a:prstGeom prst="rect">
            <a:avLst/>
          </a:prstGeom>
        </p:spPr>
        <p:txBody>
          <a:bodyPr lIns="0" tIns="0" rIns="0" bIns="0" rtlCol="0" anchor="t">
            <a:spAutoFit/>
          </a:bodyPr>
          <a:lstStyle/>
          <a:p>
            <a:pPr algn="just">
              <a:lnSpc>
                <a:spcPts val="5999"/>
              </a:lnSpc>
              <a:spcBef>
                <a:spcPct val="0"/>
              </a:spcBef>
            </a:pPr>
            <a:r>
              <a:rPr lang="en-US" sz="4999" b="1">
                <a:solidFill>
                  <a:srgbClr val="022340"/>
                </a:solidFill>
                <a:latin typeface="Roboto Condensed Bold"/>
                <a:ea typeface="Roboto Condensed Bold"/>
                <a:cs typeface="Roboto Condensed Bold"/>
                <a:sym typeface="Roboto Condensed Bold"/>
              </a:rPr>
              <a:t>Lưu ý khi tham khảo và trích dẫn nguồn tài liệu tham khảo</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2743</Words>
  <Application>Microsoft Office PowerPoint</Application>
  <PresentationFormat>Custom</PresentationFormat>
  <Paragraphs>137</Paragraphs>
  <Slides>27</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27</vt:i4>
      </vt:variant>
    </vt:vector>
  </HeadingPairs>
  <TitlesOfParts>
    <vt:vector size="41" baseType="lpstr">
      <vt:lpstr>Arial</vt:lpstr>
      <vt:lpstr>Roboto Condensed Bold Italics</vt:lpstr>
      <vt:lpstr>#9Slide07 SFU Blackout</vt:lpstr>
      <vt:lpstr>Roboto Condensed Italics</vt:lpstr>
      <vt:lpstr>#9Slide05 VL Fadilla</vt:lpstr>
      <vt:lpstr>Fraunces Bold</vt:lpstr>
      <vt:lpstr>#9Slide07 Crocante</vt:lpstr>
      <vt:lpstr>Calibri</vt:lpstr>
      <vt:lpstr>Fraunces</vt:lpstr>
      <vt:lpstr>#9Slide05 Dear Saturday</vt:lpstr>
      <vt:lpstr>Roboto Condensed Bold</vt:lpstr>
      <vt:lpstr>Roboto Condensed</vt:lpstr>
      <vt:lpstr>#9Slide05 Aphrodite Pro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9KN_B4_THTV_Cach su dung tai lieu tham khao va trich dan tai lieu</dc:title>
  <cp:lastModifiedBy>LAPTOP</cp:lastModifiedBy>
  <cp:revision>4</cp:revision>
  <dcterms:created xsi:type="dcterms:W3CDTF">2006-08-16T00:00:00Z</dcterms:created>
  <dcterms:modified xsi:type="dcterms:W3CDTF">2025-05-11T04:34:21Z</dcterms:modified>
  <dc:identifier>DAGSZa0d4v8</dc:identifier>
</cp:coreProperties>
</file>