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Fraunces Bold" pitchFamily="2" charset="77"/>
      <p:regular r:id="rId14"/>
      <p:bold r:id="rId15"/>
    </p:embeddedFont>
    <p:embeddedFont>
      <p:font typeface="Roboto Condensed" panose="020F0502020204030204" pitchFamily="34" charset="0"/>
      <p:regular r:id="rId16"/>
      <p:bold r:id="rId17"/>
      <p:italic r:id="rId18"/>
      <p:boldItalic r:id="rId19"/>
    </p:embeddedFont>
    <p:embeddedFont>
      <p:font typeface="Roboto Condensed Bold" panose="02000000000000000000" pitchFamily="2" charset="0"/>
      <p:regular r:id="rId20"/>
      <p:bold r:id="rId21"/>
    </p:embeddedFont>
    <p:embeddedFont>
      <p:font typeface="Roboto Condensed Bold Italics" panose="02000000000000000000" pitchFamily="2" charset="0"/>
      <p:regular r:id="rId22"/>
      <p:bold r:id="rId23"/>
      <p:italic r:id="rId24"/>
      <p:boldItalic r:id="rId25"/>
    </p:embeddedFont>
    <p:embeddedFont>
      <p:font typeface="Roboto Condensed Italics" panose="02000000000000000000" pitchFamily="2" charset="0"/>
      <p:regular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2E15DC-8EBB-7245-AAC8-A24D23403500}" v="142" dt="2024-01-18T13:55:40.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50" autoAdjust="0"/>
  </p:normalViewPr>
  <p:slideViewPr>
    <p:cSldViewPr>
      <p:cViewPr varScale="1">
        <p:scale>
          <a:sx n="77" d="100"/>
          <a:sy n="77" d="100"/>
        </p:scale>
        <p:origin x="34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ải Ngân Đinh" userId="b56d41eb1ff6fed2" providerId="LiveId" clId="{EC510670-0F6C-8C49-8F91-EC0EF4D3ED32}"/>
    <pc:docChg chg="custSel modSld">
      <pc:chgData name="Hải Ngân Đinh" userId="b56d41eb1ff6fed2" providerId="LiveId" clId="{EC510670-0F6C-8C49-8F91-EC0EF4D3ED32}" dt="2023-12-31T15:04:41.171" v="0" actId="478"/>
      <pc:docMkLst>
        <pc:docMk/>
      </pc:docMkLst>
      <pc:sldChg chg="delSp mod">
        <pc:chgData name="Hải Ngân Đinh" userId="b56d41eb1ff6fed2" providerId="LiveId" clId="{EC510670-0F6C-8C49-8F91-EC0EF4D3ED32}" dt="2023-12-31T15:04:41.171" v="0" actId="478"/>
        <pc:sldMkLst>
          <pc:docMk/>
          <pc:sldMk cId="0" sldId="257"/>
        </pc:sldMkLst>
        <pc:picChg chg="del">
          <ac:chgData name="Hải Ngân Đinh" userId="b56d41eb1ff6fed2" providerId="LiveId" clId="{EC510670-0F6C-8C49-8F91-EC0EF4D3ED32}" dt="2023-12-31T15:04:41.171" v="0" actId="478"/>
          <ac:picMkLst>
            <pc:docMk/>
            <pc:sldMk cId="0" sldId="257"/>
            <ac:picMk id="10" creationId="{00000000-0000-0000-0000-000000000000}"/>
          </ac:picMkLst>
        </pc:picChg>
      </pc:sldChg>
    </pc:docChg>
  </pc:docChgLst>
  <pc:docChgLst>
    <pc:chgData name="Hải Ngân Đinh" userId="b56d41eb1ff6fed2" providerId="LiveId" clId="{F42E15DC-8EBB-7245-AAC8-A24D23403500}"/>
    <pc:docChg chg="undo custSel addSld delSld modSld">
      <pc:chgData name="Hải Ngân Đinh" userId="b56d41eb1ff6fed2" providerId="LiveId" clId="{F42E15DC-8EBB-7245-AAC8-A24D23403500}" dt="2024-01-18T13:55:40.532" v="161" actId="20577"/>
      <pc:docMkLst>
        <pc:docMk/>
      </pc:docMkLst>
      <pc:sldChg chg="modSp">
        <pc:chgData name="Hải Ngân Đinh" userId="b56d41eb1ff6fed2" providerId="LiveId" clId="{F42E15DC-8EBB-7245-AAC8-A24D23403500}" dt="2024-01-18T13:55:40.532" v="161" actId="20577"/>
        <pc:sldMkLst>
          <pc:docMk/>
          <pc:sldMk cId="0" sldId="256"/>
        </pc:sldMkLst>
        <pc:spChg chg="mod">
          <ac:chgData name="Hải Ngân Đinh" userId="b56d41eb1ff6fed2" providerId="LiveId" clId="{F42E15DC-8EBB-7245-AAC8-A24D23403500}" dt="2024-01-18T13:55:40.532" v="161" actId="20577"/>
          <ac:spMkLst>
            <pc:docMk/>
            <pc:sldMk cId="0" sldId="256"/>
            <ac:spMk id="11" creationId="{00000000-0000-0000-0000-000000000000}"/>
          </ac:spMkLst>
        </pc:spChg>
      </pc:sldChg>
      <pc:sldChg chg="modSp mod">
        <pc:chgData name="Hải Ngân Đinh" userId="b56d41eb1ff6fed2" providerId="LiveId" clId="{F42E15DC-8EBB-7245-AAC8-A24D23403500}" dt="2023-12-31T15:10:35.408" v="2" actId="1076"/>
        <pc:sldMkLst>
          <pc:docMk/>
          <pc:sldMk cId="0" sldId="267"/>
        </pc:sldMkLst>
        <pc:picChg chg="mod">
          <ac:chgData name="Hải Ngân Đinh" userId="b56d41eb1ff6fed2" providerId="LiveId" clId="{F42E15DC-8EBB-7245-AAC8-A24D23403500}" dt="2023-12-31T15:10:35.408" v="2" actId="1076"/>
          <ac:picMkLst>
            <pc:docMk/>
            <pc:sldMk cId="0" sldId="267"/>
            <ac:picMk id="5" creationId="{00000000-0000-0000-0000-000000000000}"/>
          </ac:picMkLst>
        </pc:picChg>
      </pc:sldChg>
      <pc:sldChg chg="add del">
        <pc:chgData name="Hải Ngân Đinh" userId="b56d41eb1ff6fed2" providerId="LiveId" clId="{F42E15DC-8EBB-7245-AAC8-A24D23403500}" dt="2023-12-31T15:12:06.541" v="4" actId="2696"/>
        <pc:sldMkLst>
          <pc:docMk/>
          <pc:sldMk cId="0" sldId="268"/>
        </pc:sldMkLst>
      </pc:sldChg>
      <pc:sldChg chg="add del">
        <pc:chgData name="Hải Ngân Đinh" userId="b56d41eb1ff6fed2" providerId="LiveId" clId="{F42E15DC-8EBB-7245-AAC8-A24D23403500}" dt="2023-12-31T15:12:06.670" v="5" actId="2696"/>
        <pc:sldMkLst>
          <pc:docMk/>
          <pc:sldMk cId="0" sldId="269"/>
        </pc:sldMkLst>
      </pc:sldChg>
      <pc:sldChg chg="add del">
        <pc:chgData name="Hải Ngân Đinh" userId="b56d41eb1ff6fed2" providerId="LiveId" clId="{F42E15DC-8EBB-7245-AAC8-A24D23403500}" dt="2023-12-31T15:12:06.801" v="6" actId="2696"/>
        <pc:sldMkLst>
          <pc:docMk/>
          <pc:sldMk cId="0" sldId="270"/>
        </pc:sldMkLst>
      </pc:sldChg>
      <pc:sldChg chg="add del">
        <pc:chgData name="Hải Ngân Đinh" userId="b56d41eb1ff6fed2" providerId="LiveId" clId="{F42E15DC-8EBB-7245-AAC8-A24D23403500}" dt="2023-12-31T15:12:06.849" v="7" actId="2696"/>
        <pc:sldMkLst>
          <pc:docMk/>
          <pc:sldMk cId="0" sldId="271"/>
        </pc:sldMkLst>
      </pc:sldChg>
      <pc:sldChg chg="add del">
        <pc:chgData name="Hải Ngân Đinh" userId="b56d41eb1ff6fed2" providerId="LiveId" clId="{F42E15DC-8EBB-7245-AAC8-A24D23403500}" dt="2023-12-31T15:12:06.906" v="8" actId="2696"/>
        <pc:sldMkLst>
          <pc:docMk/>
          <pc:sldMk cId="0" sldId="272"/>
        </pc:sldMkLst>
      </pc:sldChg>
      <pc:sldChg chg="add del">
        <pc:chgData name="Hải Ngân Đinh" userId="b56d41eb1ff6fed2" providerId="LiveId" clId="{F42E15DC-8EBB-7245-AAC8-A24D23403500}" dt="2023-12-31T15:12:07.007" v="9" actId="2696"/>
        <pc:sldMkLst>
          <pc:docMk/>
          <pc:sldMk cId="0" sldId="273"/>
        </pc:sldMkLst>
      </pc:sldChg>
      <pc:sldChg chg="add del">
        <pc:chgData name="Hải Ngân Đinh" userId="b56d41eb1ff6fed2" providerId="LiveId" clId="{F42E15DC-8EBB-7245-AAC8-A24D23403500}" dt="2023-12-31T15:12:07.048" v="10" actId="2696"/>
        <pc:sldMkLst>
          <pc:docMk/>
          <pc:sldMk cId="0" sldId="274"/>
        </pc:sldMkLst>
      </pc:sldChg>
      <pc:sldChg chg="add del">
        <pc:chgData name="Hải Ngân Đinh" userId="b56d41eb1ff6fed2" providerId="LiveId" clId="{F42E15DC-8EBB-7245-AAC8-A24D23403500}" dt="2023-12-31T15:12:07.154" v="11" actId="2696"/>
        <pc:sldMkLst>
          <pc:docMk/>
          <pc:sldMk cId="0" sldId="275"/>
        </pc:sldMkLst>
      </pc:sldChg>
      <pc:sldChg chg="add del">
        <pc:chgData name="Hải Ngân Đinh" userId="b56d41eb1ff6fed2" providerId="LiveId" clId="{F42E15DC-8EBB-7245-AAC8-A24D23403500}" dt="2023-12-31T15:12:07.274" v="12" actId="2696"/>
        <pc:sldMkLst>
          <pc:docMk/>
          <pc:sldMk cId="0" sldId="276"/>
        </pc:sldMkLst>
      </pc:sldChg>
      <pc:sldChg chg="add del">
        <pc:chgData name="Hải Ngân Đinh" userId="b56d41eb1ff6fed2" providerId="LiveId" clId="{F42E15DC-8EBB-7245-AAC8-A24D23403500}" dt="2023-12-31T15:12:07.314" v="13" actId="2696"/>
        <pc:sldMkLst>
          <pc:docMk/>
          <pc:sldMk cId="0" sldId="277"/>
        </pc:sldMkLst>
      </pc:sldChg>
      <pc:sldChg chg="add del">
        <pc:chgData name="Hải Ngân Đinh" userId="b56d41eb1ff6fed2" providerId="LiveId" clId="{F42E15DC-8EBB-7245-AAC8-A24D23403500}" dt="2023-12-31T15:12:07.381" v="14" actId="2696"/>
        <pc:sldMkLst>
          <pc:docMk/>
          <pc:sldMk cId="0" sldId="278"/>
        </pc:sldMkLst>
      </pc:sldChg>
      <pc:sldChg chg="add del">
        <pc:chgData name="Hải Ngân Đinh" userId="b56d41eb1ff6fed2" providerId="LiveId" clId="{F42E15DC-8EBB-7245-AAC8-A24D23403500}" dt="2023-12-31T15:12:07.486" v="15" actId="2696"/>
        <pc:sldMkLst>
          <pc:docMk/>
          <pc:sldMk cId="0" sldId="279"/>
        </pc:sldMkLst>
      </pc:sldChg>
      <pc:sldChg chg="add del">
        <pc:chgData name="Hải Ngân Đinh" userId="b56d41eb1ff6fed2" providerId="LiveId" clId="{F42E15DC-8EBB-7245-AAC8-A24D23403500}" dt="2023-12-31T15:12:07.669" v="16" actId="2696"/>
        <pc:sldMkLst>
          <pc:docMk/>
          <pc:sldMk cId="0" sldId="280"/>
        </pc:sldMkLst>
      </pc:sldChg>
      <pc:sldChg chg="add del">
        <pc:chgData name="Hải Ngân Đinh" userId="b56d41eb1ff6fed2" providerId="LiveId" clId="{F42E15DC-8EBB-7245-AAC8-A24D23403500}" dt="2023-12-31T15:12:07.682" v="17" actId="2696"/>
        <pc:sldMkLst>
          <pc:docMk/>
          <pc:sldMk cId="0" sldId="281"/>
        </pc:sldMkLst>
      </pc:sldChg>
      <pc:sldChg chg="add del">
        <pc:chgData name="Hải Ngân Đinh" userId="b56d41eb1ff6fed2" providerId="LiveId" clId="{F42E15DC-8EBB-7245-AAC8-A24D23403500}" dt="2023-12-31T15:12:07.689" v="18" actId="2696"/>
        <pc:sldMkLst>
          <pc:docMk/>
          <pc:sldMk cId="0" sldId="282"/>
        </pc:sldMkLst>
      </pc:sldChg>
      <pc:sldChg chg="add del">
        <pc:chgData name="Hải Ngân Đinh" userId="b56d41eb1ff6fed2" providerId="LiveId" clId="{F42E15DC-8EBB-7245-AAC8-A24D23403500}" dt="2023-12-31T15:12:07.754" v="19" actId="2696"/>
        <pc:sldMkLst>
          <pc:docMk/>
          <pc:sldMk cId="0" sldId="28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8.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3.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5.png"/><Relationship Id="rId7"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3.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3.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8.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3.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8DAD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b="110"/>
          <a:stretch>
            <a:fillRect/>
          </a:stretch>
        </p:blipFill>
        <p:spPr>
          <a:xfrm>
            <a:off x="6398167" y="392286"/>
            <a:ext cx="11646282" cy="12341918"/>
          </a:xfrm>
          <a:prstGeom prst="rect">
            <a:avLst/>
          </a:prstGeom>
        </p:spPr>
      </p:pic>
      <p:pic>
        <p:nvPicPr>
          <p:cNvPr id="3" name="Picture 3"/>
          <p:cNvPicPr>
            <a:picLocks noChangeAspect="1"/>
          </p:cNvPicPr>
          <p:nvPr/>
        </p:nvPicPr>
        <p:blipFill>
          <a:blip r:embed="rId3"/>
          <a:srcRect b="131"/>
          <a:stretch>
            <a:fillRect/>
          </a:stretch>
        </p:blipFill>
        <p:spPr>
          <a:xfrm rot="-242098">
            <a:off x="264058" y="2557159"/>
            <a:ext cx="7386457" cy="16381255"/>
          </a:xfrm>
          <a:prstGeom prst="rect">
            <a:avLst/>
          </a:prstGeom>
        </p:spPr>
      </p:pic>
      <p:pic>
        <p:nvPicPr>
          <p:cNvPr id="4" name="Picture 4"/>
          <p:cNvPicPr>
            <a:picLocks noChangeAspect="1"/>
          </p:cNvPicPr>
          <p:nvPr/>
        </p:nvPicPr>
        <p:blipFill>
          <a:blip r:embed="rId4"/>
          <a:srcRect b="525"/>
          <a:stretch>
            <a:fillRect/>
          </a:stretch>
        </p:blipFill>
        <p:spPr>
          <a:xfrm>
            <a:off x="10967991" y="4378290"/>
            <a:ext cx="2668256" cy="353544"/>
          </a:xfrm>
          <a:prstGeom prst="rect">
            <a:avLst/>
          </a:prstGeom>
        </p:spPr>
      </p:pic>
      <p:pic>
        <p:nvPicPr>
          <p:cNvPr id="5" name="Picture 5"/>
          <p:cNvPicPr>
            <a:picLocks noChangeAspect="1"/>
          </p:cNvPicPr>
          <p:nvPr/>
        </p:nvPicPr>
        <p:blipFill>
          <a:blip r:embed="rId5"/>
          <a:srcRect b="42"/>
          <a:stretch>
            <a:fillRect/>
          </a:stretch>
        </p:blipFill>
        <p:spPr>
          <a:xfrm>
            <a:off x="0" y="0"/>
            <a:ext cx="1505554" cy="2718833"/>
          </a:xfrm>
          <a:prstGeom prst="rect">
            <a:avLst/>
          </a:prstGeom>
        </p:spPr>
      </p:pic>
      <p:pic>
        <p:nvPicPr>
          <p:cNvPr id="6" name="Picture 6"/>
          <p:cNvPicPr>
            <a:picLocks noChangeAspect="1"/>
          </p:cNvPicPr>
          <p:nvPr/>
        </p:nvPicPr>
        <p:blipFill>
          <a:blip r:embed="rId6"/>
          <a:srcRect b="42"/>
          <a:stretch>
            <a:fillRect/>
          </a:stretch>
        </p:blipFill>
        <p:spPr>
          <a:xfrm>
            <a:off x="16782446" y="0"/>
            <a:ext cx="1505554" cy="2718833"/>
          </a:xfrm>
          <a:prstGeom prst="rect">
            <a:avLst/>
          </a:prstGeom>
        </p:spPr>
      </p:pic>
      <p:pic>
        <p:nvPicPr>
          <p:cNvPr id="7" name="Picture 7"/>
          <p:cNvPicPr>
            <a:picLocks noChangeAspect="1"/>
          </p:cNvPicPr>
          <p:nvPr/>
        </p:nvPicPr>
        <p:blipFill>
          <a:blip r:embed="rId7"/>
          <a:srcRect b="525"/>
          <a:stretch>
            <a:fillRect/>
          </a:stretch>
        </p:blipFill>
        <p:spPr>
          <a:xfrm>
            <a:off x="10967991" y="8829799"/>
            <a:ext cx="2668256" cy="353544"/>
          </a:xfrm>
          <a:prstGeom prst="rect">
            <a:avLst/>
          </a:prstGeom>
        </p:spPr>
      </p:pic>
      <p:pic>
        <p:nvPicPr>
          <p:cNvPr id="8" name="Picture 8"/>
          <p:cNvPicPr>
            <a:picLocks noChangeAspect="1"/>
          </p:cNvPicPr>
          <p:nvPr/>
        </p:nvPicPr>
        <p:blipFill>
          <a:blip r:embed="rId8"/>
          <a:srcRect b="115"/>
          <a:stretch>
            <a:fillRect/>
          </a:stretch>
        </p:blipFill>
        <p:spPr>
          <a:xfrm>
            <a:off x="3886134" y="-1206078"/>
            <a:ext cx="2528723" cy="2756101"/>
          </a:xfrm>
          <a:prstGeom prst="rect">
            <a:avLst/>
          </a:prstGeom>
        </p:spPr>
      </p:pic>
      <p:pic>
        <p:nvPicPr>
          <p:cNvPr id="9" name="Picture 9"/>
          <p:cNvPicPr>
            <a:picLocks noChangeAspect="1"/>
          </p:cNvPicPr>
          <p:nvPr/>
        </p:nvPicPr>
        <p:blipFill>
          <a:blip r:embed="rId8"/>
          <a:srcRect b="115"/>
          <a:stretch>
            <a:fillRect/>
          </a:stretch>
        </p:blipFill>
        <p:spPr>
          <a:xfrm rot="-4653881">
            <a:off x="6125669" y="972751"/>
            <a:ext cx="1453694" cy="1584408"/>
          </a:xfrm>
          <a:prstGeom prst="rect">
            <a:avLst/>
          </a:prstGeom>
        </p:spPr>
      </p:pic>
      <p:pic>
        <p:nvPicPr>
          <p:cNvPr id="10" name="Picture 10"/>
          <p:cNvPicPr>
            <a:picLocks noChangeAspect="1"/>
          </p:cNvPicPr>
          <p:nvPr/>
        </p:nvPicPr>
        <p:blipFill>
          <a:blip r:embed="rId9"/>
          <a:srcRect b="98"/>
          <a:stretch>
            <a:fillRect/>
          </a:stretch>
        </p:blipFill>
        <p:spPr>
          <a:xfrm rot="-7185855">
            <a:off x="15976722" y="8705424"/>
            <a:ext cx="762969" cy="1105752"/>
          </a:xfrm>
          <a:prstGeom prst="rect">
            <a:avLst/>
          </a:prstGeom>
        </p:spPr>
      </p:pic>
      <p:sp>
        <p:nvSpPr>
          <p:cNvPr id="11" name="TextBox 11"/>
          <p:cNvSpPr txBox="1"/>
          <p:nvPr/>
        </p:nvSpPr>
        <p:spPr>
          <a:xfrm>
            <a:off x="7315200" y="5461537"/>
            <a:ext cx="10515599" cy="3183564"/>
          </a:xfrm>
          <a:prstGeom prst="rect">
            <a:avLst/>
          </a:prstGeom>
        </p:spPr>
        <p:txBody>
          <a:bodyPr wrap="square" lIns="0" tIns="0" rIns="0" bIns="0" rtlCol="0" anchor="t">
            <a:spAutoFit/>
          </a:bodyPr>
          <a:lstStyle/>
          <a:p>
            <a:pPr algn="just">
              <a:lnSpc>
                <a:spcPts val="6299"/>
              </a:lnSpc>
            </a:pPr>
            <a:r>
              <a:rPr lang="en-US" sz="4800" dirty="0" err="1">
                <a:solidFill>
                  <a:srgbClr val="000000"/>
                </a:solidFill>
                <a:latin typeface="Roboto Condensed Bold"/>
              </a:rPr>
              <a:t>Yêu</a:t>
            </a:r>
            <a:r>
              <a:rPr lang="en-US" sz="4800" dirty="0">
                <a:solidFill>
                  <a:srgbClr val="000000"/>
                </a:solidFill>
                <a:latin typeface="Roboto Condensed Bold"/>
              </a:rPr>
              <a:t> </a:t>
            </a:r>
            <a:r>
              <a:rPr lang="en-US" sz="4800" dirty="0" err="1">
                <a:solidFill>
                  <a:srgbClr val="000000"/>
                </a:solidFill>
                <a:latin typeface="Roboto Condensed Bold"/>
              </a:rPr>
              <a:t>cầu</a:t>
            </a:r>
            <a:r>
              <a:rPr lang="en-US" sz="4800" dirty="0">
                <a:solidFill>
                  <a:srgbClr val="000000"/>
                </a:solidFill>
                <a:latin typeface="Roboto Condensed Bold"/>
              </a:rPr>
              <a:t>:</a:t>
            </a:r>
            <a:r>
              <a:rPr lang="en-US" sz="4800" dirty="0">
                <a:solidFill>
                  <a:srgbClr val="000000"/>
                </a:solidFill>
                <a:latin typeface="Roboto Condensed"/>
              </a:rPr>
              <a:t> </a:t>
            </a:r>
            <a:r>
              <a:rPr lang="en-US" sz="4800" dirty="0" err="1">
                <a:solidFill>
                  <a:srgbClr val="000000"/>
                </a:solidFill>
                <a:latin typeface="Roboto Condensed"/>
              </a:rPr>
              <a:t>Liệt</a:t>
            </a:r>
            <a:r>
              <a:rPr lang="en-US" sz="4800" dirty="0">
                <a:solidFill>
                  <a:srgbClr val="000000"/>
                </a:solidFill>
                <a:latin typeface="Roboto Condensed"/>
              </a:rPr>
              <a:t> </a:t>
            </a:r>
            <a:r>
              <a:rPr lang="en-US" sz="4800" dirty="0" err="1">
                <a:solidFill>
                  <a:srgbClr val="000000"/>
                </a:solidFill>
                <a:latin typeface="Roboto Condensed"/>
              </a:rPr>
              <a:t>kê</a:t>
            </a:r>
            <a:r>
              <a:rPr lang="en-US" sz="4800" dirty="0">
                <a:solidFill>
                  <a:srgbClr val="000000"/>
                </a:solidFill>
                <a:latin typeface="Roboto Condensed"/>
              </a:rPr>
              <a:t> </a:t>
            </a:r>
            <a:r>
              <a:rPr lang="en-US" sz="4800" dirty="0" err="1">
                <a:solidFill>
                  <a:srgbClr val="000000"/>
                </a:solidFill>
                <a:latin typeface="Roboto Condensed"/>
              </a:rPr>
              <a:t>các</a:t>
            </a:r>
            <a:r>
              <a:rPr lang="en-US" sz="4800" dirty="0">
                <a:solidFill>
                  <a:srgbClr val="000000"/>
                </a:solidFill>
                <a:latin typeface="Roboto Condensed"/>
              </a:rPr>
              <a:t> </a:t>
            </a:r>
            <a:r>
              <a:rPr lang="en-US" sz="4800" dirty="0" err="1">
                <a:solidFill>
                  <a:srgbClr val="000000"/>
                </a:solidFill>
                <a:latin typeface="Roboto Condensed"/>
              </a:rPr>
              <a:t>đơn</a:t>
            </a:r>
            <a:r>
              <a:rPr lang="en-US" sz="4800" dirty="0">
                <a:solidFill>
                  <a:srgbClr val="000000"/>
                </a:solidFill>
                <a:latin typeface="Roboto Condensed"/>
              </a:rPr>
              <a:t> </a:t>
            </a:r>
            <a:r>
              <a:rPr lang="en-US" sz="4800" dirty="0" err="1">
                <a:solidFill>
                  <a:srgbClr val="000000"/>
                </a:solidFill>
                <a:latin typeface="Roboto Condensed"/>
              </a:rPr>
              <a:t>vị</a:t>
            </a:r>
            <a:r>
              <a:rPr lang="en-US" sz="4800" dirty="0">
                <a:solidFill>
                  <a:srgbClr val="000000"/>
                </a:solidFill>
                <a:latin typeface="Roboto Condensed"/>
              </a:rPr>
              <a:t> </a:t>
            </a:r>
            <a:r>
              <a:rPr lang="en-US" sz="4800" dirty="0" err="1">
                <a:solidFill>
                  <a:srgbClr val="000000"/>
                </a:solidFill>
                <a:latin typeface="Roboto Condensed"/>
              </a:rPr>
              <a:t>kiến</a:t>
            </a:r>
            <a:r>
              <a:rPr lang="en-US" sz="4800" dirty="0">
                <a:solidFill>
                  <a:srgbClr val="000000"/>
                </a:solidFill>
                <a:latin typeface="Roboto Condensed"/>
              </a:rPr>
              <a:t> </a:t>
            </a:r>
            <a:r>
              <a:rPr lang="en-US" sz="4800" dirty="0" err="1">
                <a:solidFill>
                  <a:srgbClr val="000000"/>
                </a:solidFill>
                <a:latin typeface="Roboto Condensed"/>
              </a:rPr>
              <a:t>thức</a:t>
            </a:r>
            <a:r>
              <a:rPr lang="en-US" sz="4800" dirty="0">
                <a:solidFill>
                  <a:srgbClr val="000000"/>
                </a:solidFill>
                <a:latin typeface="Roboto Condensed"/>
              </a:rPr>
              <a:t> </a:t>
            </a:r>
            <a:r>
              <a:rPr lang="en-US" sz="4800" dirty="0" err="1">
                <a:solidFill>
                  <a:srgbClr val="000000"/>
                </a:solidFill>
                <a:latin typeface="Roboto Condensed"/>
              </a:rPr>
              <a:t>tiếng</a:t>
            </a:r>
            <a:r>
              <a:rPr lang="en-US" sz="4800" dirty="0">
                <a:solidFill>
                  <a:srgbClr val="000000"/>
                </a:solidFill>
                <a:latin typeface="Roboto Condensed"/>
              </a:rPr>
              <a:t> </a:t>
            </a:r>
            <a:r>
              <a:rPr lang="en-US" sz="4800" dirty="0" err="1">
                <a:solidFill>
                  <a:srgbClr val="000000"/>
                </a:solidFill>
                <a:latin typeface="Roboto Condensed"/>
              </a:rPr>
              <a:t>Việt</a:t>
            </a:r>
            <a:r>
              <a:rPr lang="en-US" sz="4800" dirty="0">
                <a:solidFill>
                  <a:srgbClr val="000000"/>
                </a:solidFill>
                <a:latin typeface="Roboto Condensed"/>
              </a:rPr>
              <a:t> </a:t>
            </a:r>
            <a:r>
              <a:rPr lang="en-US" sz="4800" dirty="0" err="1">
                <a:solidFill>
                  <a:srgbClr val="000000"/>
                </a:solidFill>
                <a:latin typeface="Roboto Condensed"/>
              </a:rPr>
              <a:t>đã</a:t>
            </a:r>
            <a:r>
              <a:rPr lang="en-US" sz="4800" dirty="0">
                <a:solidFill>
                  <a:srgbClr val="000000"/>
                </a:solidFill>
                <a:latin typeface="Roboto Condensed"/>
              </a:rPr>
              <a:t> </a:t>
            </a:r>
            <a:r>
              <a:rPr lang="en-US" sz="4800" dirty="0" err="1">
                <a:solidFill>
                  <a:srgbClr val="000000"/>
                </a:solidFill>
                <a:latin typeface="Roboto Condensed"/>
              </a:rPr>
              <a:t>được</a:t>
            </a:r>
            <a:r>
              <a:rPr lang="en-US" sz="4800" dirty="0">
                <a:solidFill>
                  <a:srgbClr val="000000"/>
                </a:solidFill>
                <a:latin typeface="Roboto Condensed"/>
              </a:rPr>
              <a:t> </a:t>
            </a:r>
            <a:r>
              <a:rPr lang="en-US" sz="4800" dirty="0" err="1">
                <a:solidFill>
                  <a:srgbClr val="000000"/>
                </a:solidFill>
                <a:latin typeface="Roboto Condensed"/>
              </a:rPr>
              <a:t>học</a:t>
            </a:r>
            <a:r>
              <a:rPr lang="en-US" sz="4800" dirty="0">
                <a:solidFill>
                  <a:srgbClr val="000000"/>
                </a:solidFill>
                <a:latin typeface="Roboto Condensed"/>
              </a:rPr>
              <a:t> </a:t>
            </a:r>
            <a:r>
              <a:rPr lang="en-US" sz="4800" dirty="0" err="1">
                <a:solidFill>
                  <a:srgbClr val="000000"/>
                </a:solidFill>
                <a:latin typeface="Roboto Condensed"/>
              </a:rPr>
              <a:t>ở</a:t>
            </a:r>
            <a:r>
              <a:rPr lang="en-US" sz="4800" dirty="0">
                <a:solidFill>
                  <a:srgbClr val="000000"/>
                </a:solidFill>
                <a:latin typeface="Roboto Condensed"/>
              </a:rPr>
              <a:t> </a:t>
            </a:r>
            <a:r>
              <a:rPr lang="en-US" sz="4800" dirty="0" err="1">
                <a:solidFill>
                  <a:srgbClr val="000000"/>
                </a:solidFill>
                <a:latin typeface="Roboto Condensed"/>
              </a:rPr>
              <a:t>tiểu</a:t>
            </a:r>
            <a:r>
              <a:rPr lang="en-US" sz="4800" dirty="0">
                <a:solidFill>
                  <a:srgbClr val="000000"/>
                </a:solidFill>
                <a:latin typeface="Roboto Condensed"/>
              </a:rPr>
              <a:t> </a:t>
            </a:r>
            <a:r>
              <a:rPr lang="en-US" sz="4800" dirty="0" err="1">
                <a:solidFill>
                  <a:srgbClr val="000000"/>
                </a:solidFill>
                <a:latin typeface="Roboto Condensed"/>
              </a:rPr>
              <a:t>học</a:t>
            </a:r>
            <a:r>
              <a:rPr lang="en-US" sz="4800" dirty="0">
                <a:solidFill>
                  <a:srgbClr val="000000"/>
                </a:solidFill>
                <a:latin typeface="Roboto Condensed"/>
              </a:rPr>
              <a:t> </a:t>
            </a:r>
            <a:r>
              <a:rPr lang="en-US" sz="4800" dirty="0" err="1">
                <a:solidFill>
                  <a:srgbClr val="000000"/>
                </a:solidFill>
                <a:latin typeface="Roboto Condensed"/>
              </a:rPr>
              <a:t>và</a:t>
            </a:r>
            <a:r>
              <a:rPr lang="en-US" sz="4800" dirty="0">
                <a:solidFill>
                  <a:srgbClr val="000000"/>
                </a:solidFill>
                <a:latin typeface="Roboto Condensed"/>
              </a:rPr>
              <a:t> </a:t>
            </a:r>
            <a:r>
              <a:rPr lang="en-US" sz="4800" dirty="0" err="1">
                <a:solidFill>
                  <a:srgbClr val="000000"/>
                </a:solidFill>
                <a:latin typeface="Roboto Condensed"/>
              </a:rPr>
              <a:t>học</a:t>
            </a:r>
            <a:r>
              <a:rPr lang="en-US" sz="4800" dirty="0">
                <a:solidFill>
                  <a:srgbClr val="000000"/>
                </a:solidFill>
                <a:latin typeface="Roboto Condensed"/>
              </a:rPr>
              <a:t> </a:t>
            </a:r>
            <a:r>
              <a:rPr lang="en-US" sz="4800" dirty="0" err="1">
                <a:solidFill>
                  <a:srgbClr val="000000"/>
                </a:solidFill>
                <a:latin typeface="Roboto Condensed"/>
              </a:rPr>
              <a:t>kì</a:t>
            </a:r>
            <a:r>
              <a:rPr lang="en-US" sz="4800" dirty="0">
                <a:solidFill>
                  <a:srgbClr val="000000"/>
                </a:solidFill>
                <a:latin typeface="Roboto Condensed"/>
              </a:rPr>
              <a:t> I </a:t>
            </a:r>
            <a:r>
              <a:rPr lang="en-US" sz="4800" dirty="0" err="1">
                <a:solidFill>
                  <a:srgbClr val="000000"/>
                </a:solidFill>
                <a:latin typeface="Roboto Condensed"/>
              </a:rPr>
              <a:t>chương</a:t>
            </a:r>
            <a:r>
              <a:rPr lang="en-US" sz="4800" dirty="0">
                <a:solidFill>
                  <a:srgbClr val="000000"/>
                </a:solidFill>
                <a:latin typeface="Roboto Condensed"/>
              </a:rPr>
              <a:t> </a:t>
            </a:r>
            <a:r>
              <a:rPr lang="en-US" sz="4800" dirty="0" err="1">
                <a:solidFill>
                  <a:srgbClr val="000000"/>
                </a:solidFill>
                <a:latin typeface="Roboto Condensed"/>
              </a:rPr>
              <a:t>trình</a:t>
            </a:r>
            <a:r>
              <a:rPr lang="en-US" sz="4800" dirty="0">
                <a:solidFill>
                  <a:srgbClr val="000000"/>
                </a:solidFill>
                <a:latin typeface="Roboto Condensed"/>
              </a:rPr>
              <a:t> </a:t>
            </a:r>
            <a:r>
              <a:rPr lang="en-US" sz="4800" dirty="0" err="1">
                <a:solidFill>
                  <a:srgbClr val="000000"/>
                </a:solidFill>
                <a:latin typeface="Roboto Condensed"/>
              </a:rPr>
              <a:t>Ngữ</a:t>
            </a:r>
            <a:r>
              <a:rPr lang="en-US" sz="4800" dirty="0">
                <a:solidFill>
                  <a:srgbClr val="000000"/>
                </a:solidFill>
                <a:latin typeface="Roboto Condensed"/>
              </a:rPr>
              <a:t> </a:t>
            </a:r>
            <a:r>
              <a:rPr lang="en-US" sz="4800" dirty="0" err="1">
                <a:solidFill>
                  <a:srgbClr val="000000"/>
                </a:solidFill>
                <a:latin typeface="Roboto Condensed"/>
              </a:rPr>
              <a:t>văn</a:t>
            </a:r>
            <a:r>
              <a:rPr lang="en-US" sz="4800">
                <a:solidFill>
                  <a:srgbClr val="000000"/>
                </a:solidFill>
                <a:latin typeface="Roboto Condensed"/>
              </a:rPr>
              <a:t> 6 KNTT.</a:t>
            </a:r>
            <a:endParaRPr lang="en-US" sz="4800" dirty="0">
              <a:solidFill>
                <a:srgbClr val="000000"/>
              </a:solidFill>
              <a:latin typeface="Roboto Condensed"/>
            </a:endParaRPr>
          </a:p>
          <a:p>
            <a:pPr algn="just">
              <a:lnSpc>
                <a:spcPts val="6299"/>
              </a:lnSpc>
            </a:pPr>
            <a:endParaRPr lang="en-US" sz="4800" dirty="0">
              <a:solidFill>
                <a:srgbClr val="000000"/>
              </a:solidFill>
              <a:latin typeface="Roboto Condensed"/>
            </a:endParaRPr>
          </a:p>
        </p:txBody>
      </p:sp>
      <p:grpSp>
        <p:nvGrpSpPr>
          <p:cNvPr id="12" name="Group 12"/>
          <p:cNvGrpSpPr/>
          <p:nvPr/>
        </p:nvGrpSpPr>
        <p:grpSpPr>
          <a:xfrm>
            <a:off x="511312" y="392286"/>
            <a:ext cx="17170844" cy="658590"/>
            <a:chOff x="0" y="0"/>
            <a:chExt cx="22894459" cy="878120"/>
          </a:xfrm>
        </p:grpSpPr>
        <p:sp>
          <p:nvSpPr>
            <p:cNvPr id="13" name="Freeform 13"/>
            <p:cNvSpPr/>
            <p:nvPr/>
          </p:nvSpPr>
          <p:spPr>
            <a:xfrm>
              <a:off x="0" y="0"/>
              <a:ext cx="22894418" cy="878078"/>
            </a:xfrm>
            <a:custGeom>
              <a:avLst/>
              <a:gdLst/>
              <a:ahLst/>
              <a:cxnLst/>
              <a:rect l="l" t="t" r="r" b="b"/>
              <a:pathLst>
                <a:path w="22894418" h="878078">
                  <a:moveTo>
                    <a:pt x="116459" y="0"/>
                  </a:moveTo>
                  <a:lnTo>
                    <a:pt x="22778086" y="0"/>
                  </a:lnTo>
                  <a:cubicBezTo>
                    <a:pt x="22808947" y="0"/>
                    <a:pt x="22838538" y="12319"/>
                    <a:pt x="22860381" y="34036"/>
                  </a:cubicBezTo>
                  <a:cubicBezTo>
                    <a:pt x="22882225" y="55753"/>
                    <a:pt x="22894418" y="85471"/>
                    <a:pt x="22894418" y="116332"/>
                  </a:cubicBezTo>
                  <a:lnTo>
                    <a:pt x="22894418" y="761746"/>
                  </a:lnTo>
                  <a:cubicBezTo>
                    <a:pt x="22894418" y="792607"/>
                    <a:pt x="22882098" y="822198"/>
                    <a:pt x="22860381" y="844042"/>
                  </a:cubicBezTo>
                  <a:cubicBezTo>
                    <a:pt x="22838665" y="865886"/>
                    <a:pt x="22808947" y="878078"/>
                    <a:pt x="22778086" y="878078"/>
                  </a:cubicBezTo>
                  <a:lnTo>
                    <a:pt x="116459" y="878078"/>
                  </a:lnTo>
                  <a:cubicBezTo>
                    <a:pt x="85598" y="878078"/>
                    <a:pt x="56007" y="865759"/>
                    <a:pt x="34163" y="844042"/>
                  </a:cubicBezTo>
                  <a:cubicBezTo>
                    <a:pt x="12319" y="822325"/>
                    <a:pt x="0" y="792607"/>
                    <a:pt x="0" y="761746"/>
                  </a:cubicBezTo>
                  <a:lnTo>
                    <a:pt x="0" y="116459"/>
                  </a:lnTo>
                  <a:cubicBezTo>
                    <a:pt x="0" y="85598"/>
                    <a:pt x="12319" y="55880"/>
                    <a:pt x="34036" y="34036"/>
                  </a:cubicBezTo>
                  <a:cubicBezTo>
                    <a:pt x="55753" y="12192"/>
                    <a:pt x="85598" y="0"/>
                    <a:pt x="116459" y="0"/>
                  </a:cubicBezTo>
                  <a:close/>
                </a:path>
              </a:pathLst>
            </a:custGeom>
            <a:solidFill>
              <a:srgbClr val="FFFFFF"/>
            </a:solidFill>
          </p:spPr>
          <p:txBody>
            <a:bodyPr/>
            <a:lstStyle/>
            <a:p>
              <a:endParaRPr lang="en-VN"/>
            </a:p>
          </p:txBody>
        </p:sp>
      </p:grpSp>
      <p:sp>
        <p:nvSpPr>
          <p:cNvPr id="14" name="TextBox 14"/>
          <p:cNvSpPr txBox="1"/>
          <p:nvPr/>
        </p:nvSpPr>
        <p:spPr>
          <a:xfrm>
            <a:off x="1247661" y="402778"/>
            <a:ext cx="937801" cy="542005"/>
          </a:xfrm>
          <a:prstGeom prst="rect">
            <a:avLst/>
          </a:prstGeom>
        </p:spPr>
        <p:txBody>
          <a:bodyPr lIns="0" tIns="0" rIns="0" bIns="0" rtlCol="0" anchor="t">
            <a:spAutoFit/>
          </a:bodyPr>
          <a:lstStyle/>
          <a:p>
            <a:pPr algn="l">
              <a:lnSpc>
                <a:spcPts val="3835"/>
              </a:lnSpc>
            </a:pPr>
            <a:r>
              <a:rPr lang="en-US" sz="2799" spc="61">
                <a:solidFill>
                  <a:srgbClr val="446889"/>
                </a:solidFill>
                <a:latin typeface="Roboto Condensed"/>
              </a:rPr>
              <a:t>LỚP 6</a:t>
            </a:r>
          </a:p>
        </p:txBody>
      </p:sp>
      <p:sp>
        <p:nvSpPr>
          <p:cNvPr id="15" name="TextBox 15"/>
          <p:cNvSpPr txBox="1"/>
          <p:nvPr/>
        </p:nvSpPr>
        <p:spPr>
          <a:xfrm>
            <a:off x="10909876" y="386109"/>
            <a:ext cx="6226497" cy="500355"/>
          </a:xfrm>
          <a:prstGeom prst="rect">
            <a:avLst/>
          </a:prstGeom>
        </p:spPr>
        <p:txBody>
          <a:bodyPr lIns="0" tIns="0" rIns="0" bIns="0" rtlCol="0" anchor="t">
            <a:spAutoFit/>
          </a:bodyPr>
          <a:lstStyle/>
          <a:p>
            <a:pPr algn="r">
              <a:lnSpc>
                <a:spcPts val="3919"/>
              </a:lnSpc>
            </a:pPr>
            <a:r>
              <a:rPr lang="en-US" sz="2799" spc="139">
                <a:solidFill>
                  <a:srgbClr val="446889"/>
                </a:solidFill>
                <a:latin typeface="Roboto Condensed"/>
              </a:rPr>
              <a:t>KNTT</a:t>
            </a:r>
          </a:p>
        </p:txBody>
      </p:sp>
      <p:sp>
        <p:nvSpPr>
          <p:cNvPr id="16" name="TextBox 16"/>
          <p:cNvSpPr txBox="1"/>
          <p:nvPr/>
        </p:nvSpPr>
        <p:spPr>
          <a:xfrm>
            <a:off x="8727136" y="2311966"/>
            <a:ext cx="7711882" cy="1695484"/>
          </a:xfrm>
          <a:prstGeom prst="rect">
            <a:avLst/>
          </a:prstGeom>
        </p:spPr>
        <p:txBody>
          <a:bodyPr lIns="0" tIns="0" rIns="0" bIns="0" rtlCol="0" anchor="t">
            <a:spAutoFit/>
          </a:bodyPr>
          <a:lstStyle/>
          <a:p>
            <a:pPr algn="l">
              <a:lnSpc>
                <a:spcPts val="12597"/>
              </a:lnSpc>
            </a:pPr>
            <a:r>
              <a:rPr lang="en-US" sz="8997" spc="80" dirty="0">
                <a:solidFill>
                  <a:srgbClr val="E63946"/>
                </a:solidFill>
                <a:latin typeface="Fraunces Bold"/>
              </a:rPr>
              <a:t>KHỞI ĐỘNG</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8DAD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b="232"/>
          <a:stretch>
            <a:fillRect/>
          </a:stretch>
        </p:blipFill>
        <p:spPr>
          <a:xfrm rot="-5688751">
            <a:off x="5218330" y="-12679131"/>
            <a:ext cx="8313162" cy="21266229"/>
          </a:xfrm>
          <a:prstGeom prst="rect">
            <a:avLst/>
          </a:prstGeom>
        </p:spPr>
      </p:pic>
      <p:pic>
        <p:nvPicPr>
          <p:cNvPr id="3" name="Picture 3"/>
          <p:cNvPicPr>
            <a:picLocks noChangeAspect="1"/>
          </p:cNvPicPr>
          <p:nvPr/>
        </p:nvPicPr>
        <p:blipFill>
          <a:blip r:embed="rId3"/>
          <a:srcRect r="132"/>
          <a:stretch>
            <a:fillRect/>
          </a:stretch>
        </p:blipFill>
        <p:spPr>
          <a:xfrm>
            <a:off x="14023124" y="4060246"/>
            <a:ext cx="4998858" cy="8783935"/>
          </a:xfrm>
          <a:prstGeom prst="rect">
            <a:avLst/>
          </a:prstGeom>
        </p:spPr>
      </p:pic>
      <p:pic>
        <p:nvPicPr>
          <p:cNvPr id="4" name="Picture 4"/>
          <p:cNvPicPr>
            <a:picLocks noChangeAspect="1"/>
          </p:cNvPicPr>
          <p:nvPr/>
        </p:nvPicPr>
        <p:blipFill>
          <a:blip r:embed="rId4"/>
          <a:srcRect b="59"/>
          <a:stretch>
            <a:fillRect/>
          </a:stretch>
        </p:blipFill>
        <p:spPr>
          <a:xfrm>
            <a:off x="-1931002" y="4060246"/>
            <a:ext cx="3862005" cy="9788492"/>
          </a:xfrm>
          <a:prstGeom prst="rect">
            <a:avLst/>
          </a:prstGeom>
        </p:spPr>
      </p:pic>
      <p:pic>
        <p:nvPicPr>
          <p:cNvPr id="5" name="Picture 5"/>
          <p:cNvPicPr>
            <a:picLocks noChangeAspect="1"/>
          </p:cNvPicPr>
          <p:nvPr/>
        </p:nvPicPr>
        <p:blipFill>
          <a:blip r:embed="rId5"/>
          <a:srcRect b="98"/>
          <a:stretch>
            <a:fillRect/>
          </a:stretch>
        </p:blipFill>
        <p:spPr>
          <a:xfrm rot="8370266">
            <a:off x="16436381" y="2839200"/>
            <a:ext cx="762969" cy="1105752"/>
          </a:xfrm>
          <a:prstGeom prst="rect">
            <a:avLst/>
          </a:prstGeom>
        </p:spPr>
      </p:pic>
      <p:pic>
        <p:nvPicPr>
          <p:cNvPr id="6" name="Picture 6"/>
          <p:cNvPicPr>
            <a:picLocks noChangeAspect="1"/>
          </p:cNvPicPr>
          <p:nvPr/>
        </p:nvPicPr>
        <p:blipFill>
          <a:blip r:embed="rId6"/>
          <a:srcRect b="98"/>
          <a:stretch>
            <a:fillRect/>
          </a:stretch>
        </p:blipFill>
        <p:spPr>
          <a:xfrm rot="3301730">
            <a:off x="1389127" y="1246947"/>
            <a:ext cx="762969" cy="1105752"/>
          </a:xfrm>
          <a:prstGeom prst="rect">
            <a:avLst/>
          </a:prstGeom>
        </p:spPr>
      </p:pic>
      <p:grpSp>
        <p:nvGrpSpPr>
          <p:cNvPr id="7" name="Group 7"/>
          <p:cNvGrpSpPr/>
          <p:nvPr/>
        </p:nvGrpSpPr>
        <p:grpSpPr>
          <a:xfrm>
            <a:off x="511312" y="392286"/>
            <a:ext cx="17170844" cy="658590"/>
            <a:chOff x="0" y="0"/>
            <a:chExt cx="22894459" cy="878120"/>
          </a:xfrm>
        </p:grpSpPr>
        <p:sp>
          <p:nvSpPr>
            <p:cNvPr id="8" name="Freeform 8"/>
            <p:cNvSpPr/>
            <p:nvPr/>
          </p:nvSpPr>
          <p:spPr>
            <a:xfrm>
              <a:off x="0" y="0"/>
              <a:ext cx="22894418" cy="878078"/>
            </a:xfrm>
            <a:custGeom>
              <a:avLst/>
              <a:gdLst/>
              <a:ahLst/>
              <a:cxnLst/>
              <a:rect l="l" t="t" r="r" b="b"/>
              <a:pathLst>
                <a:path w="22894418" h="878078">
                  <a:moveTo>
                    <a:pt x="116459" y="0"/>
                  </a:moveTo>
                  <a:lnTo>
                    <a:pt x="22778086" y="0"/>
                  </a:lnTo>
                  <a:cubicBezTo>
                    <a:pt x="22808947" y="0"/>
                    <a:pt x="22838538" y="12319"/>
                    <a:pt x="22860381" y="34036"/>
                  </a:cubicBezTo>
                  <a:cubicBezTo>
                    <a:pt x="22882225" y="55753"/>
                    <a:pt x="22894418" y="85471"/>
                    <a:pt x="22894418" y="116332"/>
                  </a:cubicBezTo>
                  <a:lnTo>
                    <a:pt x="22894418" y="761746"/>
                  </a:lnTo>
                  <a:cubicBezTo>
                    <a:pt x="22894418" y="792607"/>
                    <a:pt x="22882098" y="822198"/>
                    <a:pt x="22860381" y="844042"/>
                  </a:cubicBezTo>
                  <a:cubicBezTo>
                    <a:pt x="22838665" y="865886"/>
                    <a:pt x="22808947" y="878078"/>
                    <a:pt x="22778086" y="878078"/>
                  </a:cubicBezTo>
                  <a:lnTo>
                    <a:pt x="116459" y="878078"/>
                  </a:lnTo>
                  <a:cubicBezTo>
                    <a:pt x="85598" y="878078"/>
                    <a:pt x="56007" y="865759"/>
                    <a:pt x="34163" y="844042"/>
                  </a:cubicBezTo>
                  <a:cubicBezTo>
                    <a:pt x="12319" y="822325"/>
                    <a:pt x="0" y="792607"/>
                    <a:pt x="0" y="761746"/>
                  </a:cubicBezTo>
                  <a:lnTo>
                    <a:pt x="0" y="116459"/>
                  </a:lnTo>
                  <a:cubicBezTo>
                    <a:pt x="0" y="85598"/>
                    <a:pt x="12319" y="55880"/>
                    <a:pt x="34036" y="34036"/>
                  </a:cubicBezTo>
                  <a:cubicBezTo>
                    <a:pt x="55753" y="12192"/>
                    <a:pt x="85598" y="0"/>
                    <a:pt x="116459" y="0"/>
                  </a:cubicBezTo>
                  <a:close/>
                </a:path>
              </a:pathLst>
            </a:custGeom>
            <a:solidFill>
              <a:srgbClr val="FFFFFF"/>
            </a:solidFill>
          </p:spPr>
          <p:txBody>
            <a:bodyPr/>
            <a:lstStyle/>
            <a:p>
              <a:endParaRPr lang="en-VN"/>
            </a:p>
          </p:txBody>
        </p:sp>
      </p:grpSp>
      <p:sp>
        <p:nvSpPr>
          <p:cNvPr id="9" name="TextBox 9"/>
          <p:cNvSpPr txBox="1"/>
          <p:nvPr/>
        </p:nvSpPr>
        <p:spPr>
          <a:xfrm>
            <a:off x="1247661" y="402778"/>
            <a:ext cx="937801" cy="542005"/>
          </a:xfrm>
          <a:prstGeom prst="rect">
            <a:avLst/>
          </a:prstGeom>
        </p:spPr>
        <p:txBody>
          <a:bodyPr lIns="0" tIns="0" rIns="0" bIns="0" rtlCol="0" anchor="t">
            <a:spAutoFit/>
          </a:bodyPr>
          <a:lstStyle/>
          <a:p>
            <a:pPr algn="l">
              <a:lnSpc>
                <a:spcPts val="3835"/>
              </a:lnSpc>
            </a:pPr>
            <a:r>
              <a:rPr lang="en-US" sz="2799" spc="61">
                <a:solidFill>
                  <a:srgbClr val="446889"/>
                </a:solidFill>
                <a:latin typeface="Roboto Condensed"/>
              </a:rPr>
              <a:t>LỚP 6</a:t>
            </a:r>
          </a:p>
        </p:txBody>
      </p:sp>
      <p:sp>
        <p:nvSpPr>
          <p:cNvPr id="10" name="TextBox 10"/>
          <p:cNvSpPr txBox="1"/>
          <p:nvPr/>
        </p:nvSpPr>
        <p:spPr>
          <a:xfrm>
            <a:off x="10909876" y="386109"/>
            <a:ext cx="6226497" cy="500355"/>
          </a:xfrm>
          <a:prstGeom prst="rect">
            <a:avLst/>
          </a:prstGeom>
        </p:spPr>
        <p:txBody>
          <a:bodyPr lIns="0" tIns="0" rIns="0" bIns="0" rtlCol="0" anchor="t">
            <a:spAutoFit/>
          </a:bodyPr>
          <a:lstStyle/>
          <a:p>
            <a:pPr algn="r">
              <a:lnSpc>
                <a:spcPts val="3919"/>
              </a:lnSpc>
            </a:pPr>
            <a:r>
              <a:rPr lang="en-US" sz="2799" spc="139">
                <a:solidFill>
                  <a:srgbClr val="446889"/>
                </a:solidFill>
                <a:latin typeface="Roboto Condensed"/>
              </a:rPr>
              <a:t>KNTT</a:t>
            </a:r>
          </a:p>
        </p:txBody>
      </p:sp>
      <p:sp>
        <p:nvSpPr>
          <p:cNvPr id="11" name="TextBox 11"/>
          <p:cNvSpPr txBox="1"/>
          <p:nvPr/>
        </p:nvSpPr>
        <p:spPr>
          <a:xfrm>
            <a:off x="2794211" y="2343591"/>
            <a:ext cx="12511312" cy="3222709"/>
          </a:xfrm>
          <a:prstGeom prst="rect">
            <a:avLst/>
          </a:prstGeom>
        </p:spPr>
        <p:txBody>
          <a:bodyPr lIns="0" tIns="0" rIns="0" bIns="0" rtlCol="0" anchor="t">
            <a:spAutoFit/>
          </a:bodyPr>
          <a:lstStyle/>
          <a:p>
            <a:pPr algn="just">
              <a:lnSpc>
                <a:spcPts val="6438"/>
              </a:lnSpc>
            </a:pPr>
            <a:r>
              <a:rPr lang="en-US" sz="4698" spc="102" dirty="0" err="1">
                <a:solidFill>
                  <a:srgbClr val="1D3557"/>
                </a:solidFill>
                <a:latin typeface="Roboto Condensed Bold"/>
              </a:rPr>
              <a:t>Bài</a:t>
            </a:r>
            <a:r>
              <a:rPr lang="en-US" sz="4698" spc="102" dirty="0">
                <a:solidFill>
                  <a:srgbClr val="1D3557"/>
                </a:solidFill>
                <a:latin typeface="Roboto Condensed Bold"/>
              </a:rPr>
              <a:t> 3</a:t>
            </a:r>
            <a:r>
              <a:rPr lang="en-US" sz="4698" spc="102" dirty="0">
                <a:solidFill>
                  <a:srgbClr val="1D3557"/>
                </a:solidFill>
                <a:latin typeface="Roboto Condensed"/>
              </a:rPr>
              <a:t> (Tr.10 )</a:t>
            </a:r>
          </a:p>
          <a:p>
            <a:pPr marL="1014507" lvl="1" indent="-507254" algn="just">
              <a:lnSpc>
                <a:spcPts val="6437"/>
              </a:lnSpc>
              <a:buFont typeface="Arial"/>
              <a:buChar char="•"/>
            </a:pPr>
            <a:r>
              <a:rPr lang="en-US" sz="4698" spc="98" dirty="0" err="1">
                <a:solidFill>
                  <a:srgbClr val="1D3557"/>
                </a:solidFill>
                <a:latin typeface="Roboto Condensed Bold"/>
              </a:rPr>
              <a:t>Cụm</a:t>
            </a:r>
            <a:r>
              <a:rPr lang="en-US" sz="4698" spc="98" dirty="0">
                <a:solidFill>
                  <a:srgbClr val="1D3557"/>
                </a:solidFill>
                <a:latin typeface="Roboto Condensed Bold"/>
              </a:rPr>
              <a:t> </a:t>
            </a:r>
            <a:r>
              <a:rPr lang="en-US" sz="4698" spc="98" dirty="0" err="1">
                <a:solidFill>
                  <a:srgbClr val="1D3557"/>
                </a:solidFill>
                <a:latin typeface="Roboto Condensed Bold"/>
              </a:rPr>
              <a:t>động</a:t>
            </a:r>
            <a:r>
              <a:rPr lang="en-US" sz="4698" spc="98" dirty="0">
                <a:solidFill>
                  <a:srgbClr val="1D3557"/>
                </a:solidFill>
                <a:latin typeface="Roboto Condensed Bold"/>
              </a:rPr>
              <a:t> </a:t>
            </a:r>
            <a:r>
              <a:rPr lang="en-US" sz="4698" spc="98" dirty="0" err="1">
                <a:solidFill>
                  <a:srgbClr val="1D3557"/>
                </a:solidFill>
                <a:latin typeface="Roboto Condensed Bold"/>
              </a:rPr>
              <a:t>từ</a:t>
            </a:r>
            <a:r>
              <a:rPr lang="en-US" sz="4698" spc="98" dirty="0">
                <a:solidFill>
                  <a:srgbClr val="1D3557"/>
                </a:solidFill>
                <a:latin typeface="Roboto Condensed Bold"/>
              </a:rPr>
              <a:t>: </a:t>
            </a:r>
            <a:r>
              <a:rPr lang="en-US" sz="4698" spc="98" dirty="0" err="1">
                <a:solidFill>
                  <a:srgbClr val="1D3557"/>
                </a:solidFill>
                <a:latin typeface="Roboto Condensed Italics"/>
              </a:rPr>
              <a:t>xâm</a:t>
            </a:r>
            <a:r>
              <a:rPr lang="en-US" sz="4698" spc="98" dirty="0">
                <a:solidFill>
                  <a:srgbClr val="1D3557"/>
                </a:solidFill>
                <a:latin typeface="Roboto Condensed Italics"/>
              </a:rPr>
              <a:t> </a:t>
            </a:r>
            <a:r>
              <a:rPr lang="en-US" sz="4698" spc="98" dirty="0" err="1">
                <a:solidFill>
                  <a:srgbClr val="1D3557"/>
                </a:solidFill>
                <a:latin typeface="Roboto Condensed Italics"/>
              </a:rPr>
              <a:t>phạm</a:t>
            </a:r>
            <a:r>
              <a:rPr lang="en-US" sz="4698" spc="98" dirty="0">
                <a:solidFill>
                  <a:srgbClr val="1D3557"/>
                </a:solidFill>
                <a:latin typeface="Roboto Condensed Italics"/>
              </a:rPr>
              <a:t> </a:t>
            </a:r>
            <a:r>
              <a:rPr lang="en-US" sz="4698" spc="98" dirty="0" err="1">
                <a:solidFill>
                  <a:srgbClr val="1D3557"/>
                </a:solidFill>
                <a:latin typeface="Roboto Condensed Italics"/>
              </a:rPr>
              <a:t>bờ</a:t>
            </a:r>
            <a:r>
              <a:rPr lang="en-US" sz="4698" spc="98" dirty="0">
                <a:solidFill>
                  <a:srgbClr val="1D3557"/>
                </a:solidFill>
                <a:latin typeface="Roboto Condensed Italics"/>
              </a:rPr>
              <a:t> </a:t>
            </a:r>
            <a:r>
              <a:rPr lang="en-US" sz="4698" spc="98" dirty="0" err="1">
                <a:solidFill>
                  <a:srgbClr val="1D3557"/>
                </a:solidFill>
                <a:latin typeface="Roboto Condensed Italics"/>
              </a:rPr>
              <a:t>cõi</a:t>
            </a:r>
            <a:r>
              <a:rPr lang="en-US" sz="4698" spc="98" dirty="0">
                <a:solidFill>
                  <a:srgbClr val="1D3557"/>
                </a:solidFill>
                <a:latin typeface="Roboto Condensed Italics"/>
              </a:rPr>
              <a:t>, </a:t>
            </a:r>
            <a:r>
              <a:rPr lang="en-US" sz="4698" spc="98" dirty="0" err="1">
                <a:solidFill>
                  <a:srgbClr val="1D3557"/>
                </a:solidFill>
                <a:latin typeface="Roboto Condensed Italics"/>
              </a:rPr>
              <a:t>cất</a:t>
            </a:r>
            <a:r>
              <a:rPr lang="en-US" sz="4698" spc="98" dirty="0">
                <a:solidFill>
                  <a:srgbClr val="1D3557"/>
                </a:solidFill>
                <a:latin typeface="Roboto Condensed Italics"/>
              </a:rPr>
              <a:t> </a:t>
            </a:r>
            <a:r>
              <a:rPr lang="en-US" sz="4698" spc="98" dirty="0" err="1">
                <a:solidFill>
                  <a:srgbClr val="1D3557"/>
                </a:solidFill>
                <a:latin typeface="Roboto Condensed Italics"/>
              </a:rPr>
              <a:t>tiếng</a:t>
            </a:r>
            <a:r>
              <a:rPr lang="en-US" sz="4698" spc="98" dirty="0">
                <a:solidFill>
                  <a:srgbClr val="1D3557"/>
                </a:solidFill>
                <a:latin typeface="Roboto Condensed Italics"/>
              </a:rPr>
              <a:t> </a:t>
            </a:r>
            <a:r>
              <a:rPr lang="en-US" sz="4698" spc="98" dirty="0" err="1">
                <a:solidFill>
                  <a:srgbClr val="1D3557"/>
                </a:solidFill>
                <a:latin typeface="Roboto Condensed Italics"/>
              </a:rPr>
              <a:t>nói</a:t>
            </a:r>
            <a:r>
              <a:rPr lang="en-US" sz="4698" spc="98" dirty="0">
                <a:solidFill>
                  <a:srgbClr val="1D3557"/>
                </a:solidFill>
                <a:latin typeface="Roboto Condensed Italics"/>
              </a:rPr>
              <a:t>, </a:t>
            </a:r>
            <a:r>
              <a:rPr lang="en-US" sz="4698" spc="98" dirty="0" err="1">
                <a:solidFill>
                  <a:srgbClr val="1D3557"/>
                </a:solidFill>
                <a:latin typeface="Roboto Condensed Italics"/>
              </a:rPr>
              <a:t>chạy</a:t>
            </a:r>
            <a:r>
              <a:rPr lang="en-US" sz="4698" spc="98" dirty="0">
                <a:solidFill>
                  <a:srgbClr val="1D3557"/>
                </a:solidFill>
                <a:latin typeface="Roboto Condensed Italics"/>
              </a:rPr>
              <a:t> </a:t>
            </a:r>
            <a:r>
              <a:rPr lang="en-US" sz="4698" spc="98" dirty="0" err="1">
                <a:solidFill>
                  <a:srgbClr val="1D3557"/>
                </a:solidFill>
                <a:latin typeface="Roboto Condensed Italics"/>
              </a:rPr>
              <a:t>nhờ</a:t>
            </a:r>
            <a:r>
              <a:rPr lang="en-US" sz="4698" spc="98" dirty="0">
                <a:solidFill>
                  <a:srgbClr val="1D3557"/>
                </a:solidFill>
                <a:latin typeface="Roboto Condensed Italics"/>
              </a:rPr>
              <a:t>.</a:t>
            </a:r>
          </a:p>
          <a:p>
            <a:pPr marL="1014507" lvl="1" indent="-507254" algn="just">
              <a:lnSpc>
                <a:spcPts val="6438"/>
              </a:lnSpc>
              <a:buFont typeface="Arial"/>
              <a:buChar char="•"/>
            </a:pPr>
            <a:r>
              <a:rPr lang="en-US" sz="4698" spc="102" dirty="0" err="1">
                <a:solidFill>
                  <a:srgbClr val="1D3557"/>
                </a:solidFill>
                <a:latin typeface="Roboto Condensed Bold"/>
              </a:rPr>
              <a:t>Cụm</a:t>
            </a:r>
            <a:r>
              <a:rPr lang="en-US" sz="4698" spc="102" dirty="0">
                <a:solidFill>
                  <a:srgbClr val="1D3557"/>
                </a:solidFill>
                <a:latin typeface="Roboto Condensed Bold"/>
              </a:rPr>
              <a:t> </a:t>
            </a:r>
            <a:r>
              <a:rPr lang="en-US" sz="4698" spc="102" dirty="0" err="1">
                <a:solidFill>
                  <a:srgbClr val="1D3557"/>
                </a:solidFill>
                <a:latin typeface="Roboto Condensed Bold"/>
              </a:rPr>
              <a:t>tính</a:t>
            </a:r>
            <a:r>
              <a:rPr lang="en-US" sz="4698" spc="102" dirty="0">
                <a:solidFill>
                  <a:srgbClr val="1D3557"/>
                </a:solidFill>
                <a:latin typeface="Roboto Condensed Bold"/>
              </a:rPr>
              <a:t> </a:t>
            </a:r>
            <a:r>
              <a:rPr lang="en-US" sz="4698" spc="102" dirty="0" err="1">
                <a:solidFill>
                  <a:srgbClr val="1D3557"/>
                </a:solidFill>
                <a:latin typeface="Roboto Condensed Bold"/>
              </a:rPr>
              <a:t>từ</a:t>
            </a:r>
            <a:r>
              <a:rPr lang="en-US" sz="4698" spc="102" dirty="0">
                <a:solidFill>
                  <a:srgbClr val="1D3557"/>
                </a:solidFill>
                <a:latin typeface="Roboto Condensed Bold"/>
              </a:rPr>
              <a:t>: </a:t>
            </a:r>
            <a:r>
              <a:rPr lang="en-US" sz="4698" spc="102" dirty="0" err="1">
                <a:solidFill>
                  <a:srgbClr val="1D3557"/>
                </a:solidFill>
                <a:latin typeface="Roboto Condensed Italics"/>
              </a:rPr>
              <a:t>chăm</a:t>
            </a:r>
            <a:r>
              <a:rPr lang="en-US" sz="4698" spc="102" dirty="0">
                <a:solidFill>
                  <a:srgbClr val="1D3557"/>
                </a:solidFill>
                <a:latin typeface="Roboto Condensed Italics"/>
              </a:rPr>
              <a:t> </a:t>
            </a:r>
            <a:r>
              <a:rPr lang="en-US" sz="4698" spc="102" dirty="0" err="1">
                <a:solidFill>
                  <a:srgbClr val="1D3557"/>
                </a:solidFill>
                <a:latin typeface="Roboto Condensed Italics"/>
              </a:rPr>
              <a:t>làm</a:t>
            </a:r>
            <a:r>
              <a:rPr lang="en-US" sz="4698" spc="102" dirty="0">
                <a:solidFill>
                  <a:srgbClr val="1D3557"/>
                </a:solidFill>
                <a:latin typeface="Roboto Condensed Italics"/>
              </a:rPr>
              <a:t> </a:t>
            </a:r>
            <a:r>
              <a:rPr lang="en-US" sz="4698" spc="102" dirty="0" err="1">
                <a:solidFill>
                  <a:srgbClr val="1D3557"/>
                </a:solidFill>
                <a:latin typeface="Roboto Condensed Italics"/>
              </a:rPr>
              <a:t>ăn</a:t>
            </a:r>
            <a:r>
              <a:rPr lang="en-US" sz="4698" spc="102" dirty="0">
                <a:solidFill>
                  <a:srgbClr val="1D3557"/>
                </a:solidFill>
                <a:latin typeface="Roboto Condensed Italics"/>
              </a:rPr>
              <a:t>, </a:t>
            </a:r>
            <a:r>
              <a:rPr lang="en-US" sz="4698" spc="102" dirty="0" err="1">
                <a:solidFill>
                  <a:srgbClr val="1D3557"/>
                </a:solidFill>
                <a:latin typeface="Roboto Condensed Italics"/>
              </a:rPr>
              <a:t>lớn</a:t>
            </a:r>
            <a:r>
              <a:rPr lang="en-US" sz="4698" spc="102" dirty="0">
                <a:solidFill>
                  <a:srgbClr val="1D3557"/>
                </a:solidFill>
                <a:latin typeface="Roboto Condensed Italics"/>
              </a:rPr>
              <a:t> </a:t>
            </a:r>
            <a:r>
              <a:rPr lang="en-US" sz="4698" spc="102" dirty="0" err="1">
                <a:solidFill>
                  <a:srgbClr val="1D3557"/>
                </a:solidFill>
                <a:latin typeface="Roboto Condensed Italics"/>
              </a:rPr>
              <a:t>nhanh</a:t>
            </a:r>
            <a:r>
              <a:rPr lang="en-US" sz="4698" spc="102" dirty="0">
                <a:solidFill>
                  <a:srgbClr val="1D3557"/>
                </a:solidFill>
                <a:latin typeface="Roboto Condensed Italics"/>
              </a:rPr>
              <a:t> </a:t>
            </a:r>
            <a:r>
              <a:rPr lang="en-US" sz="4698" spc="102" dirty="0" err="1">
                <a:solidFill>
                  <a:srgbClr val="1D3557"/>
                </a:solidFill>
                <a:latin typeface="Roboto Condensed Italics"/>
              </a:rPr>
              <a:t>như</a:t>
            </a:r>
            <a:r>
              <a:rPr lang="en-US" sz="4698" spc="102" dirty="0">
                <a:solidFill>
                  <a:srgbClr val="1D3557"/>
                </a:solidFill>
                <a:latin typeface="Roboto Condensed Italics"/>
              </a:rPr>
              <a:t> </a:t>
            </a:r>
            <a:r>
              <a:rPr lang="en-US" sz="4698" spc="102" dirty="0" err="1">
                <a:solidFill>
                  <a:srgbClr val="1D3557"/>
                </a:solidFill>
                <a:latin typeface="Roboto Condensed Italics"/>
              </a:rPr>
              <a:t>thổi</a:t>
            </a:r>
            <a:r>
              <a:rPr lang="en-US" sz="4698" spc="102" dirty="0">
                <a:solidFill>
                  <a:srgbClr val="1D3557"/>
                </a:solidFill>
                <a:latin typeface="Roboto Condensed Italics"/>
              </a:rPr>
              <a:t>. </a:t>
            </a:r>
          </a:p>
        </p:txBody>
      </p:sp>
      <p:sp>
        <p:nvSpPr>
          <p:cNvPr id="12" name="TextBox 12"/>
          <p:cNvSpPr txBox="1"/>
          <p:nvPr/>
        </p:nvSpPr>
        <p:spPr>
          <a:xfrm>
            <a:off x="2794211" y="5972017"/>
            <a:ext cx="12858377" cy="3280410"/>
          </a:xfrm>
          <a:prstGeom prst="rect">
            <a:avLst/>
          </a:prstGeom>
        </p:spPr>
        <p:txBody>
          <a:bodyPr lIns="0" tIns="0" rIns="0" bIns="0" rtlCol="0" anchor="t">
            <a:spAutoFit/>
          </a:bodyPr>
          <a:lstStyle/>
          <a:p>
            <a:pPr algn="just">
              <a:lnSpc>
                <a:spcPts val="6599"/>
              </a:lnSpc>
            </a:pPr>
            <a:r>
              <a:rPr lang="en-US" sz="4399" spc="95" dirty="0" err="1">
                <a:solidFill>
                  <a:srgbClr val="1D3557"/>
                </a:solidFill>
                <a:latin typeface="Roboto Condensed Bold"/>
              </a:rPr>
              <a:t>Đặt</a:t>
            </a:r>
            <a:r>
              <a:rPr lang="en-US" sz="4399" spc="95" dirty="0">
                <a:solidFill>
                  <a:srgbClr val="1D3557"/>
                </a:solidFill>
                <a:latin typeface="Roboto Condensed Bold"/>
              </a:rPr>
              <a:t> </a:t>
            </a:r>
            <a:r>
              <a:rPr lang="en-US" sz="4399" spc="95" dirty="0" err="1">
                <a:solidFill>
                  <a:srgbClr val="1D3557"/>
                </a:solidFill>
                <a:latin typeface="Roboto Condensed Bold"/>
              </a:rPr>
              <a:t>câu</a:t>
            </a:r>
            <a:r>
              <a:rPr lang="en-US" sz="4399" spc="95" dirty="0">
                <a:solidFill>
                  <a:srgbClr val="1D3557"/>
                </a:solidFill>
                <a:latin typeface="Roboto Condensed Bold"/>
              </a:rPr>
              <a:t>:</a:t>
            </a:r>
          </a:p>
          <a:p>
            <a:pPr marL="949957" lvl="1" indent="-474979" algn="just">
              <a:lnSpc>
                <a:spcPts val="6599"/>
              </a:lnSpc>
              <a:buFont typeface="Arial"/>
              <a:buChar char="•"/>
            </a:pPr>
            <a:r>
              <a:rPr lang="en-US" sz="4399" spc="92" dirty="0" err="1">
                <a:solidFill>
                  <a:srgbClr val="1D3557"/>
                </a:solidFill>
                <a:latin typeface="Roboto Condensed Italics"/>
              </a:rPr>
              <a:t>Giặc</a:t>
            </a:r>
            <a:r>
              <a:rPr lang="en-US" sz="4399" spc="92" dirty="0">
                <a:solidFill>
                  <a:srgbClr val="1D3557"/>
                </a:solidFill>
                <a:latin typeface="Roboto Condensed Italics"/>
              </a:rPr>
              <a:t> </a:t>
            </a:r>
            <a:r>
              <a:rPr lang="en-US" sz="4399" spc="92" dirty="0" err="1">
                <a:solidFill>
                  <a:srgbClr val="1D3557"/>
                </a:solidFill>
                <a:latin typeface="Roboto Condensed Italics"/>
              </a:rPr>
              <a:t>Ân</a:t>
            </a:r>
            <a:r>
              <a:rPr lang="en-US" sz="4399" spc="92" dirty="0">
                <a:solidFill>
                  <a:srgbClr val="1D3557"/>
                </a:solidFill>
                <a:latin typeface="Roboto Condensed Italics"/>
              </a:rPr>
              <a:t> </a:t>
            </a:r>
            <a:r>
              <a:rPr lang="en-US" sz="4399" spc="92" dirty="0" err="1">
                <a:solidFill>
                  <a:srgbClr val="1D3557"/>
                </a:solidFill>
                <a:latin typeface="Roboto Condensed Italics"/>
              </a:rPr>
              <a:t>đến</a:t>
            </a:r>
            <a:r>
              <a:rPr lang="en-US" sz="4399" spc="92" dirty="0">
                <a:solidFill>
                  <a:srgbClr val="1D3557"/>
                </a:solidFill>
                <a:latin typeface="Roboto Condensed Italics"/>
              </a:rPr>
              <a:t> </a:t>
            </a:r>
            <a:r>
              <a:rPr lang="en-US" sz="4399" spc="92" dirty="0" err="1">
                <a:solidFill>
                  <a:srgbClr val="1D3557"/>
                </a:solidFill>
                <a:latin typeface="Roboto Condensed Bold Italics"/>
              </a:rPr>
              <a:t>xâm</a:t>
            </a:r>
            <a:r>
              <a:rPr lang="en-US" sz="4399" spc="92" dirty="0">
                <a:solidFill>
                  <a:srgbClr val="1D3557"/>
                </a:solidFill>
                <a:latin typeface="Roboto Condensed Bold Italics"/>
              </a:rPr>
              <a:t> </a:t>
            </a:r>
            <a:r>
              <a:rPr lang="en-US" sz="4399" spc="92" dirty="0" err="1">
                <a:solidFill>
                  <a:srgbClr val="1D3557"/>
                </a:solidFill>
                <a:latin typeface="Roboto Condensed Bold Italics"/>
              </a:rPr>
              <a:t>phạm</a:t>
            </a:r>
            <a:r>
              <a:rPr lang="en-US" sz="4399" spc="92" dirty="0">
                <a:solidFill>
                  <a:srgbClr val="1D3557"/>
                </a:solidFill>
                <a:latin typeface="Roboto Condensed Bold Italics"/>
              </a:rPr>
              <a:t> </a:t>
            </a:r>
            <a:r>
              <a:rPr lang="en-US" sz="4399" spc="92" dirty="0" err="1">
                <a:solidFill>
                  <a:srgbClr val="1D3557"/>
                </a:solidFill>
                <a:latin typeface="Roboto Condensed Bold Italics"/>
              </a:rPr>
              <a:t>bờ</a:t>
            </a:r>
            <a:r>
              <a:rPr lang="en-US" sz="4399" spc="92" dirty="0">
                <a:solidFill>
                  <a:srgbClr val="1D3557"/>
                </a:solidFill>
                <a:latin typeface="Roboto Condensed Bold Italics"/>
              </a:rPr>
              <a:t> </a:t>
            </a:r>
            <a:r>
              <a:rPr lang="en-US" sz="4399" spc="92" dirty="0" err="1">
                <a:solidFill>
                  <a:srgbClr val="1D3557"/>
                </a:solidFill>
                <a:latin typeface="Roboto Condensed Bold Italics"/>
              </a:rPr>
              <a:t>cõi</a:t>
            </a:r>
            <a:r>
              <a:rPr lang="en-US" sz="4399" spc="92" dirty="0">
                <a:solidFill>
                  <a:srgbClr val="1D3557"/>
                </a:solidFill>
                <a:latin typeface="Roboto Condensed Italics"/>
              </a:rPr>
              <a:t> </a:t>
            </a:r>
            <a:r>
              <a:rPr lang="en-US" sz="4399" spc="92" dirty="0" err="1">
                <a:solidFill>
                  <a:srgbClr val="1D3557"/>
                </a:solidFill>
                <a:latin typeface="Roboto Condensed Italics"/>
              </a:rPr>
              <a:t>nước</a:t>
            </a:r>
            <a:r>
              <a:rPr lang="en-US" sz="4399" spc="92" dirty="0">
                <a:solidFill>
                  <a:srgbClr val="1D3557"/>
                </a:solidFill>
                <a:latin typeface="Roboto Condensed Italics"/>
              </a:rPr>
              <a:t> ta </a:t>
            </a:r>
            <a:r>
              <a:rPr lang="en-US" sz="4399" spc="92" dirty="0" err="1">
                <a:solidFill>
                  <a:srgbClr val="1D3557"/>
                </a:solidFill>
                <a:latin typeface="Roboto Condensed Italics"/>
              </a:rPr>
              <a:t>nên</a:t>
            </a:r>
            <a:r>
              <a:rPr lang="en-US" sz="4399" spc="92" dirty="0">
                <a:solidFill>
                  <a:srgbClr val="1D3557"/>
                </a:solidFill>
                <a:latin typeface="Roboto Condensed Italics"/>
              </a:rPr>
              <a:t> </a:t>
            </a:r>
            <a:r>
              <a:rPr lang="en-US" sz="4399" spc="92" dirty="0" err="1">
                <a:solidFill>
                  <a:srgbClr val="1D3557"/>
                </a:solidFill>
                <a:latin typeface="Roboto Condensed Italics"/>
              </a:rPr>
              <a:t>nhà</a:t>
            </a:r>
            <a:r>
              <a:rPr lang="en-US" sz="4399" spc="92" dirty="0">
                <a:solidFill>
                  <a:srgbClr val="1D3557"/>
                </a:solidFill>
                <a:latin typeface="Roboto Condensed Italics"/>
              </a:rPr>
              <a:t> </a:t>
            </a:r>
            <a:r>
              <a:rPr lang="en-US" sz="4399" spc="92" dirty="0" err="1">
                <a:solidFill>
                  <a:srgbClr val="1D3557"/>
                </a:solidFill>
                <a:latin typeface="Roboto Condensed Italics"/>
              </a:rPr>
              <a:t>vua</a:t>
            </a:r>
            <a:r>
              <a:rPr lang="en-US" sz="4399" spc="92" dirty="0">
                <a:solidFill>
                  <a:srgbClr val="1D3557"/>
                </a:solidFill>
                <a:latin typeface="Roboto Condensed Italics"/>
              </a:rPr>
              <a:t> </a:t>
            </a:r>
            <a:r>
              <a:rPr lang="en-US" sz="4399" spc="92" dirty="0" err="1">
                <a:solidFill>
                  <a:srgbClr val="1D3557"/>
                </a:solidFill>
                <a:latin typeface="Roboto Condensed Italics"/>
              </a:rPr>
              <a:t>sai</a:t>
            </a:r>
            <a:r>
              <a:rPr lang="en-US" sz="4399" spc="92" dirty="0">
                <a:solidFill>
                  <a:srgbClr val="1D3557"/>
                </a:solidFill>
                <a:latin typeface="Roboto Condensed Italics"/>
              </a:rPr>
              <a:t> </a:t>
            </a:r>
            <a:r>
              <a:rPr lang="en-US" sz="4399" spc="92" dirty="0" err="1">
                <a:solidFill>
                  <a:srgbClr val="1D3557"/>
                </a:solidFill>
                <a:latin typeface="Roboto Condensed Italics"/>
              </a:rPr>
              <a:t>sứ</a:t>
            </a:r>
            <a:r>
              <a:rPr lang="en-US" sz="4399" spc="92" dirty="0">
                <a:solidFill>
                  <a:srgbClr val="1D3557"/>
                </a:solidFill>
                <a:latin typeface="Roboto Condensed Italics"/>
              </a:rPr>
              <a:t> </a:t>
            </a:r>
            <a:r>
              <a:rPr lang="en-US" sz="4399" spc="92" dirty="0" err="1">
                <a:solidFill>
                  <a:srgbClr val="1D3557"/>
                </a:solidFill>
                <a:latin typeface="Roboto Condensed Italics"/>
              </a:rPr>
              <a:t>giả</a:t>
            </a:r>
            <a:r>
              <a:rPr lang="en-US" sz="4399" spc="92" dirty="0">
                <a:solidFill>
                  <a:srgbClr val="1D3557"/>
                </a:solidFill>
                <a:latin typeface="Roboto Condensed Italics"/>
              </a:rPr>
              <a:t> </a:t>
            </a:r>
            <a:r>
              <a:rPr lang="en-US" sz="4399" spc="92" dirty="0" err="1">
                <a:solidFill>
                  <a:srgbClr val="1D3557"/>
                </a:solidFill>
                <a:latin typeface="Roboto Condensed Italics"/>
              </a:rPr>
              <a:t>đi</a:t>
            </a:r>
            <a:r>
              <a:rPr lang="en-US" sz="4399" spc="92" dirty="0">
                <a:solidFill>
                  <a:srgbClr val="1D3557"/>
                </a:solidFill>
                <a:latin typeface="Roboto Condensed Italics"/>
              </a:rPr>
              <a:t> </a:t>
            </a:r>
            <a:r>
              <a:rPr lang="en-US" sz="4399" spc="92" dirty="0" err="1">
                <a:solidFill>
                  <a:srgbClr val="1D3557"/>
                </a:solidFill>
                <a:latin typeface="Roboto Condensed Italics"/>
              </a:rPr>
              <a:t>tìm</a:t>
            </a:r>
            <a:r>
              <a:rPr lang="en-US" sz="4399" spc="92" dirty="0">
                <a:solidFill>
                  <a:srgbClr val="1D3557"/>
                </a:solidFill>
                <a:latin typeface="Roboto Condensed Italics"/>
              </a:rPr>
              <a:t> </a:t>
            </a:r>
            <a:r>
              <a:rPr lang="en-US" sz="4399" spc="92" dirty="0" err="1">
                <a:solidFill>
                  <a:srgbClr val="1D3557"/>
                </a:solidFill>
                <a:latin typeface="Roboto Condensed Italics"/>
              </a:rPr>
              <a:t>người</a:t>
            </a:r>
            <a:r>
              <a:rPr lang="en-US" sz="4399" spc="92" dirty="0">
                <a:solidFill>
                  <a:srgbClr val="1D3557"/>
                </a:solidFill>
                <a:latin typeface="Roboto Condensed Italics"/>
              </a:rPr>
              <a:t> </a:t>
            </a:r>
            <a:r>
              <a:rPr lang="en-US" sz="4399" spc="92" dirty="0" err="1">
                <a:solidFill>
                  <a:srgbClr val="1D3557"/>
                </a:solidFill>
                <a:latin typeface="Roboto Condensed Italics"/>
              </a:rPr>
              <a:t>tài</a:t>
            </a:r>
            <a:r>
              <a:rPr lang="en-US" sz="4399" spc="92" dirty="0">
                <a:solidFill>
                  <a:srgbClr val="1D3557"/>
                </a:solidFill>
                <a:latin typeface="Roboto Condensed Italics"/>
              </a:rPr>
              <a:t> </a:t>
            </a:r>
            <a:r>
              <a:rPr lang="en-US" sz="4399" spc="92" dirty="0" err="1">
                <a:solidFill>
                  <a:srgbClr val="1D3557"/>
                </a:solidFill>
                <a:latin typeface="Roboto Condensed Italics"/>
              </a:rPr>
              <a:t>đứng</a:t>
            </a:r>
            <a:r>
              <a:rPr lang="en-US" sz="4399" spc="92" dirty="0">
                <a:solidFill>
                  <a:srgbClr val="1D3557"/>
                </a:solidFill>
                <a:latin typeface="Roboto Condensed Italics"/>
              </a:rPr>
              <a:t> </a:t>
            </a:r>
            <a:r>
              <a:rPr lang="en-US" sz="4399" spc="92" dirty="0" err="1">
                <a:solidFill>
                  <a:srgbClr val="1D3557"/>
                </a:solidFill>
                <a:latin typeface="Roboto Condensed Italics"/>
              </a:rPr>
              <a:t>ra</a:t>
            </a:r>
            <a:r>
              <a:rPr lang="en-US" sz="4399" spc="92" dirty="0">
                <a:solidFill>
                  <a:srgbClr val="1D3557"/>
                </a:solidFill>
                <a:latin typeface="Roboto Condensed Italics"/>
              </a:rPr>
              <a:t> </a:t>
            </a:r>
            <a:r>
              <a:rPr lang="en-US" sz="4399" spc="92" dirty="0" err="1">
                <a:solidFill>
                  <a:srgbClr val="1D3557"/>
                </a:solidFill>
                <a:latin typeface="Roboto Condensed Italics"/>
              </a:rPr>
              <a:t>cứu</a:t>
            </a:r>
            <a:r>
              <a:rPr lang="en-US" sz="4399" spc="92" dirty="0">
                <a:solidFill>
                  <a:srgbClr val="1D3557"/>
                </a:solidFill>
                <a:latin typeface="Roboto Condensed Italics"/>
              </a:rPr>
              <a:t> </a:t>
            </a:r>
            <a:r>
              <a:rPr lang="en-US" sz="4399" spc="92" dirty="0" err="1">
                <a:solidFill>
                  <a:srgbClr val="1D3557"/>
                </a:solidFill>
                <a:latin typeface="Roboto Condensed Italics"/>
              </a:rPr>
              <a:t>nước</a:t>
            </a:r>
            <a:r>
              <a:rPr lang="en-US" sz="4399" spc="92" dirty="0">
                <a:solidFill>
                  <a:srgbClr val="1D3557"/>
                </a:solidFill>
                <a:latin typeface="Roboto Condensed Italics"/>
              </a:rPr>
              <a:t>.</a:t>
            </a:r>
          </a:p>
          <a:p>
            <a:pPr marL="949957" lvl="1" indent="-474979" algn="just">
              <a:lnSpc>
                <a:spcPts val="6599"/>
              </a:lnSpc>
              <a:buFont typeface="Arial"/>
              <a:buChar char="•"/>
            </a:pPr>
            <a:r>
              <a:rPr lang="en-US" sz="4399" spc="95" dirty="0">
                <a:solidFill>
                  <a:srgbClr val="1D3557"/>
                </a:solidFill>
                <a:latin typeface="Roboto Condensed Italics"/>
              </a:rPr>
              <a:t> </a:t>
            </a:r>
            <a:r>
              <a:rPr lang="en-US" sz="4399" spc="95" dirty="0" err="1">
                <a:solidFill>
                  <a:srgbClr val="1D3557"/>
                </a:solidFill>
                <a:latin typeface="Roboto Condensed Italics"/>
              </a:rPr>
              <a:t>Kể</a:t>
            </a:r>
            <a:r>
              <a:rPr lang="en-US" sz="4399" spc="95" dirty="0">
                <a:solidFill>
                  <a:srgbClr val="1D3557"/>
                </a:solidFill>
                <a:latin typeface="Roboto Condensed Italics"/>
              </a:rPr>
              <a:t> </a:t>
            </a:r>
            <a:r>
              <a:rPr lang="en-US" sz="4399" spc="95" dirty="0" err="1">
                <a:solidFill>
                  <a:srgbClr val="1D3557"/>
                </a:solidFill>
                <a:latin typeface="Roboto Condensed Italics"/>
              </a:rPr>
              <a:t>từ</a:t>
            </a:r>
            <a:r>
              <a:rPr lang="en-US" sz="4399" spc="95" dirty="0">
                <a:solidFill>
                  <a:srgbClr val="1D3557"/>
                </a:solidFill>
                <a:latin typeface="Roboto Condensed Italics"/>
              </a:rPr>
              <a:t> </a:t>
            </a:r>
            <a:r>
              <a:rPr lang="en-US" sz="4399" spc="95" dirty="0" err="1">
                <a:solidFill>
                  <a:srgbClr val="1D3557"/>
                </a:solidFill>
                <a:latin typeface="Roboto Condensed Italics"/>
              </a:rPr>
              <a:t>sau</a:t>
            </a:r>
            <a:r>
              <a:rPr lang="en-US" sz="4399" spc="95" dirty="0">
                <a:solidFill>
                  <a:srgbClr val="1D3557"/>
                </a:solidFill>
                <a:latin typeface="Roboto Condensed Italics"/>
              </a:rPr>
              <a:t> </a:t>
            </a:r>
            <a:r>
              <a:rPr lang="en-US" sz="4399" spc="95" dirty="0" err="1">
                <a:solidFill>
                  <a:srgbClr val="1D3557"/>
                </a:solidFill>
                <a:latin typeface="Roboto Condensed Italics"/>
              </a:rPr>
              <a:t>khi</a:t>
            </a:r>
            <a:r>
              <a:rPr lang="en-US" sz="4399" spc="95" dirty="0">
                <a:solidFill>
                  <a:srgbClr val="1D3557"/>
                </a:solidFill>
                <a:latin typeface="Roboto Condensed Italics"/>
              </a:rPr>
              <a:t> </a:t>
            </a:r>
            <a:r>
              <a:rPr lang="en-US" sz="4399" spc="95" dirty="0" err="1">
                <a:solidFill>
                  <a:srgbClr val="1D3557"/>
                </a:solidFill>
                <a:latin typeface="Roboto Condensed Italics"/>
              </a:rPr>
              <a:t>gặp</a:t>
            </a:r>
            <a:r>
              <a:rPr lang="en-US" sz="4399" spc="95" dirty="0">
                <a:solidFill>
                  <a:srgbClr val="1D3557"/>
                </a:solidFill>
                <a:latin typeface="Roboto Condensed Italics"/>
              </a:rPr>
              <a:t> </a:t>
            </a:r>
            <a:r>
              <a:rPr lang="en-US" sz="4399" spc="95" dirty="0" err="1">
                <a:solidFill>
                  <a:srgbClr val="1D3557"/>
                </a:solidFill>
                <a:latin typeface="Roboto Condensed Italics"/>
              </a:rPr>
              <a:t>sứ</a:t>
            </a:r>
            <a:r>
              <a:rPr lang="en-US" sz="4399" spc="95" dirty="0">
                <a:solidFill>
                  <a:srgbClr val="1D3557"/>
                </a:solidFill>
                <a:latin typeface="Roboto Condensed Italics"/>
              </a:rPr>
              <a:t> </a:t>
            </a:r>
            <a:r>
              <a:rPr lang="en-US" sz="4399" spc="95" dirty="0" err="1">
                <a:solidFill>
                  <a:srgbClr val="1D3557"/>
                </a:solidFill>
                <a:latin typeface="Roboto Condensed Italics"/>
              </a:rPr>
              <a:t>giả</a:t>
            </a:r>
            <a:r>
              <a:rPr lang="en-US" sz="4399" spc="95" dirty="0">
                <a:solidFill>
                  <a:srgbClr val="1D3557"/>
                </a:solidFill>
                <a:latin typeface="Roboto Condensed Italics"/>
              </a:rPr>
              <a:t>, </a:t>
            </a:r>
            <a:r>
              <a:rPr lang="en-US" sz="4399" spc="95" dirty="0" err="1">
                <a:solidFill>
                  <a:srgbClr val="1D3557"/>
                </a:solidFill>
                <a:latin typeface="Roboto Condensed Italics"/>
              </a:rPr>
              <a:t>Gióng</a:t>
            </a:r>
            <a:r>
              <a:rPr lang="en-US" sz="4399" spc="95" dirty="0">
                <a:solidFill>
                  <a:srgbClr val="1D3557"/>
                </a:solidFill>
                <a:latin typeface="Roboto Condensed Italics"/>
              </a:rPr>
              <a:t> </a:t>
            </a:r>
            <a:r>
              <a:rPr lang="en-US" sz="4399" spc="95" dirty="0" err="1">
                <a:solidFill>
                  <a:srgbClr val="1D3557"/>
                </a:solidFill>
                <a:latin typeface="Roboto Condensed Italics"/>
              </a:rPr>
              <a:t>lớn</a:t>
            </a:r>
            <a:r>
              <a:rPr lang="en-US" sz="4399" spc="95" dirty="0">
                <a:solidFill>
                  <a:srgbClr val="1D3557"/>
                </a:solidFill>
                <a:latin typeface="Roboto Condensed Italics"/>
              </a:rPr>
              <a:t> </a:t>
            </a:r>
            <a:r>
              <a:rPr lang="en-US" sz="4399" spc="95" dirty="0" err="1">
                <a:solidFill>
                  <a:srgbClr val="1D3557"/>
                </a:solidFill>
                <a:latin typeface="Roboto Condensed Bold Italics"/>
              </a:rPr>
              <a:t>nhanh</a:t>
            </a:r>
            <a:r>
              <a:rPr lang="en-US" sz="4399" spc="95" dirty="0">
                <a:solidFill>
                  <a:srgbClr val="1D3557"/>
                </a:solidFill>
                <a:latin typeface="Roboto Condensed Bold Italics"/>
              </a:rPr>
              <a:t> </a:t>
            </a:r>
            <a:r>
              <a:rPr lang="en-US" sz="4399" spc="95" dirty="0" err="1">
                <a:solidFill>
                  <a:srgbClr val="1D3557"/>
                </a:solidFill>
                <a:latin typeface="Roboto Condensed Bold Italics"/>
              </a:rPr>
              <a:t>như</a:t>
            </a:r>
            <a:r>
              <a:rPr lang="en-US" sz="4399" spc="95" dirty="0">
                <a:solidFill>
                  <a:srgbClr val="1D3557"/>
                </a:solidFill>
                <a:latin typeface="Roboto Condensed Bold Italics"/>
              </a:rPr>
              <a:t> </a:t>
            </a:r>
            <a:r>
              <a:rPr lang="en-US" sz="4399" spc="95" dirty="0" err="1">
                <a:solidFill>
                  <a:srgbClr val="1D3557"/>
                </a:solidFill>
                <a:latin typeface="Roboto Condensed Bold Italics"/>
              </a:rPr>
              <a:t>thổi</a:t>
            </a:r>
            <a:r>
              <a:rPr lang="en-US" sz="4399" spc="95" dirty="0">
                <a:solidFill>
                  <a:srgbClr val="1D3557"/>
                </a:solidFill>
                <a:latin typeface="Roboto Condensed Itali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down)">
                                      <p:cBhvr>
                                        <p:cTn id="15" dur="5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barn(inVertical)">
                                      <p:cBhvr>
                                        <p:cTn id="20" dur="500"/>
                                        <p:tgtEl>
                                          <p:spTgt spid="1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wipe(down)">
                                      <p:cBhvr>
                                        <p:cTn id="25" dur="500"/>
                                        <p:tgtEl>
                                          <p:spTgt spid="12">
                                            <p:txEl>
                                              <p:pRg st="1" end="1"/>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wipe(down)">
                                      <p:cBhvr>
                                        <p:cTn id="28"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8DAD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b="8"/>
          <a:stretch>
            <a:fillRect/>
          </a:stretch>
        </p:blipFill>
        <p:spPr>
          <a:xfrm>
            <a:off x="-1558990" y="-1189750"/>
            <a:ext cx="4457468" cy="4114800"/>
          </a:xfrm>
          <a:prstGeom prst="rect">
            <a:avLst/>
          </a:prstGeom>
        </p:spPr>
      </p:pic>
      <p:pic>
        <p:nvPicPr>
          <p:cNvPr id="3" name="Picture 3"/>
          <p:cNvPicPr>
            <a:picLocks noChangeAspect="1"/>
          </p:cNvPicPr>
          <p:nvPr/>
        </p:nvPicPr>
        <p:blipFill>
          <a:blip r:embed="rId3"/>
          <a:srcRect b="8"/>
          <a:stretch>
            <a:fillRect/>
          </a:stretch>
        </p:blipFill>
        <p:spPr>
          <a:xfrm>
            <a:off x="15412979" y="-1189750"/>
            <a:ext cx="4457468" cy="4114800"/>
          </a:xfrm>
          <a:prstGeom prst="rect">
            <a:avLst/>
          </a:prstGeom>
        </p:spPr>
      </p:pic>
      <p:pic>
        <p:nvPicPr>
          <p:cNvPr id="4" name="Picture 4"/>
          <p:cNvPicPr>
            <a:picLocks noChangeAspect="1"/>
          </p:cNvPicPr>
          <p:nvPr/>
        </p:nvPicPr>
        <p:blipFill>
          <a:blip r:embed="rId4"/>
          <a:srcRect l="63507" t="30213" r="27"/>
          <a:stretch>
            <a:fillRect/>
          </a:stretch>
        </p:blipFill>
        <p:spPr>
          <a:xfrm rot="2392199">
            <a:off x="17259300" y="8966450"/>
            <a:ext cx="596623" cy="960464"/>
          </a:xfrm>
          <a:prstGeom prst="rect">
            <a:avLst/>
          </a:prstGeom>
        </p:spPr>
      </p:pic>
      <p:pic>
        <p:nvPicPr>
          <p:cNvPr id="5" name="Picture 5"/>
          <p:cNvPicPr>
            <a:picLocks noChangeAspect="1"/>
          </p:cNvPicPr>
          <p:nvPr/>
        </p:nvPicPr>
        <p:blipFill>
          <a:blip r:embed="rId5"/>
          <a:srcRect l="63507" t="30213" r="27"/>
          <a:stretch>
            <a:fillRect/>
          </a:stretch>
        </p:blipFill>
        <p:spPr>
          <a:xfrm rot="8818800">
            <a:off x="489380" y="4807307"/>
            <a:ext cx="596623" cy="960464"/>
          </a:xfrm>
          <a:prstGeom prst="rect">
            <a:avLst/>
          </a:prstGeom>
        </p:spPr>
      </p:pic>
      <p:grpSp>
        <p:nvGrpSpPr>
          <p:cNvPr id="6" name="Group 6"/>
          <p:cNvGrpSpPr/>
          <p:nvPr/>
        </p:nvGrpSpPr>
        <p:grpSpPr>
          <a:xfrm>
            <a:off x="511312" y="392286"/>
            <a:ext cx="17170844" cy="658590"/>
            <a:chOff x="0" y="0"/>
            <a:chExt cx="22894459" cy="878120"/>
          </a:xfrm>
        </p:grpSpPr>
        <p:sp>
          <p:nvSpPr>
            <p:cNvPr id="7" name="Freeform 7"/>
            <p:cNvSpPr/>
            <p:nvPr/>
          </p:nvSpPr>
          <p:spPr>
            <a:xfrm>
              <a:off x="0" y="0"/>
              <a:ext cx="22894418" cy="878078"/>
            </a:xfrm>
            <a:custGeom>
              <a:avLst/>
              <a:gdLst/>
              <a:ahLst/>
              <a:cxnLst/>
              <a:rect l="l" t="t" r="r" b="b"/>
              <a:pathLst>
                <a:path w="22894418" h="878078">
                  <a:moveTo>
                    <a:pt x="116459" y="0"/>
                  </a:moveTo>
                  <a:lnTo>
                    <a:pt x="22778086" y="0"/>
                  </a:lnTo>
                  <a:cubicBezTo>
                    <a:pt x="22808947" y="0"/>
                    <a:pt x="22838538" y="12319"/>
                    <a:pt x="22860381" y="34036"/>
                  </a:cubicBezTo>
                  <a:cubicBezTo>
                    <a:pt x="22882225" y="55753"/>
                    <a:pt x="22894418" y="85471"/>
                    <a:pt x="22894418" y="116332"/>
                  </a:cubicBezTo>
                  <a:lnTo>
                    <a:pt x="22894418" y="761746"/>
                  </a:lnTo>
                  <a:cubicBezTo>
                    <a:pt x="22894418" y="792607"/>
                    <a:pt x="22882098" y="822198"/>
                    <a:pt x="22860381" y="844042"/>
                  </a:cubicBezTo>
                  <a:cubicBezTo>
                    <a:pt x="22838665" y="865886"/>
                    <a:pt x="22808947" y="878078"/>
                    <a:pt x="22778086" y="878078"/>
                  </a:cubicBezTo>
                  <a:lnTo>
                    <a:pt x="116459" y="878078"/>
                  </a:lnTo>
                  <a:cubicBezTo>
                    <a:pt x="85598" y="878078"/>
                    <a:pt x="56007" y="865759"/>
                    <a:pt x="34163" y="844042"/>
                  </a:cubicBezTo>
                  <a:cubicBezTo>
                    <a:pt x="12319" y="822325"/>
                    <a:pt x="0" y="792607"/>
                    <a:pt x="0" y="761746"/>
                  </a:cubicBezTo>
                  <a:lnTo>
                    <a:pt x="0" y="116459"/>
                  </a:lnTo>
                  <a:cubicBezTo>
                    <a:pt x="0" y="85598"/>
                    <a:pt x="12319" y="55880"/>
                    <a:pt x="34036" y="34036"/>
                  </a:cubicBezTo>
                  <a:cubicBezTo>
                    <a:pt x="55753" y="12192"/>
                    <a:pt x="85598" y="0"/>
                    <a:pt x="116459" y="0"/>
                  </a:cubicBezTo>
                  <a:close/>
                </a:path>
              </a:pathLst>
            </a:custGeom>
            <a:solidFill>
              <a:srgbClr val="FFFFFF"/>
            </a:solidFill>
          </p:spPr>
          <p:txBody>
            <a:bodyPr/>
            <a:lstStyle/>
            <a:p>
              <a:endParaRPr lang="en-VN"/>
            </a:p>
          </p:txBody>
        </p:sp>
      </p:grpSp>
      <p:sp>
        <p:nvSpPr>
          <p:cNvPr id="8" name="TextBox 8"/>
          <p:cNvSpPr txBox="1"/>
          <p:nvPr/>
        </p:nvSpPr>
        <p:spPr>
          <a:xfrm>
            <a:off x="1247661" y="402778"/>
            <a:ext cx="937801" cy="542005"/>
          </a:xfrm>
          <a:prstGeom prst="rect">
            <a:avLst/>
          </a:prstGeom>
        </p:spPr>
        <p:txBody>
          <a:bodyPr lIns="0" tIns="0" rIns="0" bIns="0" rtlCol="0" anchor="t">
            <a:spAutoFit/>
          </a:bodyPr>
          <a:lstStyle/>
          <a:p>
            <a:pPr algn="l">
              <a:lnSpc>
                <a:spcPts val="3835"/>
              </a:lnSpc>
            </a:pPr>
            <a:r>
              <a:rPr lang="en-US" sz="2799" spc="61">
                <a:solidFill>
                  <a:srgbClr val="446889"/>
                </a:solidFill>
                <a:latin typeface="Roboto Condensed"/>
              </a:rPr>
              <a:t>LỚP 6</a:t>
            </a:r>
          </a:p>
        </p:txBody>
      </p:sp>
      <p:sp>
        <p:nvSpPr>
          <p:cNvPr id="9" name="TextBox 9"/>
          <p:cNvSpPr txBox="1"/>
          <p:nvPr/>
        </p:nvSpPr>
        <p:spPr>
          <a:xfrm>
            <a:off x="10909876" y="386109"/>
            <a:ext cx="6226497" cy="500355"/>
          </a:xfrm>
          <a:prstGeom prst="rect">
            <a:avLst/>
          </a:prstGeom>
        </p:spPr>
        <p:txBody>
          <a:bodyPr lIns="0" tIns="0" rIns="0" bIns="0" rtlCol="0" anchor="t">
            <a:spAutoFit/>
          </a:bodyPr>
          <a:lstStyle/>
          <a:p>
            <a:pPr algn="r">
              <a:lnSpc>
                <a:spcPts val="3919"/>
              </a:lnSpc>
            </a:pPr>
            <a:r>
              <a:rPr lang="en-US" sz="2799" spc="139">
                <a:solidFill>
                  <a:srgbClr val="446889"/>
                </a:solidFill>
                <a:latin typeface="Roboto Condensed"/>
              </a:rPr>
              <a:t>KNTT</a:t>
            </a:r>
          </a:p>
        </p:txBody>
      </p:sp>
      <p:sp>
        <p:nvSpPr>
          <p:cNvPr id="10" name="TextBox 10"/>
          <p:cNvSpPr txBox="1"/>
          <p:nvPr/>
        </p:nvSpPr>
        <p:spPr>
          <a:xfrm>
            <a:off x="1357637" y="1267972"/>
            <a:ext cx="15572727" cy="2362200"/>
          </a:xfrm>
          <a:prstGeom prst="rect">
            <a:avLst/>
          </a:prstGeom>
        </p:spPr>
        <p:txBody>
          <a:bodyPr lIns="0" tIns="0" rIns="0" bIns="0" rtlCol="0" anchor="t">
            <a:spAutoFit/>
          </a:bodyPr>
          <a:lstStyle/>
          <a:p>
            <a:pPr algn="just">
              <a:lnSpc>
                <a:spcPts val="6299"/>
              </a:lnSpc>
            </a:pPr>
            <a:r>
              <a:rPr lang="en-US" sz="4500" spc="40">
                <a:solidFill>
                  <a:srgbClr val="E63946"/>
                </a:solidFill>
                <a:latin typeface="Fraunces Bold"/>
              </a:rPr>
              <a:t>I. TỪ GHÉP, TỪ LÁY, NGHĨA CỦA TỪ, CỤM TỪ VÀ BIỆN PHÁP TU TỪ SO SÁNH</a:t>
            </a:r>
          </a:p>
          <a:p>
            <a:pPr algn="just">
              <a:lnSpc>
                <a:spcPts val="6299"/>
              </a:lnSpc>
            </a:pPr>
            <a:endParaRPr lang="en-US" sz="4500" spc="40">
              <a:solidFill>
                <a:srgbClr val="E63946"/>
              </a:solidFill>
              <a:latin typeface="Fraunces Bold"/>
            </a:endParaRPr>
          </a:p>
        </p:txBody>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85462" y="3846685"/>
            <a:ext cx="13744707" cy="10080374"/>
          </a:xfrm>
          <a:prstGeom prst="rect">
            <a:avLst/>
          </a:prstGeom>
        </p:spPr>
      </p:pic>
      <p:sp>
        <p:nvSpPr>
          <p:cNvPr id="12" name="TextBox 12"/>
          <p:cNvSpPr txBox="1"/>
          <p:nvPr/>
        </p:nvSpPr>
        <p:spPr>
          <a:xfrm>
            <a:off x="3375663" y="5067913"/>
            <a:ext cx="11536674" cy="4406900"/>
          </a:xfrm>
          <a:prstGeom prst="rect">
            <a:avLst/>
          </a:prstGeom>
        </p:spPr>
        <p:txBody>
          <a:bodyPr lIns="0" tIns="0" rIns="0" bIns="0" rtlCol="0" anchor="t">
            <a:spAutoFit/>
          </a:bodyPr>
          <a:lstStyle/>
          <a:p>
            <a:pPr algn="just">
              <a:lnSpc>
                <a:spcPts val="7000"/>
              </a:lnSpc>
            </a:pPr>
            <a:r>
              <a:rPr lang="en-US" sz="5000">
                <a:solidFill>
                  <a:srgbClr val="000000"/>
                </a:solidFill>
                <a:latin typeface="Roboto Condensed Bold"/>
              </a:rPr>
              <a:t>Bài 4. </a:t>
            </a:r>
            <a:r>
              <a:rPr lang="en-US" sz="5000">
                <a:solidFill>
                  <a:srgbClr val="000000"/>
                </a:solidFill>
                <a:latin typeface="Roboto Condensed"/>
              </a:rPr>
              <a:t>Nêu biện pháp tu từ được dùng trong những cụm từ sau: </a:t>
            </a:r>
            <a:r>
              <a:rPr lang="en-US" sz="5000">
                <a:solidFill>
                  <a:srgbClr val="000000"/>
                </a:solidFill>
                <a:latin typeface="Roboto Condensed Italics"/>
              </a:rPr>
              <a:t>lớn nhanh như thổi, chết như ngả rạ.</a:t>
            </a:r>
            <a:r>
              <a:rPr lang="en-US" sz="5000">
                <a:solidFill>
                  <a:srgbClr val="000000"/>
                </a:solidFill>
                <a:latin typeface="Roboto Condensed"/>
              </a:rPr>
              <a:t> Vận dụng biện pháp tu từ này để nói về một sự vật hoặc hoạt động được kể trong truyện </a:t>
            </a:r>
            <a:r>
              <a:rPr lang="en-US" sz="5000">
                <a:solidFill>
                  <a:srgbClr val="000000"/>
                </a:solidFill>
                <a:latin typeface="Roboto Condensed Italics"/>
              </a:rPr>
              <a:t>Thánh Gióng.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8DAD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16"/>
          <a:stretch>
            <a:fillRect/>
          </a:stretch>
        </p:blipFill>
        <p:spPr>
          <a:xfrm rot="-1456748">
            <a:off x="11436877" y="7004937"/>
            <a:ext cx="5268491" cy="5169707"/>
          </a:xfrm>
          <a:prstGeom prst="rect">
            <a:avLst/>
          </a:prstGeom>
        </p:spPr>
      </p:pic>
      <p:pic>
        <p:nvPicPr>
          <p:cNvPr id="3" name="Picture 3"/>
          <p:cNvPicPr>
            <a:picLocks noChangeAspect="1"/>
          </p:cNvPicPr>
          <p:nvPr/>
        </p:nvPicPr>
        <p:blipFill>
          <a:blip r:embed="rId3"/>
          <a:srcRect b="42"/>
          <a:stretch>
            <a:fillRect/>
          </a:stretch>
        </p:blipFill>
        <p:spPr>
          <a:xfrm>
            <a:off x="16782446" y="0"/>
            <a:ext cx="1505554" cy="2718833"/>
          </a:xfrm>
          <a:prstGeom prst="rect">
            <a:avLst/>
          </a:prstGeom>
        </p:spPr>
      </p:pic>
      <p:pic>
        <p:nvPicPr>
          <p:cNvPr id="4" name="Picture 4"/>
          <p:cNvPicPr>
            <a:picLocks noChangeAspect="1"/>
          </p:cNvPicPr>
          <p:nvPr/>
        </p:nvPicPr>
        <p:blipFill>
          <a:blip r:embed="rId4"/>
          <a:srcRect b="121"/>
          <a:stretch>
            <a:fillRect/>
          </a:stretch>
        </p:blipFill>
        <p:spPr>
          <a:xfrm>
            <a:off x="14887463" y="4083546"/>
            <a:ext cx="5589386" cy="13723938"/>
          </a:xfrm>
          <a:prstGeom prst="rect">
            <a:avLst/>
          </a:prstGeom>
        </p:spPr>
      </p:pic>
      <p:pic>
        <p:nvPicPr>
          <p:cNvPr id="5" name="Picture 5"/>
          <p:cNvPicPr>
            <a:picLocks noChangeAspect="1"/>
          </p:cNvPicPr>
          <p:nvPr/>
        </p:nvPicPr>
        <p:blipFill>
          <a:blip r:embed="rId2"/>
          <a:srcRect r="16"/>
          <a:stretch>
            <a:fillRect/>
          </a:stretch>
        </p:blipFill>
        <p:spPr>
          <a:xfrm rot="5593217">
            <a:off x="-759121" y="-1046573"/>
            <a:ext cx="3575642" cy="3508599"/>
          </a:xfrm>
          <a:prstGeom prst="rect">
            <a:avLst/>
          </a:prstGeom>
        </p:spPr>
      </p:pic>
      <p:pic>
        <p:nvPicPr>
          <p:cNvPr id="6" name="Picture 6"/>
          <p:cNvPicPr>
            <a:picLocks noChangeAspect="1"/>
          </p:cNvPicPr>
          <p:nvPr/>
        </p:nvPicPr>
        <p:blipFill>
          <a:blip r:embed="rId5"/>
          <a:srcRect b="146"/>
          <a:stretch>
            <a:fillRect/>
          </a:stretch>
        </p:blipFill>
        <p:spPr>
          <a:xfrm>
            <a:off x="14887463" y="4083546"/>
            <a:ext cx="676603" cy="899140"/>
          </a:xfrm>
          <a:prstGeom prst="rect">
            <a:avLst/>
          </a:prstGeom>
        </p:spPr>
      </p:pic>
      <p:pic>
        <p:nvPicPr>
          <p:cNvPr id="7" name="Picture 7"/>
          <p:cNvPicPr>
            <a:picLocks noChangeAspect="1"/>
          </p:cNvPicPr>
          <p:nvPr/>
        </p:nvPicPr>
        <p:blipFill>
          <a:blip r:embed="rId6"/>
          <a:srcRect b="146"/>
          <a:stretch>
            <a:fillRect/>
          </a:stretch>
        </p:blipFill>
        <p:spPr>
          <a:xfrm>
            <a:off x="668992" y="8020518"/>
            <a:ext cx="676603" cy="899140"/>
          </a:xfrm>
          <a:prstGeom prst="rect">
            <a:avLst/>
          </a:prstGeom>
        </p:spPr>
      </p:pic>
      <p:grpSp>
        <p:nvGrpSpPr>
          <p:cNvPr id="8" name="Group 8"/>
          <p:cNvGrpSpPr/>
          <p:nvPr/>
        </p:nvGrpSpPr>
        <p:grpSpPr>
          <a:xfrm>
            <a:off x="511312" y="392286"/>
            <a:ext cx="17170844" cy="658590"/>
            <a:chOff x="0" y="0"/>
            <a:chExt cx="22894459" cy="878120"/>
          </a:xfrm>
        </p:grpSpPr>
        <p:sp>
          <p:nvSpPr>
            <p:cNvPr id="9" name="Freeform 9"/>
            <p:cNvSpPr/>
            <p:nvPr/>
          </p:nvSpPr>
          <p:spPr>
            <a:xfrm>
              <a:off x="0" y="0"/>
              <a:ext cx="22894418" cy="878078"/>
            </a:xfrm>
            <a:custGeom>
              <a:avLst/>
              <a:gdLst/>
              <a:ahLst/>
              <a:cxnLst/>
              <a:rect l="l" t="t" r="r" b="b"/>
              <a:pathLst>
                <a:path w="22894418" h="878078">
                  <a:moveTo>
                    <a:pt x="116459" y="0"/>
                  </a:moveTo>
                  <a:lnTo>
                    <a:pt x="22778086" y="0"/>
                  </a:lnTo>
                  <a:cubicBezTo>
                    <a:pt x="22808947" y="0"/>
                    <a:pt x="22838538" y="12319"/>
                    <a:pt x="22860381" y="34036"/>
                  </a:cubicBezTo>
                  <a:cubicBezTo>
                    <a:pt x="22882225" y="55753"/>
                    <a:pt x="22894418" y="85471"/>
                    <a:pt x="22894418" y="116332"/>
                  </a:cubicBezTo>
                  <a:lnTo>
                    <a:pt x="22894418" y="761746"/>
                  </a:lnTo>
                  <a:cubicBezTo>
                    <a:pt x="22894418" y="792607"/>
                    <a:pt x="22882098" y="822198"/>
                    <a:pt x="22860381" y="844042"/>
                  </a:cubicBezTo>
                  <a:cubicBezTo>
                    <a:pt x="22838665" y="865886"/>
                    <a:pt x="22808947" y="878078"/>
                    <a:pt x="22778086" y="878078"/>
                  </a:cubicBezTo>
                  <a:lnTo>
                    <a:pt x="116459" y="878078"/>
                  </a:lnTo>
                  <a:cubicBezTo>
                    <a:pt x="85598" y="878078"/>
                    <a:pt x="56007" y="865759"/>
                    <a:pt x="34163" y="844042"/>
                  </a:cubicBezTo>
                  <a:cubicBezTo>
                    <a:pt x="12319" y="822325"/>
                    <a:pt x="0" y="792607"/>
                    <a:pt x="0" y="761746"/>
                  </a:cubicBezTo>
                  <a:lnTo>
                    <a:pt x="0" y="116459"/>
                  </a:lnTo>
                  <a:cubicBezTo>
                    <a:pt x="0" y="85598"/>
                    <a:pt x="12319" y="55880"/>
                    <a:pt x="34036" y="34036"/>
                  </a:cubicBezTo>
                  <a:cubicBezTo>
                    <a:pt x="55753" y="12192"/>
                    <a:pt x="85598" y="0"/>
                    <a:pt x="116459" y="0"/>
                  </a:cubicBezTo>
                  <a:close/>
                </a:path>
              </a:pathLst>
            </a:custGeom>
            <a:solidFill>
              <a:srgbClr val="FFFFFF"/>
            </a:solidFill>
          </p:spPr>
          <p:txBody>
            <a:bodyPr/>
            <a:lstStyle/>
            <a:p>
              <a:endParaRPr lang="en-VN"/>
            </a:p>
          </p:txBody>
        </p:sp>
      </p:grpSp>
      <p:sp>
        <p:nvSpPr>
          <p:cNvPr id="10" name="TextBox 10"/>
          <p:cNvSpPr txBox="1"/>
          <p:nvPr/>
        </p:nvSpPr>
        <p:spPr>
          <a:xfrm>
            <a:off x="1247661" y="402778"/>
            <a:ext cx="937801" cy="542005"/>
          </a:xfrm>
          <a:prstGeom prst="rect">
            <a:avLst/>
          </a:prstGeom>
        </p:spPr>
        <p:txBody>
          <a:bodyPr lIns="0" tIns="0" rIns="0" bIns="0" rtlCol="0" anchor="t">
            <a:spAutoFit/>
          </a:bodyPr>
          <a:lstStyle/>
          <a:p>
            <a:pPr algn="l">
              <a:lnSpc>
                <a:spcPts val="3835"/>
              </a:lnSpc>
            </a:pPr>
            <a:r>
              <a:rPr lang="en-US" sz="2799" spc="61">
                <a:solidFill>
                  <a:srgbClr val="446889"/>
                </a:solidFill>
                <a:latin typeface="Roboto Condensed"/>
              </a:rPr>
              <a:t>LỚP 6</a:t>
            </a:r>
          </a:p>
        </p:txBody>
      </p:sp>
      <p:sp>
        <p:nvSpPr>
          <p:cNvPr id="11" name="TextBox 11"/>
          <p:cNvSpPr txBox="1"/>
          <p:nvPr/>
        </p:nvSpPr>
        <p:spPr>
          <a:xfrm>
            <a:off x="10909876" y="386109"/>
            <a:ext cx="6226497" cy="500355"/>
          </a:xfrm>
          <a:prstGeom prst="rect">
            <a:avLst/>
          </a:prstGeom>
        </p:spPr>
        <p:txBody>
          <a:bodyPr lIns="0" tIns="0" rIns="0" bIns="0" rtlCol="0" anchor="t">
            <a:spAutoFit/>
          </a:bodyPr>
          <a:lstStyle/>
          <a:p>
            <a:pPr algn="r">
              <a:lnSpc>
                <a:spcPts val="3919"/>
              </a:lnSpc>
            </a:pPr>
            <a:r>
              <a:rPr lang="en-US" sz="2799" spc="139">
                <a:solidFill>
                  <a:srgbClr val="446889"/>
                </a:solidFill>
                <a:latin typeface="Roboto Condensed"/>
              </a:rPr>
              <a:t>KNTT</a:t>
            </a:r>
          </a:p>
        </p:txBody>
      </p:sp>
      <p:sp>
        <p:nvSpPr>
          <p:cNvPr id="12" name="TextBox 12"/>
          <p:cNvSpPr txBox="1"/>
          <p:nvPr/>
        </p:nvSpPr>
        <p:spPr>
          <a:xfrm>
            <a:off x="668992" y="2800822"/>
            <a:ext cx="13903206" cy="5355039"/>
          </a:xfrm>
          <a:prstGeom prst="rect">
            <a:avLst/>
          </a:prstGeom>
        </p:spPr>
        <p:txBody>
          <a:bodyPr lIns="0" tIns="0" rIns="0" bIns="0" rtlCol="0" anchor="t">
            <a:spAutoFit/>
          </a:bodyPr>
          <a:lstStyle/>
          <a:p>
            <a:pPr marL="1122679" lvl="1" indent="-561340">
              <a:lnSpc>
                <a:spcPts val="7123"/>
              </a:lnSpc>
              <a:buFont typeface="Arial"/>
              <a:buChar char="•"/>
            </a:pPr>
            <a:r>
              <a:rPr lang="en-US" sz="5199" spc="109" dirty="0" err="1">
                <a:solidFill>
                  <a:srgbClr val="1D3557"/>
                </a:solidFill>
                <a:latin typeface="Roboto Condensed"/>
              </a:rPr>
              <a:t>Biện</a:t>
            </a:r>
            <a:r>
              <a:rPr lang="en-US" sz="5199" spc="109" dirty="0">
                <a:solidFill>
                  <a:srgbClr val="1D3557"/>
                </a:solidFill>
                <a:latin typeface="Roboto Condensed"/>
              </a:rPr>
              <a:t> </a:t>
            </a:r>
            <a:r>
              <a:rPr lang="en-US" sz="5199" spc="109" dirty="0" err="1">
                <a:solidFill>
                  <a:srgbClr val="1D3557"/>
                </a:solidFill>
                <a:latin typeface="Roboto Condensed"/>
              </a:rPr>
              <a:t>pháp</a:t>
            </a:r>
            <a:r>
              <a:rPr lang="en-US" sz="5199" spc="109" dirty="0">
                <a:solidFill>
                  <a:srgbClr val="1D3557"/>
                </a:solidFill>
                <a:latin typeface="Roboto Condensed"/>
              </a:rPr>
              <a:t> </a:t>
            </a:r>
            <a:r>
              <a:rPr lang="en-US" sz="5199" spc="109" dirty="0" err="1">
                <a:solidFill>
                  <a:srgbClr val="1D3557"/>
                </a:solidFill>
                <a:latin typeface="Roboto Condensed"/>
              </a:rPr>
              <a:t>tu</a:t>
            </a:r>
            <a:r>
              <a:rPr lang="en-US" sz="5199" spc="109" dirty="0">
                <a:solidFill>
                  <a:srgbClr val="1D3557"/>
                </a:solidFill>
                <a:latin typeface="Roboto Condensed"/>
              </a:rPr>
              <a:t> </a:t>
            </a:r>
            <a:r>
              <a:rPr lang="en-US" sz="5199" spc="109" dirty="0" err="1">
                <a:solidFill>
                  <a:srgbClr val="1D3557"/>
                </a:solidFill>
                <a:latin typeface="Roboto Condensed"/>
              </a:rPr>
              <a:t>từ</a:t>
            </a:r>
            <a:r>
              <a:rPr lang="en-US" sz="5199" spc="109" dirty="0">
                <a:solidFill>
                  <a:srgbClr val="1D3557"/>
                </a:solidFill>
                <a:latin typeface="Roboto Condensed"/>
              </a:rPr>
              <a:t> </a:t>
            </a:r>
            <a:r>
              <a:rPr lang="en-US" sz="5199" spc="109" dirty="0" err="1">
                <a:solidFill>
                  <a:srgbClr val="1D3557"/>
                </a:solidFill>
                <a:latin typeface="Roboto Condensed"/>
              </a:rPr>
              <a:t>được</a:t>
            </a:r>
            <a:r>
              <a:rPr lang="en-US" sz="5199" spc="109" dirty="0">
                <a:solidFill>
                  <a:srgbClr val="1D3557"/>
                </a:solidFill>
                <a:latin typeface="Roboto Condensed"/>
              </a:rPr>
              <a:t> </a:t>
            </a:r>
            <a:r>
              <a:rPr lang="en-US" sz="5199" spc="109" dirty="0" err="1">
                <a:solidFill>
                  <a:srgbClr val="1D3557"/>
                </a:solidFill>
                <a:latin typeface="Roboto Condensed"/>
              </a:rPr>
              <a:t>sử</a:t>
            </a:r>
            <a:r>
              <a:rPr lang="en-US" sz="5199" spc="109" dirty="0">
                <a:solidFill>
                  <a:srgbClr val="1D3557"/>
                </a:solidFill>
                <a:latin typeface="Roboto Condensed"/>
              </a:rPr>
              <a:t> </a:t>
            </a:r>
            <a:r>
              <a:rPr lang="en-US" sz="5199" spc="109" dirty="0" err="1">
                <a:solidFill>
                  <a:srgbClr val="1D3557"/>
                </a:solidFill>
                <a:latin typeface="Roboto Condensed"/>
              </a:rPr>
              <a:t>dụng</a:t>
            </a:r>
            <a:r>
              <a:rPr lang="en-US" sz="5199" spc="109" dirty="0">
                <a:solidFill>
                  <a:srgbClr val="1D3557"/>
                </a:solidFill>
                <a:latin typeface="Roboto Condensed"/>
              </a:rPr>
              <a:t>: </a:t>
            </a:r>
            <a:r>
              <a:rPr lang="en-US" sz="5199" spc="109" dirty="0">
                <a:solidFill>
                  <a:srgbClr val="1D3557"/>
                </a:solidFill>
                <a:latin typeface="Roboto Condensed Bold"/>
              </a:rPr>
              <a:t>so </a:t>
            </a:r>
            <a:r>
              <a:rPr lang="en-US" sz="5199" spc="109" dirty="0" err="1">
                <a:solidFill>
                  <a:srgbClr val="1D3557"/>
                </a:solidFill>
                <a:latin typeface="Roboto Condensed Bold"/>
              </a:rPr>
              <a:t>sánh</a:t>
            </a:r>
            <a:r>
              <a:rPr lang="en-US" sz="5199" spc="109" dirty="0">
                <a:solidFill>
                  <a:srgbClr val="1D3557"/>
                </a:solidFill>
                <a:latin typeface="Roboto Condensed Bold"/>
              </a:rPr>
              <a:t>. </a:t>
            </a:r>
          </a:p>
          <a:p>
            <a:pPr marL="1122679" lvl="1" indent="-561340">
              <a:lnSpc>
                <a:spcPts val="7123"/>
              </a:lnSpc>
              <a:buFont typeface="Arial"/>
              <a:buChar char="•"/>
            </a:pPr>
            <a:r>
              <a:rPr lang="en-US" sz="5199" spc="109" dirty="0" err="1">
                <a:solidFill>
                  <a:srgbClr val="1D3557"/>
                </a:solidFill>
                <a:latin typeface="Roboto Condensed"/>
              </a:rPr>
              <a:t>Trong</a:t>
            </a:r>
            <a:r>
              <a:rPr lang="en-US" sz="5199" spc="109" dirty="0">
                <a:solidFill>
                  <a:srgbClr val="1D3557"/>
                </a:solidFill>
                <a:latin typeface="Roboto Condensed"/>
              </a:rPr>
              <a:t> </a:t>
            </a:r>
            <a:r>
              <a:rPr lang="en-US" sz="5199" spc="109" dirty="0" err="1">
                <a:solidFill>
                  <a:srgbClr val="1D3557"/>
                </a:solidFill>
                <a:latin typeface="Roboto Condensed"/>
              </a:rPr>
              <a:t>truyện</a:t>
            </a:r>
            <a:r>
              <a:rPr lang="en-US" sz="5199" spc="109" dirty="0">
                <a:solidFill>
                  <a:srgbClr val="1D3557"/>
                </a:solidFill>
                <a:latin typeface="Roboto Condensed"/>
              </a:rPr>
              <a:t> </a:t>
            </a:r>
            <a:r>
              <a:rPr lang="en-US" sz="5199" spc="109" dirty="0" err="1">
                <a:solidFill>
                  <a:srgbClr val="1D3557"/>
                </a:solidFill>
                <a:latin typeface="Roboto Condensed Italics"/>
              </a:rPr>
              <a:t>Thánh</a:t>
            </a:r>
            <a:r>
              <a:rPr lang="en-US" sz="5199" spc="109" dirty="0">
                <a:solidFill>
                  <a:srgbClr val="1D3557"/>
                </a:solidFill>
                <a:latin typeface="Roboto Condensed Italics"/>
              </a:rPr>
              <a:t> </a:t>
            </a:r>
            <a:r>
              <a:rPr lang="en-US" sz="5199" spc="109" dirty="0" err="1">
                <a:solidFill>
                  <a:srgbClr val="1D3557"/>
                </a:solidFill>
                <a:latin typeface="Roboto Condensed Italics"/>
              </a:rPr>
              <a:t>Gióng</a:t>
            </a:r>
            <a:r>
              <a:rPr lang="en-US" sz="5199" spc="109" dirty="0">
                <a:solidFill>
                  <a:srgbClr val="1D3557"/>
                </a:solidFill>
                <a:latin typeface="Roboto Condensed"/>
              </a:rPr>
              <a:t>, </a:t>
            </a:r>
            <a:r>
              <a:rPr lang="en-US" sz="5199" spc="109" dirty="0" err="1">
                <a:solidFill>
                  <a:srgbClr val="1D3557"/>
                </a:solidFill>
                <a:latin typeface="Roboto Condensed"/>
              </a:rPr>
              <a:t>có</a:t>
            </a:r>
            <a:r>
              <a:rPr lang="en-US" sz="5199" spc="109" dirty="0">
                <a:solidFill>
                  <a:srgbClr val="1D3557"/>
                </a:solidFill>
                <a:latin typeface="Roboto Condensed"/>
              </a:rPr>
              <a:t> </a:t>
            </a:r>
            <a:r>
              <a:rPr lang="en-US" sz="5199" spc="109" dirty="0" err="1">
                <a:solidFill>
                  <a:srgbClr val="1D3557"/>
                </a:solidFill>
                <a:latin typeface="Roboto Condensed"/>
              </a:rPr>
              <a:t>thể</a:t>
            </a:r>
            <a:r>
              <a:rPr lang="en-US" sz="5199" spc="109" dirty="0">
                <a:solidFill>
                  <a:srgbClr val="1D3557"/>
                </a:solidFill>
                <a:latin typeface="Roboto Condensed"/>
              </a:rPr>
              <a:t> </a:t>
            </a:r>
            <a:r>
              <a:rPr lang="en-US" sz="5199" spc="109" dirty="0" err="1">
                <a:solidFill>
                  <a:srgbClr val="1D3557"/>
                </a:solidFill>
                <a:latin typeface="Roboto Condensed"/>
              </a:rPr>
              <a:t>miêu</a:t>
            </a:r>
            <a:r>
              <a:rPr lang="en-US" sz="5199" spc="109" dirty="0">
                <a:solidFill>
                  <a:srgbClr val="1D3557"/>
                </a:solidFill>
                <a:latin typeface="Roboto Condensed"/>
              </a:rPr>
              <a:t> </a:t>
            </a:r>
            <a:r>
              <a:rPr lang="en-US" sz="5199" spc="109" dirty="0" err="1">
                <a:solidFill>
                  <a:srgbClr val="1D3557"/>
                </a:solidFill>
                <a:latin typeface="Roboto Condensed"/>
              </a:rPr>
              <a:t>tả</a:t>
            </a:r>
            <a:r>
              <a:rPr lang="en-US" sz="5199" spc="109" dirty="0">
                <a:solidFill>
                  <a:srgbClr val="1D3557"/>
                </a:solidFill>
                <a:latin typeface="Roboto Condensed"/>
              </a:rPr>
              <a:t>: </a:t>
            </a:r>
          </a:p>
          <a:p>
            <a:pPr>
              <a:lnSpc>
                <a:spcPts val="7123"/>
              </a:lnSpc>
            </a:pPr>
            <a:r>
              <a:rPr lang="en-US" sz="5199" spc="109" dirty="0">
                <a:solidFill>
                  <a:srgbClr val="1D3557"/>
                </a:solidFill>
                <a:latin typeface="Roboto Condensed"/>
              </a:rPr>
              <a:t>- </a:t>
            </a:r>
            <a:r>
              <a:rPr lang="en-US" sz="5199" spc="109" dirty="0" err="1">
                <a:solidFill>
                  <a:srgbClr val="1D3557"/>
                </a:solidFill>
                <a:latin typeface="Roboto Condensed"/>
              </a:rPr>
              <a:t>Từ</a:t>
            </a:r>
            <a:r>
              <a:rPr lang="en-US" sz="5199" spc="109" dirty="0">
                <a:solidFill>
                  <a:srgbClr val="1D3557"/>
                </a:solidFill>
                <a:latin typeface="Roboto Condensed"/>
              </a:rPr>
              <a:t> </a:t>
            </a:r>
            <a:r>
              <a:rPr lang="en-US" sz="5199" spc="109" dirty="0" err="1">
                <a:solidFill>
                  <a:srgbClr val="1D3557"/>
                </a:solidFill>
                <a:latin typeface="Roboto Condensed"/>
              </a:rPr>
              <a:t>sau</a:t>
            </a:r>
            <a:r>
              <a:rPr lang="en-US" sz="5199" spc="109" dirty="0">
                <a:solidFill>
                  <a:srgbClr val="1D3557"/>
                </a:solidFill>
                <a:latin typeface="Roboto Condensed"/>
              </a:rPr>
              <a:t> </a:t>
            </a:r>
            <a:r>
              <a:rPr lang="en-US" sz="5199" spc="109" dirty="0" err="1">
                <a:solidFill>
                  <a:srgbClr val="1D3557"/>
                </a:solidFill>
                <a:latin typeface="Roboto Condensed"/>
              </a:rPr>
              <a:t>khi</a:t>
            </a:r>
            <a:r>
              <a:rPr lang="en-US" sz="5199" spc="109" dirty="0">
                <a:solidFill>
                  <a:srgbClr val="1D3557"/>
                </a:solidFill>
                <a:latin typeface="Roboto Condensed"/>
              </a:rPr>
              <a:t> </a:t>
            </a:r>
            <a:r>
              <a:rPr lang="en-US" sz="5199" spc="109" dirty="0" err="1">
                <a:solidFill>
                  <a:srgbClr val="1D3557"/>
                </a:solidFill>
                <a:latin typeface="Roboto Condensed"/>
              </a:rPr>
              <a:t>gặp</a:t>
            </a:r>
            <a:r>
              <a:rPr lang="en-US" sz="5199" spc="109" dirty="0">
                <a:solidFill>
                  <a:srgbClr val="1D3557"/>
                </a:solidFill>
                <a:latin typeface="Roboto Condensed"/>
              </a:rPr>
              <a:t> </a:t>
            </a:r>
            <a:r>
              <a:rPr lang="en-US" sz="5199" spc="109" dirty="0" err="1">
                <a:solidFill>
                  <a:srgbClr val="1D3557"/>
                </a:solidFill>
                <a:latin typeface="Roboto Condensed"/>
              </a:rPr>
              <a:t>sứ</a:t>
            </a:r>
            <a:r>
              <a:rPr lang="en-US" sz="5199" spc="109" dirty="0">
                <a:solidFill>
                  <a:srgbClr val="1D3557"/>
                </a:solidFill>
                <a:latin typeface="Roboto Condensed"/>
              </a:rPr>
              <a:t> </a:t>
            </a:r>
            <a:r>
              <a:rPr lang="en-US" sz="5199" spc="109" dirty="0" err="1">
                <a:solidFill>
                  <a:srgbClr val="1D3557"/>
                </a:solidFill>
                <a:latin typeface="Roboto Condensed"/>
              </a:rPr>
              <a:t>giả</a:t>
            </a:r>
            <a:r>
              <a:rPr lang="en-US" sz="5199" spc="109" dirty="0">
                <a:solidFill>
                  <a:srgbClr val="1D3557"/>
                </a:solidFill>
                <a:latin typeface="Roboto Condensed"/>
              </a:rPr>
              <a:t>, </a:t>
            </a:r>
            <a:r>
              <a:rPr lang="en-US" sz="5199" spc="109" dirty="0" err="1">
                <a:solidFill>
                  <a:srgbClr val="1D3557"/>
                </a:solidFill>
                <a:latin typeface="Roboto Condensed"/>
              </a:rPr>
              <a:t>Gióng</a:t>
            </a:r>
            <a:r>
              <a:rPr lang="en-US" sz="5199" spc="109" dirty="0">
                <a:solidFill>
                  <a:srgbClr val="1D3557"/>
                </a:solidFill>
                <a:latin typeface="Roboto Condensed"/>
              </a:rPr>
              <a:t> </a:t>
            </a:r>
            <a:r>
              <a:rPr lang="en-US" sz="5199" spc="109" dirty="0" err="1">
                <a:solidFill>
                  <a:srgbClr val="1D3557"/>
                </a:solidFill>
                <a:latin typeface="Roboto Condensed Bold"/>
              </a:rPr>
              <a:t>lớn</a:t>
            </a:r>
            <a:r>
              <a:rPr lang="en-US" sz="5199" spc="109" dirty="0">
                <a:solidFill>
                  <a:srgbClr val="1D3557"/>
                </a:solidFill>
                <a:latin typeface="Roboto Condensed Bold"/>
              </a:rPr>
              <a:t> </a:t>
            </a:r>
            <a:r>
              <a:rPr lang="en-US" sz="5199" spc="109" dirty="0" err="1">
                <a:solidFill>
                  <a:srgbClr val="1D3557"/>
                </a:solidFill>
                <a:latin typeface="Roboto Condensed Bold"/>
              </a:rPr>
              <a:t>nhanh</a:t>
            </a:r>
            <a:r>
              <a:rPr lang="en-US" sz="5199" spc="109" dirty="0">
                <a:solidFill>
                  <a:srgbClr val="1D3557"/>
                </a:solidFill>
                <a:latin typeface="Roboto Condensed Bold"/>
              </a:rPr>
              <a:t> </a:t>
            </a:r>
            <a:r>
              <a:rPr lang="en-US" sz="5199" spc="109" dirty="0" err="1">
                <a:solidFill>
                  <a:srgbClr val="1D3557"/>
                </a:solidFill>
                <a:latin typeface="Roboto Condensed Bold"/>
              </a:rPr>
              <a:t>như</a:t>
            </a:r>
            <a:r>
              <a:rPr lang="en-US" sz="5199" spc="109" dirty="0">
                <a:solidFill>
                  <a:srgbClr val="1D3557"/>
                </a:solidFill>
                <a:latin typeface="Roboto Condensed Bold"/>
              </a:rPr>
              <a:t> </a:t>
            </a:r>
            <a:r>
              <a:rPr lang="en-US" sz="5199" spc="109" dirty="0" err="1">
                <a:solidFill>
                  <a:srgbClr val="1D3557"/>
                </a:solidFill>
                <a:latin typeface="Roboto Condensed Bold"/>
              </a:rPr>
              <a:t>thổi</a:t>
            </a:r>
            <a:r>
              <a:rPr lang="en-US" sz="5199" spc="109" dirty="0">
                <a:solidFill>
                  <a:srgbClr val="1D3557"/>
                </a:solidFill>
                <a:latin typeface="Roboto Condensed"/>
              </a:rPr>
              <a:t>.</a:t>
            </a:r>
          </a:p>
          <a:p>
            <a:pPr>
              <a:lnSpc>
                <a:spcPts val="7123"/>
              </a:lnSpc>
            </a:pPr>
            <a:r>
              <a:rPr lang="en-US" sz="5199" spc="109" dirty="0">
                <a:solidFill>
                  <a:srgbClr val="1D3557"/>
                </a:solidFill>
                <a:latin typeface="Roboto Condensed"/>
              </a:rPr>
              <a:t>- </a:t>
            </a:r>
            <a:r>
              <a:rPr lang="en-US" sz="5199" spc="109" dirty="0" err="1">
                <a:solidFill>
                  <a:srgbClr val="1D3557"/>
                </a:solidFill>
                <a:latin typeface="Roboto Condensed"/>
              </a:rPr>
              <a:t>Gióng</a:t>
            </a:r>
            <a:r>
              <a:rPr lang="en-US" sz="5199" spc="109" dirty="0">
                <a:solidFill>
                  <a:srgbClr val="1D3557"/>
                </a:solidFill>
                <a:latin typeface="Roboto Condensed"/>
              </a:rPr>
              <a:t> </a:t>
            </a:r>
            <a:r>
              <a:rPr lang="en-US" sz="5199" spc="109" dirty="0" err="1">
                <a:solidFill>
                  <a:srgbClr val="1D3557"/>
                </a:solidFill>
                <a:latin typeface="Roboto Condensed"/>
              </a:rPr>
              <a:t>lấy</a:t>
            </a:r>
            <a:r>
              <a:rPr lang="en-US" sz="5199" spc="109" dirty="0">
                <a:solidFill>
                  <a:srgbClr val="1D3557"/>
                </a:solidFill>
                <a:latin typeface="Roboto Condensed"/>
              </a:rPr>
              <a:t> </a:t>
            </a:r>
            <a:r>
              <a:rPr lang="en-US" sz="5199" spc="109" dirty="0" err="1">
                <a:solidFill>
                  <a:srgbClr val="1D3557"/>
                </a:solidFill>
                <a:latin typeface="Roboto Condensed"/>
              </a:rPr>
              <a:t>roi</a:t>
            </a:r>
            <a:r>
              <a:rPr lang="en-US" sz="5199" spc="109" dirty="0">
                <a:solidFill>
                  <a:srgbClr val="1D3557"/>
                </a:solidFill>
                <a:latin typeface="Roboto Condensed"/>
              </a:rPr>
              <a:t> </a:t>
            </a:r>
            <a:r>
              <a:rPr lang="en-US" sz="5199" spc="109" dirty="0" err="1">
                <a:solidFill>
                  <a:srgbClr val="1D3557"/>
                </a:solidFill>
                <a:latin typeface="Roboto Condensed"/>
              </a:rPr>
              <a:t>quật</a:t>
            </a:r>
            <a:r>
              <a:rPr lang="en-US" sz="5199" spc="109" dirty="0">
                <a:solidFill>
                  <a:srgbClr val="1D3557"/>
                </a:solidFill>
                <a:latin typeface="Roboto Condensed"/>
              </a:rPr>
              <a:t> </a:t>
            </a:r>
            <a:r>
              <a:rPr lang="en-US" sz="5199" spc="109" dirty="0" err="1">
                <a:solidFill>
                  <a:srgbClr val="1D3557"/>
                </a:solidFill>
                <a:latin typeface="Roboto Condensed"/>
              </a:rPr>
              <a:t>vào</a:t>
            </a:r>
            <a:r>
              <a:rPr lang="en-US" sz="5199" spc="109" dirty="0">
                <a:solidFill>
                  <a:srgbClr val="1D3557"/>
                </a:solidFill>
                <a:latin typeface="Roboto Condensed"/>
              </a:rPr>
              <a:t> </a:t>
            </a:r>
            <a:r>
              <a:rPr lang="en-US" sz="5199" spc="109" dirty="0" err="1">
                <a:solidFill>
                  <a:srgbClr val="1D3557"/>
                </a:solidFill>
                <a:latin typeface="Roboto Condensed"/>
              </a:rPr>
              <a:t>giặc</a:t>
            </a:r>
            <a:r>
              <a:rPr lang="en-US" sz="5199" spc="109" dirty="0">
                <a:solidFill>
                  <a:srgbClr val="1D3557"/>
                </a:solidFill>
                <a:latin typeface="Roboto Condensed"/>
              </a:rPr>
              <a:t>, </a:t>
            </a:r>
            <a:r>
              <a:rPr lang="en-US" sz="5199" spc="109" dirty="0" err="1">
                <a:solidFill>
                  <a:srgbClr val="1D3557"/>
                </a:solidFill>
                <a:latin typeface="Roboto Condensed"/>
              </a:rPr>
              <a:t>giặc</a:t>
            </a:r>
            <a:r>
              <a:rPr lang="en-US" sz="5199" spc="109" dirty="0">
                <a:solidFill>
                  <a:srgbClr val="1D3557"/>
                </a:solidFill>
                <a:latin typeface="Roboto Condensed"/>
              </a:rPr>
              <a:t> </a:t>
            </a:r>
            <a:r>
              <a:rPr lang="en-US" sz="5199" spc="109" dirty="0" err="1">
                <a:solidFill>
                  <a:srgbClr val="1D3557"/>
                </a:solidFill>
                <a:latin typeface="Roboto Condensed Bold"/>
              </a:rPr>
              <a:t>chết</a:t>
            </a:r>
            <a:r>
              <a:rPr lang="en-US" sz="5199" spc="109" dirty="0">
                <a:solidFill>
                  <a:srgbClr val="1D3557"/>
                </a:solidFill>
                <a:latin typeface="Roboto Condensed Bold"/>
              </a:rPr>
              <a:t> </a:t>
            </a:r>
            <a:r>
              <a:rPr lang="en-US" sz="5199" spc="109" dirty="0" err="1">
                <a:solidFill>
                  <a:srgbClr val="1D3557"/>
                </a:solidFill>
                <a:latin typeface="Roboto Condensed Bold"/>
              </a:rPr>
              <a:t>như</a:t>
            </a:r>
            <a:r>
              <a:rPr lang="en-US" sz="5199" spc="109" dirty="0">
                <a:solidFill>
                  <a:srgbClr val="1D3557"/>
                </a:solidFill>
                <a:latin typeface="Roboto Condensed Bold"/>
              </a:rPr>
              <a:t> </a:t>
            </a:r>
            <a:r>
              <a:rPr lang="en-US" sz="5199" spc="109" dirty="0" err="1">
                <a:solidFill>
                  <a:srgbClr val="1D3557"/>
                </a:solidFill>
                <a:latin typeface="Roboto Condensed Bold"/>
              </a:rPr>
              <a:t>ngả</a:t>
            </a:r>
            <a:r>
              <a:rPr lang="en-US" sz="5199" spc="109" dirty="0">
                <a:solidFill>
                  <a:srgbClr val="1D3557"/>
                </a:solidFill>
                <a:latin typeface="Roboto Condensed Bold"/>
              </a:rPr>
              <a:t> </a:t>
            </a:r>
            <a:r>
              <a:rPr lang="en-US" sz="5199" spc="109" dirty="0" err="1">
                <a:solidFill>
                  <a:srgbClr val="1D3557"/>
                </a:solidFill>
                <a:latin typeface="Roboto Condensed Bold"/>
              </a:rPr>
              <a:t>rạ</a:t>
            </a:r>
            <a:r>
              <a:rPr lang="en-US" sz="5199" spc="109" dirty="0">
                <a:solidFill>
                  <a:srgbClr val="1D3557"/>
                </a:solidFill>
                <a:latin typeface="Roboto Condensed Bold"/>
              </a:rPr>
              <a:t>.</a:t>
            </a:r>
          </a:p>
          <a:p>
            <a:pPr>
              <a:lnSpc>
                <a:spcPts val="7123"/>
              </a:lnSpc>
            </a:pPr>
            <a:endParaRPr lang="en-US" sz="5199" spc="109" dirty="0">
              <a:solidFill>
                <a:srgbClr val="1D3557"/>
              </a:solidFill>
              <a:latin typeface="Roboto Condensed Bold"/>
            </a:endParaRPr>
          </a:p>
          <a:p>
            <a:pPr>
              <a:lnSpc>
                <a:spcPts val="7124"/>
              </a:lnSpc>
            </a:pPr>
            <a:r>
              <a:rPr lang="en-US" sz="5199" spc="113" dirty="0">
                <a:solidFill>
                  <a:srgbClr val="1D3557"/>
                </a:solidFill>
                <a:latin typeface="Roboto Condensed"/>
              </a:rPr>
              <a:t>        </a:t>
            </a:r>
          </a:p>
        </p:txBody>
      </p:sp>
      <p:sp>
        <p:nvSpPr>
          <p:cNvPr id="13" name="TextBox 13"/>
          <p:cNvSpPr txBox="1"/>
          <p:nvPr/>
        </p:nvSpPr>
        <p:spPr>
          <a:xfrm>
            <a:off x="7779875" y="1254641"/>
            <a:ext cx="4103355" cy="936625"/>
          </a:xfrm>
          <a:prstGeom prst="rect">
            <a:avLst/>
          </a:prstGeom>
        </p:spPr>
        <p:txBody>
          <a:bodyPr lIns="0" tIns="0" rIns="0" bIns="0" rtlCol="0" anchor="t">
            <a:spAutoFit/>
          </a:bodyPr>
          <a:lstStyle/>
          <a:p>
            <a:pPr algn="ctr">
              <a:lnSpc>
                <a:spcPts val="7699"/>
              </a:lnSpc>
            </a:pPr>
            <a:r>
              <a:rPr lang="en-US" sz="5499" dirty="0" err="1">
                <a:solidFill>
                  <a:srgbClr val="1D3557"/>
                </a:solidFill>
                <a:latin typeface="Roboto Condensed Bold"/>
              </a:rPr>
              <a:t>Bài</a:t>
            </a:r>
            <a:r>
              <a:rPr lang="en-US" sz="5499" dirty="0">
                <a:solidFill>
                  <a:srgbClr val="1D3557"/>
                </a:solidFill>
                <a:latin typeface="Roboto Condensed Bold"/>
              </a:rPr>
              <a:t> 4 (Tr. 10)</a:t>
            </a:r>
          </a:p>
        </p:txBody>
      </p:sp>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874242" y="6837269"/>
            <a:ext cx="9722336" cy="2637184"/>
          </a:xfrm>
          <a:prstGeom prst="rect">
            <a:avLst/>
          </a:prstGeom>
        </p:spPr>
      </p:pic>
      <p:sp>
        <p:nvSpPr>
          <p:cNvPr id="15" name="TextBox 15"/>
          <p:cNvSpPr txBox="1"/>
          <p:nvPr/>
        </p:nvSpPr>
        <p:spPr>
          <a:xfrm>
            <a:off x="2185462" y="7170233"/>
            <a:ext cx="8724414" cy="1749425"/>
          </a:xfrm>
          <a:prstGeom prst="rect">
            <a:avLst/>
          </a:prstGeom>
        </p:spPr>
        <p:txBody>
          <a:bodyPr lIns="0" tIns="0" rIns="0" bIns="0" rtlCol="0" anchor="t">
            <a:spAutoFit/>
          </a:bodyPr>
          <a:lstStyle/>
          <a:p>
            <a:pPr algn="ctr">
              <a:lnSpc>
                <a:spcPts val="7000"/>
              </a:lnSpc>
            </a:pPr>
            <a:r>
              <a:rPr lang="en-US" sz="5000">
                <a:solidFill>
                  <a:srgbClr val="FFFFFF"/>
                </a:solidFill>
                <a:latin typeface="Roboto Condensed Bold"/>
              </a:rPr>
              <a:t>Đây là thành ngữ</a:t>
            </a:r>
          </a:p>
          <a:p>
            <a:pPr algn="ctr">
              <a:lnSpc>
                <a:spcPts val="7000"/>
              </a:lnSpc>
            </a:pPr>
            <a:r>
              <a:rPr lang="en-US" sz="5000">
                <a:solidFill>
                  <a:srgbClr val="FFFFFF"/>
                </a:solidFill>
                <a:latin typeface="Roboto Condensed Bold"/>
              </a:rPr>
              <a:t> (theo lối so sánh, ví von)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wipe(down)">
                                      <p:cBhvr>
                                        <p:cTn id="15" dur="500"/>
                                        <p:tgtEl>
                                          <p:spTgt spid="12">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wipe(down)">
                                      <p:cBhvr>
                                        <p:cTn id="18" dur="500"/>
                                        <p:tgtEl>
                                          <p:spTgt spid="12">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wipe(down)">
                                      <p:cBhvr>
                                        <p:cTn id="21" dur="500"/>
                                        <p:tgtEl>
                                          <p:spTgt spid="1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8DAD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420" r="36" b="3464"/>
          <a:stretch>
            <a:fillRect/>
          </a:stretch>
        </p:blipFill>
        <p:spPr>
          <a:xfrm>
            <a:off x="13802699" y="0"/>
            <a:ext cx="4485301" cy="2942100"/>
          </a:xfrm>
          <a:prstGeom prst="rect">
            <a:avLst/>
          </a:prstGeom>
        </p:spPr>
      </p:pic>
      <p:pic>
        <p:nvPicPr>
          <p:cNvPr id="3" name="Picture 3"/>
          <p:cNvPicPr>
            <a:picLocks noChangeAspect="1"/>
          </p:cNvPicPr>
          <p:nvPr/>
        </p:nvPicPr>
        <p:blipFill>
          <a:blip r:embed="rId3"/>
          <a:srcRect b="135"/>
          <a:stretch>
            <a:fillRect/>
          </a:stretch>
        </p:blipFill>
        <p:spPr>
          <a:xfrm>
            <a:off x="8615433" y="7379759"/>
            <a:ext cx="3055239" cy="4114800"/>
          </a:xfrm>
          <a:prstGeom prst="rect">
            <a:avLst/>
          </a:prstGeom>
        </p:spPr>
      </p:pic>
      <p:pic>
        <p:nvPicPr>
          <p:cNvPr id="4" name="Picture 4"/>
          <p:cNvPicPr>
            <a:picLocks noChangeAspect="1"/>
          </p:cNvPicPr>
          <p:nvPr/>
        </p:nvPicPr>
        <p:blipFill>
          <a:blip r:embed="rId4"/>
          <a:srcRect b="193"/>
          <a:stretch>
            <a:fillRect/>
          </a:stretch>
        </p:blipFill>
        <p:spPr>
          <a:xfrm>
            <a:off x="9144000" y="2942100"/>
            <a:ext cx="11237395" cy="11840167"/>
          </a:xfrm>
          <a:prstGeom prst="rect">
            <a:avLst/>
          </a:prstGeom>
        </p:spPr>
      </p:pic>
      <p:pic>
        <p:nvPicPr>
          <p:cNvPr id="5" name="Picture 5"/>
          <p:cNvPicPr>
            <a:picLocks noChangeAspect="1"/>
          </p:cNvPicPr>
          <p:nvPr/>
        </p:nvPicPr>
        <p:blipFill>
          <a:blip r:embed="rId5"/>
          <a:srcRect l="3420" r="36" b="3464"/>
          <a:stretch>
            <a:fillRect/>
          </a:stretch>
        </p:blipFill>
        <p:spPr>
          <a:xfrm>
            <a:off x="0" y="0"/>
            <a:ext cx="4485301" cy="2942100"/>
          </a:xfrm>
          <a:prstGeom prst="rect">
            <a:avLst/>
          </a:prstGeom>
        </p:spPr>
      </p:pic>
      <p:pic>
        <p:nvPicPr>
          <p:cNvPr id="6" name="Picture 6"/>
          <p:cNvPicPr>
            <a:picLocks noChangeAspect="1"/>
          </p:cNvPicPr>
          <p:nvPr/>
        </p:nvPicPr>
        <p:blipFill>
          <a:blip r:embed="rId6"/>
          <a:srcRect b="98"/>
          <a:stretch>
            <a:fillRect/>
          </a:stretch>
        </p:blipFill>
        <p:spPr>
          <a:xfrm rot="-3746449">
            <a:off x="9951407" y="2485988"/>
            <a:ext cx="762969" cy="1105752"/>
          </a:xfrm>
          <a:prstGeom prst="rect">
            <a:avLst/>
          </a:prstGeom>
        </p:spPr>
      </p:pic>
      <p:pic>
        <p:nvPicPr>
          <p:cNvPr id="7" name="Picture 7"/>
          <p:cNvPicPr>
            <a:picLocks noChangeAspect="1"/>
          </p:cNvPicPr>
          <p:nvPr/>
        </p:nvPicPr>
        <p:blipFill>
          <a:blip r:embed="rId7"/>
          <a:srcRect b="98"/>
          <a:stretch>
            <a:fillRect/>
          </a:stretch>
        </p:blipFill>
        <p:spPr>
          <a:xfrm rot="-2700000">
            <a:off x="1307908" y="8544371"/>
            <a:ext cx="762969" cy="1105752"/>
          </a:xfrm>
          <a:prstGeom prst="rect">
            <a:avLst/>
          </a:prstGeom>
        </p:spPr>
      </p:pic>
      <p:sp>
        <p:nvSpPr>
          <p:cNvPr id="8" name="TextBox 8"/>
          <p:cNvSpPr txBox="1"/>
          <p:nvPr/>
        </p:nvSpPr>
        <p:spPr>
          <a:xfrm rot="-292738">
            <a:off x="1734118" y="2615112"/>
            <a:ext cx="6302915" cy="1562228"/>
          </a:xfrm>
          <a:prstGeom prst="rect">
            <a:avLst/>
          </a:prstGeom>
        </p:spPr>
        <p:txBody>
          <a:bodyPr lIns="0" tIns="0" rIns="0" bIns="0" rtlCol="0" anchor="t">
            <a:spAutoFit/>
          </a:bodyPr>
          <a:lstStyle/>
          <a:p>
            <a:pPr algn="ctr">
              <a:lnSpc>
                <a:spcPts val="6298"/>
              </a:lnSpc>
            </a:pPr>
            <a:r>
              <a:rPr lang="en-US" sz="4500" spc="21" dirty="0">
                <a:solidFill>
                  <a:srgbClr val="446889"/>
                </a:solidFill>
                <a:latin typeface="Roboto Condensed Bold"/>
              </a:rPr>
              <a:t>BÀI 6: CHUYỆN KỂ VỀ NHỮNG NGƯỜI ANH HÙNG</a:t>
            </a:r>
          </a:p>
        </p:txBody>
      </p:sp>
      <p:sp>
        <p:nvSpPr>
          <p:cNvPr id="9" name="TextBox 9"/>
          <p:cNvSpPr txBox="1"/>
          <p:nvPr/>
        </p:nvSpPr>
        <p:spPr>
          <a:xfrm rot="-292738">
            <a:off x="117799" y="4675770"/>
            <a:ext cx="10100207" cy="3547110"/>
          </a:xfrm>
          <a:prstGeom prst="rect">
            <a:avLst/>
          </a:prstGeom>
        </p:spPr>
        <p:txBody>
          <a:bodyPr lIns="0" tIns="0" rIns="0" bIns="0" rtlCol="0" anchor="t">
            <a:spAutoFit/>
          </a:bodyPr>
          <a:lstStyle/>
          <a:p>
            <a:pPr algn="ctr">
              <a:lnSpc>
                <a:spcPts val="13439"/>
              </a:lnSpc>
            </a:pPr>
            <a:r>
              <a:rPr lang="en-US" sz="9600" dirty="0">
                <a:solidFill>
                  <a:srgbClr val="E63946"/>
                </a:solidFill>
                <a:latin typeface="Fraunces Bold"/>
              </a:rPr>
              <a:t>THỰC HÀNH TIẾNG VIỆT</a:t>
            </a:r>
          </a:p>
        </p:txBody>
      </p:sp>
      <p:grpSp>
        <p:nvGrpSpPr>
          <p:cNvPr id="11" name="Group 11"/>
          <p:cNvGrpSpPr/>
          <p:nvPr/>
        </p:nvGrpSpPr>
        <p:grpSpPr>
          <a:xfrm>
            <a:off x="511312" y="392286"/>
            <a:ext cx="17170844" cy="658590"/>
            <a:chOff x="0" y="0"/>
            <a:chExt cx="22894459" cy="878120"/>
          </a:xfrm>
        </p:grpSpPr>
        <p:sp>
          <p:nvSpPr>
            <p:cNvPr id="12" name="Freeform 12"/>
            <p:cNvSpPr/>
            <p:nvPr/>
          </p:nvSpPr>
          <p:spPr>
            <a:xfrm>
              <a:off x="0" y="0"/>
              <a:ext cx="22894418" cy="878078"/>
            </a:xfrm>
            <a:custGeom>
              <a:avLst/>
              <a:gdLst/>
              <a:ahLst/>
              <a:cxnLst/>
              <a:rect l="l" t="t" r="r" b="b"/>
              <a:pathLst>
                <a:path w="22894418" h="878078">
                  <a:moveTo>
                    <a:pt x="116459" y="0"/>
                  </a:moveTo>
                  <a:lnTo>
                    <a:pt x="22778086" y="0"/>
                  </a:lnTo>
                  <a:cubicBezTo>
                    <a:pt x="22808947" y="0"/>
                    <a:pt x="22838538" y="12319"/>
                    <a:pt x="22860381" y="34036"/>
                  </a:cubicBezTo>
                  <a:cubicBezTo>
                    <a:pt x="22882225" y="55753"/>
                    <a:pt x="22894418" y="85471"/>
                    <a:pt x="22894418" y="116332"/>
                  </a:cubicBezTo>
                  <a:lnTo>
                    <a:pt x="22894418" y="761746"/>
                  </a:lnTo>
                  <a:cubicBezTo>
                    <a:pt x="22894418" y="792607"/>
                    <a:pt x="22882098" y="822198"/>
                    <a:pt x="22860381" y="844042"/>
                  </a:cubicBezTo>
                  <a:cubicBezTo>
                    <a:pt x="22838665" y="865886"/>
                    <a:pt x="22808947" y="878078"/>
                    <a:pt x="22778086" y="878078"/>
                  </a:cubicBezTo>
                  <a:lnTo>
                    <a:pt x="116459" y="878078"/>
                  </a:lnTo>
                  <a:cubicBezTo>
                    <a:pt x="85598" y="878078"/>
                    <a:pt x="56007" y="865759"/>
                    <a:pt x="34163" y="844042"/>
                  </a:cubicBezTo>
                  <a:cubicBezTo>
                    <a:pt x="12319" y="822325"/>
                    <a:pt x="0" y="792607"/>
                    <a:pt x="0" y="761746"/>
                  </a:cubicBezTo>
                  <a:lnTo>
                    <a:pt x="0" y="116459"/>
                  </a:lnTo>
                  <a:cubicBezTo>
                    <a:pt x="0" y="85598"/>
                    <a:pt x="12319" y="55880"/>
                    <a:pt x="34036" y="34036"/>
                  </a:cubicBezTo>
                  <a:cubicBezTo>
                    <a:pt x="55753" y="12192"/>
                    <a:pt x="85598" y="0"/>
                    <a:pt x="116459" y="0"/>
                  </a:cubicBezTo>
                  <a:close/>
                </a:path>
              </a:pathLst>
            </a:custGeom>
            <a:solidFill>
              <a:srgbClr val="FFFFFF"/>
            </a:solidFill>
          </p:spPr>
          <p:txBody>
            <a:bodyPr/>
            <a:lstStyle/>
            <a:p>
              <a:endParaRPr lang="en-VN"/>
            </a:p>
          </p:txBody>
        </p:sp>
      </p:grpSp>
      <p:sp>
        <p:nvSpPr>
          <p:cNvPr id="13" name="TextBox 13"/>
          <p:cNvSpPr txBox="1"/>
          <p:nvPr/>
        </p:nvSpPr>
        <p:spPr>
          <a:xfrm>
            <a:off x="1247661" y="402778"/>
            <a:ext cx="937801" cy="542005"/>
          </a:xfrm>
          <a:prstGeom prst="rect">
            <a:avLst/>
          </a:prstGeom>
        </p:spPr>
        <p:txBody>
          <a:bodyPr lIns="0" tIns="0" rIns="0" bIns="0" rtlCol="0" anchor="t">
            <a:spAutoFit/>
          </a:bodyPr>
          <a:lstStyle/>
          <a:p>
            <a:pPr algn="l">
              <a:lnSpc>
                <a:spcPts val="3835"/>
              </a:lnSpc>
            </a:pPr>
            <a:r>
              <a:rPr lang="en-US" sz="2799" spc="61">
                <a:solidFill>
                  <a:srgbClr val="446889"/>
                </a:solidFill>
                <a:latin typeface="Roboto Condensed"/>
              </a:rPr>
              <a:t>LỚP 6</a:t>
            </a:r>
          </a:p>
        </p:txBody>
      </p:sp>
      <p:sp>
        <p:nvSpPr>
          <p:cNvPr id="14" name="TextBox 14"/>
          <p:cNvSpPr txBox="1"/>
          <p:nvPr/>
        </p:nvSpPr>
        <p:spPr>
          <a:xfrm>
            <a:off x="10909876" y="386109"/>
            <a:ext cx="6226497" cy="500355"/>
          </a:xfrm>
          <a:prstGeom prst="rect">
            <a:avLst/>
          </a:prstGeom>
        </p:spPr>
        <p:txBody>
          <a:bodyPr lIns="0" tIns="0" rIns="0" bIns="0" rtlCol="0" anchor="t">
            <a:spAutoFit/>
          </a:bodyPr>
          <a:lstStyle/>
          <a:p>
            <a:pPr algn="r">
              <a:lnSpc>
                <a:spcPts val="3919"/>
              </a:lnSpc>
            </a:pPr>
            <a:r>
              <a:rPr lang="en-US" sz="2799" spc="139">
                <a:solidFill>
                  <a:srgbClr val="446889"/>
                </a:solidFill>
                <a:latin typeface="Roboto Condensed"/>
              </a:rPr>
              <a:t>KNTT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8DAD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b="187"/>
          <a:stretch>
            <a:fillRect/>
          </a:stretch>
        </p:blipFill>
        <p:spPr>
          <a:xfrm>
            <a:off x="-296691" y="4160383"/>
            <a:ext cx="6992639" cy="14087734"/>
          </a:xfrm>
          <a:prstGeom prst="rect">
            <a:avLst/>
          </a:prstGeom>
        </p:spPr>
      </p:pic>
      <p:pic>
        <p:nvPicPr>
          <p:cNvPr id="3" name="Picture 3"/>
          <p:cNvPicPr>
            <a:picLocks noChangeAspect="1"/>
          </p:cNvPicPr>
          <p:nvPr/>
        </p:nvPicPr>
        <p:blipFill>
          <a:blip r:embed="rId3"/>
          <a:srcRect b="8"/>
          <a:stretch>
            <a:fillRect/>
          </a:stretch>
        </p:blipFill>
        <p:spPr>
          <a:xfrm>
            <a:off x="-1558990" y="-1189750"/>
            <a:ext cx="4457468" cy="4114800"/>
          </a:xfrm>
          <a:prstGeom prst="rect">
            <a:avLst/>
          </a:prstGeom>
        </p:spPr>
      </p:pic>
      <p:pic>
        <p:nvPicPr>
          <p:cNvPr id="4" name="Picture 4"/>
          <p:cNvPicPr>
            <a:picLocks noChangeAspect="1"/>
          </p:cNvPicPr>
          <p:nvPr/>
        </p:nvPicPr>
        <p:blipFill>
          <a:blip r:embed="rId4"/>
          <a:srcRect b="8"/>
          <a:stretch>
            <a:fillRect/>
          </a:stretch>
        </p:blipFill>
        <p:spPr>
          <a:xfrm>
            <a:off x="15412979" y="-1189750"/>
            <a:ext cx="4457468" cy="4114800"/>
          </a:xfrm>
          <a:prstGeom prst="rect">
            <a:avLst/>
          </a:prstGeom>
        </p:spPr>
      </p:pic>
      <p:pic>
        <p:nvPicPr>
          <p:cNvPr id="5" name="Picture 5"/>
          <p:cNvPicPr>
            <a:picLocks noChangeAspect="1"/>
          </p:cNvPicPr>
          <p:nvPr/>
        </p:nvPicPr>
        <p:blipFill>
          <a:blip r:embed="rId5"/>
          <a:srcRect r="76"/>
          <a:stretch>
            <a:fillRect/>
          </a:stretch>
        </p:blipFill>
        <p:spPr>
          <a:xfrm>
            <a:off x="15771192" y="3346024"/>
            <a:ext cx="1634902" cy="1376290"/>
          </a:xfrm>
          <a:prstGeom prst="rect">
            <a:avLst/>
          </a:prstGeom>
        </p:spPr>
      </p:pic>
      <p:pic>
        <p:nvPicPr>
          <p:cNvPr id="6" name="Picture 6"/>
          <p:cNvPicPr>
            <a:picLocks noChangeAspect="1"/>
          </p:cNvPicPr>
          <p:nvPr/>
        </p:nvPicPr>
        <p:blipFill>
          <a:blip r:embed="rId6"/>
          <a:srcRect l="63507" t="30213" r="27"/>
          <a:stretch>
            <a:fillRect/>
          </a:stretch>
        </p:blipFill>
        <p:spPr>
          <a:xfrm rot="2392199">
            <a:off x="17259300" y="8966450"/>
            <a:ext cx="596623" cy="960464"/>
          </a:xfrm>
          <a:prstGeom prst="rect">
            <a:avLst/>
          </a:prstGeom>
        </p:spPr>
      </p:pic>
      <p:pic>
        <p:nvPicPr>
          <p:cNvPr id="7" name="Picture 7"/>
          <p:cNvPicPr>
            <a:picLocks noChangeAspect="1"/>
          </p:cNvPicPr>
          <p:nvPr/>
        </p:nvPicPr>
        <p:blipFill>
          <a:blip r:embed="rId7"/>
          <a:srcRect l="63507" t="30213" r="27"/>
          <a:stretch>
            <a:fillRect/>
          </a:stretch>
        </p:blipFill>
        <p:spPr>
          <a:xfrm rot="8818800">
            <a:off x="489380" y="4807307"/>
            <a:ext cx="596623" cy="960464"/>
          </a:xfrm>
          <a:prstGeom prst="rect">
            <a:avLst/>
          </a:prstGeom>
        </p:spPr>
      </p:pic>
      <p:pic>
        <p:nvPicPr>
          <p:cNvPr id="8" name="Picture 8"/>
          <p:cNvPicPr>
            <a:picLocks noChangeAspect="1"/>
          </p:cNvPicPr>
          <p:nvPr/>
        </p:nvPicPr>
        <p:blipFill>
          <a:blip r:embed="rId8"/>
          <a:srcRect b="76"/>
          <a:stretch>
            <a:fillRect/>
          </a:stretch>
        </p:blipFill>
        <p:spPr>
          <a:xfrm>
            <a:off x="6461037" y="2682798"/>
            <a:ext cx="11633380" cy="8521452"/>
          </a:xfrm>
          <a:prstGeom prst="rect">
            <a:avLst/>
          </a:prstGeom>
        </p:spPr>
      </p:pic>
      <p:grpSp>
        <p:nvGrpSpPr>
          <p:cNvPr id="9" name="Group 9"/>
          <p:cNvGrpSpPr/>
          <p:nvPr/>
        </p:nvGrpSpPr>
        <p:grpSpPr>
          <a:xfrm>
            <a:off x="511312" y="392286"/>
            <a:ext cx="17170844" cy="658590"/>
            <a:chOff x="0" y="0"/>
            <a:chExt cx="22894459" cy="878120"/>
          </a:xfrm>
        </p:grpSpPr>
        <p:sp>
          <p:nvSpPr>
            <p:cNvPr id="10" name="Freeform 10"/>
            <p:cNvSpPr/>
            <p:nvPr/>
          </p:nvSpPr>
          <p:spPr>
            <a:xfrm>
              <a:off x="0" y="0"/>
              <a:ext cx="22894418" cy="878078"/>
            </a:xfrm>
            <a:custGeom>
              <a:avLst/>
              <a:gdLst/>
              <a:ahLst/>
              <a:cxnLst/>
              <a:rect l="l" t="t" r="r" b="b"/>
              <a:pathLst>
                <a:path w="22894418" h="878078">
                  <a:moveTo>
                    <a:pt x="116459" y="0"/>
                  </a:moveTo>
                  <a:lnTo>
                    <a:pt x="22778086" y="0"/>
                  </a:lnTo>
                  <a:cubicBezTo>
                    <a:pt x="22808947" y="0"/>
                    <a:pt x="22838538" y="12319"/>
                    <a:pt x="22860381" y="34036"/>
                  </a:cubicBezTo>
                  <a:cubicBezTo>
                    <a:pt x="22882225" y="55753"/>
                    <a:pt x="22894418" y="85471"/>
                    <a:pt x="22894418" y="116332"/>
                  </a:cubicBezTo>
                  <a:lnTo>
                    <a:pt x="22894418" y="761746"/>
                  </a:lnTo>
                  <a:cubicBezTo>
                    <a:pt x="22894418" y="792607"/>
                    <a:pt x="22882098" y="822198"/>
                    <a:pt x="22860381" y="844042"/>
                  </a:cubicBezTo>
                  <a:cubicBezTo>
                    <a:pt x="22838665" y="865886"/>
                    <a:pt x="22808947" y="878078"/>
                    <a:pt x="22778086" y="878078"/>
                  </a:cubicBezTo>
                  <a:lnTo>
                    <a:pt x="116459" y="878078"/>
                  </a:lnTo>
                  <a:cubicBezTo>
                    <a:pt x="85598" y="878078"/>
                    <a:pt x="56007" y="865759"/>
                    <a:pt x="34163" y="844042"/>
                  </a:cubicBezTo>
                  <a:cubicBezTo>
                    <a:pt x="12319" y="822325"/>
                    <a:pt x="0" y="792607"/>
                    <a:pt x="0" y="761746"/>
                  </a:cubicBezTo>
                  <a:lnTo>
                    <a:pt x="0" y="116459"/>
                  </a:lnTo>
                  <a:cubicBezTo>
                    <a:pt x="0" y="85598"/>
                    <a:pt x="12319" y="55880"/>
                    <a:pt x="34036" y="34036"/>
                  </a:cubicBezTo>
                  <a:cubicBezTo>
                    <a:pt x="55753" y="12192"/>
                    <a:pt x="85598" y="0"/>
                    <a:pt x="116459" y="0"/>
                  </a:cubicBezTo>
                  <a:close/>
                </a:path>
              </a:pathLst>
            </a:custGeom>
            <a:solidFill>
              <a:srgbClr val="FFFFFF"/>
            </a:solidFill>
          </p:spPr>
          <p:txBody>
            <a:bodyPr/>
            <a:lstStyle/>
            <a:p>
              <a:endParaRPr lang="en-VN"/>
            </a:p>
          </p:txBody>
        </p:sp>
      </p:grpSp>
      <p:sp>
        <p:nvSpPr>
          <p:cNvPr id="11" name="TextBox 11"/>
          <p:cNvSpPr txBox="1"/>
          <p:nvPr/>
        </p:nvSpPr>
        <p:spPr>
          <a:xfrm>
            <a:off x="1247661" y="402778"/>
            <a:ext cx="937801" cy="542005"/>
          </a:xfrm>
          <a:prstGeom prst="rect">
            <a:avLst/>
          </a:prstGeom>
        </p:spPr>
        <p:txBody>
          <a:bodyPr lIns="0" tIns="0" rIns="0" bIns="0" rtlCol="0" anchor="t">
            <a:spAutoFit/>
          </a:bodyPr>
          <a:lstStyle/>
          <a:p>
            <a:pPr algn="l">
              <a:lnSpc>
                <a:spcPts val="3835"/>
              </a:lnSpc>
            </a:pPr>
            <a:r>
              <a:rPr lang="en-US" sz="2799" spc="61">
                <a:solidFill>
                  <a:srgbClr val="446889"/>
                </a:solidFill>
                <a:latin typeface="Roboto Condensed"/>
              </a:rPr>
              <a:t>LỚP 6</a:t>
            </a:r>
          </a:p>
        </p:txBody>
      </p:sp>
      <p:sp>
        <p:nvSpPr>
          <p:cNvPr id="12" name="TextBox 12"/>
          <p:cNvSpPr txBox="1"/>
          <p:nvPr/>
        </p:nvSpPr>
        <p:spPr>
          <a:xfrm>
            <a:off x="10909876" y="386109"/>
            <a:ext cx="6226497" cy="500355"/>
          </a:xfrm>
          <a:prstGeom prst="rect">
            <a:avLst/>
          </a:prstGeom>
        </p:spPr>
        <p:txBody>
          <a:bodyPr lIns="0" tIns="0" rIns="0" bIns="0" rtlCol="0" anchor="t">
            <a:spAutoFit/>
          </a:bodyPr>
          <a:lstStyle/>
          <a:p>
            <a:pPr algn="r">
              <a:lnSpc>
                <a:spcPts val="3919"/>
              </a:lnSpc>
            </a:pPr>
            <a:r>
              <a:rPr lang="en-US" sz="2799" spc="139">
                <a:solidFill>
                  <a:srgbClr val="446889"/>
                </a:solidFill>
                <a:latin typeface="Roboto Condensed"/>
              </a:rPr>
              <a:t>KNTT</a:t>
            </a:r>
          </a:p>
        </p:txBody>
      </p:sp>
      <p:sp>
        <p:nvSpPr>
          <p:cNvPr id="13" name="TextBox 13"/>
          <p:cNvSpPr txBox="1"/>
          <p:nvPr/>
        </p:nvSpPr>
        <p:spPr>
          <a:xfrm>
            <a:off x="1357637" y="1267972"/>
            <a:ext cx="15572727" cy="2362200"/>
          </a:xfrm>
          <a:prstGeom prst="rect">
            <a:avLst/>
          </a:prstGeom>
        </p:spPr>
        <p:txBody>
          <a:bodyPr lIns="0" tIns="0" rIns="0" bIns="0" rtlCol="0" anchor="t">
            <a:spAutoFit/>
          </a:bodyPr>
          <a:lstStyle/>
          <a:p>
            <a:pPr algn="just">
              <a:lnSpc>
                <a:spcPts val="6299"/>
              </a:lnSpc>
            </a:pPr>
            <a:r>
              <a:rPr lang="en-US" sz="4500" spc="40" dirty="0">
                <a:solidFill>
                  <a:srgbClr val="E63946"/>
                </a:solidFill>
                <a:latin typeface="Fraunces Bold"/>
              </a:rPr>
              <a:t>I. TỪ GHÉP, TỪ LÁY, NGHĨA CỦA TỪ, CỤM TỪ VÀ BIỆN PHÁP TU TỪ SO SÁNH</a:t>
            </a:r>
          </a:p>
          <a:p>
            <a:pPr algn="just">
              <a:lnSpc>
                <a:spcPts val="6299"/>
              </a:lnSpc>
            </a:pPr>
            <a:endParaRPr lang="en-US" sz="4500" spc="40" dirty="0">
              <a:solidFill>
                <a:srgbClr val="E63946"/>
              </a:solidFill>
              <a:latin typeface="Fraunces Bold"/>
            </a:endParaRPr>
          </a:p>
        </p:txBody>
      </p:sp>
      <p:sp>
        <p:nvSpPr>
          <p:cNvPr id="14" name="TextBox 14"/>
          <p:cNvSpPr txBox="1"/>
          <p:nvPr/>
        </p:nvSpPr>
        <p:spPr>
          <a:xfrm>
            <a:off x="7380465" y="4836614"/>
            <a:ext cx="9878835" cy="3919491"/>
          </a:xfrm>
          <a:prstGeom prst="rect">
            <a:avLst/>
          </a:prstGeom>
        </p:spPr>
        <p:txBody>
          <a:bodyPr lIns="0" tIns="0" rIns="0" bIns="0" rtlCol="0" anchor="t">
            <a:spAutoFit/>
          </a:bodyPr>
          <a:lstStyle/>
          <a:p>
            <a:pPr marL="1087435" lvl="1" indent="-543717" algn="just">
              <a:lnSpc>
                <a:spcPts val="7806"/>
              </a:lnSpc>
              <a:buFont typeface="Arial"/>
              <a:buChar char="•"/>
            </a:pPr>
            <a:r>
              <a:rPr lang="en-US" sz="5036">
                <a:solidFill>
                  <a:srgbClr val="446889"/>
                </a:solidFill>
                <a:latin typeface="Roboto Condensed"/>
              </a:rPr>
              <a:t>Thực hiện bài tập 1 (SGK, tr. 9)</a:t>
            </a:r>
          </a:p>
          <a:p>
            <a:pPr marL="1087435" lvl="1" indent="-543717" algn="just">
              <a:lnSpc>
                <a:spcPts val="7806"/>
              </a:lnSpc>
              <a:buFont typeface="Arial"/>
              <a:buChar char="•"/>
            </a:pPr>
            <a:r>
              <a:rPr lang="en-US" sz="5036">
                <a:solidFill>
                  <a:srgbClr val="446889"/>
                </a:solidFill>
                <a:latin typeface="Roboto Condensed"/>
              </a:rPr>
              <a:t>Thi theo nhóm, nhóm nào tìm được nhiều từ hơn sẽ chiến thắng.</a:t>
            </a:r>
          </a:p>
          <a:p>
            <a:pPr marL="1087435" lvl="1" indent="-543717" algn="just">
              <a:lnSpc>
                <a:spcPts val="7806"/>
              </a:lnSpc>
              <a:buFont typeface="Arial"/>
              <a:buChar char="•"/>
            </a:pPr>
            <a:r>
              <a:rPr lang="en-US" sz="5036">
                <a:solidFill>
                  <a:srgbClr val="446889"/>
                </a:solidFill>
                <a:latin typeface="Roboto Condensed"/>
              </a:rPr>
              <a:t>Thời gian: 3 phút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8DAD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b="8"/>
          <a:stretch>
            <a:fillRect/>
          </a:stretch>
        </p:blipFill>
        <p:spPr>
          <a:xfrm>
            <a:off x="-1558990" y="-1189750"/>
            <a:ext cx="4457468" cy="4114800"/>
          </a:xfrm>
          <a:prstGeom prst="rect">
            <a:avLst/>
          </a:prstGeom>
        </p:spPr>
      </p:pic>
      <p:pic>
        <p:nvPicPr>
          <p:cNvPr id="3" name="Picture 3"/>
          <p:cNvPicPr>
            <a:picLocks noChangeAspect="1"/>
          </p:cNvPicPr>
          <p:nvPr/>
        </p:nvPicPr>
        <p:blipFill>
          <a:blip r:embed="rId3"/>
          <a:srcRect b="8"/>
          <a:stretch>
            <a:fillRect/>
          </a:stretch>
        </p:blipFill>
        <p:spPr>
          <a:xfrm>
            <a:off x="15412979" y="-1189750"/>
            <a:ext cx="4457468" cy="4114800"/>
          </a:xfrm>
          <a:prstGeom prst="rect">
            <a:avLst/>
          </a:prstGeom>
        </p:spPr>
      </p:pic>
      <p:pic>
        <p:nvPicPr>
          <p:cNvPr id="4" name="Picture 4"/>
          <p:cNvPicPr>
            <a:picLocks noChangeAspect="1"/>
          </p:cNvPicPr>
          <p:nvPr/>
        </p:nvPicPr>
        <p:blipFill>
          <a:blip r:embed="rId4"/>
          <a:srcRect l="63507" t="30213" r="27"/>
          <a:stretch>
            <a:fillRect/>
          </a:stretch>
        </p:blipFill>
        <p:spPr>
          <a:xfrm rot="2392199">
            <a:off x="17259300" y="8966450"/>
            <a:ext cx="596623" cy="960464"/>
          </a:xfrm>
          <a:prstGeom prst="rect">
            <a:avLst/>
          </a:prstGeom>
        </p:spPr>
      </p:pic>
      <p:pic>
        <p:nvPicPr>
          <p:cNvPr id="5" name="Picture 5"/>
          <p:cNvPicPr>
            <a:picLocks noChangeAspect="1"/>
          </p:cNvPicPr>
          <p:nvPr/>
        </p:nvPicPr>
        <p:blipFill>
          <a:blip r:embed="rId5"/>
          <a:srcRect l="63507" t="30213" r="27"/>
          <a:stretch>
            <a:fillRect/>
          </a:stretch>
        </p:blipFill>
        <p:spPr>
          <a:xfrm rot="8818800">
            <a:off x="489380" y="4807307"/>
            <a:ext cx="596623" cy="960464"/>
          </a:xfrm>
          <a:prstGeom prst="rect">
            <a:avLst/>
          </a:prstGeom>
        </p:spPr>
      </p:pic>
      <p:grpSp>
        <p:nvGrpSpPr>
          <p:cNvPr id="6" name="Group 6"/>
          <p:cNvGrpSpPr/>
          <p:nvPr/>
        </p:nvGrpSpPr>
        <p:grpSpPr>
          <a:xfrm>
            <a:off x="511312" y="392286"/>
            <a:ext cx="17170844" cy="658590"/>
            <a:chOff x="0" y="0"/>
            <a:chExt cx="22894459" cy="878120"/>
          </a:xfrm>
        </p:grpSpPr>
        <p:sp>
          <p:nvSpPr>
            <p:cNvPr id="7" name="Freeform 7"/>
            <p:cNvSpPr/>
            <p:nvPr/>
          </p:nvSpPr>
          <p:spPr>
            <a:xfrm>
              <a:off x="0" y="0"/>
              <a:ext cx="22894418" cy="878078"/>
            </a:xfrm>
            <a:custGeom>
              <a:avLst/>
              <a:gdLst/>
              <a:ahLst/>
              <a:cxnLst/>
              <a:rect l="l" t="t" r="r" b="b"/>
              <a:pathLst>
                <a:path w="22894418" h="878078">
                  <a:moveTo>
                    <a:pt x="116459" y="0"/>
                  </a:moveTo>
                  <a:lnTo>
                    <a:pt x="22778086" y="0"/>
                  </a:lnTo>
                  <a:cubicBezTo>
                    <a:pt x="22808947" y="0"/>
                    <a:pt x="22838538" y="12319"/>
                    <a:pt x="22860381" y="34036"/>
                  </a:cubicBezTo>
                  <a:cubicBezTo>
                    <a:pt x="22882225" y="55753"/>
                    <a:pt x="22894418" y="85471"/>
                    <a:pt x="22894418" y="116332"/>
                  </a:cubicBezTo>
                  <a:lnTo>
                    <a:pt x="22894418" y="761746"/>
                  </a:lnTo>
                  <a:cubicBezTo>
                    <a:pt x="22894418" y="792607"/>
                    <a:pt x="22882098" y="822198"/>
                    <a:pt x="22860381" y="844042"/>
                  </a:cubicBezTo>
                  <a:cubicBezTo>
                    <a:pt x="22838665" y="865886"/>
                    <a:pt x="22808947" y="878078"/>
                    <a:pt x="22778086" y="878078"/>
                  </a:cubicBezTo>
                  <a:lnTo>
                    <a:pt x="116459" y="878078"/>
                  </a:lnTo>
                  <a:cubicBezTo>
                    <a:pt x="85598" y="878078"/>
                    <a:pt x="56007" y="865759"/>
                    <a:pt x="34163" y="844042"/>
                  </a:cubicBezTo>
                  <a:cubicBezTo>
                    <a:pt x="12319" y="822325"/>
                    <a:pt x="0" y="792607"/>
                    <a:pt x="0" y="761746"/>
                  </a:cubicBezTo>
                  <a:lnTo>
                    <a:pt x="0" y="116459"/>
                  </a:lnTo>
                  <a:cubicBezTo>
                    <a:pt x="0" y="85598"/>
                    <a:pt x="12319" y="55880"/>
                    <a:pt x="34036" y="34036"/>
                  </a:cubicBezTo>
                  <a:cubicBezTo>
                    <a:pt x="55753" y="12192"/>
                    <a:pt x="85598" y="0"/>
                    <a:pt x="116459" y="0"/>
                  </a:cubicBezTo>
                  <a:close/>
                </a:path>
              </a:pathLst>
            </a:custGeom>
            <a:solidFill>
              <a:srgbClr val="FFFFFF"/>
            </a:solidFill>
          </p:spPr>
          <p:txBody>
            <a:bodyPr/>
            <a:lstStyle/>
            <a:p>
              <a:endParaRPr lang="en-VN"/>
            </a:p>
          </p:txBody>
        </p:sp>
      </p:grpSp>
      <p:sp>
        <p:nvSpPr>
          <p:cNvPr id="8" name="TextBox 8"/>
          <p:cNvSpPr txBox="1"/>
          <p:nvPr/>
        </p:nvSpPr>
        <p:spPr>
          <a:xfrm>
            <a:off x="1247661" y="402778"/>
            <a:ext cx="937801" cy="542005"/>
          </a:xfrm>
          <a:prstGeom prst="rect">
            <a:avLst/>
          </a:prstGeom>
        </p:spPr>
        <p:txBody>
          <a:bodyPr lIns="0" tIns="0" rIns="0" bIns="0" rtlCol="0" anchor="t">
            <a:spAutoFit/>
          </a:bodyPr>
          <a:lstStyle/>
          <a:p>
            <a:pPr algn="l">
              <a:lnSpc>
                <a:spcPts val="3835"/>
              </a:lnSpc>
            </a:pPr>
            <a:r>
              <a:rPr lang="en-US" sz="2799" spc="61">
                <a:solidFill>
                  <a:srgbClr val="446889"/>
                </a:solidFill>
                <a:latin typeface="Roboto Condensed"/>
              </a:rPr>
              <a:t>LỚP 6</a:t>
            </a:r>
          </a:p>
        </p:txBody>
      </p:sp>
      <p:sp>
        <p:nvSpPr>
          <p:cNvPr id="9" name="TextBox 9"/>
          <p:cNvSpPr txBox="1"/>
          <p:nvPr/>
        </p:nvSpPr>
        <p:spPr>
          <a:xfrm>
            <a:off x="10909876" y="386109"/>
            <a:ext cx="6226497" cy="500355"/>
          </a:xfrm>
          <a:prstGeom prst="rect">
            <a:avLst/>
          </a:prstGeom>
        </p:spPr>
        <p:txBody>
          <a:bodyPr lIns="0" tIns="0" rIns="0" bIns="0" rtlCol="0" anchor="t">
            <a:spAutoFit/>
          </a:bodyPr>
          <a:lstStyle/>
          <a:p>
            <a:pPr algn="r">
              <a:lnSpc>
                <a:spcPts val="3919"/>
              </a:lnSpc>
            </a:pPr>
            <a:r>
              <a:rPr lang="en-US" sz="2799" spc="139">
                <a:solidFill>
                  <a:srgbClr val="446889"/>
                </a:solidFill>
                <a:latin typeface="Roboto Condensed"/>
              </a:rPr>
              <a:t>KNTT</a:t>
            </a:r>
          </a:p>
        </p:txBody>
      </p:sp>
      <p:sp>
        <p:nvSpPr>
          <p:cNvPr id="10" name="TextBox 10"/>
          <p:cNvSpPr txBox="1"/>
          <p:nvPr/>
        </p:nvSpPr>
        <p:spPr>
          <a:xfrm>
            <a:off x="1357637" y="1267972"/>
            <a:ext cx="15572727" cy="2362200"/>
          </a:xfrm>
          <a:prstGeom prst="rect">
            <a:avLst/>
          </a:prstGeom>
        </p:spPr>
        <p:txBody>
          <a:bodyPr lIns="0" tIns="0" rIns="0" bIns="0" rtlCol="0" anchor="t">
            <a:spAutoFit/>
          </a:bodyPr>
          <a:lstStyle/>
          <a:p>
            <a:pPr algn="just">
              <a:lnSpc>
                <a:spcPts val="6299"/>
              </a:lnSpc>
            </a:pPr>
            <a:r>
              <a:rPr lang="en-US" sz="4500" spc="40" dirty="0">
                <a:solidFill>
                  <a:srgbClr val="E63946"/>
                </a:solidFill>
                <a:latin typeface="Fraunces Bold"/>
              </a:rPr>
              <a:t>I. TỪ GHÉP, TỪ LÁY, NGHĨA CỦA TỪ, CỤM TỪ VÀ BIỆN PHÁP TU TỪ SO SÁNH</a:t>
            </a:r>
          </a:p>
          <a:p>
            <a:pPr algn="just">
              <a:lnSpc>
                <a:spcPts val="6299"/>
              </a:lnSpc>
            </a:pPr>
            <a:endParaRPr lang="en-US" sz="4500" spc="40" dirty="0">
              <a:solidFill>
                <a:srgbClr val="E63946"/>
              </a:solidFill>
              <a:latin typeface="Fraunces Bold"/>
            </a:endParaRPr>
          </a:p>
        </p:txBody>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85462" y="3630172"/>
            <a:ext cx="13744707" cy="10080374"/>
          </a:xfrm>
          <a:prstGeom prst="rect">
            <a:avLst/>
          </a:prstGeom>
        </p:spPr>
      </p:pic>
      <p:sp>
        <p:nvSpPr>
          <p:cNvPr id="12" name="TextBox 12"/>
          <p:cNvSpPr txBox="1"/>
          <p:nvPr/>
        </p:nvSpPr>
        <p:spPr>
          <a:xfrm>
            <a:off x="3328397" y="5182764"/>
            <a:ext cx="11536674" cy="3521075"/>
          </a:xfrm>
          <a:prstGeom prst="rect">
            <a:avLst/>
          </a:prstGeom>
        </p:spPr>
        <p:txBody>
          <a:bodyPr lIns="0" tIns="0" rIns="0" bIns="0" rtlCol="0" anchor="t">
            <a:spAutoFit/>
          </a:bodyPr>
          <a:lstStyle/>
          <a:p>
            <a:pPr algn="just">
              <a:lnSpc>
                <a:spcPts val="7000"/>
              </a:lnSpc>
            </a:pPr>
            <a:r>
              <a:rPr lang="en-US" sz="5000">
                <a:solidFill>
                  <a:srgbClr val="000000"/>
                </a:solidFill>
                <a:latin typeface="Roboto Condensed Bold"/>
              </a:rPr>
              <a:t>Bài 1.</a:t>
            </a:r>
            <a:r>
              <a:rPr lang="en-US" sz="5000">
                <a:solidFill>
                  <a:srgbClr val="000000"/>
                </a:solidFill>
                <a:latin typeface="Roboto Condensed"/>
              </a:rPr>
              <a:t> Từ "giả" trong từ "sứ giả" có nghĩa là "người, kẻ". Hãy tìm một số từ có yếu tố "giả" được dùng theo nghĩa như vậy và giải thích nghĩa của những từ đó.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8DAD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16"/>
          <a:stretch>
            <a:fillRect/>
          </a:stretch>
        </p:blipFill>
        <p:spPr>
          <a:xfrm rot="-1456748">
            <a:off x="11436877" y="7004937"/>
            <a:ext cx="5268491" cy="5169707"/>
          </a:xfrm>
          <a:prstGeom prst="rect">
            <a:avLst/>
          </a:prstGeom>
        </p:spPr>
      </p:pic>
      <p:pic>
        <p:nvPicPr>
          <p:cNvPr id="3" name="Picture 3"/>
          <p:cNvPicPr>
            <a:picLocks noChangeAspect="1"/>
          </p:cNvPicPr>
          <p:nvPr/>
        </p:nvPicPr>
        <p:blipFill>
          <a:blip r:embed="rId3"/>
          <a:srcRect b="42"/>
          <a:stretch>
            <a:fillRect/>
          </a:stretch>
        </p:blipFill>
        <p:spPr>
          <a:xfrm>
            <a:off x="16782446" y="0"/>
            <a:ext cx="1505554" cy="2718833"/>
          </a:xfrm>
          <a:prstGeom prst="rect">
            <a:avLst/>
          </a:prstGeom>
        </p:spPr>
      </p:pic>
      <p:pic>
        <p:nvPicPr>
          <p:cNvPr id="4" name="Picture 4"/>
          <p:cNvPicPr>
            <a:picLocks noChangeAspect="1"/>
          </p:cNvPicPr>
          <p:nvPr/>
        </p:nvPicPr>
        <p:blipFill>
          <a:blip r:embed="rId4"/>
          <a:srcRect b="121"/>
          <a:stretch>
            <a:fillRect/>
          </a:stretch>
        </p:blipFill>
        <p:spPr>
          <a:xfrm>
            <a:off x="14341680" y="3937567"/>
            <a:ext cx="5589386" cy="13723938"/>
          </a:xfrm>
          <a:prstGeom prst="rect">
            <a:avLst/>
          </a:prstGeom>
        </p:spPr>
      </p:pic>
      <p:pic>
        <p:nvPicPr>
          <p:cNvPr id="5" name="Picture 5"/>
          <p:cNvPicPr>
            <a:picLocks noChangeAspect="1"/>
          </p:cNvPicPr>
          <p:nvPr/>
        </p:nvPicPr>
        <p:blipFill>
          <a:blip r:embed="rId2"/>
          <a:srcRect r="16"/>
          <a:stretch>
            <a:fillRect/>
          </a:stretch>
        </p:blipFill>
        <p:spPr>
          <a:xfrm rot="5593217">
            <a:off x="-759121" y="-1046573"/>
            <a:ext cx="3575642" cy="3508599"/>
          </a:xfrm>
          <a:prstGeom prst="rect">
            <a:avLst/>
          </a:prstGeom>
        </p:spPr>
      </p:pic>
      <p:pic>
        <p:nvPicPr>
          <p:cNvPr id="6" name="Picture 6"/>
          <p:cNvPicPr>
            <a:picLocks noChangeAspect="1"/>
          </p:cNvPicPr>
          <p:nvPr/>
        </p:nvPicPr>
        <p:blipFill>
          <a:blip r:embed="rId5"/>
          <a:srcRect b="146"/>
          <a:stretch>
            <a:fillRect/>
          </a:stretch>
        </p:blipFill>
        <p:spPr>
          <a:xfrm>
            <a:off x="13732821" y="4329065"/>
            <a:ext cx="676603" cy="899140"/>
          </a:xfrm>
          <a:prstGeom prst="rect">
            <a:avLst/>
          </a:prstGeom>
        </p:spPr>
      </p:pic>
      <p:pic>
        <p:nvPicPr>
          <p:cNvPr id="7" name="Picture 7"/>
          <p:cNvPicPr>
            <a:picLocks noChangeAspect="1"/>
          </p:cNvPicPr>
          <p:nvPr/>
        </p:nvPicPr>
        <p:blipFill>
          <a:blip r:embed="rId6"/>
          <a:srcRect b="146"/>
          <a:stretch>
            <a:fillRect/>
          </a:stretch>
        </p:blipFill>
        <p:spPr>
          <a:xfrm>
            <a:off x="511312" y="8359160"/>
            <a:ext cx="676603" cy="899140"/>
          </a:xfrm>
          <a:prstGeom prst="rect">
            <a:avLst/>
          </a:prstGeom>
        </p:spPr>
      </p:pic>
      <p:grpSp>
        <p:nvGrpSpPr>
          <p:cNvPr id="8" name="Group 8"/>
          <p:cNvGrpSpPr/>
          <p:nvPr/>
        </p:nvGrpSpPr>
        <p:grpSpPr>
          <a:xfrm>
            <a:off x="511312" y="392286"/>
            <a:ext cx="17170844" cy="658590"/>
            <a:chOff x="0" y="0"/>
            <a:chExt cx="22894459" cy="878120"/>
          </a:xfrm>
        </p:grpSpPr>
        <p:sp>
          <p:nvSpPr>
            <p:cNvPr id="9" name="Freeform 9"/>
            <p:cNvSpPr/>
            <p:nvPr/>
          </p:nvSpPr>
          <p:spPr>
            <a:xfrm>
              <a:off x="0" y="0"/>
              <a:ext cx="22894418" cy="878078"/>
            </a:xfrm>
            <a:custGeom>
              <a:avLst/>
              <a:gdLst/>
              <a:ahLst/>
              <a:cxnLst/>
              <a:rect l="l" t="t" r="r" b="b"/>
              <a:pathLst>
                <a:path w="22894418" h="878078">
                  <a:moveTo>
                    <a:pt x="116459" y="0"/>
                  </a:moveTo>
                  <a:lnTo>
                    <a:pt x="22778086" y="0"/>
                  </a:lnTo>
                  <a:cubicBezTo>
                    <a:pt x="22808947" y="0"/>
                    <a:pt x="22838538" y="12319"/>
                    <a:pt x="22860381" y="34036"/>
                  </a:cubicBezTo>
                  <a:cubicBezTo>
                    <a:pt x="22882225" y="55753"/>
                    <a:pt x="22894418" y="85471"/>
                    <a:pt x="22894418" y="116332"/>
                  </a:cubicBezTo>
                  <a:lnTo>
                    <a:pt x="22894418" y="761746"/>
                  </a:lnTo>
                  <a:cubicBezTo>
                    <a:pt x="22894418" y="792607"/>
                    <a:pt x="22882098" y="822198"/>
                    <a:pt x="22860381" y="844042"/>
                  </a:cubicBezTo>
                  <a:cubicBezTo>
                    <a:pt x="22838665" y="865886"/>
                    <a:pt x="22808947" y="878078"/>
                    <a:pt x="22778086" y="878078"/>
                  </a:cubicBezTo>
                  <a:lnTo>
                    <a:pt x="116459" y="878078"/>
                  </a:lnTo>
                  <a:cubicBezTo>
                    <a:pt x="85598" y="878078"/>
                    <a:pt x="56007" y="865759"/>
                    <a:pt x="34163" y="844042"/>
                  </a:cubicBezTo>
                  <a:cubicBezTo>
                    <a:pt x="12319" y="822325"/>
                    <a:pt x="0" y="792607"/>
                    <a:pt x="0" y="761746"/>
                  </a:cubicBezTo>
                  <a:lnTo>
                    <a:pt x="0" y="116459"/>
                  </a:lnTo>
                  <a:cubicBezTo>
                    <a:pt x="0" y="85598"/>
                    <a:pt x="12319" y="55880"/>
                    <a:pt x="34036" y="34036"/>
                  </a:cubicBezTo>
                  <a:cubicBezTo>
                    <a:pt x="55753" y="12192"/>
                    <a:pt x="85598" y="0"/>
                    <a:pt x="116459" y="0"/>
                  </a:cubicBezTo>
                  <a:close/>
                </a:path>
              </a:pathLst>
            </a:custGeom>
            <a:solidFill>
              <a:srgbClr val="FFFFFF"/>
            </a:solidFill>
          </p:spPr>
          <p:txBody>
            <a:bodyPr/>
            <a:lstStyle/>
            <a:p>
              <a:endParaRPr lang="en-VN"/>
            </a:p>
          </p:txBody>
        </p:sp>
      </p:grpSp>
      <p:sp>
        <p:nvSpPr>
          <p:cNvPr id="10" name="TextBox 10"/>
          <p:cNvSpPr txBox="1"/>
          <p:nvPr/>
        </p:nvSpPr>
        <p:spPr>
          <a:xfrm>
            <a:off x="1247661" y="402778"/>
            <a:ext cx="937801" cy="542005"/>
          </a:xfrm>
          <a:prstGeom prst="rect">
            <a:avLst/>
          </a:prstGeom>
        </p:spPr>
        <p:txBody>
          <a:bodyPr lIns="0" tIns="0" rIns="0" bIns="0" rtlCol="0" anchor="t">
            <a:spAutoFit/>
          </a:bodyPr>
          <a:lstStyle/>
          <a:p>
            <a:pPr algn="l">
              <a:lnSpc>
                <a:spcPts val="3835"/>
              </a:lnSpc>
            </a:pPr>
            <a:r>
              <a:rPr lang="en-US" sz="2799" spc="61">
                <a:solidFill>
                  <a:srgbClr val="446889"/>
                </a:solidFill>
                <a:latin typeface="Roboto Condensed"/>
              </a:rPr>
              <a:t>LỚP 6</a:t>
            </a:r>
          </a:p>
        </p:txBody>
      </p:sp>
      <p:sp>
        <p:nvSpPr>
          <p:cNvPr id="11" name="TextBox 11"/>
          <p:cNvSpPr txBox="1"/>
          <p:nvPr/>
        </p:nvSpPr>
        <p:spPr>
          <a:xfrm>
            <a:off x="10909876" y="386109"/>
            <a:ext cx="6226497" cy="500355"/>
          </a:xfrm>
          <a:prstGeom prst="rect">
            <a:avLst/>
          </a:prstGeom>
        </p:spPr>
        <p:txBody>
          <a:bodyPr lIns="0" tIns="0" rIns="0" bIns="0" rtlCol="0" anchor="t">
            <a:spAutoFit/>
          </a:bodyPr>
          <a:lstStyle/>
          <a:p>
            <a:pPr algn="r">
              <a:lnSpc>
                <a:spcPts val="3919"/>
              </a:lnSpc>
            </a:pPr>
            <a:r>
              <a:rPr lang="en-US" sz="2799" spc="139">
                <a:solidFill>
                  <a:srgbClr val="446889"/>
                </a:solidFill>
                <a:latin typeface="Roboto Condensed"/>
              </a:rPr>
              <a:t>KNTT</a:t>
            </a:r>
          </a:p>
        </p:txBody>
      </p:sp>
      <p:sp>
        <p:nvSpPr>
          <p:cNvPr id="12" name="TextBox 12"/>
          <p:cNvSpPr txBox="1"/>
          <p:nvPr/>
        </p:nvSpPr>
        <p:spPr>
          <a:xfrm>
            <a:off x="1731088" y="2841452"/>
            <a:ext cx="15051358" cy="910506"/>
          </a:xfrm>
          <a:prstGeom prst="rect">
            <a:avLst/>
          </a:prstGeom>
        </p:spPr>
        <p:txBody>
          <a:bodyPr wrap="square" lIns="0" tIns="0" rIns="0" bIns="0" rtlCol="0" anchor="t">
            <a:spAutoFit/>
          </a:bodyPr>
          <a:lstStyle/>
          <a:p>
            <a:pPr algn="ctr">
              <a:lnSpc>
                <a:spcPts val="7124"/>
              </a:lnSpc>
              <a:spcBef>
                <a:spcPct val="0"/>
              </a:spcBef>
            </a:pPr>
            <a:r>
              <a:rPr lang="en-US" sz="5199" spc="113" dirty="0" err="1">
                <a:solidFill>
                  <a:srgbClr val="1D3557"/>
                </a:solidFill>
                <a:latin typeface="Roboto Condensed Bold"/>
              </a:rPr>
              <a:t>Các</a:t>
            </a:r>
            <a:r>
              <a:rPr lang="en-US" sz="5199" spc="113" dirty="0">
                <a:solidFill>
                  <a:srgbClr val="1D3557"/>
                </a:solidFill>
                <a:latin typeface="Roboto Condensed Bold"/>
              </a:rPr>
              <a:t> </a:t>
            </a:r>
            <a:r>
              <a:rPr lang="en-US" sz="5199" spc="113" dirty="0" err="1">
                <a:solidFill>
                  <a:srgbClr val="1D3557"/>
                </a:solidFill>
                <a:latin typeface="Roboto Condensed Bold"/>
              </a:rPr>
              <a:t>từ</a:t>
            </a:r>
            <a:r>
              <a:rPr lang="en-US" sz="5199" spc="113" dirty="0">
                <a:solidFill>
                  <a:srgbClr val="1D3557"/>
                </a:solidFill>
                <a:latin typeface="Roboto Condensed Bold"/>
              </a:rPr>
              <a:t> </a:t>
            </a:r>
            <a:r>
              <a:rPr lang="en-US" sz="5199" spc="113" dirty="0" err="1">
                <a:solidFill>
                  <a:srgbClr val="1D3557"/>
                </a:solidFill>
                <a:latin typeface="Roboto Condensed Bold"/>
              </a:rPr>
              <a:t>ghép</a:t>
            </a:r>
            <a:r>
              <a:rPr lang="en-US" sz="5199" spc="113" dirty="0">
                <a:solidFill>
                  <a:srgbClr val="1D3557"/>
                </a:solidFill>
                <a:latin typeface="Roboto Condensed Bold"/>
              </a:rPr>
              <a:t> </a:t>
            </a:r>
            <a:r>
              <a:rPr lang="en-US" sz="5199" spc="113" dirty="0" err="1">
                <a:solidFill>
                  <a:srgbClr val="1D3557"/>
                </a:solidFill>
                <a:latin typeface="Roboto Condensed Bold"/>
              </a:rPr>
              <a:t>Hán</a:t>
            </a:r>
            <a:r>
              <a:rPr lang="en-US" sz="5199" spc="113" dirty="0">
                <a:solidFill>
                  <a:srgbClr val="1D3557"/>
                </a:solidFill>
                <a:latin typeface="Roboto Condensed Bold"/>
              </a:rPr>
              <a:t> </a:t>
            </a:r>
            <a:r>
              <a:rPr lang="en-US" sz="5199" spc="113" dirty="0" err="1">
                <a:solidFill>
                  <a:srgbClr val="1D3557"/>
                </a:solidFill>
                <a:latin typeface="Roboto Condensed Bold"/>
              </a:rPr>
              <a:t>Việt</a:t>
            </a:r>
            <a:r>
              <a:rPr lang="en-US" sz="5199" spc="113" dirty="0">
                <a:solidFill>
                  <a:srgbClr val="1D3557"/>
                </a:solidFill>
                <a:latin typeface="Roboto Condensed Bold"/>
              </a:rPr>
              <a:t> </a:t>
            </a:r>
            <a:r>
              <a:rPr lang="en-US" sz="5199" spc="113" dirty="0" err="1">
                <a:solidFill>
                  <a:srgbClr val="1D3557"/>
                </a:solidFill>
                <a:latin typeface="Roboto Condensed Bold"/>
              </a:rPr>
              <a:t>có</a:t>
            </a:r>
            <a:r>
              <a:rPr lang="en-US" sz="5199" spc="113" dirty="0">
                <a:solidFill>
                  <a:srgbClr val="1D3557"/>
                </a:solidFill>
                <a:latin typeface="Roboto Condensed Bold"/>
              </a:rPr>
              <a:t> </a:t>
            </a:r>
            <a:r>
              <a:rPr lang="en-US" sz="5199" spc="113" dirty="0" err="1">
                <a:solidFill>
                  <a:srgbClr val="1D3557"/>
                </a:solidFill>
                <a:latin typeface="Roboto Condensed Bold"/>
              </a:rPr>
              <a:t>yếu</a:t>
            </a:r>
            <a:r>
              <a:rPr lang="en-US" sz="5199" spc="113" dirty="0">
                <a:solidFill>
                  <a:srgbClr val="1D3557"/>
                </a:solidFill>
                <a:latin typeface="Roboto Condensed Bold"/>
              </a:rPr>
              <a:t> </a:t>
            </a:r>
            <a:r>
              <a:rPr lang="en-US" sz="5199" spc="113" dirty="0" err="1">
                <a:solidFill>
                  <a:srgbClr val="1D3557"/>
                </a:solidFill>
                <a:latin typeface="Roboto Condensed Bold"/>
              </a:rPr>
              <a:t>tố</a:t>
            </a:r>
            <a:r>
              <a:rPr lang="en-US" sz="5199" spc="113" dirty="0">
                <a:solidFill>
                  <a:srgbClr val="1D3557"/>
                </a:solidFill>
                <a:latin typeface="Roboto Condensed Bold"/>
              </a:rPr>
              <a:t> “</a:t>
            </a:r>
            <a:r>
              <a:rPr lang="en-US" sz="5199" spc="113" dirty="0" err="1">
                <a:solidFill>
                  <a:srgbClr val="1D3557"/>
                </a:solidFill>
                <a:latin typeface="Roboto Condensed Bold"/>
              </a:rPr>
              <a:t>giả</a:t>
            </a:r>
            <a:r>
              <a:rPr lang="en-US" sz="5199" spc="113" dirty="0">
                <a:solidFill>
                  <a:srgbClr val="1D3557"/>
                </a:solidFill>
                <a:latin typeface="Roboto Condensed Bold"/>
              </a:rPr>
              <a:t>” </a:t>
            </a:r>
            <a:r>
              <a:rPr lang="en-US" sz="5199" spc="113" dirty="0" err="1">
                <a:solidFill>
                  <a:srgbClr val="1D3557"/>
                </a:solidFill>
                <a:latin typeface="Roboto Condensed Bold"/>
              </a:rPr>
              <a:t>là</a:t>
            </a:r>
            <a:r>
              <a:rPr lang="en-US" sz="5199" spc="113" dirty="0">
                <a:solidFill>
                  <a:srgbClr val="1D3557"/>
                </a:solidFill>
                <a:latin typeface="Roboto Condensed Bold"/>
              </a:rPr>
              <a:t> “</a:t>
            </a:r>
            <a:r>
              <a:rPr lang="en-US" sz="5199" spc="113" dirty="0" err="1">
                <a:solidFill>
                  <a:srgbClr val="1D3557"/>
                </a:solidFill>
                <a:latin typeface="Roboto Condensed Bold"/>
              </a:rPr>
              <a:t>người</a:t>
            </a:r>
            <a:r>
              <a:rPr lang="en-US" sz="5199" spc="113" dirty="0">
                <a:solidFill>
                  <a:srgbClr val="1D3557"/>
                </a:solidFill>
                <a:latin typeface="Roboto Condensed Bold"/>
              </a:rPr>
              <a:t>, </a:t>
            </a:r>
            <a:r>
              <a:rPr lang="en-US" sz="5199" spc="113" dirty="0" err="1">
                <a:solidFill>
                  <a:srgbClr val="1D3557"/>
                </a:solidFill>
                <a:latin typeface="Roboto Condensed Bold"/>
              </a:rPr>
              <a:t>kẻ</a:t>
            </a:r>
            <a:r>
              <a:rPr lang="en-US" sz="5199" spc="113" dirty="0">
                <a:solidFill>
                  <a:srgbClr val="1D3557"/>
                </a:solidFill>
                <a:latin typeface="Roboto Condensed Bold"/>
              </a:rPr>
              <a:t>”:</a:t>
            </a:r>
          </a:p>
        </p:txBody>
      </p:sp>
      <p:sp>
        <p:nvSpPr>
          <p:cNvPr id="13" name="TextBox 13"/>
          <p:cNvSpPr txBox="1"/>
          <p:nvPr/>
        </p:nvSpPr>
        <p:spPr>
          <a:xfrm>
            <a:off x="1187915" y="3842317"/>
            <a:ext cx="11749848" cy="5354996"/>
          </a:xfrm>
          <a:prstGeom prst="rect">
            <a:avLst/>
          </a:prstGeom>
        </p:spPr>
        <p:txBody>
          <a:bodyPr lIns="0" tIns="0" rIns="0" bIns="0" rtlCol="0" anchor="t">
            <a:spAutoFit/>
          </a:bodyPr>
          <a:lstStyle/>
          <a:p>
            <a:pPr marL="1122679" lvl="1" indent="-561340">
              <a:lnSpc>
                <a:spcPts val="7124"/>
              </a:lnSpc>
              <a:buFont typeface="Arial"/>
              <a:buChar char="•"/>
            </a:pPr>
            <a:r>
              <a:rPr lang="en-US" sz="5199" spc="113" dirty="0" err="1">
                <a:solidFill>
                  <a:srgbClr val="1D3557"/>
                </a:solidFill>
                <a:latin typeface="Roboto Condensed Bold"/>
              </a:rPr>
              <a:t>Khán</a:t>
            </a:r>
            <a:r>
              <a:rPr lang="en-US" sz="5199" spc="113" dirty="0">
                <a:solidFill>
                  <a:srgbClr val="1D3557"/>
                </a:solidFill>
                <a:latin typeface="Roboto Condensed Bold"/>
              </a:rPr>
              <a:t> </a:t>
            </a:r>
            <a:r>
              <a:rPr lang="en-US" sz="5199" spc="113" dirty="0" err="1">
                <a:solidFill>
                  <a:srgbClr val="1D3557"/>
                </a:solidFill>
                <a:latin typeface="Roboto Condensed Bold"/>
              </a:rPr>
              <a:t>giả</a:t>
            </a:r>
            <a:r>
              <a:rPr lang="en-US" sz="5199" spc="113" dirty="0">
                <a:solidFill>
                  <a:srgbClr val="1D3557"/>
                </a:solidFill>
                <a:latin typeface="Roboto Condensed Bold"/>
              </a:rPr>
              <a:t>:</a:t>
            </a:r>
            <a:r>
              <a:rPr lang="en-US" sz="5199" spc="113" dirty="0">
                <a:solidFill>
                  <a:srgbClr val="1D3557"/>
                </a:solidFill>
                <a:latin typeface="Roboto Condensed"/>
              </a:rPr>
              <a:t> </a:t>
            </a:r>
            <a:r>
              <a:rPr lang="en-US" sz="5199" spc="113" dirty="0" err="1">
                <a:solidFill>
                  <a:srgbClr val="1D3557"/>
                </a:solidFill>
                <a:latin typeface="Roboto Condensed"/>
              </a:rPr>
              <a:t>người</a:t>
            </a:r>
            <a:r>
              <a:rPr lang="en-US" sz="5199" spc="113" dirty="0">
                <a:solidFill>
                  <a:srgbClr val="1D3557"/>
                </a:solidFill>
                <a:latin typeface="Roboto Condensed"/>
              </a:rPr>
              <a:t> </a:t>
            </a:r>
            <a:r>
              <a:rPr lang="en-US" sz="5199" spc="113" dirty="0" err="1">
                <a:solidFill>
                  <a:srgbClr val="1D3557"/>
                </a:solidFill>
                <a:latin typeface="Roboto Condensed"/>
              </a:rPr>
              <a:t>xem</a:t>
            </a:r>
            <a:r>
              <a:rPr lang="en-US" sz="5199" spc="113" dirty="0">
                <a:solidFill>
                  <a:srgbClr val="1D3557"/>
                </a:solidFill>
                <a:latin typeface="Roboto Condensed"/>
              </a:rPr>
              <a:t>.</a:t>
            </a:r>
          </a:p>
          <a:p>
            <a:pPr marL="1122679" lvl="1" indent="-561340">
              <a:lnSpc>
                <a:spcPts val="7124"/>
              </a:lnSpc>
              <a:buFont typeface="Arial"/>
              <a:buChar char="•"/>
            </a:pPr>
            <a:r>
              <a:rPr lang="en-US" sz="5199" spc="113" dirty="0" err="1">
                <a:solidFill>
                  <a:srgbClr val="1D3557"/>
                </a:solidFill>
                <a:latin typeface="Roboto Condensed Bold"/>
              </a:rPr>
              <a:t>Thính</a:t>
            </a:r>
            <a:r>
              <a:rPr lang="en-US" sz="5199" spc="113" dirty="0">
                <a:solidFill>
                  <a:srgbClr val="1D3557"/>
                </a:solidFill>
                <a:latin typeface="Roboto Condensed Bold"/>
              </a:rPr>
              <a:t> </a:t>
            </a:r>
            <a:r>
              <a:rPr lang="en-US" sz="5199" spc="113" dirty="0" err="1">
                <a:solidFill>
                  <a:srgbClr val="1D3557"/>
                </a:solidFill>
                <a:latin typeface="Roboto Condensed Bold"/>
              </a:rPr>
              <a:t>giả</a:t>
            </a:r>
            <a:r>
              <a:rPr lang="en-US" sz="5199" spc="113" dirty="0">
                <a:solidFill>
                  <a:srgbClr val="1D3557"/>
                </a:solidFill>
                <a:latin typeface="Roboto Condensed Bold"/>
              </a:rPr>
              <a:t>:</a:t>
            </a:r>
            <a:r>
              <a:rPr lang="en-US" sz="5199" spc="113" dirty="0">
                <a:solidFill>
                  <a:srgbClr val="1D3557"/>
                </a:solidFill>
                <a:latin typeface="Roboto Condensed"/>
              </a:rPr>
              <a:t> </a:t>
            </a:r>
            <a:r>
              <a:rPr lang="en-US" sz="5199" spc="113" dirty="0" err="1">
                <a:solidFill>
                  <a:srgbClr val="1D3557"/>
                </a:solidFill>
                <a:latin typeface="Roboto Condensed"/>
              </a:rPr>
              <a:t>người</a:t>
            </a:r>
            <a:r>
              <a:rPr lang="en-US" sz="5199" spc="113" dirty="0">
                <a:solidFill>
                  <a:srgbClr val="1D3557"/>
                </a:solidFill>
                <a:latin typeface="Roboto Condensed"/>
              </a:rPr>
              <a:t> </a:t>
            </a:r>
            <a:r>
              <a:rPr lang="en-US" sz="5199" spc="113" dirty="0" err="1">
                <a:solidFill>
                  <a:srgbClr val="1D3557"/>
                </a:solidFill>
                <a:latin typeface="Roboto Condensed"/>
              </a:rPr>
              <a:t>nghe</a:t>
            </a:r>
            <a:r>
              <a:rPr lang="en-US" sz="5199" spc="113" dirty="0">
                <a:solidFill>
                  <a:srgbClr val="1D3557"/>
                </a:solidFill>
                <a:latin typeface="Roboto Condensed"/>
              </a:rPr>
              <a:t>.</a:t>
            </a:r>
          </a:p>
          <a:p>
            <a:pPr marL="1122679" lvl="1" indent="-561340">
              <a:lnSpc>
                <a:spcPts val="7124"/>
              </a:lnSpc>
              <a:buFont typeface="Arial"/>
              <a:buChar char="•"/>
            </a:pPr>
            <a:r>
              <a:rPr lang="en-US" sz="5199" spc="113" dirty="0" err="1">
                <a:solidFill>
                  <a:srgbClr val="1D3557"/>
                </a:solidFill>
                <a:latin typeface="Roboto Condensed Bold"/>
              </a:rPr>
              <a:t>Học</a:t>
            </a:r>
            <a:r>
              <a:rPr lang="en-US" sz="5199" spc="113" dirty="0">
                <a:solidFill>
                  <a:srgbClr val="1D3557"/>
                </a:solidFill>
                <a:latin typeface="Roboto Condensed Bold"/>
              </a:rPr>
              <a:t> </a:t>
            </a:r>
            <a:r>
              <a:rPr lang="en-US" sz="5199" spc="113" dirty="0" err="1">
                <a:solidFill>
                  <a:srgbClr val="1D3557"/>
                </a:solidFill>
                <a:latin typeface="Roboto Condensed Bold"/>
              </a:rPr>
              <a:t>giả</a:t>
            </a:r>
            <a:r>
              <a:rPr lang="en-US" sz="5199" spc="113" dirty="0">
                <a:solidFill>
                  <a:srgbClr val="1D3557"/>
                </a:solidFill>
                <a:latin typeface="Roboto Condensed Bold"/>
              </a:rPr>
              <a:t>: </a:t>
            </a:r>
            <a:r>
              <a:rPr lang="en-US" sz="5199" spc="113" dirty="0" err="1">
                <a:solidFill>
                  <a:srgbClr val="1D3557"/>
                </a:solidFill>
                <a:latin typeface="Roboto Condensed"/>
              </a:rPr>
              <a:t>người</a:t>
            </a:r>
            <a:r>
              <a:rPr lang="en-US" sz="5199" spc="113" dirty="0">
                <a:solidFill>
                  <a:srgbClr val="1D3557"/>
                </a:solidFill>
                <a:latin typeface="Roboto Condensed Bold"/>
              </a:rPr>
              <a:t> </a:t>
            </a:r>
            <a:r>
              <a:rPr lang="en-US" sz="5199" spc="113" dirty="0">
                <a:solidFill>
                  <a:srgbClr val="1D3557"/>
                </a:solidFill>
                <a:latin typeface="Roboto Condensed"/>
              </a:rPr>
              <a:t>am </a:t>
            </a:r>
            <a:r>
              <a:rPr lang="en-US" sz="5199" spc="113" dirty="0" err="1">
                <a:solidFill>
                  <a:srgbClr val="1D3557"/>
                </a:solidFill>
                <a:latin typeface="Roboto Condensed"/>
              </a:rPr>
              <a:t>hiểu</a:t>
            </a:r>
            <a:r>
              <a:rPr lang="en-US" sz="5199" spc="113" dirty="0">
                <a:solidFill>
                  <a:srgbClr val="1D3557"/>
                </a:solidFill>
                <a:latin typeface="Roboto Condensed"/>
              </a:rPr>
              <a:t> </a:t>
            </a:r>
            <a:r>
              <a:rPr lang="en-US" sz="5199" spc="113" dirty="0" err="1">
                <a:solidFill>
                  <a:srgbClr val="1D3557"/>
                </a:solidFill>
                <a:latin typeface="Roboto Condensed"/>
              </a:rPr>
              <a:t>một</a:t>
            </a:r>
            <a:r>
              <a:rPr lang="en-US" sz="5199" spc="113" dirty="0">
                <a:solidFill>
                  <a:srgbClr val="1D3557"/>
                </a:solidFill>
                <a:latin typeface="Roboto Condensed"/>
              </a:rPr>
              <a:t> </a:t>
            </a:r>
            <a:r>
              <a:rPr lang="en-US" sz="5199" spc="113" dirty="0" err="1">
                <a:solidFill>
                  <a:srgbClr val="1D3557"/>
                </a:solidFill>
                <a:latin typeface="Roboto Condensed"/>
              </a:rPr>
              <a:t>lĩnh</a:t>
            </a:r>
            <a:r>
              <a:rPr lang="en-US" sz="5199" spc="113" dirty="0">
                <a:solidFill>
                  <a:srgbClr val="1D3557"/>
                </a:solidFill>
                <a:latin typeface="Roboto Condensed"/>
              </a:rPr>
              <a:t> </a:t>
            </a:r>
            <a:r>
              <a:rPr lang="en-US" sz="5199" spc="113" dirty="0" err="1">
                <a:solidFill>
                  <a:srgbClr val="1D3557"/>
                </a:solidFill>
                <a:latin typeface="Roboto Condensed"/>
              </a:rPr>
              <a:t>vực</a:t>
            </a:r>
            <a:r>
              <a:rPr lang="en-US" sz="5199" spc="113" dirty="0">
                <a:solidFill>
                  <a:srgbClr val="1D3557"/>
                </a:solidFill>
                <a:latin typeface="Roboto Condensed"/>
              </a:rPr>
              <a:t>, </a:t>
            </a:r>
            <a:r>
              <a:rPr lang="en-US" sz="5199" spc="113" dirty="0" err="1">
                <a:solidFill>
                  <a:srgbClr val="1D3557"/>
                </a:solidFill>
                <a:latin typeface="Roboto Condensed"/>
              </a:rPr>
              <a:t>trở</a:t>
            </a:r>
            <a:r>
              <a:rPr lang="en-US" sz="5199" spc="113" dirty="0">
                <a:solidFill>
                  <a:srgbClr val="1D3557"/>
                </a:solidFill>
                <a:latin typeface="Roboto Condensed"/>
              </a:rPr>
              <a:t> </a:t>
            </a:r>
            <a:r>
              <a:rPr lang="en-US" sz="5199" spc="113" dirty="0" err="1">
                <a:solidFill>
                  <a:srgbClr val="1D3557"/>
                </a:solidFill>
                <a:latin typeface="Roboto Condensed"/>
              </a:rPr>
              <a:t>thành</a:t>
            </a:r>
            <a:r>
              <a:rPr lang="en-US" sz="5199" spc="113" dirty="0">
                <a:solidFill>
                  <a:srgbClr val="1D3557"/>
                </a:solidFill>
                <a:latin typeface="Roboto Condensed"/>
              </a:rPr>
              <a:t> </a:t>
            </a:r>
            <a:r>
              <a:rPr lang="en-US" sz="5199" spc="113" dirty="0" err="1">
                <a:solidFill>
                  <a:srgbClr val="1D3557"/>
                </a:solidFill>
                <a:latin typeface="Roboto Condensed"/>
              </a:rPr>
              <a:t>chuyên</a:t>
            </a:r>
            <a:r>
              <a:rPr lang="en-US" sz="5199" spc="113" dirty="0">
                <a:solidFill>
                  <a:srgbClr val="1D3557"/>
                </a:solidFill>
                <a:latin typeface="Roboto Condensed"/>
              </a:rPr>
              <a:t> </a:t>
            </a:r>
            <a:r>
              <a:rPr lang="en-US" sz="5199" spc="113" dirty="0" err="1">
                <a:solidFill>
                  <a:srgbClr val="1D3557"/>
                </a:solidFill>
                <a:latin typeface="Roboto Condensed"/>
              </a:rPr>
              <a:t>gia</a:t>
            </a:r>
            <a:r>
              <a:rPr lang="en-US" sz="5199" spc="113" dirty="0">
                <a:solidFill>
                  <a:srgbClr val="1D3557"/>
                </a:solidFill>
                <a:latin typeface="Roboto Condensed"/>
              </a:rPr>
              <a:t> </a:t>
            </a:r>
            <a:r>
              <a:rPr lang="en-US" sz="5199" spc="113" dirty="0" err="1">
                <a:solidFill>
                  <a:srgbClr val="1D3557"/>
                </a:solidFill>
                <a:latin typeface="Roboto Condensed"/>
              </a:rPr>
              <a:t>trong</a:t>
            </a:r>
            <a:r>
              <a:rPr lang="en-US" sz="5199" spc="113" dirty="0">
                <a:solidFill>
                  <a:srgbClr val="1D3557"/>
                </a:solidFill>
                <a:latin typeface="Roboto Condensed"/>
              </a:rPr>
              <a:t> </a:t>
            </a:r>
            <a:r>
              <a:rPr lang="en-US" sz="5199" spc="113" dirty="0" err="1">
                <a:solidFill>
                  <a:srgbClr val="1D3557"/>
                </a:solidFill>
                <a:latin typeface="Roboto Condensed"/>
              </a:rPr>
              <a:t>lĩnh</a:t>
            </a:r>
            <a:r>
              <a:rPr lang="en-US" sz="5199" spc="113" dirty="0">
                <a:solidFill>
                  <a:srgbClr val="1D3557"/>
                </a:solidFill>
                <a:latin typeface="Roboto Condensed"/>
              </a:rPr>
              <a:t> </a:t>
            </a:r>
            <a:r>
              <a:rPr lang="en-US" sz="5199" spc="113" dirty="0" err="1">
                <a:solidFill>
                  <a:srgbClr val="1D3557"/>
                </a:solidFill>
                <a:latin typeface="Roboto Condensed"/>
              </a:rPr>
              <a:t>vực</a:t>
            </a:r>
            <a:r>
              <a:rPr lang="en-US" sz="5199" spc="113" dirty="0">
                <a:solidFill>
                  <a:srgbClr val="1D3557"/>
                </a:solidFill>
                <a:latin typeface="Roboto Condensed"/>
              </a:rPr>
              <a:t> </a:t>
            </a:r>
            <a:r>
              <a:rPr lang="en-US" sz="5199" spc="113" dirty="0" err="1">
                <a:solidFill>
                  <a:srgbClr val="1D3557"/>
                </a:solidFill>
                <a:latin typeface="Roboto Condensed"/>
              </a:rPr>
              <a:t>đó</a:t>
            </a:r>
            <a:r>
              <a:rPr lang="en-US" sz="5199" spc="113" dirty="0">
                <a:solidFill>
                  <a:srgbClr val="1D3557"/>
                </a:solidFill>
                <a:latin typeface="Roboto Condensed"/>
              </a:rPr>
              <a:t>.</a:t>
            </a:r>
          </a:p>
          <a:p>
            <a:pPr marL="1122679" lvl="1" indent="-561340">
              <a:lnSpc>
                <a:spcPts val="7123"/>
              </a:lnSpc>
              <a:buFont typeface="Arial"/>
              <a:buChar char="•"/>
            </a:pPr>
            <a:r>
              <a:rPr lang="en-US" sz="5199" spc="109" dirty="0" err="1">
                <a:solidFill>
                  <a:srgbClr val="1D3557"/>
                </a:solidFill>
                <a:latin typeface="Roboto Condensed Bold"/>
              </a:rPr>
              <a:t>Độc</a:t>
            </a:r>
            <a:r>
              <a:rPr lang="en-US" sz="5199" spc="109" dirty="0">
                <a:solidFill>
                  <a:srgbClr val="1D3557"/>
                </a:solidFill>
                <a:latin typeface="Roboto Condensed Bold"/>
              </a:rPr>
              <a:t> </a:t>
            </a:r>
            <a:r>
              <a:rPr lang="en-US" sz="5199" spc="109" dirty="0" err="1">
                <a:solidFill>
                  <a:srgbClr val="1D3557"/>
                </a:solidFill>
                <a:latin typeface="Roboto Condensed Bold"/>
              </a:rPr>
              <a:t>giả</a:t>
            </a:r>
            <a:r>
              <a:rPr lang="en-US" sz="5199" spc="109" dirty="0">
                <a:solidFill>
                  <a:srgbClr val="1D3557"/>
                </a:solidFill>
                <a:latin typeface="Roboto Condensed Bold"/>
              </a:rPr>
              <a:t>:</a:t>
            </a:r>
            <a:r>
              <a:rPr lang="en-US" sz="5199" spc="109" dirty="0">
                <a:solidFill>
                  <a:srgbClr val="1D3557"/>
                </a:solidFill>
                <a:latin typeface="Roboto Condensed"/>
              </a:rPr>
              <a:t> </a:t>
            </a:r>
            <a:r>
              <a:rPr lang="en-US" sz="5199" spc="109" dirty="0" err="1">
                <a:solidFill>
                  <a:srgbClr val="1D3557"/>
                </a:solidFill>
                <a:latin typeface="Roboto Condensed"/>
              </a:rPr>
              <a:t>người</a:t>
            </a:r>
            <a:r>
              <a:rPr lang="en-US" sz="5199" spc="109" dirty="0">
                <a:solidFill>
                  <a:srgbClr val="1D3557"/>
                </a:solidFill>
                <a:latin typeface="Roboto Condensed"/>
              </a:rPr>
              <a:t> </a:t>
            </a:r>
            <a:r>
              <a:rPr lang="en-US" sz="5199" spc="109" dirty="0" err="1">
                <a:solidFill>
                  <a:srgbClr val="1D3557"/>
                </a:solidFill>
                <a:latin typeface="Roboto Condensed"/>
              </a:rPr>
              <a:t>đọc</a:t>
            </a:r>
            <a:r>
              <a:rPr lang="en-US" sz="5199" spc="109" dirty="0">
                <a:solidFill>
                  <a:srgbClr val="1D3557"/>
                </a:solidFill>
                <a:latin typeface="Roboto Condensed"/>
              </a:rPr>
              <a:t>.</a:t>
            </a:r>
          </a:p>
          <a:p>
            <a:pPr>
              <a:lnSpc>
                <a:spcPts val="7124"/>
              </a:lnSpc>
            </a:pPr>
            <a:r>
              <a:rPr lang="en-US" sz="5199" spc="113" dirty="0">
                <a:solidFill>
                  <a:srgbClr val="1D3557"/>
                </a:solidFill>
                <a:latin typeface="Roboto Condensed"/>
              </a:rPr>
              <a:t>        ...</a:t>
            </a:r>
          </a:p>
        </p:txBody>
      </p:sp>
      <p:sp>
        <p:nvSpPr>
          <p:cNvPr id="14" name="TextBox 14"/>
          <p:cNvSpPr txBox="1"/>
          <p:nvPr/>
        </p:nvSpPr>
        <p:spPr>
          <a:xfrm>
            <a:off x="7647642" y="1509602"/>
            <a:ext cx="3519441" cy="936625"/>
          </a:xfrm>
          <a:prstGeom prst="rect">
            <a:avLst/>
          </a:prstGeom>
        </p:spPr>
        <p:txBody>
          <a:bodyPr lIns="0" tIns="0" rIns="0" bIns="0" rtlCol="0" anchor="t">
            <a:spAutoFit/>
          </a:bodyPr>
          <a:lstStyle/>
          <a:p>
            <a:pPr algn="ctr">
              <a:lnSpc>
                <a:spcPts val="7699"/>
              </a:lnSpc>
            </a:pPr>
            <a:r>
              <a:rPr lang="en-US" sz="5499" dirty="0" err="1">
                <a:solidFill>
                  <a:srgbClr val="1D3557"/>
                </a:solidFill>
                <a:latin typeface="Roboto Condensed Bold"/>
              </a:rPr>
              <a:t>Bài</a:t>
            </a:r>
            <a:r>
              <a:rPr lang="en-US" sz="5499" dirty="0">
                <a:solidFill>
                  <a:srgbClr val="1D3557"/>
                </a:solidFill>
                <a:latin typeface="Roboto Condensed Bold"/>
              </a:rPr>
              <a:t> 1 (Tr. 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8DAD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b="8"/>
          <a:stretch>
            <a:fillRect/>
          </a:stretch>
        </p:blipFill>
        <p:spPr>
          <a:xfrm>
            <a:off x="-1558990" y="-1189750"/>
            <a:ext cx="4457468" cy="4114800"/>
          </a:xfrm>
          <a:prstGeom prst="rect">
            <a:avLst/>
          </a:prstGeom>
        </p:spPr>
      </p:pic>
      <p:pic>
        <p:nvPicPr>
          <p:cNvPr id="3" name="Picture 3"/>
          <p:cNvPicPr>
            <a:picLocks noChangeAspect="1"/>
          </p:cNvPicPr>
          <p:nvPr/>
        </p:nvPicPr>
        <p:blipFill>
          <a:blip r:embed="rId3"/>
          <a:srcRect b="8"/>
          <a:stretch>
            <a:fillRect/>
          </a:stretch>
        </p:blipFill>
        <p:spPr>
          <a:xfrm>
            <a:off x="15412979" y="-1189750"/>
            <a:ext cx="4457468" cy="4114800"/>
          </a:xfrm>
          <a:prstGeom prst="rect">
            <a:avLst/>
          </a:prstGeom>
        </p:spPr>
      </p:pic>
      <p:pic>
        <p:nvPicPr>
          <p:cNvPr id="4" name="Picture 4"/>
          <p:cNvPicPr>
            <a:picLocks noChangeAspect="1"/>
          </p:cNvPicPr>
          <p:nvPr/>
        </p:nvPicPr>
        <p:blipFill>
          <a:blip r:embed="rId4"/>
          <a:srcRect r="76"/>
          <a:stretch>
            <a:fillRect/>
          </a:stretch>
        </p:blipFill>
        <p:spPr>
          <a:xfrm>
            <a:off x="15771192" y="3346024"/>
            <a:ext cx="1634902" cy="1376290"/>
          </a:xfrm>
          <a:prstGeom prst="rect">
            <a:avLst/>
          </a:prstGeom>
        </p:spPr>
      </p:pic>
      <p:pic>
        <p:nvPicPr>
          <p:cNvPr id="5" name="Picture 5"/>
          <p:cNvPicPr>
            <a:picLocks noChangeAspect="1"/>
          </p:cNvPicPr>
          <p:nvPr/>
        </p:nvPicPr>
        <p:blipFill>
          <a:blip r:embed="rId5"/>
          <a:srcRect l="63507" t="30213" r="27"/>
          <a:stretch>
            <a:fillRect/>
          </a:stretch>
        </p:blipFill>
        <p:spPr>
          <a:xfrm rot="2392199">
            <a:off x="17259300" y="8966450"/>
            <a:ext cx="596623" cy="960464"/>
          </a:xfrm>
          <a:prstGeom prst="rect">
            <a:avLst/>
          </a:prstGeom>
        </p:spPr>
      </p:pic>
      <p:pic>
        <p:nvPicPr>
          <p:cNvPr id="6" name="Picture 6"/>
          <p:cNvPicPr>
            <a:picLocks noChangeAspect="1"/>
          </p:cNvPicPr>
          <p:nvPr/>
        </p:nvPicPr>
        <p:blipFill>
          <a:blip r:embed="rId6"/>
          <a:srcRect l="63507" t="30213" r="27"/>
          <a:stretch>
            <a:fillRect/>
          </a:stretch>
        </p:blipFill>
        <p:spPr>
          <a:xfrm rot="8818800">
            <a:off x="489380" y="4807307"/>
            <a:ext cx="596623" cy="960464"/>
          </a:xfrm>
          <a:prstGeom prst="rect">
            <a:avLst/>
          </a:prstGeom>
        </p:spPr>
      </p:pic>
      <p:pic>
        <p:nvPicPr>
          <p:cNvPr id="7" name="Picture 7"/>
          <p:cNvPicPr>
            <a:picLocks noChangeAspect="1"/>
          </p:cNvPicPr>
          <p:nvPr/>
        </p:nvPicPr>
        <p:blipFill>
          <a:blip r:embed="rId7"/>
          <a:srcRect b="76"/>
          <a:stretch>
            <a:fillRect/>
          </a:stretch>
        </p:blipFill>
        <p:spPr>
          <a:xfrm>
            <a:off x="6352711" y="2992274"/>
            <a:ext cx="11221119" cy="8219470"/>
          </a:xfrm>
          <a:prstGeom prst="rect">
            <a:avLst/>
          </a:prstGeom>
        </p:spPr>
      </p:pic>
      <p:grpSp>
        <p:nvGrpSpPr>
          <p:cNvPr id="8" name="Group 8"/>
          <p:cNvGrpSpPr/>
          <p:nvPr/>
        </p:nvGrpSpPr>
        <p:grpSpPr>
          <a:xfrm>
            <a:off x="511312" y="392286"/>
            <a:ext cx="17170844" cy="658590"/>
            <a:chOff x="0" y="0"/>
            <a:chExt cx="22894459" cy="878120"/>
          </a:xfrm>
        </p:grpSpPr>
        <p:sp>
          <p:nvSpPr>
            <p:cNvPr id="9" name="Freeform 9"/>
            <p:cNvSpPr/>
            <p:nvPr/>
          </p:nvSpPr>
          <p:spPr>
            <a:xfrm>
              <a:off x="0" y="0"/>
              <a:ext cx="22894418" cy="878078"/>
            </a:xfrm>
            <a:custGeom>
              <a:avLst/>
              <a:gdLst/>
              <a:ahLst/>
              <a:cxnLst/>
              <a:rect l="l" t="t" r="r" b="b"/>
              <a:pathLst>
                <a:path w="22894418" h="878078">
                  <a:moveTo>
                    <a:pt x="116459" y="0"/>
                  </a:moveTo>
                  <a:lnTo>
                    <a:pt x="22778086" y="0"/>
                  </a:lnTo>
                  <a:cubicBezTo>
                    <a:pt x="22808947" y="0"/>
                    <a:pt x="22838538" y="12319"/>
                    <a:pt x="22860381" y="34036"/>
                  </a:cubicBezTo>
                  <a:cubicBezTo>
                    <a:pt x="22882225" y="55753"/>
                    <a:pt x="22894418" y="85471"/>
                    <a:pt x="22894418" y="116332"/>
                  </a:cubicBezTo>
                  <a:lnTo>
                    <a:pt x="22894418" y="761746"/>
                  </a:lnTo>
                  <a:cubicBezTo>
                    <a:pt x="22894418" y="792607"/>
                    <a:pt x="22882098" y="822198"/>
                    <a:pt x="22860381" y="844042"/>
                  </a:cubicBezTo>
                  <a:cubicBezTo>
                    <a:pt x="22838665" y="865886"/>
                    <a:pt x="22808947" y="878078"/>
                    <a:pt x="22778086" y="878078"/>
                  </a:cubicBezTo>
                  <a:lnTo>
                    <a:pt x="116459" y="878078"/>
                  </a:lnTo>
                  <a:cubicBezTo>
                    <a:pt x="85598" y="878078"/>
                    <a:pt x="56007" y="865759"/>
                    <a:pt x="34163" y="844042"/>
                  </a:cubicBezTo>
                  <a:cubicBezTo>
                    <a:pt x="12319" y="822325"/>
                    <a:pt x="0" y="792607"/>
                    <a:pt x="0" y="761746"/>
                  </a:cubicBezTo>
                  <a:lnTo>
                    <a:pt x="0" y="116459"/>
                  </a:lnTo>
                  <a:cubicBezTo>
                    <a:pt x="0" y="85598"/>
                    <a:pt x="12319" y="55880"/>
                    <a:pt x="34036" y="34036"/>
                  </a:cubicBezTo>
                  <a:cubicBezTo>
                    <a:pt x="55753" y="12192"/>
                    <a:pt x="85598" y="0"/>
                    <a:pt x="116459" y="0"/>
                  </a:cubicBezTo>
                  <a:close/>
                </a:path>
              </a:pathLst>
            </a:custGeom>
            <a:solidFill>
              <a:srgbClr val="FFFFFF"/>
            </a:solidFill>
          </p:spPr>
          <p:txBody>
            <a:bodyPr/>
            <a:lstStyle/>
            <a:p>
              <a:endParaRPr lang="en-VN"/>
            </a:p>
          </p:txBody>
        </p:sp>
      </p:grpSp>
      <p:sp>
        <p:nvSpPr>
          <p:cNvPr id="10" name="TextBox 10"/>
          <p:cNvSpPr txBox="1"/>
          <p:nvPr/>
        </p:nvSpPr>
        <p:spPr>
          <a:xfrm>
            <a:off x="1247661" y="402778"/>
            <a:ext cx="937801" cy="542005"/>
          </a:xfrm>
          <a:prstGeom prst="rect">
            <a:avLst/>
          </a:prstGeom>
        </p:spPr>
        <p:txBody>
          <a:bodyPr lIns="0" tIns="0" rIns="0" bIns="0" rtlCol="0" anchor="t">
            <a:spAutoFit/>
          </a:bodyPr>
          <a:lstStyle/>
          <a:p>
            <a:pPr algn="l">
              <a:lnSpc>
                <a:spcPts val="3835"/>
              </a:lnSpc>
            </a:pPr>
            <a:r>
              <a:rPr lang="en-US" sz="2799" spc="61">
                <a:solidFill>
                  <a:srgbClr val="446889"/>
                </a:solidFill>
                <a:latin typeface="Roboto Condensed"/>
              </a:rPr>
              <a:t>LỚP 6</a:t>
            </a:r>
          </a:p>
        </p:txBody>
      </p:sp>
      <p:sp>
        <p:nvSpPr>
          <p:cNvPr id="11" name="TextBox 11"/>
          <p:cNvSpPr txBox="1"/>
          <p:nvPr/>
        </p:nvSpPr>
        <p:spPr>
          <a:xfrm>
            <a:off x="10909876" y="386109"/>
            <a:ext cx="6226497" cy="500355"/>
          </a:xfrm>
          <a:prstGeom prst="rect">
            <a:avLst/>
          </a:prstGeom>
        </p:spPr>
        <p:txBody>
          <a:bodyPr lIns="0" tIns="0" rIns="0" bIns="0" rtlCol="0" anchor="t">
            <a:spAutoFit/>
          </a:bodyPr>
          <a:lstStyle/>
          <a:p>
            <a:pPr algn="r">
              <a:lnSpc>
                <a:spcPts val="3919"/>
              </a:lnSpc>
            </a:pPr>
            <a:r>
              <a:rPr lang="en-US" sz="2799" spc="139">
                <a:solidFill>
                  <a:srgbClr val="446889"/>
                </a:solidFill>
                <a:latin typeface="Roboto Condensed"/>
              </a:rPr>
              <a:t>KNTT</a:t>
            </a:r>
          </a:p>
        </p:txBody>
      </p:sp>
      <p:sp>
        <p:nvSpPr>
          <p:cNvPr id="12" name="TextBox 12"/>
          <p:cNvSpPr txBox="1"/>
          <p:nvPr/>
        </p:nvSpPr>
        <p:spPr>
          <a:xfrm>
            <a:off x="1357637" y="1267972"/>
            <a:ext cx="15572727" cy="2362200"/>
          </a:xfrm>
          <a:prstGeom prst="rect">
            <a:avLst/>
          </a:prstGeom>
        </p:spPr>
        <p:txBody>
          <a:bodyPr lIns="0" tIns="0" rIns="0" bIns="0" rtlCol="0" anchor="t">
            <a:spAutoFit/>
          </a:bodyPr>
          <a:lstStyle/>
          <a:p>
            <a:pPr algn="just">
              <a:lnSpc>
                <a:spcPts val="6299"/>
              </a:lnSpc>
            </a:pPr>
            <a:r>
              <a:rPr lang="en-US" sz="4500" spc="40">
                <a:solidFill>
                  <a:srgbClr val="E63946"/>
                </a:solidFill>
                <a:latin typeface="Fraunces Bold"/>
              </a:rPr>
              <a:t>I. TỪ GHÉP, TỪ LÁY, NGHĨA CỦA TỪ, CỤM TỪ VÀ BIỆN PHÁP TU TỪ SO SÁNH</a:t>
            </a:r>
          </a:p>
          <a:p>
            <a:pPr algn="just">
              <a:lnSpc>
                <a:spcPts val="6299"/>
              </a:lnSpc>
            </a:pPr>
            <a:endParaRPr lang="en-US" sz="4500" spc="40">
              <a:solidFill>
                <a:srgbClr val="E63946"/>
              </a:solidFill>
              <a:latin typeface="Fraunces Bold"/>
            </a:endParaRPr>
          </a:p>
        </p:txBody>
      </p:sp>
      <p:sp>
        <p:nvSpPr>
          <p:cNvPr id="13" name="TextBox 13"/>
          <p:cNvSpPr txBox="1"/>
          <p:nvPr/>
        </p:nvSpPr>
        <p:spPr>
          <a:xfrm>
            <a:off x="7937466" y="5029200"/>
            <a:ext cx="7475513" cy="3971509"/>
          </a:xfrm>
          <a:prstGeom prst="rect">
            <a:avLst/>
          </a:prstGeom>
        </p:spPr>
        <p:txBody>
          <a:bodyPr lIns="0" tIns="0" rIns="0" bIns="0" rtlCol="0" anchor="t">
            <a:spAutoFit/>
          </a:bodyPr>
          <a:lstStyle/>
          <a:p>
            <a:pPr marL="1217974" lvl="1" indent="-608987" algn="just">
              <a:lnSpc>
                <a:spcPts val="7897"/>
              </a:lnSpc>
              <a:buFont typeface="Arial"/>
              <a:buChar char="•"/>
            </a:pPr>
            <a:r>
              <a:rPr lang="en-US" sz="5641">
                <a:solidFill>
                  <a:srgbClr val="446889"/>
                </a:solidFill>
                <a:latin typeface="Roboto Condensed"/>
              </a:rPr>
              <a:t>Thực hiện bài tập 2, 3 (SGK, tr. 9)</a:t>
            </a:r>
          </a:p>
          <a:p>
            <a:pPr marL="1217974" lvl="1" indent="-608987" algn="just">
              <a:lnSpc>
                <a:spcPts val="7897"/>
              </a:lnSpc>
              <a:buFont typeface="Arial"/>
              <a:buChar char="•"/>
            </a:pPr>
            <a:r>
              <a:rPr lang="en-US" sz="5641">
                <a:solidFill>
                  <a:srgbClr val="446889"/>
                </a:solidFill>
                <a:latin typeface="Roboto Condensed"/>
              </a:rPr>
              <a:t>Thảo luận theo cặp.</a:t>
            </a:r>
          </a:p>
          <a:p>
            <a:pPr marL="1217974" lvl="1" indent="-608987" algn="just">
              <a:lnSpc>
                <a:spcPts val="7897"/>
              </a:lnSpc>
              <a:buFont typeface="Arial"/>
              <a:buChar char="•"/>
            </a:pPr>
            <a:r>
              <a:rPr lang="en-US" sz="5641">
                <a:solidFill>
                  <a:srgbClr val="446889"/>
                </a:solidFill>
                <a:latin typeface="Roboto Condensed"/>
              </a:rPr>
              <a:t>Thời gian: 10 phút</a:t>
            </a:r>
          </a:p>
        </p:txBody>
      </p:sp>
      <p:pic>
        <p:nvPicPr>
          <p:cNvPr id="14" name="Picture 14"/>
          <p:cNvPicPr>
            <a:picLocks noChangeAspect="1"/>
          </p:cNvPicPr>
          <p:nvPr/>
        </p:nvPicPr>
        <p:blipFill>
          <a:blip r:embed="rId8"/>
          <a:srcRect b="128"/>
          <a:stretch>
            <a:fillRect/>
          </a:stretch>
        </p:blipFill>
        <p:spPr>
          <a:xfrm>
            <a:off x="787691" y="3346024"/>
            <a:ext cx="5565020" cy="112115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8DAD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b="8"/>
          <a:stretch>
            <a:fillRect/>
          </a:stretch>
        </p:blipFill>
        <p:spPr>
          <a:xfrm>
            <a:off x="-1558990" y="-1189750"/>
            <a:ext cx="4457468" cy="4114800"/>
          </a:xfrm>
          <a:prstGeom prst="rect">
            <a:avLst/>
          </a:prstGeom>
        </p:spPr>
      </p:pic>
      <p:pic>
        <p:nvPicPr>
          <p:cNvPr id="3" name="Picture 3"/>
          <p:cNvPicPr>
            <a:picLocks noChangeAspect="1"/>
          </p:cNvPicPr>
          <p:nvPr/>
        </p:nvPicPr>
        <p:blipFill>
          <a:blip r:embed="rId3"/>
          <a:srcRect b="8"/>
          <a:stretch>
            <a:fillRect/>
          </a:stretch>
        </p:blipFill>
        <p:spPr>
          <a:xfrm>
            <a:off x="15412979" y="-1189750"/>
            <a:ext cx="4457468" cy="4114800"/>
          </a:xfrm>
          <a:prstGeom prst="rect">
            <a:avLst/>
          </a:prstGeom>
        </p:spPr>
      </p:pic>
      <p:pic>
        <p:nvPicPr>
          <p:cNvPr id="4" name="Picture 4"/>
          <p:cNvPicPr>
            <a:picLocks noChangeAspect="1"/>
          </p:cNvPicPr>
          <p:nvPr/>
        </p:nvPicPr>
        <p:blipFill>
          <a:blip r:embed="rId4"/>
          <a:srcRect l="63507" t="30213" r="27"/>
          <a:stretch>
            <a:fillRect/>
          </a:stretch>
        </p:blipFill>
        <p:spPr>
          <a:xfrm rot="2392199">
            <a:off x="17259300" y="8966450"/>
            <a:ext cx="596623" cy="960464"/>
          </a:xfrm>
          <a:prstGeom prst="rect">
            <a:avLst/>
          </a:prstGeom>
        </p:spPr>
      </p:pic>
      <p:pic>
        <p:nvPicPr>
          <p:cNvPr id="5" name="Picture 5"/>
          <p:cNvPicPr>
            <a:picLocks noChangeAspect="1"/>
          </p:cNvPicPr>
          <p:nvPr/>
        </p:nvPicPr>
        <p:blipFill>
          <a:blip r:embed="rId5"/>
          <a:srcRect l="63507" t="30213" r="27"/>
          <a:stretch>
            <a:fillRect/>
          </a:stretch>
        </p:blipFill>
        <p:spPr>
          <a:xfrm rot="8818800">
            <a:off x="489380" y="4807307"/>
            <a:ext cx="596623" cy="960464"/>
          </a:xfrm>
          <a:prstGeom prst="rect">
            <a:avLst/>
          </a:prstGeom>
        </p:spPr>
      </p:pic>
      <p:grpSp>
        <p:nvGrpSpPr>
          <p:cNvPr id="6" name="Group 6"/>
          <p:cNvGrpSpPr/>
          <p:nvPr/>
        </p:nvGrpSpPr>
        <p:grpSpPr>
          <a:xfrm>
            <a:off x="511312" y="392286"/>
            <a:ext cx="17170844" cy="658590"/>
            <a:chOff x="0" y="0"/>
            <a:chExt cx="22894459" cy="878120"/>
          </a:xfrm>
        </p:grpSpPr>
        <p:sp>
          <p:nvSpPr>
            <p:cNvPr id="7" name="Freeform 7"/>
            <p:cNvSpPr/>
            <p:nvPr/>
          </p:nvSpPr>
          <p:spPr>
            <a:xfrm>
              <a:off x="0" y="0"/>
              <a:ext cx="22894418" cy="878078"/>
            </a:xfrm>
            <a:custGeom>
              <a:avLst/>
              <a:gdLst/>
              <a:ahLst/>
              <a:cxnLst/>
              <a:rect l="l" t="t" r="r" b="b"/>
              <a:pathLst>
                <a:path w="22894418" h="878078">
                  <a:moveTo>
                    <a:pt x="116459" y="0"/>
                  </a:moveTo>
                  <a:lnTo>
                    <a:pt x="22778086" y="0"/>
                  </a:lnTo>
                  <a:cubicBezTo>
                    <a:pt x="22808947" y="0"/>
                    <a:pt x="22838538" y="12319"/>
                    <a:pt x="22860381" y="34036"/>
                  </a:cubicBezTo>
                  <a:cubicBezTo>
                    <a:pt x="22882225" y="55753"/>
                    <a:pt x="22894418" y="85471"/>
                    <a:pt x="22894418" y="116332"/>
                  </a:cubicBezTo>
                  <a:lnTo>
                    <a:pt x="22894418" y="761746"/>
                  </a:lnTo>
                  <a:cubicBezTo>
                    <a:pt x="22894418" y="792607"/>
                    <a:pt x="22882098" y="822198"/>
                    <a:pt x="22860381" y="844042"/>
                  </a:cubicBezTo>
                  <a:cubicBezTo>
                    <a:pt x="22838665" y="865886"/>
                    <a:pt x="22808947" y="878078"/>
                    <a:pt x="22778086" y="878078"/>
                  </a:cubicBezTo>
                  <a:lnTo>
                    <a:pt x="116459" y="878078"/>
                  </a:lnTo>
                  <a:cubicBezTo>
                    <a:pt x="85598" y="878078"/>
                    <a:pt x="56007" y="865759"/>
                    <a:pt x="34163" y="844042"/>
                  </a:cubicBezTo>
                  <a:cubicBezTo>
                    <a:pt x="12319" y="822325"/>
                    <a:pt x="0" y="792607"/>
                    <a:pt x="0" y="761746"/>
                  </a:cubicBezTo>
                  <a:lnTo>
                    <a:pt x="0" y="116459"/>
                  </a:lnTo>
                  <a:cubicBezTo>
                    <a:pt x="0" y="85598"/>
                    <a:pt x="12319" y="55880"/>
                    <a:pt x="34036" y="34036"/>
                  </a:cubicBezTo>
                  <a:cubicBezTo>
                    <a:pt x="55753" y="12192"/>
                    <a:pt x="85598" y="0"/>
                    <a:pt x="116459" y="0"/>
                  </a:cubicBezTo>
                  <a:close/>
                </a:path>
              </a:pathLst>
            </a:custGeom>
            <a:solidFill>
              <a:srgbClr val="FFFFFF"/>
            </a:solidFill>
          </p:spPr>
          <p:txBody>
            <a:bodyPr/>
            <a:lstStyle/>
            <a:p>
              <a:endParaRPr lang="en-VN"/>
            </a:p>
          </p:txBody>
        </p:sp>
      </p:grpSp>
      <p:sp>
        <p:nvSpPr>
          <p:cNvPr id="8" name="TextBox 8"/>
          <p:cNvSpPr txBox="1"/>
          <p:nvPr/>
        </p:nvSpPr>
        <p:spPr>
          <a:xfrm>
            <a:off x="1247661" y="402778"/>
            <a:ext cx="937801" cy="542005"/>
          </a:xfrm>
          <a:prstGeom prst="rect">
            <a:avLst/>
          </a:prstGeom>
        </p:spPr>
        <p:txBody>
          <a:bodyPr lIns="0" tIns="0" rIns="0" bIns="0" rtlCol="0" anchor="t">
            <a:spAutoFit/>
          </a:bodyPr>
          <a:lstStyle/>
          <a:p>
            <a:pPr algn="l">
              <a:lnSpc>
                <a:spcPts val="3835"/>
              </a:lnSpc>
            </a:pPr>
            <a:r>
              <a:rPr lang="en-US" sz="2799" spc="61">
                <a:solidFill>
                  <a:srgbClr val="446889"/>
                </a:solidFill>
                <a:latin typeface="Roboto Condensed"/>
              </a:rPr>
              <a:t>LỚP 6</a:t>
            </a:r>
          </a:p>
        </p:txBody>
      </p:sp>
      <p:sp>
        <p:nvSpPr>
          <p:cNvPr id="9" name="TextBox 9"/>
          <p:cNvSpPr txBox="1"/>
          <p:nvPr/>
        </p:nvSpPr>
        <p:spPr>
          <a:xfrm>
            <a:off x="10909876" y="386109"/>
            <a:ext cx="6226497" cy="500355"/>
          </a:xfrm>
          <a:prstGeom prst="rect">
            <a:avLst/>
          </a:prstGeom>
        </p:spPr>
        <p:txBody>
          <a:bodyPr lIns="0" tIns="0" rIns="0" bIns="0" rtlCol="0" anchor="t">
            <a:spAutoFit/>
          </a:bodyPr>
          <a:lstStyle/>
          <a:p>
            <a:pPr algn="r">
              <a:lnSpc>
                <a:spcPts val="3919"/>
              </a:lnSpc>
            </a:pPr>
            <a:r>
              <a:rPr lang="en-US" sz="2799" spc="139">
                <a:solidFill>
                  <a:srgbClr val="446889"/>
                </a:solidFill>
                <a:latin typeface="Roboto Condensed"/>
              </a:rPr>
              <a:t>KNTT</a:t>
            </a:r>
          </a:p>
        </p:txBody>
      </p:sp>
      <p:sp>
        <p:nvSpPr>
          <p:cNvPr id="10" name="TextBox 10"/>
          <p:cNvSpPr txBox="1"/>
          <p:nvPr/>
        </p:nvSpPr>
        <p:spPr>
          <a:xfrm>
            <a:off x="1357637" y="1267972"/>
            <a:ext cx="15572727" cy="2362200"/>
          </a:xfrm>
          <a:prstGeom prst="rect">
            <a:avLst/>
          </a:prstGeom>
        </p:spPr>
        <p:txBody>
          <a:bodyPr lIns="0" tIns="0" rIns="0" bIns="0" rtlCol="0" anchor="t">
            <a:spAutoFit/>
          </a:bodyPr>
          <a:lstStyle/>
          <a:p>
            <a:pPr algn="just">
              <a:lnSpc>
                <a:spcPts val="6299"/>
              </a:lnSpc>
            </a:pPr>
            <a:r>
              <a:rPr lang="en-US" sz="4500" spc="40">
                <a:solidFill>
                  <a:srgbClr val="E63946"/>
                </a:solidFill>
                <a:latin typeface="Fraunces Bold"/>
              </a:rPr>
              <a:t>I. TỪ GHÉP, TỪ LÁY, NGHĨA CỦA TỪ, CỤM TỪ VÀ BIỆN PHÁP TU TỪ SO SÁNH</a:t>
            </a:r>
          </a:p>
          <a:p>
            <a:pPr algn="just">
              <a:lnSpc>
                <a:spcPts val="6299"/>
              </a:lnSpc>
            </a:pPr>
            <a:endParaRPr lang="en-US" sz="4500" spc="40">
              <a:solidFill>
                <a:srgbClr val="E63946"/>
              </a:solidFill>
              <a:latin typeface="Fraunces Bold"/>
            </a:endParaRPr>
          </a:p>
        </p:txBody>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85462" y="3630172"/>
            <a:ext cx="13744707" cy="10080374"/>
          </a:xfrm>
          <a:prstGeom prst="rect">
            <a:avLst/>
          </a:prstGeom>
        </p:spPr>
      </p:pic>
      <p:sp>
        <p:nvSpPr>
          <p:cNvPr id="12" name="TextBox 12"/>
          <p:cNvSpPr txBox="1"/>
          <p:nvPr/>
        </p:nvSpPr>
        <p:spPr>
          <a:xfrm>
            <a:off x="3289479" y="5038725"/>
            <a:ext cx="11536674" cy="3521075"/>
          </a:xfrm>
          <a:prstGeom prst="rect">
            <a:avLst/>
          </a:prstGeom>
        </p:spPr>
        <p:txBody>
          <a:bodyPr lIns="0" tIns="0" rIns="0" bIns="0" rtlCol="0" anchor="t">
            <a:spAutoFit/>
          </a:bodyPr>
          <a:lstStyle/>
          <a:p>
            <a:pPr algn="just">
              <a:lnSpc>
                <a:spcPts val="7000"/>
              </a:lnSpc>
            </a:pPr>
            <a:r>
              <a:rPr lang="en-US" sz="5000">
                <a:solidFill>
                  <a:srgbClr val="000000"/>
                </a:solidFill>
                <a:latin typeface="Roboto Condensed Bold"/>
              </a:rPr>
              <a:t>Bài 2.</a:t>
            </a:r>
            <a:r>
              <a:rPr lang="en-US" sz="5000">
                <a:solidFill>
                  <a:srgbClr val="000000"/>
                </a:solidFill>
                <a:latin typeface="Roboto Condensed"/>
              </a:rPr>
              <a:t> Xác định các từ ghép và từ láy trong những từ sau: </a:t>
            </a:r>
            <a:r>
              <a:rPr lang="en-US" sz="5000">
                <a:solidFill>
                  <a:srgbClr val="000000"/>
                </a:solidFill>
                <a:latin typeface="Roboto Condensed Italics"/>
              </a:rPr>
              <a:t>mặt mũi, xâm phạm, lo sợ, tài giỏi, vội vàng, gom góp, hoảng hốt, đền đáp.</a:t>
            </a:r>
            <a:r>
              <a:rPr lang="en-US" sz="5000">
                <a:solidFill>
                  <a:srgbClr val="000000"/>
                </a:solidFill>
                <a:latin typeface="Roboto Condensed"/>
              </a:rPr>
              <a:t> Cho biết cơ sở để xác định như vậy.</a:t>
            </a:r>
            <a:r>
              <a:rPr lang="en-US" sz="5000">
                <a:solidFill>
                  <a:srgbClr val="000000"/>
                </a:solidFill>
                <a:latin typeface="Roboto Condensed Itali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8DAD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b="232"/>
          <a:stretch>
            <a:fillRect/>
          </a:stretch>
        </p:blipFill>
        <p:spPr>
          <a:xfrm rot="-5688751">
            <a:off x="5218330" y="-12679131"/>
            <a:ext cx="8313162" cy="21266229"/>
          </a:xfrm>
          <a:prstGeom prst="rect">
            <a:avLst/>
          </a:prstGeom>
        </p:spPr>
      </p:pic>
      <p:pic>
        <p:nvPicPr>
          <p:cNvPr id="3" name="Picture 3"/>
          <p:cNvPicPr>
            <a:picLocks noChangeAspect="1"/>
          </p:cNvPicPr>
          <p:nvPr/>
        </p:nvPicPr>
        <p:blipFill>
          <a:blip r:embed="rId3"/>
          <a:srcRect r="132"/>
          <a:stretch>
            <a:fillRect/>
          </a:stretch>
        </p:blipFill>
        <p:spPr>
          <a:xfrm>
            <a:off x="14023124" y="4060246"/>
            <a:ext cx="4998858" cy="8783935"/>
          </a:xfrm>
          <a:prstGeom prst="rect">
            <a:avLst/>
          </a:prstGeom>
        </p:spPr>
      </p:pic>
      <p:pic>
        <p:nvPicPr>
          <p:cNvPr id="4" name="Picture 4"/>
          <p:cNvPicPr>
            <a:picLocks noChangeAspect="1"/>
          </p:cNvPicPr>
          <p:nvPr/>
        </p:nvPicPr>
        <p:blipFill>
          <a:blip r:embed="rId4"/>
          <a:srcRect l="5552" b="59"/>
          <a:stretch>
            <a:fillRect/>
          </a:stretch>
        </p:blipFill>
        <p:spPr>
          <a:xfrm>
            <a:off x="-576121" y="4364054"/>
            <a:ext cx="3647564" cy="9788492"/>
          </a:xfrm>
          <a:prstGeom prst="rect">
            <a:avLst/>
          </a:prstGeom>
        </p:spPr>
      </p:pic>
      <p:pic>
        <p:nvPicPr>
          <p:cNvPr id="5" name="Picture 5"/>
          <p:cNvPicPr>
            <a:picLocks noChangeAspect="1"/>
          </p:cNvPicPr>
          <p:nvPr/>
        </p:nvPicPr>
        <p:blipFill>
          <a:blip r:embed="rId5"/>
          <a:srcRect b="98"/>
          <a:stretch>
            <a:fillRect/>
          </a:stretch>
        </p:blipFill>
        <p:spPr>
          <a:xfrm rot="8370266">
            <a:off x="16436381" y="2839200"/>
            <a:ext cx="762969" cy="1105752"/>
          </a:xfrm>
          <a:prstGeom prst="rect">
            <a:avLst/>
          </a:prstGeom>
        </p:spPr>
      </p:pic>
      <p:pic>
        <p:nvPicPr>
          <p:cNvPr id="6" name="Picture 6"/>
          <p:cNvPicPr>
            <a:picLocks noChangeAspect="1"/>
          </p:cNvPicPr>
          <p:nvPr/>
        </p:nvPicPr>
        <p:blipFill>
          <a:blip r:embed="rId6"/>
          <a:srcRect b="98"/>
          <a:stretch>
            <a:fillRect/>
          </a:stretch>
        </p:blipFill>
        <p:spPr>
          <a:xfrm rot="3301730">
            <a:off x="1389127" y="1246947"/>
            <a:ext cx="762969" cy="1105752"/>
          </a:xfrm>
          <a:prstGeom prst="rect">
            <a:avLst/>
          </a:prstGeom>
        </p:spPr>
      </p:pic>
      <p:grpSp>
        <p:nvGrpSpPr>
          <p:cNvPr id="7" name="Group 7"/>
          <p:cNvGrpSpPr/>
          <p:nvPr/>
        </p:nvGrpSpPr>
        <p:grpSpPr>
          <a:xfrm>
            <a:off x="511312" y="392286"/>
            <a:ext cx="17170844" cy="658590"/>
            <a:chOff x="0" y="0"/>
            <a:chExt cx="22894459" cy="878120"/>
          </a:xfrm>
        </p:grpSpPr>
        <p:sp>
          <p:nvSpPr>
            <p:cNvPr id="8" name="Freeform 8"/>
            <p:cNvSpPr/>
            <p:nvPr/>
          </p:nvSpPr>
          <p:spPr>
            <a:xfrm>
              <a:off x="0" y="0"/>
              <a:ext cx="22894418" cy="878078"/>
            </a:xfrm>
            <a:custGeom>
              <a:avLst/>
              <a:gdLst/>
              <a:ahLst/>
              <a:cxnLst/>
              <a:rect l="l" t="t" r="r" b="b"/>
              <a:pathLst>
                <a:path w="22894418" h="878078">
                  <a:moveTo>
                    <a:pt x="116459" y="0"/>
                  </a:moveTo>
                  <a:lnTo>
                    <a:pt x="22778086" y="0"/>
                  </a:lnTo>
                  <a:cubicBezTo>
                    <a:pt x="22808947" y="0"/>
                    <a:pt x="22838538" y="12319"/>
                    <a:pt x="22860381" y="34036"/>
                  </a:cubicBezTo>
                  <a:cubicBezTo>
                    <a:pt x="22882225" y="55753"/>
                    <a:pt x="22894418" y="85471"/>
                    <a:pt x="22894418" y="116332"/>
                  </a:cubicBezTo>
                  <a:lnTo>
                    <a:pt x="22894418" y="761746"/>
                  </a:lnTo>
                  <a:cubicBezTo>
                    <a:pt x="22894418" y="792607"/>
                    <a:pt x="22882098" y="822198"/>
                    <a:pt x="22860381" y="844042"/>
                  </a:cubicBezTo>
                  <a:cubicBezTo>
                    <a:pt x="22838665" y="865886"/>
                    <a:pt x="22808947" y="878078"/>
                    <a:pt x="22778086" y="878078"/>
                  </a:cubicBezTo>
                  <a:lnTo>
                    <a:pt x="116459" y="878078"/>
                  </a:lnTo>
                  <a:cubicBezTo>
                    <a:pt x="85598" y="878078"/>
                    <a:pt x="56007" y="865759"/>
                    <a:pt x="34163" y="844042"/>
                  </a:cubicBezTo>
                  <a:cubicBezTo>
                    <a:pt x="12319" y="822325"/>
                    <a:pt x="0" y="792607"/>
                    <a:pt x="0" y="761746"/>
                  </a:cubicBezTo>
                  <a:lnTo>
                    <a:pt x="0" y="116459"/>
                  </a:lnTo>
                  <a:cubicBezTo>
                    <a:pt x="0" y="85598"/>
                    <a:pt x="12319" y="55880"/>
                    <a:pt x="34036" y="34036"/>
                  </a:cubicBezTo>
                  <a:cubicBezTo>
                    <a:pt x="55753" y="12192"/>
                    <a:pt x="85598" y="0"/>
                    <a:pt x="116459" y="0"/>
                  </a:cubicBezTo>
                  <a:close/>
                </a:path>
              </a:pathLst>
            </a:custGeom>
            <a:solidFill>
              <a:srgbClr val="FFFFFF"/>
            </a:solidFill>
          </p:spPr>
          <p:txBody>
            <a:bodyPr/>
            <a:lstStyle/>
            <a:p>
              <a:endParaRPr lang="en-VN"/>
            </a:p>
          </p:txBody>
        </p:sp>
      </p:grpSp>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370638" y="6349807"/>
            <a:ext cx="12008547" cy="3257318"/>
          </a:xfrm>
          <a:prstGeom prst="rect">
            <a:avLst/>
          </a:prstGeom>
        </p:spPr>
      </p:pic>
      <p:sp>
        <p:nvSpPr>
          <p:cNvPr id="10" name="TextBox 10"/>
          <p:cNvSpPr txBox="1"/>
          <p:nvPr/>
        </p:nvSpPr>
        <p:spPr>
          <a:xfrm>
            <a:off x="4529510" y="6809581"/>
            <a:ext cx="10176904" cy="2797544"/>
          </a:xfrm>
          <a:prstGeom prst="rect">
            <a:avLst/>
          </a:prstGeom>
        </p:spPr>
        <p:txBody>
          <a:bodyPr lIns="0" tIns="0" rIns="0" bIns="0" rtlCol="0" anchor="t">
            <a:spAutoFit/>
          </a:bodyPr>
          <a:lstStyle/>
          <a:p>
            <a:pPr algn="just">
              <a:lnSpc>
                <a:spcPts val="5615"/>
              </a:lnSpc>
            </a:pPr>
            <a:r>
              <a:rPr lang="en-US" sz="4098" spc="86">
                <a:solidFill>
                  <a:srgbClr val="FFFFFF"/>
                </a:solidFill>
                <a:latin typeface="Roboto Condensed Bold"/>
              </a:rPr>
              <a:t>Từ ghép: các tiếng đều có nghĩa.</a:t>
            </a:r>
          </a:p>
          <a:p>
            <a:pPr algn="just">
              <a:lnSpc>
                <a:spcPts val="5615"/>
              </a:lnSpc>
            </a:pPr>
            <a:r>
              <a:rPr lang="en-US" sz="4098" spc="86">
                <a:solidFill>
                  <a:srgbClr val="FFFFFF"/>
                </a:solidFill>
                <a:latin typeface="Roboto Condensed Bold"/>
              </a:rPr>
              <a:t>Từ láy: láy lại âm thanh giữa các tiếng, trong đó có ít nhất 1 tiếng không có nghĩa.</a:t>
            </a:r>
          </a:p>
          <a:p>
            <a:pPr algn="just">
              <a:lnSpc>
                <a:spcPts val="5616"/>
              </a:lnSpc>
            </a:pPr>
            <a:r>
              <a:rPr lang="en-US" sz="4098" spc="89">
                <a:solidFill>
                  <a:srgbClr val="FFFFFF"/>
                </a:solidFill>
                <a:latin typeface="Roboto Condensed Bold"/>
              </a:rPr>
              <a:t>.</a:t>
            </a:r>
          </a:p>
        </p:txBody>
      </p:sp>
      <p:sp>
        <p:nvSpPr>
          <p:cNvPr id="11" name="TextBox 11"/>
          <p:cNvSpPr txBox="1"/>
          <p:nvPr/>
        </p:nvSpPr>
        <p:spPr>
          <a:xfrm>
            <a:off x="1247661" y="402778"/>
            <a:ext cx="937801" cy="542005"/>
          </a:xfrm>
          <a:prstGeom prst="rect">
            <a:avLst/>
          </a:prstGeom>
        </p:spPr>
        <p:txBody>
          <a:bodyPr lIns="0" tIns="0" rIns="0" bIns="0" rtlCol="0" anchor="t">
            <a:spAutoFit/>
          </a:bodyPr>
          <a:lstStyle/>
          <a:p>
            <a:pPr algn="l">
              <a:lnSpc>
                <a:spcPts val="3835"/>
              </a:lnSpc>
            </a:pPr>
            <a:r>
              <a:rPr lang="en-US" sz="2799" spc="61">
                <a:solidFill>
                  <a:srgbClr val="446889"/>
                </a:solidFill>
                <a:latin typeface="Roboto Condensed"/>
              </a:rPr>
              <a:t>LỚP 6</a:t>
            </a:r>
          </a:p>
        </p:txBody>
      </p:sp>
      <p:sp>
        <p:nvSpPr>
          <p:cNvPr id="12" name="TextBox 12"/>
          <p:cNvSpPr txBox="1"/>
          <p:nvPr/>
        </p:nvSpPr>
        <p:spPr>
          <a:xfrm>
            <a:off x="10909876" y="386109"/>
            <a:ext cx="6226497" cy="500355"/>
          </a:xfrm>
          <a:prstGeom prst="rect">
            <a:avLst/>
          </a:prstGeom>
        </p:spPr>
        <p:txBody>
          <a:bodyPr lIns="0" tIns="0" rIns="0" bIns="0" rtlCol="0" anchor="t">
            <a:spAutoFit/>
          </a:bodyPr>
          <a:lstStyle/>
          <a:p>
            <a:pPr algn="r">
              <a:lnSpc>
                <a:spcPts val="3919"/>
              </a:lnSpc>
            </a:pPr>
            <a:r>
              <a:rPr lang="en-US" sz="2799" spc="139">
                <a:solidFill>
                  <a:srgbClr val="446889"/>
                </a:solidFill>
                <a:latin typeface="Roboto Condensed"/>
              </a:rPr>
              <a:t>KNTT</a:t>
            </a:r>
          </a:p>
        </p:txBody>
      </p:sp>
      <p:sp>
        <p:nvSpPr>
          <p:cNvPr id="13" name="TextBox 13"/>
          <p:cNvSpPr txBox="1"/>
          <p:nvPr/>
        </p:nvSpPr>
        <p:spPr>
          <a:xfrm>
            <a:off x="2794211" y="2334066"/>
            <a:ext cx="12511312" cy="3366457"/>
          </a:xfrm>
          <a:prstGeom prst="rect">
            <a:avLst/>
          </a:prstGeom>
        </p:spPr>
        <p:txBody>
          <a:bodyPr lIns="0" tIns="0" rIns="0" bIns="0" rtlCol="0" anchor="t">
            <a:spAutoFit/>
          </a:bodyPr>
          <a:lstStyle/>
          <a:p>
            <a:pPr algn="just">
              <a:lnSpc>
                <a:spcPts val="7535"/>
              </a:lnSpc>
            </a:pPr>
            <a:r>
              <a:rPr lang="en-US" sz="5499" dirty="0" err="1">
                <a:solidFill>
                  <a:srgbClr val="1D3557"/>
                </a:solidFill>
                <a:latin typeface="Roboto Condensed Bold"/>
              </a:rPr>
              <a:t>Bài</a:t>
            </a:r>
            <a:r>
              <a:rPr lang="en-US" sz="5499" dirty="0">
                <a:solidFill>
                  <a:srgbClr val="1D3557"/>
                </a:solidFill>
                <a:latin typeface="Roboto Condensed Bold"/>
              </a:rPr>
              <a:t> 2</a:t>
            </a:r>
            <a:r>
              <a:rPr lang="en-US" sz="5499" dirty="0">
                <a:solidFill>
                  <a:srgbClr val="1D3557"/>
                </a:solidFill>
                <a:latin typeface="Roboto Condensed"/>
              </a:rPr>
              <a:t> (Tr.10 )</a:t>
            </a:r>
          </a:p>
          <a:p>
            <a:pPr marL="1014507" lvl="1" indent="-507254" algn="just">
              <a:lnSpc>
                <a:spcPts val="6437"/>
              </a:lnSpc>
              <a:buFont typeface="Arial"/>
              <a:buChar char="•"/>
            </a:pPr>
            <a:r>
              <a:rPr lang="en-US" sz="4698" dirty="0" err="1">
                <a:solidFill>
                  <a:srgbClr val="1D3557"/>
                </a:solidFill>
                <a:latin typeface="Roboto Condensed Bold"/>
              </a:rPr>
              <a:t>Từ</a:t>
            </a:r>
            <a:r>
              <a:rPr lang="en-US" sz="4698" dirty="0">
                <a:solidFill>
                  <a:srgbClr val="1D3557"/>
                </a:solidFill>
                <a:latin typeface="Roboto Condensed Bold"/>
              </a:rPr>
              <a:t> </a:t>
            </a:r>
            <a:r>
              <a:rPr lang="en-US" sz="4698" dirty="0" err="1">
                <a:solidFill>
                  <a:srgbClr val="1D3557"/>
                </a:solidFill>
                <a:latin typeface="Roboto Condensed Bold"/>
              </a:rPr>
              <a:t>ghép</a:t>
            </a:r>
            <a:r>
              <a:rPr lang="en-US" sz="4698" dirty="0">
                <a:solidFill>
                  <a:srgbClr val="1D3557"/>
                </a:solidFill>
                <a:latin typeface="Roboto Condensed"/>
              </a:rPr>
              <a:t>: </a:t>
            </a:r>
            <a:r>
              <a:rPr lang="en-US" sz="4698" dirty="0" err="1">
                <a:solidFill>
                  <a:srgbClr val="1D3557"/>
                </a:solidFill>
                <a:latin typeface="Roboto Condensed Italics"/>
              </a:rPr>
              <a:t>mặt</a:t>
            </a:r>
            <a:r>
              <a:rPr lang="en-US" sz="4698" dirty="0">
                <a:solidFill>
                  <a:srgbClr val="1D3557"/>
                </a:solidFill>
                <a:latin typeface="Roboto Condensed Italics"/>
              </a:rPr>
              <a:t> </a:t>
            </a:r>
            <a:r>
              <a:rPr lang="en-US" sz="4698" dirty="0" err="1">
                <a:solidFill>
                  <a:srgbClr val="1D3557"/>
                </a:solidFill>
                <a:latin typeface="Roboto Condensed Italics"/>
              </a:rPr>
              <a:t>mũi</a:t>
            </a:r>
            <a:r>
              <a:rPr lang="en-US" sz="4698" dirty="0">
                <a:solidFill>
                  <a:srgbClr val="1D3557"/>
                </a:solidFill>
                <a:latin typeface="Roboto Condensed Italics"/>
              </a:rPr>
              <a:t>, </a:t>
            </a:r>
            <a:r>
              <a:rPr lang="en-US" sz="4698" dirty="0" err="1">
                <a:solidFill>
                  <a:srgbClr val="1D3557"/>
                </a:solidFill>
                <a:latin typeface="Roboto Condensed Italics"/>
              </a:rPr>
              <a:t>xâm</a:t>
            </a:r>
            <a:r>
              <a:rPr lang="en-US" sz="4698" dirty="0">
                <a:solidFill>
                  <a:srgbClr val="1D3557"/>
                </a:solidFill>
                <a:latin typeface="Roboto Condensed Italics"/>
              </a:rPr>
              <a:t> </a:t>
            </a:r>
            <a:r>
              <a:rPr lang="en-US" sz="4698" dirty="0" err="1">
                <a:solidFill>
                  <a:srgbClr val="1D3557"/>
                </a:solidFill>
                <a:latin typeface="Roboto Condensed Italics"/>
              </a:rPr>
              <a:t>phạm</a:t>
            </a:r>
            <a:r>
              <a:rPr lang="en-US" sz="4698" dirty="0">
                <a:solidFill>
                  <a:srgbClr val="1D3557"/>
                </a:solidFill>
                <a:latin typeface="Roboto Condensed Italics"/>
              </a:rPr>
              <a:t>, lo </a:t>
            </a:r>
            <a:r>
              <a:rPr lang="en-US" sz="4698" dirty="0" err="1">
                <a:solidFill>
                  <a:srgbClr val="1D3557"/>
                </a:solidFill>
                <a:latin typeface="Roboto Condensed Italics"/>
              </a:rPr>
              <a:t>sợ</a:t>
            </a:r>
            <a:r>
              <a:rPr lang="en-US" sz="4698" dirty="0">
                <a:solidFill>
                  <a:srgbClr val="1D3557"/>
                </a:solidFill>
                <a:latin typeface="Roboto Condensed Italics"/>
              </a:rPr>
              <a:t>, </a:t>
            </a:r>
            <a:r>
              <a:rPr lang="en-US" sz="4698" dirty="0" err="1">
                <a:solidFill>
                  <a:srgbClr val="1D3557"/>
                </a:solidFill>
                <a:latin typeface="Roboto Condensed Italics"/>
              </a:rPr>
              <a:t>tài</a:t>
            </a:r>
            <a:r>
              <a:rPr lang="en-US" sz="4698" dirty="0">
                <a:solidFill>
                  <a:srgbClr val="1D3557"/>
                </a:solidFill>
                <a:latin typeface="Roboto Condensed Italics"/>
              </a:rPr>
              <a:t> </a:t>
            </a:r>
            <a:r>
              <a:rPr lang="en-US" sz="4698" dirty="0" err="1">
                <a:solidFill>
                  <a:srgbClr val="1D3557"/>
                </a:solidFill>
                <a:latin typeface="Roboto Condensed Italics"/>
              </a:rPr>
              <a:t>giỏi</a:t>
            </a:r>
            <a:r>
              <a:rPr lang="en-US" sz="4698" dirty="0">
                <a:solidFill>
                  <a:srgbClr val="1D3557"/>
                </a:solidFill>
                <a:latin typeface="Roboto Condensed Italics"/>
              </a:rPr>
              <a:t>, </a:t>
            </a:r>
            <a:r>
              <a:rPr lang="en-US" sz="4698" dirty="0" err="1">
                <a:solidFill>
                  <a:srgbClr val="1D3557"/>
                </a:solidFill>
                <a:latin typeface="Roboto Condensed Italics"/>
              </a:rPr>
              <a:t>đền</a:t>
            </a:r>
            <a:r>
              <a:rPr lang="en-US" sz="4698" dirty="0">
                <a:solidFill>
                  <a:srgbClr val="1D3557"/>
                </a:solidFill>
                <a:latin typeface="Roboto Condensed Italics"/>
              </a:rPr>
              <a:t> </a:t>
            </a:r>
            <a:r>
              <a:rPr lang="en-US" sz="4698" dirty="0" err="1">
                <a:solidFill>
                  <a:srgbClr val="1D3557"/>
                </a:solidFill>
                <a:latin typeface="Roboto Condensed Italics"/>
              </a:rPr>
              <a:t>đáp</a:t>
            </a:r>
            <a:r>
              <a:rPr lang="en-US" sz="4698" dirty="0">
                <a:solidFill>
                  <a:srgbClr val="1D3557"/>
                </a:solidFill>
                <a:latin typeface="Roboto Condensed Italics"/>
              </a:rPr>
              <a:t>, </a:t>
            </a:r>
            <a:r>
              <a:rPr lang="en-US" sz="4698" dirty="0" err="1">
                <a:solidFill>
                  <a:srgbClr val="1D3557"/>
                </a:solidFill>
                <a:latin typeface="Roboto Condensed Italics"/>
              </a:rPr>
              <a:t>hoảng</a:t>
            </a:r>
            <a:r>
              <a:rPr lang="en-US" sz="4698" dirty="0">
                <a:solidFill>
                  <a:srgbClr val="1D3557"/>
                </a:solidFill>
                <a:latin typeface="Roboto Condensed Italics"/>
              </a:rPr>
              <a:t> </a:t>
            </a:r>
            <a:r>
              <a:rPr lang="en-US" sz="4698" dirty="0" err="1">
                <a:solidFill>
                  <a:srgbClr val="1D3557"/>
                </a:solidFill>
                <a:latin typeface="Roboto Condensed Italics"/>
              </a:rPr>
              <a:t>hốt</a:t>
            </a:r>
            <a:r>
              <a:rPr lang="en-US" sz="4698" dirty="0">
                <a:solidFill>
                  <a:srgbClr val="1D3557"/>
                </a:solidFill>
                <a:latin typeface="Roboto Condensed Italics"/>
              </a:rPr>
              <a:t>.</a:t>
            </a:r>
          </a:p>
          <a:p>
            <a:pPr marL="1014507" lvl="1" indent="-507254" algn="just">
              <a:lnSpc>
                <a:spcPts val="6438"/>
              </a:lnSpc>
              <a:buFont typeface="Arial"/>
              <a:buChar char="•"/>
            </a:pPr>
            <a:r>
              <a:rPr lang="en-US" sz="4698" dirty="0" err="1">
                <a:solidFill>
                  <a:srgbClr val="1D3557"/>
                </a:solidFill>
                <a:latin typeface="Roboto Condensed Bold"/>
              </a:rPr>
              <a:t>Từ</a:t>
            </a:r>
            <a:r>
              <a:rPr lang="en-US" sz="4698" dirty="0">
                <a:solidFill>
                  <a:srgbClr val="1D3557"/>
                </a:solidFill>
                <a:latin typeface="Roboto Condensed Bold"/>
              </a:rPr>
              <a:t> </a:t>
            </a:r>
            <a:r>
              <a:rPr lang="en-US" sz="4698" dirty="0" err="1">
                <a:solidFill>
                  <a:srgbClr val="1D3557"/>
                </a:solidFill>
                <a:latin typeface="Roboto Condensed Bold"/>
              </a:rPr>
              <a:t>láy</a:t>
            </a:r>
            <a:r>
              <a:rPr lang="en-US" sz="4698" dirty="0">
                <a:solidFill>
                  <a:srgbClr val="1D3557"/>
                </a:solidFill>
                <a:latin typeface="Roboto Condensed"/>
              </a:rPr>
              <a:t>: </a:t>
            </a:r>
            <a:r>
              <a:rPr lang="en-US" sz="4698" dirty="0" err="1">
                <a:solidFill>
                  <a:srgbClr val="1D3557"/>
                </a:solidFill>
                <a:latin typeface="Roboto Condensed Italics"/>
              </a:rPr>
              <a:t>vội</a:t>
            </a:r>
            <a:r>
              <a:rPr lang="en-US" sz="4698" dirty="0">
                <a:solidFill>
                  <a:srgbClr val="1D3557"/>
                </a:solidFill>
                <a:latin typeface="Roboto Condensed Italics"/>
              </a:rPr>
              <a:t> </a:t>
            </a:r>
            <a:r>
              <a:rPr lang="en-US" sz="4698" dirty="0" err="1">
                <a:solidFill>
                  <a:srgbClr val="1D3557"/>
                </a:solidFill>
                <a:latin typeface="Roboto Condensed Italics"/>
              </a:rPr>
              <a:t>vàng</a:t>
            </a:r>
            <a:r>
              <a:rPr lang="en-US" sz="4698" dirty="0">
                <a:solidFill>
                  <a:srgbClr val="1D3557"/>
                </a:solidFill>
                <a:latin typeface="Roboto Condensed Italics"/>
              </a:rPr>
              <a:t>, </a:t>
            </a:r>
            <a:r>
              <a:rPr lang="en-US" sz="4698" dirty="0" err="1">
                <a:solidFill>
                  <a:srgbClr val="1D3557"/>
                </a:solidFill>
                <a:latin typeface="Roboto Condensed Italics"/>
              </a:rPr>
              <a:t>gom</a:t>
            </a:r>
            <a:r>
              <a:rPr lang="en-US" sz="4698" dirty="0">
                <a:solidFill>
                  <a:srgbClr val="1D3557"/>
                </a:solidFill>
                <a:latin typeface="Roboto Condensed Italics"/>
              </a:rPr>
              <a:t> </a:t>
            </a:r>
            <a:r>
              <a:rPr lang="en-US" sz="4698" dirty="0" err="1">
                <a:solidFill>
                  <a:srgbClr val="1D3557"/>
                </a:solidFill>
                <a:latin typeface="Roboto Condensed Italics"/>
              </a:rPr>
              <a:t>góp</a:t>
            </a:r>
            <a:r>
              <a:rPr lang="en-US" sz="4698" dirty="0">
                <a:solidFill>
                  <a:srgbClr val="1D3557"/>
                </a:solidFill>
                <a:latin typeface="Roboto Condensed Itali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barn(inVertical)">
                                      <p:cBhvr>
                                        <p:cTn id="15" dur="500"/>
                                        <p:tgtEl>
                                          <p:spTgt spid="1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8DAD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b="8"/>
          <a:stretch>
            <a:fillRect/>
          </a:stretch>
        </p:blipFill>
        <p:spPr>
          <a:xfrm>
            <a:off x="-1558990" y="-1189750"/>
            <a:ext cx="4457468" cy="4114800"/>
          </a:xfrm>
          <a:prstGeom prst="rect">
            <a:avLst/>
          </a:prstGeom>
        </p:spPr>
      </p:pic>
      <p:pic>
        <p:nvPicPr>
          <p:cNvPr id="3" name="Picture 3"/>
          <p:cNvPicPr>
            <a:picLocks noChangeAspect="1"/>
          </p:cNvPicPr>
          <p:nvPr/>
        </p:nvPicPr>
        <p:blipFill>
          <a:blip r:embed="rId3"/>
          <a:srcRect b="8"/>
          <a:stretch>
            <a:fillRect/>
          </a:stretch>
        </p:blipFill>
        <p:spPr>
          <a:xfrm>
            <a:off x="15412979" y="-1189750"/>
            <a:ext cx="4457468" cy="4114800"/>
          </a:xfrm>
          <a:prstGeom prst="rect">
            <a:avLst/>
          </a:prstGeom>
        </p:spPr>
      </p:pic>
      <p:pic>
        <p:nvPicPr>
          <p:cNvPr id="4" name="Picture 4"/>
          <p:cNvPicPr>
            <a:picLocks noChangeAspect="1"/>
          </p:cNvPicPr>
          <p:nvPr/>
        </p:nvPicPr>
        <p:blipFill>
          <a:blip r:embed="rId4"/>
          <a:srcRect l="63507" t="30213" r="27"/>
          <a:stretch>
            <a:fillRect/>
          </a:stretch>
        </p:blipFill>
        <p:spPr>
          <a:xfrm rot="2392199">
            <a:off x="17259300" y="8966450"/>
            <a:ext cx="596623" cy="960464"/>
          </a:xfrm>
          <a:prstGeom prst="rect">
            <a:avLst/>
          </a:prstGeom>
        </p:spPr>
      </p:pic>
      <p:pic>
        <p:nvPicPr>
          <p:cNvPr id="5" name="Picture 5"/>
          <p:cNvPicPr>
            <a:picLocks noChangeAspect="1"/>
          </p:cNvPicPr>
          <p:nvPr/>
        </p:nvPicPr>
        <p:blipFill>
          <a:blip r:embed="rId5"/>
          <a:srcRect l="63507" t="30213" r="27"/>
          <a:stretch>
            <a:fillRect/>
          </a:stretch>
        </p:blipFill>
        <p:spPr>
          <a:xfrm rot="8818800">
            <a:off x="489380" y="4807307"/>
            <a:ext cx="596623" cy="960464"/>
          </a:xfrm>
          <a:prstGeom prst="rect">
            <a:avLst/>
          </a:prstGeom>
        </p:spPr>
      </p:pic>
      <p:grpSp>
        <p:nvGrpSpPr>
          <p:cNvPr id="6" name="Group 6"/>
          <p:cNvGrpSpPr/>
          <p:nvPr/>
        </p:nvGrpSpPr>
        <p:grpSpPr>
          <a:xfrm>
            <a:off x="511312" y="392286"/>
            <a:ext cx="17170844" cy="658590"/>
            <a:chOff x="0" y="0"/>
            <a:chExt cx="22894459" cy="878120"/>
          </a:xfrm>
        </p:grpSpPr>
        <p:sp>
          <p:nvSpPr>
            <p:cNvPr id="7" name="Freeform 7"/>
            <p:cNvSpPr/>
            <p:nvPr/>
          </p:nvSpPr>
          <p:spPr>
            <a:xfrm>
              <a:off x="0" y="0"/>
              <a:ext cx="22894418" cy="878078"/>
            </a:xfrm>
            <a:custGeom>
              <a:avLst/>
              <a:gdLst/>
              <a:ahLst/>
              <a:cxnLst/>
              <a:rect l="l" t="t" r="r" b="b"/>
              <a:pathLst>
                <a:path w="22894418" h="878078">
                  <a:moveTo>
                    <a:pt x="116459" y="0"/>
                  </a:moveTo>
                  <a:lnTo>
                    <a:pt x="22778086" y="0"/>
                  </a:lnTo>
                  <a:cubicBezTo>
                    <a:pt x="22808947" y="0"/>
                    <a:pt x="22838538" y="12319"/>
                    <a:pt x="22860381" y="34036"/>
                  </a:cubicBezTo>
                  <a:cubicBezTo>
                    <a:pt x="22882225" y="55753"/>
                    <a:pt x="22894418" y="85471"/>
                    <a:pt x="22894418" y="116332"/>
                  </a:cubicBezTo>
                  <a:lnTo>
                    <a:pt x="22894418" y="761746"/>
                  </a:lnTo>
                  <a:cubicBezTo>
                    <a:pt x="22894418" y="792607"/>
                    <a:pt x="22882098" y="822198"/>
                    <a:pt x="22860381" y="844042"/>
                  </a:cubicBezTo>
                  <a:cubicBezTo>
                    <a:pt x="22838665" y="865886"/>
                    <a:pt x="22808947" y="878078"/>
                    <a:pt x="22778086" y="878078"/>
                  </a:cubicBezTo>
                  <a:lnTo>
                    <a:pt x="116459" y="878078"/>
                  </a:lnTo>
                  <a:cubicBezTo>
                    <a:pt x="85598" y="878078"/>
                    <a:pt x="56007" y="865759"/>
                    <a:pt x="34163" y="844042"/>
                  </a:cubicBezTo>
                  <a:cubicBezTo>
                    <a:pt x="12319" y="822325"/>
                    <a:pt x="0" y="792607"/>
                    <a:pt x="0" y="761746"/>
                  </a:cubicBezTo>
                  <a:lnTo>
                    <a:pt x="0" y="116459"/>
                  </a:lnTo>
                  <a:cubicBezTo>
                    <a:pt x="0" y="85598"/>
                    <a:pt x="12319" y="55880"/>
                    <a:pt x="34036" y="34036"/>
                  </a:cubicBezTo>
                  <a:cubicBezTo>
                    <a:pt x="55753" y="12192"/>
                    <a:pt x="85598" y="0"/>
                    <a:pt x="116459" y="0"/>
                  </a:cubicBezTo>
                  <a:close/>
                </a:path>
              </a:pathLst>
            </a:custGeom>
            <a:solidFill>
              <a:srgbClr val="FFFFFF"/>
            </a:solidFill>
          </p:spPr>
          <p:txBody>
            <a:bodyPr/>
            <a:lstStyle/>
            <a:p>
              <a:endParaRPr lang="en-VN"/>
            </a:p>
          </p:txBody>
        </p:sp>
      </p:grpSp>
      <p:sp>
        <p:nvSpPr>
          <p:cNvPr id="8" name="TextBox 8"/>
          <p:cNvSpPr txBox="1"/>
          <p:nvPr/>
        </p:nvSpPr>
        <p:spPr>
          <a:xfrm>
            <a:off x="1247661" y="402778"/>
            <a:ext cx="937801" cy="542005"/>
          </a:xfrm>
          <a:prstGeom prst="rect">
            <a:avLst/>
          </a:prstGeom>
        </p:spPr>
        <p:txBody>
          <a:bodyPr lIns="0" tIns="0" rIns="0" bIns="0" rtlCol="0" anchor="t">
            <a:spAutoFit/>
          </a:bodyPr>
          <a:lstStyle/>
          <a:p>
            <a:pPr algn="l">
              <a:lnSpc>
                <a:spcPts val="3835"/>
              </a:lnSpc>
            </a:pPr>
            <a:r>
              <a:rPr lang="en-US" sz="2799" spc="61">
                <a:solidFill>
                  <a:srgbClr val="446889"/>
                </a:solidFill>
                <a:latin typeface="Roboto Condensed"/>
              </a:rPr>
              <a:t>LỚP 6</a:t>
            </a:r>
          </a:p>
        </p:txBody>
      </p:sp>
      <p:sp>
        <p:nvSpPr>
          <p:cNvPr id="9" name="TextBox 9"/>
          <p:cNvSpPr txBox="1"/>
          <p:nvPr/>
        </p:nvSpPr>
        <p:spPr>
          <a:xfrm>
            <a:off x="10909876" y="386109"/>
            <a:ext cx="6226497" cy="500355"/>
          </a:xfrm>
          <a:prstGeom prst="rect">
            <a:avLst/>
          </a:prstGeom>
        </p:spPr>
        <p:txBody>
          <a:bodyPr lIns="0" tIns="0" rIns="0" bIns="0" rtlCol="0" anchor="t">
            <a:spAutoFit/>
          </a:bodyPr>
          <a:lstStyle/>
          <a:p>
            <a:pPr algn="r">
              <a:lnSpc>
                <a:spcPts val="3919"/>
              </a:lnSpc>
            </a:pPr>
            <a:r>
              <a:rPr lang="en-US" sz="2799" spc="139">
                <a:solidFill>
                  <a:srgbClr val="446889"/>
                </a:solidFill>
                <a:latin typeface="Roboto Condensed"/>
              </a:rPr>
              <a:t>KNTT</a:t>
            </a:r>
          </a:p>
        </p:txBody>
      </p:sp>
      <p:sp>
        <p:nvSpPr>
          <p:cNvPr id="10" name="TextBox 10"/>
          <p:cNvSpPr txBox="1"/>
          <p:nvPr/>
        </p:nvSpPr>
        <p:spPr>
          <a:xfrm>
            <a:off x="1357637" y="1267972"/>
            <a:ext cx="15572727" cy="2362200"/>
          </a:xfrm>
          <a:prstGeom prst="rect">
            <a:avLst/>
          </a:prstGeom>
        </p:spPr>
        <p:txBody>
          <a:bodyPr lIns="0" tIns="0" rIns="0" bIns="0" rtlCol="0" anchor="t">
            <a:spAutoFit/>
          </a:bodyPr>
          <a:lstStyle/>
          <a:p>
            <a:pPr algn="just">
              <a:lnSpc>
                <a:spcPts val="6299"/>
              </a:lnSpc>
            </a:pPr>
            <a:r>
              <a:rPr lang="en-US" sz="4500" spc="40" dirty="0">
                <a:solidFill>
                  <a:srgbClr val="E63946"/>
                </a:solidFill>
                <a:latin typeface="Fraunces Bold"/>
              </a:rPr>
              <a:t>I. TỪ GHÉP, TỪ LÁY, NGHĨA CỦA TỪ, CỤM TỪ VÀ BIỆN PHÁP TU TỪ SO SÁNH</a:t>
            </a:r>
          </a:p>
          <a:p>
            <a:pPr algn="just">
              <a:lnSpc>
                <a:spcPts val="6299"/>
              </a:lnSpc>
            </a:pPr>
            <a:endParaRPr lang="en-US" sz="4500" spc="40" dirty="0">
              <a:solidFill>
                <a:srgbClr val="E63946"/>
              </a:solidFill>
              <a:latin typeface="Fraunces Bold"/>
            </a:endParaRPr>
          </a:p>
        </p:txBody>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85462" y="3630172"/>
            <a:ext cx="13744707" cy="10080374"/>
          </a:xfrm>
          <a:prstGeom prst="rect">
            <a:avLst/>
          </a:prstGeom>
        </p:spPr>
      </p:pic>
      <p:sp>
        <p:nvSpPr>
          <p:cNvPr id="12" name="TextBox 12"/>
          <p:cNvSpPr txBox="1"/>
          <p:nvPr/>
        </p:nvSpPr>
        <p:spPr>
          <a:xfrm>
            <a:off x="3289479" y="4617539"/>
            <a:ext cx="11536674" cy="5292725"/>
          </a:xfrm>
          <a:prstGeom prst="rect">
            <a:avLst/>
          </a:prstGeom>
        </p:spPr>
        <p:txBody>
          <a:bodyPr lIns="0" tIns="0" rIns="0" bIns="0" rtlCol="0" anchor="t">
            <a:spAutoFit/>
          </a:bodyPr>
          <a:lstStyle/>
          <a:p>
            <a:pPr algn="just">
              <a:lnSpc>
                <a:spcPts val="7000"/>
              </a:lnSpc>
            </a:pPr>
            <a:r>
              <a:rPr lang="en-US" sz="5000">
                <a:solidFill>
                  <a:srgbClr val="000000"/>
                </a:solidFill>
                <a:latin typeface="Roboto Condensed Bold"/>
              </a:rPr>
              <a:t>Bài 3. </a:t>
            </a:r>
            <a:r>
              <a:rPr lang="en-US" sz="5000">
                <a:solidFill>
                  <a:srgbClr val="000000"/>
                </a:solidFill>
                <a:latin typeface="Roboto Condensed"/>
              </a:rPr>
              <a:t>Chỉ ra cụm động từ và cụm tính từ trong những cụm từ sau: c</a:t>
            </a:r>
            <a:r>
              <a:rPr lang="en-US" sz="5000">
                <a:solidFill>
                  <a:srgbClr val="000000"/>
                </a:solidFill>
                <a:latin typeface="Roboto Condensed Italics"/>
              </a:rPr>
              <a:t>hăm làm ăn, xâm phạm bờ cõi, cất tiếng nói, lớn nhanh như thổi, chạy nhờ.</a:t>
            </a:r>
          </a:p>
          <a:p>
            <a:pPr algn="just">
              <a:lnSpc>
                <a:spcPts val="7000"/>
              </a:lnSpc>
            </a:pPr>
            <a:r>
              <a:rPr lang="en-US" sz="5000">
                <a:solidFill>
                  <a:srgbClr val="000000"/>
                </a:solidFill>
                <a:latin typeface="Roboto Condensed"/>
              </a:rPr>
              <a:t>Chọn một cụm động từ, một cụm tính từ và đặt câu với cụm từ đó.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747</Words>
  <Application>Microsoft Macintosh PowerPoint</Application>
  <PresentationFormat>Custom</PresentationFormat>
  <Paragraphs>73</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Calibri</vt:lpstr>
      <vt:lpstr>Fraunces Bold</vt:lpstr>
      <vt:lpstr>Roboto Condensed Bold Italics</vt:lpstr>
      <vt:lpstr>Roboto Condensed Bold</vt:lpstr>
      <vt:lpstr>Roboto Condensed Italics</vt:lpstr>
      <vt:lpstr>Arial</vt:lpstr>
      <vt:lpstr>Roboto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6KN - B6 - Thuc hanh TV</dc:title>
  <dc:creator>hemis</dc:creator>
  <cp:lastModifiedBy>Hải Ngân Đinh</cp:lastModifiedBy>
  <cp:revision>3</cp:revision>
  <dcterms:created xsi:type="dcterms:W3CDTF">2006-08-16T00:00:00Z</dcterms:created>
  <dcterms:modified xsi:type="dcterms:W3CDTF">2024-01-18T13:55:42Z</dcterms:modified>
  <dc:identifier>DAFUd6dHanI</dc:identifier>
</cp:coreProperties>
</file>