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64" r:id="rId8"/>
    <p:sldId id="292" r:id="rId9"/>
    <p:sldId id="293" r:id="rId10"/>
    <p:sldId id="295" r:id="rId11"/>
    <p:sldId id="284" r:id="rId12"/>
    <p:sldId id="296" r:id="rId13"/>
    <p:sldId id="297" r:id="rId14"/>
    <p:sldId id="289" r:id="rId15"/>
    <p:sldId id="283" r:id="rId16"/>
    <p:sldId id="452" r:id="rId17"/>
    <p:sldId id="266" r:id="rId18"/>
    <p:sldId id="285" r:id="rId19"/>
    <p:sldId id="451" r:id="rId20"/>
    <p:sldId id="287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97D2FF"/>
    <a:srgbClr val="1F4E79"/>
    <a:srgbClr val="FFFFFF"/>
    <a:srgbClr val="15142A"/>
    <a:srgbClr val="FAED3B"/>
    <a:srgbClr val="A7FDFF"/>
    <a:srgbClr val="3CDFE6"/>
    <a:srgbClr val="0C0D0E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84954" autoAdjust="0"/>
  </p:normalViewPr>
  <p:slideViewPr>
    <p:cSldViewPr snapToGrid="0">
      <p:cViewPr varScale="1">
        <p:scale>
          <a:sx n="72" d="100"/>
          <a:sy n="72" d="100"/>
        </p:scale>
        <p:origin x="88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Từ</a:t>
            </a:r>
            <a:r>
              <a:rPr lang="en-US" dirty="0"/>
              <a:t> clip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, HS </a:t>
            </a:r>
            <a:r>
              <a:rPr lang="en-US" dirty="0" err="1"/>
              <a:t>chọn</a:t>
            </a:r>
            <a:r>
              <a:rPr lang="en-US" dirty="0"/>
              <a:t> ra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endParaRPr lang="en-US" dirty="0"/>
          </a:p>
          <a:p>
            <a:r>
              <a:rPr lang="en-US" dirty="0"/>
              <a:t>GV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2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5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5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2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7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522" y="2323835"/>
            <a:ext cx="12324522" cy="1417123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196169" y="1462061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Đ8-C2-T1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14FFA72-1A8D-46F5-AD86-0310D96C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ỗ dành sẵn cho Nội dung 19">
            <a:extLst>
              <a:ext uri="{FF2B5EF4-FFF2-40B4-BE49-F238E27FC236}">
                <a16:creationId xmlns="" xmlns:a16="http://schemas.microsoft.com/office/drawing/2014/main" id="{BC5FBC17-A5CF-40F1-89C4-EAE3305F5B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Kỹ</a:t>
            </a:r>
            <a:r>
              <a:rPr lang="en-US" b="1" dirty="0"/>
              <a:t> </a:t>
            </a:r>
            <a:r>
              <a:rPr lang="en-US" b="1" dirty="0" err="1"/>
              <a:t>năng</a:t>
            </a:r>
            <a:r>
              <a:rPr lang="en-US" b="1" dirty="0"/>
              <a:t> </a:t>
            </a:r>
            <a:r>
              <a:rPr lang="en-US" b="1" dirty="0" err="1"/>
              <a:t>tìm</a:t>
            </a:r>
            <a:r>
              <a:rPr lang="en-US" b="1" dirty="0"/>
              <a:t> </a:t>
            </a:r>
            <a:r>
              <a:rPr lang="en-US" b="1" dirty="0" err="1"/>
              <a:t>kiếm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(5W1H)</a:t>
            </a:r>
          </a:p>
          <a:p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tin?</a:t>
            </a:r>
          </a:p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từ</a:t>
            </a:r>
            <a:r>
              <a:rPr lang="en-US" dirty="0"/>
              <a:t> ai?</a:t>
            </a:r>
          </a:p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21" name="Chỗ dành sẵn cho Nội dung 20">
            <a:extLst>
              <a:ext uri="{FF2B5EF4-FFF2-40B4-BE49-F238E27FC236}">
                <a16:creationId xmlns="" xmlns:a16="http://schemas.microsoft.com/office/drawing/2014/main" id="{86CC3021-356C-424C-95A6-6620DD2113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thức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bày</a:t>
            </a:r>
            <a:r>
              <a:rPr lang="en-US" b="1" dirty="0"/>
              <a:t> </a:t>
            </a:r>
            <a:r>
              <a:rPr lang="en-US" b="1" dirty="0" err="1"/>
              <a:t>sản</a:t>
            </a:r>
            <a:r>
              <a:rPr lang="en-US" b="1" dirty="0"/>
              <a:t> </a:t>
            </a:r>
            <a:r>
              <a:rPr lang="en-US" b="1" dirty="0" err="1"/>
              <a:t>phẩm</a:t>
            </a:r>
            <a:endParaRPr lang="en-US" b="1" dirty="0"/>
          </a:p>
          <a:p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?</a:t>
            </a:r>
          </a:p>
          <a:p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,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, ở </a:t>
            </a:r>
            <a:r>
              <a:rPr lang="en-US" dirty="0" err="1"/>
              <a:t>đâu</a:t>
            </a:r>
            <a:r>
              <a:rPr lang="en-US" dirty="0"/>
              <a:t>?....</a:t>
            </a:r>
          </a:p>
          <a:p>
            <a:endParaRPr lang="en-US" dirty="0"/>
          </a:p>
        </p:txBody>
      </p:sp>
      <p:grpSp>
        <p:nvGrpSpPr>
          <p:cNvPr id="4" name="Group 9">
            <a:extLst>
              <a:ext uri="{FF2B5EF4-FFF2-40B4-BE49-F238E27FC236}">
                <a16:creationId xmlns="" xmlns:a16="http://schemas.microsoft.com/office/drawing/2014/main" id="{2654A6C2-1DEE-4D1D-96D2-A65238850D00}"/>
              </a:ext>
            </a:extLst>
          </p:cNvPr>
          <p:cNvGrpSpPr/>
          <p:nvPr/>
        </p:nvGrpSpPr>
        <p:grpSpPr>
          <a:xfrm rot="8757556">
            <a:off x="-1737755" y="3296186"/>
            <a:ext cx="3136324" cy="6858000"/>
            <a:chOff x="9055676" y="0"/>
            <a:chExt cx="3136324" cy="6858000"/>
          </a:xfrm>
        </p:grpSpPr>
        <p:sp>
          <p:nvSpPr>
            <p:cNvPr id="5" name="Rectangle 3">
              <a:extLst>
                <a:ext uri="{FF2B5EF4-FFF2-40B4-BE49-F238E27FC236}">
                  <a16:creationId xmlns="" xmlns:a16="http://schemas.microsoft.com/office/drawing/2014/main" id="{6E284580-5AE7-4406-A012-3EF5DFD0BB1A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6A330338-61C6-4314-9465-9C42AD406CD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="" xmlns:a16="http://schemas.microsoft.com/office/drawing/2014/main" id="{7B3194B3-A446-42CA-9B95-D54590D3F92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6">
              <a:extLst>
                <a:ext uri="{FF2B5EF4-FFF2-40B4-BE49-F238E27FC236}">
                  <a16:creationId xmlns="" xmlns:a16="http://schemas.microsoft.com/office/drawing/2014/main" id="{1C742A03-5D42-453A-8EB2-6E79D829F38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="" xmlns:a16="http://schemas.microsoft.com/office/drawing/2014/main" id="{4CBAACB9-5082-4F05-A48A-A3107C25D8E7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4A22223-0F28-4FC6-8FF6-17E6D86CD9B4}"/>
              </a:ext>
            </a:extLst>
          </p:cNvPr>
          <p:cNvGrpSpPr/>
          <p:nvPr/>
        </p:nvGrpSpPr>
        <p:grpSpPr>
          <a:xfrm>
            <a:off x="11572681" y="-127160"/>
            <a:ext cx="3136324" cy="6858000"/>
            <a:chOff x="9055676" y="0"/>
            <a:chExt cx="3136324" cy="6858000"/>
          </a:xfrm>
        </p:grpSpPr>
        <p:sp>
          <p:nvSpPr>
            <p:cNvPr id="11" name="Rectangle 3">
              <a:extLst>
                <a:ext uri="{FF2B5EF4-FFF2-40B4-BE49-F238E27FC236}">
                  <a16:creationId xmlns="" xmlns:a16="http://schemas.microsoft.com/office/drawing/2014/main" id="{4ECF9C31-4B31-48D7-92EE-7F688BBBC495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4">
              <a:extLst>
                <a:ext uri="{FF2B5EF4-FFF2-40B4-BE49-F238E27FC236}">
                  <a16:creationId xmlns="" xmlns:a16="http://schemas.microsoft.com/office/drawing/2014/main" id="{8C7ABFC3-6B1F-4F71-9BA5-D57E7FC85CD4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5">
              <a:extLst>
                <a:ext uri="{FF2B5EF4-FFF2-40B4-BE49-F238E27FC236}">
                  <a16:creationId xmlns="" xmlns:a16="http://schemas.microsoft.com/office/drawing/2014/main" id="{0AD617EE-A84F-4984-8A38-DB3CAE33FF42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="" xmlns:a16="http://schemas.microsoft.com/office/drawing/2014/main" id="{89491D8E-1133-4949-92D7-C8476980D8D0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7">
              <a:extLst>
                <a:ext uri="{FF2B5EF4-FFF2-40B4-BE49-F238E27FC236}">
                  <a16:creationId xmlns="" xmlns:a16="http://schemas.microsoft.com/office/drawing/2014/main" id="{843833FB-1039-4539-A907-EC043536F1CA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314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/>
      <p:bldP spid="2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9896" y="1437624"/>
            <a:ext cx="117453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Video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Vốn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19">
            <a:extLst>
              <a:ext uri="{FF2B5EF4-FFF2-40B4-BE49-F238E27FC236}">
                <a16:creationId xmlns="" xmlns:a16="http://schemas.microsoft.com/office/drawing/2014/main" id="{11FA6AF6-CCAF-4D19-800D-3CCCDF10198F}"/>
              </a:ext>
            </a:extLst>
          </p:cNvPr>
          <p:cNvSpPr/>
          <p:nvPr/>
        </p:nvSpPr>
        <p:spPr>
          <a:xfrm>
            <a:off x="9896" y="15131"/>
            <a:ext cx="12182104" cy="868882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1">
            <a:extLst>
              <a:ext uri="{FF2B5EF4-FFF2-40B4-BE49-F238E27FC236}">
                <a16:creationId xmlns="" xmlns:a16="http://schemas.microsoft.com/office/drawing/2014/main" id="{04F7B916-5703-4770-998E-AF069F61FE1E}"/>
              </a:ext>
            </a:extLst>
          </p:cNvPr>
          <p:cNvSpPr txBox="1"/>
          <p:nvPr/>
        </p:nvSpPr>
        <p:spPr>
          <a:xfrm>
            <a:off x="1746119" y="207511"/>
            <a:ext cx="8774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sz="32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98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Câu chuyện kinh doanh">
            <a:hlinkClick r:id="" action="ppaction://media"/>
            <a:extLst>
              <a:ext uri="{FF2B5EF4-FFF2-40B4-BE49-F238E27FC236}">
                <a16:creationId xmlns="" xmlns:a16="http://schemas.microsoft.com/office/drawing/2014/main" id="{E54C8CEA-9743-4E3B-A939-F510112969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68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9896" y="1437624"/>
            <a:ext cx="117453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Video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Vốn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19">
            <a:extLst>
              <a:ext uri="{FF2B5EF4-FFF2-40B4-BE49-F238E27FC236}">
                <a16:creationId xmlns="" xmlns:a16="http://schemas.microsoft.com/office/drawing/2014/main" id="{11FA6AF6-CCAF-4D19-800D-3CCCDF10198F}"/>
              </a:ext>
            </a:extLst>
          </p:cNvPr>
          <p:cNvSpPr/>
          <p:nvPr/>
        </p:nvSpPr>
        <p:spPr>
          <a:xfrm>
            <a:off x="9896" y="15131"/>
            <a:ext cx="12182104" cy="868882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1">
            <a:extLst>
              <a:ext uri="{FF2B5EF4-FFF2-40B4-BE49-F238E27FC236}">
                <a16:creationId xmlns="" xmlns:a16="http://schemas.microsoft.com/office/drawing/2014/main" id="{04F7B916-5703-4770-998E-AF069F61FE1E}"/>
              </a:ext>
            </a:extLst>
          </p:cNvPr>
          <p:cNvSpPr txBox="1"/>
          <p:nvPr/>
        </p:nvSpPr>
        <p:spPr>
          <a:xfrm>
            <a:off x="1746119" y="207511"/>
            <a:ext cx="8774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  <a:endParaRPr lang="en-US" sz="32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47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=""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80" y="348936"/>
            <a:ext cx="3258005" cy="29055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83000" y="3324470"/>
            <a:ext cx="1133550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ctr">
              <a:buAutoNum type="arabicPeriod"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ý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33">
            <a:extLst>
              <a:ext uri="{FF2B5EF4-FFF2-40B4-BE49-F238E27FC236}">
                <a16:creationId xmlns="" xmlns:a16="http://schemas.microsoft.com/office/drawing/2014/main" id="{45C29DB0-3334-4F03-AE31-FA58E2C55B84}"/>
              </a:ext>
            </a:extLst>
          </p:cNvPr>
          <p:cNvSpPr txBox="1"/>
          <p:nvPr/>
        </p:nvSpPr>
        <p:spPr>
          <a:xfrm>
            <a:off x="2231300" y="557431"/>
            <a:ext cx="113355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734496" y="67105"/>
            <a:ext cx="8194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What is Business Capital and How Does it Work? - IEG">
            <a:extLst>
              <a:ext uri="{FF2B5EF4-FFF2-40B4-BE49-F238E27FC236}">
                <a16:creationId xmlns="" xmlns:a16="http://schemas.microsoft.com/office/drawing/2014/main" id="{A56FAB24-8022-4C5E-AC2C-2606D66A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1" y="918757"/>
            <a:ext cx="230505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I CÔNG SAN LẤP MẶT BẰNG GIÁ RẺ | VLXD GIÁ RẺ LONG THÀNH">
            <a:extLst>
              <a:ext uri="{FF2B5EF4-FFF2-40B4-BE49-F238E27FC236}">
                <a16:creationId xmlns="" xmlns:a16="http://schemas.microsoft.com/office/drawing/2014/main" id="{3ED09399-D275-4FC5-AE0D-94030E5BA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09" y="784307"/>
            <a:ext cx="2857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ơ chế vận hành bộ máy tổ chức trong khách sạn là gì?">
            <a:extLst>
              <a:ext uri="{FF2B5EF4-FFF2-40B4-BE49-F238E27FC236}">
                <a16:creationId xmlns="" xmlns:a16="http://schemas.microsoft.com/office/drawing/2014/main" id="{CC8DC86F-78A9-4569-BF11-285FBA806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09" y="918757"/>
            <a:ext cx="3090406" cy="19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anh thu trong doanh nghiệp du lịch - khách sạn là gì? Cơ cấu">
            <a:extLst>
              <a:ext uri="{FF2B5EF4-FFF2-40B4-BE49-F238E27FC236}">
                <a16:creationId xmlns="" xmlns:a16="http://schemas.microsoft.com/office/drawing/2014/main" id="{A5FAD3AA-E39D-47AD-AB55-DAD5C36A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37" y="4248555"/>
            <a:ext cx="2187290" cy="135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ân tích chung tình hình lợi nhuận là gì? Ví dụ phân tích">
            <a:extLst>
              <a:ext uri="{FF2B5EF4-FFF2-40B4-BE49-F238E27FC236}">
                <a16:creationId xmlns="" xmlns:a16="http://schemas.microsoft.com/office/drawing/2014/main" id="{94F59422-7827-41F9-B608-D905C584E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55" y="3738274"/>
            <a:ext cx="3086154" cy="185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ác loại lãi suất vay ngân hàng hiện nay | Timo.vn">
            <a:extLst>
              <a:ext uri="{FF2B5EF4-FFF2-40B4-BE49-F238E27FC236}">
                <a16:creationId xmlns="" xmlns:a16="http://schemas.microsoft.com/office/drawing/2014/main" id="{786E5374-5606-4FA4-9082-AF0E18226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3" t="11429" r="1929" b="15651"/>
          <a:stretch/>
        </p:blipFill>
        <p:spPr bwMode="auto">
          <a:xfrm>
            <a:off x="6563269" y="3658462"/>
            <a:ext cx="2187044" cy="19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khoản lỗ từ trăm tỷ đến cả nghìn tỷ trong năm 2019">
            <a:extLst>
              <a:ext uri="{FF2B5EF4-FFF2-40B4-BE49-F238E27FC236}">
                <a16:creationId xmlns="" xmlns:a16="http://schemas.microsoft.com/office/drawing/2014/main" id="{C952352D-A34D-4969-8E43-FB4075515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9707" r="33077"/>
          <a:stretch/>
        </p:blipFill>
        <p:spPr bwMode="auto">
          <a:xfrm>
            <a:off x="9102225" y="3690459"/>
            <a:ext cx="1999380" cy="191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517063B5-7379-4FB7-8565-74A293191FD3}"/>
              </a:ext>
            </a:extLst>
          </p:cNvPr>
          <p:cNvSpPr txBox="1"/>
          <p:nvPr/>
        </p:nvSpPr>
        <p:spPr>
          <a:xfrm>
            <a:off x="446678" y="2850261"/>
            <a:ext cx="218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CDFE17B-9109-4F9B-BF14-3F7912AA2BCB}"/>
              </a:ext>
            </a:extLst>
          </p:cNvPr>
          <p:cNvSpPr txBox="1"/>
          <p:nvPr/>
        </p:nvSpPr>
        <p:spPr>
          <a:xfrm>
            <a:off x="3428876" y="2932538"/>
            <a:ext cx="218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5BF18A1E-67C6-41A2-BEA9-45F28438DF34}"/>
              </a:ext>
            </a:extLst>
          </p:cNvPr>
          <p:cNvSpPr txBox="1"/>
          <p:nvPr/>
        </p:nvSpPr>
        <p:spPr>
          <a:xfrm>
            <a:off x="6411073" y="3014815"/>
            <a:ext cx="3690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7CB8EC00-5190-4322-B27F-F59D635C2BCF}"/>
              </a:ext>
            </a:extLst>
          </p:cNvPr>
          <p:cNvSpPr txBox="1"/>
          <p:nvPr/>
        </p:nvSpPr>
        <p:spPr>
          <a:xfrm>
            <a:off x="882099" y="5672146"/>
            <a:ext cx="179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CE9FB0ED-702D-4591-9595-3BA12D49BA15}"/>
              </a:ext>
            </a:extLst>
          </p:cNvPr>
          <p:cNvSpPr txBox="1"/>
          <p:nvPr/>
        </p:nvSpPr>
        <p:spPr>
          <a:xfrm>
            <a:off x="3239802" y="5607510"/>
            <a:ext cx="179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DA197E35-5F77-4DFA-A1CF-C823F1FB8EF6}"/>
              </a:ext>
            </a:extLst>
          </p:cNvPr>
          <p:cNvSpPr txBox="1"/>
          <p:nvPr/>
        </p:nvSpPr>
        <p:spPr>
          <a:xfrm>
            <a:off x="6605336" y="5695627"/>
            <a:ext cx="179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52905F3F-8DF2-4D3C-9AAB-40F4C95DF2AE}"/>
              </a:ext>
            </a:extLst>
          </p:cNvPr>
          <p:cNvSpPr txBox="1"/>
          <p:nvPr/>
        </p:nvSpPr>
        <p:spPr>
          <a:xfrm>
            <a:off x="9041538" y="5672146"/>
            <a:ext cx="179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19">
            <a:extLst>
              <a:ext uri="{FF2B5EF4-FFF2-40B4-BE49-F238E27FC236}">
                <a16:creationId xmlns="" xmlns:a16="http://schemas.microsoft.com/office/drawing/2014/main" id="{14061E78-6642-484E-A85A-F0D50FB8A6A7}"/>
              </a:ext>
            </a:extLst>
          </p:cNvPr>
          <p:cNvSpPr/>
          <p:nvPr/>
        </p:nvSpPr>
        <p:spPr>
          <a:xfrm>
            <a:off x="83518" y="49875"/>
            <a:ext cx="4663758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!!1">
            <a:extLst>
              <a:ext uri="{FF2B5EF4-FFF2-40B4-BE49-F238E27FC236}">
                <a16:creationId xmlns="" xmlns:a16="http://schemas.microsoft.com/office/drawing/2014/main" id="{86435E09-D1ED-4E3E-88B5-C608AFC4C5C8}"/>
              </a:ext>
            </a:extLst>
          </p:cNvPr>
          <p:cNvSpPr txBox="1"/>
          <p:nvPr/>
        </p:nvSpPr>
        <p:spPr>
          <a:xfrm>
            <a:off x="244204" y="269058"/>
            <a:ext cx="466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CỦNG CỐ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4417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045978B-5EEB-4332-B7FF-A0E60C1AF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0"/>
            <a:ext cx="11873344" cy="7093529"/>
          </a:xfr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54B6581-D270-4124-AE6F-B433988FBFE5}"/>
              </a:ext>
            </a:extLst>
          </p:cNvPr>
          <p:cNvSpPr/>
          <p:nvPr/>
        </p:nvSpPr>
        <p:spPr>
          <a:xfrm>
            <a:off x="5352227" y="154278"/>
            <a:ext cx="5230828" cy="692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="" xmlns:a16="http://schemas.microsoft.com/office/drawing/2014/main" id="{2EDBA975-70B1-478C-B449-728582949349}"/>
              </a:ext>
            </a:extLst>
          </p:cNvPr>
          <p:cNvSpPr/>
          <p:nvPr/>
        </p:nvSpPr>
        <p:spPr>
          <a:xfrm>
            <a:off x="2623279" y="2386739"/>
            <a:ext cx="7714090" cy="4583687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 algn="just">
              <a:lnSpc>
                <a:spcPct val="107000"/>
              </a:lnSpc>
              <a:buClr>
                <a:srgbClr val="000000"/>
              </a:buClr>
            </a:pPr>
            <a:endParaRPr lang="en-US" sz="2800" kern="1200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buClr>
                <a:srgbClr val="000000"/>
              </a:buClr>
            </a:pP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800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Làm việc theo nhóm: </a:t>
            </a:r>
            <a:endParaRPr lang="en-US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 (SGK – Tr 90+91).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lang="en-US" sz="2800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Làm việc cá nhân: </a:t>
            </a:r>
            <a:endParaRPr lang="en-US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28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nhuận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kern="1200" spc="-2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800" spc="-2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2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28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2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28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2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8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2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2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8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2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8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2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2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endParaRPr lang="en-US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êu đề 6">
            <a:extLst>
              <a:ext uri="{FF2B5EF4-FFF2-40B4-BE49-F238E27FC236}">
                <a16:creationId xmlns="" xmlns:a16="http://schemas.microsoft.com/office/drawing/2014/main" id="{9DF12B97-0432-4A8A-BC32-767BDF657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5013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1" y="653685"/>
            <a:ext cx="8378529" cy="75053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59707" y="901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ông thức quản lý tài chính cá nhân để không rơi vào cảnh nợ nần">
            <a:extLst>
              <a:ext uri="{FF2B5EF4-FFF2-40B4-BE49-F238E27FC236}">
                <a16:creationId xmlns="" xmlns:a16="http://schemas.microsoft.com/office/drawing/2014/main" id="{E68E3433-3217-4C14-9B35-CFC6B626A0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74" y="1286848"/>
            <a:ext cx="7093524" cy="53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394741" y="39069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0" y="70105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(Business)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buôn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nhằm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nhuận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iến Thức Cần Biết Về Business Development Trong Doanh Nghiệp SME">
            <a:extLst>
              <a:ext uri="{FF2B5EF4-FFF2-40B4-BE49-F238E27FC236}">
                <a16:creationId xmlns="" xmlns:a16="http://schemas.microsoft.com/office/drawing/2014/main" id="{A154F66F-DCFF-441D-BF3A-5E5A065EE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17" y="1643062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10785299-BFDE-4D44-B7C1-CF0908406132}"/>
              </a:ext>
            </a:extLst>
          </p:cNvPr>
          <p:cNvSpPr txBox="1"/>
          <p:nvPr/>
        </p:nvSpPr>
        <p:spPr>
          <a:xfrm>
            <a:off x="173421" y="6427113"/>
            <a:ext cx="124915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50" i="1" dirty="0"/>
              <a:t>https://news.timviec.com.vn/kinh-doanh-la-gi-tat-tan-tat-nhung-kien-thuc-ve-kinh-doanh-ban-nen-biet-37040.html#:~:text=Kinh%20doanh%20(t%C3%AAn%20ti%E1%BA%BFng%20Anh,th%C6%B0%E1%BB%9Bc%20%C4%91o%20c%E1%BB%A7a%20ti%E1%BB%81n%20t%E1%BB%87.</a:t>
            </a: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672622" y="93655"/>
            <a:ext cx="8194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What is Business Capital and How Does it Work? - IEG">
            <a:extLst>
              <a:ext uri="{FF2B5EF4-FFF2-40B4-BE49-F238E27FC236}">
                <a16:creationId xmlns="" xmlns:a16="http://schemas.microsoft.com/office/drawing/2014/main" id="{A56FAB24-8022-4C5E-AC2C-2606D66A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2" y="1250490"/>
            <a:ext cx="230505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I CÔNG SAN LẤP MẶT BẰNG GIÁ RẺ | VLXD GIÁ RẺ LONG THÀNH">
            <a:extLst>
              <a:ext uri="{FF2B5EF4-FFF2-40B4-BE49-F238E27FC236}">
                <a16:creationId xmlns="" xmlns:a16="http://schemas.microsoft.com/office/drawing/2014/main" id="{3ED09399-D275-4FC5-AE0D-94030E5BA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09" y="784307"/>
            <a:ext cx="2857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ơ chế vận hành bộ máy tổ chức trong khách sạn là gì?">
            <a:extLst>
              <a:ext uri="{FF2B5EF4-FFF2-40B4-BE49-F238E27FC236}">
                <a16:creationId xmlns="" xmlns:a16="http://schemas.microsoft.com/office/drawing/2014/main" id="{CC8DC86F-78A9-4569-BF11-285FBA806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09" y="918757"/>
            <a:ext cx="3090406" cy="19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anh thu trong doanh nghiệp du lịch - khách sạn là gì? Cơ cấu">
            <a:extLst>
              <a:ext uri="{FF2B5EF4-FFF2-40B4-BE49-F238E27FC236}">
                <a16:creationId xmlns="" xmlns:a16="http://schemas.microsoft.com/office/drawing/2014/main" id="{A5FAD3AA-E39D-47AD-AB55-DAD5C36A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37" y="4248555"/>
            <a:ext cx="2187290" cy="135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ân tích chung tình hình lợi nhuận là gì? Ví dụ phân tích">
            <a:extLst>
              <a:ext uri="{FF2B5EF4-FFF2-40B4-BE49-F238E27FC236}">
                <a16:creationId xmlns="" xmlns:a16="http://schemas.microsoft.com/office/drawing/2014/main" id="{94F59422-7827-41F9-B608-D905C584E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55" y="3738274"/>
            <a:ext cx="3086154" cy="185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ác loại lãi suất vay ngân hàng hiện nay | Timo.vn">
            <a:extLst>
              <a:ext uri="{FF2B5EF4-FFF2-40B4-BE49-F238E27FC236}">
                <a16:creationId xmlns="" xmlns:a16="http://schemas.microsoft.com/office/drawing/2014/main" id="{786E5374-5606-4FA4-9082-AF0E18226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3" t="11429" r="1929" b="15651"/>
          <a:stretch/>
        </p:blipFill>
        <p:spPr bwMode="auto">
          <a:xfrm>
            <a:off x="6563269" y="3658462"/>
            <a:ext cx="2187044" cy="19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khoản lỗ từ trăm tỷ đến cả nghìn tỷ trong năm 2019">
            <a:extLst>
              <a:ext uri="{FF2B5EF4-FFF2-40B4-BE49-F238E27FC236}">
                <a16:creationId xmlns="" xmlns:a16="http://schemas.microsoft.com/office/drawing/2014/main" id="{C952352D-A34D-4969-8E43-FB4075515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9707" r="33077"/>
          <a:stretch/>
        </p:blipFill>
        <p:spPr bwMode="auto">
          <a:xfrm>
            <a:off x="9102225" y="3690459"/>
            <a:ext cx="1999380" cy="191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517063B5-7379-4FB7-8565-74A293191FD3}"/>
              </a:ext>
            </a:extLst>
          </p:cNvPr>
          <p:cNvSpPr txBox="1"/>
          <p:nvPr/>
        </p:nvSpPr>
        <p:spPr>
          <a:xfrm>
            <a:off x="446678" y="2850261"/>
            <a:ext cx="218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CDFE17B-9109-4F9B-BF14-3F7912AA2BCB}"/>
              </a:ext>
            </a:extLst>
          </p:cNvPr>
          <p:cNvSpPr txBox="1"/>
          <p:nvPr/>
        </p:nvSpPr>
        <p:spPr>
          <a:xfrm>
            <a:off x="3428876" y="2932538"/>
            <a:ext cx="218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5BF18A1E-67C6-41A2-BEA9-45F28438DF34}"/>
              </a:ext>
            </a:extLst>
          </p:cNvPr>
          <p:cNvSpPr txBox="1"/>
          <p:nvPr/>
        </p:nvSpPr>
        <p:spPr>
          <a:xfrm>
            <a:off x="6411073" y="3014815"/>
            <a:ext cx="3690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7CB8EC00-5190-4322-B27F-F59D635C2BCF}"/>
              </a:ext>
            </a:extLst>
          </p:cNvPr>
          <p:cNvSpPr txBox="1"/>
          <p:nvPr/>
        </p:nvSpPr>
        <p:spPr>
          <a:xfrm>
            <a:off x="882099" y="5672146"/>
            <a:ext cx="179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CE9FB0ED-702D-4591-9595-3BA12D49BA15}"/>
              </a:ext>
            </a:extLst>
          </p:cNvPr>
          <p:cNvSpPr txBox="1"/>
          <p:nvPr/>
        </p:nvSpPr>
        <p:spPr>
          <a:xfrm>
            <a:off x="3239802" y="5607510"/>
            <a:ext cx="179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DA197E35-5F77-4DFA-A1CF-C823F1FB8EF6}"/>
              </a:ext>
            </a:extLst>
          </p:cNvPr>
          <p:cNvSpPr txBox="1"/>
          <p:nvPr/>
        </p:nvSpPr>
        <p:spPr>
          <a:xfrm>
            <a:off x="6605336" y="5695627"/>
            <a:ext cx="179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52905F3F-8DF2-4D3C-9AAB-40F4C95DF2AE}"/>
              </a:ext>
            </a:extLst>
          </p:cNvPr>
          <p:cNvSpPr txBox="1"/>
          <p:nvPr/>
        </p:nvSpPr>
        <p:spPr>
          <a:xfrm>
            <a:off x="9041538" y="5672146"/>
            <a:ext cx="179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</a:t>
            </a:r>
            <a:endParaRPr lang="en-US" sz="24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19">
            <a:extLst>
              <a:ext uri="{FF2B5EF4-FFF2-40B4-BE49-F238E27FC236}">
                <a16:creationId xmlns="" xmlns:a16="http://schemas.microsoft.com/office/drawing/2014/main" id="{24978BE2-E360-4165-AC9C-0219B630AE08}"/>
              </a:ext>
            </a:extLst>
          </p:cNvPr>
          <p:cNvSpPr/>
          <p:nvPr/>
        </p:nvSpPr>
        <p:spPr>
          <a:xfrm>
            <a:off x="83518" y="49875"/>
            <a:ext cx="2857500" cy="868882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!!1">
            <a:extLst>
              <a:ext uri="{FF2B5EF4-FFF2-40B4-BE49-F238E27FC236}">
                <a16:creationId xmlns="" xmlns:a16="http://schemas.microsoft.com/office/drawing/2014/main" id="{0615135A-98C9-4461-8599-13EED4A0D8B3}"/>
              </a:ext>
            </a:extLst>
          </p:cNvPr>
          <p:cNvSpPr txBox="1"/>
          <p:nvPr/>
        </p:nvSpPr>
        <p:spPr>
          <a:xfrm>
            <a:off x="149988" y="76681"/>
            <a:ext cx="29469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TÌM HIỂU KIẾN THỨC</a:t>
            </a:r>
            <a:endParaRPr lang="en-US" sz="24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A9609C-D956-444F-9E9A-A6AC852AF201}"/>
              </a:ext>
            </a:extLst>
          </p:cNvPr>
          <p:cNvSpPr txBox="1"/>
          <p:nvPr/>
        </p:nvSpPr>
        <p:spPr>
          <a:xfrm>
            <a:off x="1381593" y="105543"/>
            <a:ext cx="768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4A85CDD-16EE-4541-A410-2CE9670E9CE5}"/>
              </a:ext>
            </a:extLst>
          </p:cNvPr>
          <p:cNvSpPr txBox="1"/>
          <p:nvPr/>
        </p:nvSpPr>
        <p:spPr>
          <a:xfrm>
            <a:off x="1229193" y="869430"/>
            <a:ext cx="4257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DCAE1740-051D-42DF-92DD-C6FFDD5030ED}"/>
              </a:ext>
            </a:extLst>
          </p:cNvPr>
          <p:cNvSpPr/>
          <p:nvPr/>
        </p:nvSpPr>
        <p:spPr>
          <a:xfrm>
            <a:off x="237342" y="1392650"/>
            <a:ext cx="2653260" cy="20363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C63F15-84C6-4A9A-B084-C24688DE0D76}"/>
              </a:ext>
            </a:extLst>
          </p:cNvPr>
          <p:cNvSpPr txBox="1"/>
          <p:nvPr/>
        </p:nvSpPr>
        <p:spPr>
          <a:xfrm>
            <a:off x="688920" y="2210770"/>
            <a:ext cx="1678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 bán chè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82861EB-F38D-49E5-93B8-8491ADD5D841}"/>
              </a:ext>
            </a:extLst>
          </p:cNvPr>
          <p:cNvSpPr/>
          <p:nvPr/>
        </p:nvSpPr>
        <p:spPr>
          <a:xfrm>
            <a:off x="3567658" y="1430750"/>
            <a:ext cx="2653260" cy="20363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FABC2D1-E376-4FBD-9DE0-28D784BBEBCC}"/>
              </a:ext>
            </a:extLst>
          </p:cNvPr>
          <p:cNvSpPr txBox="1"/>
          <p:nvPr/>
        </p:nvSpPr>
        <p:spPr>
          <a:xfrm>
            <a:off x="4163521" y="1595217"/>
            <a:ext cx="1573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 vốn: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Mua ….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……..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7733D54-CF70-4563-BF24-FE8EFE169623}"/>
              </a:ext>
            </a:extLst>
          </p:cNvPr>
          <p:cNvSpPr/>
          <p:nvPr/>
        </p:nvSpPr>
        <p:spPr>
          <a:xfrm>
            <a:off x="6996661" y="1434298"/>
            <a:ext cx="2653260" cy="20363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70C3F72-08B4-472D-9816-7E06188A3771}"/>
              </a:ext>
            </a:extLst>
          </p:cNvPr>
          <p:cNvSpPr txBox="1"/>
          <p:nvPr/>
        </p:nvSpPr>
        <p:spPr>
          <a:xfrm>
            <a:off x="7552545" y="1768838"/>
            <a:ext cx="1678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phí khác: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18BE02C-B090-4203-A0F9-3E2435885FEE}"/>
              </a:ext>
            </a:extLst>
          </p:cNvPr>
          <p:cNvSpPr txBox="1"/>
          <p:nvPr/>
        </p:nvSpPr>
        <p:spPr>
          <a:xfrm>
            <a:off x="1381593" y="4349640"/>
            <a:ext cx="7687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………………………………………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9F8286-D4A1-435B-80C0-D56EC0198151}"/>
              </a:ext>
            </a:extLst>
          </p:cNvPr>
          <p:cNvSpPr txBox="1"/>
          <p:nvPr/>
        </p:nvSpPr>
        <p:spPr>
          <a:xfrm>
            <a:off x="1339120" y="3371532"/>
            <a:ext cx="65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E3253F-2C8C-4B4E-B26A-204726ADC147}"/>
              </a:ext>
            </a:extLst>
          </p:cNvPr>
          <p:cNvSpPr txBox="1"/>
          <p:nvPr/>
        </p:nvSpPr>
        <p:spPr>
          <a:xfrm>
            <a:off x="4723773" y="3390900"/>
            <a:ext cx="65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EC500B0-94C8-4D80-B5DC-41424A014F4C}"/>
              </a:ext>
            </a:extLst>
          </p:cNvPr>
          <p:cNvSpPr txBox="1"/>
          <p:nvPr/>
        </p:nvSpPr>
        <p:spPr>
          <a:xfrm>
            <a:off x="8108426" y="3420467"/>
            <a:ext cx="65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21" name="Group 9">
            <a:extLst>
              <a:ext uri="{FF2B5EF4-FFF2-40B4-BE49-F238E27FC236}">
                <a16:creationId xmlns="" xmlns:a16="http://schemas.microsoft.com/office/drawing/2014/main" id="{61249A7C-F89F-4FE3-80CA-E94103B34357}"/>
              </a:ext>
            </a:extLst>
          </p:cNvPr>
          <p:cNvGrpSpPr/>
          <p:nvPr/>
        </p:nvGrpSpPr>
        <p:grpSpPr>
          <a:xfrm rot="8757556">
            <a:off x="-1737755" y="3296186"/>
            <a:ext cx="3136324" cy="6858000"/>
            <a:chOff x="9055676" y="0"/>
            <a:chExt cx="3136324" cy="6858000"/>
          </a:xfrm>
        </p:grpSpPr>
        <p:sp>
          <p:nvSpPr>
            <p:cNvPr id="22" name="Rectangle 3">
              <a:extLst>
                <a:ext uri="{FF2B5EF4-FFF2-40B4-BE49-F238E27FC236}">
                  <a16:creationId xmlns="" xmlns:a16="http://schemas.microsoft.com/office/drawing/2014/main" id="{DDEB1C99-CB03-4AB8-8AC0-365FEBF2D4EA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4">
              <a:extLst>
                <a:ext uri="{FF2B5EF4-FFF2-40B4-BE49-F238E27FC236}">
                  <a16:creationId xmlns="" xmlns:a16="http://schemas.microsoft.com/office/drawing/2014/main" id="{286992ED-52D6-4FBA-8A14-59F4004A05A9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="" xmlns:a16="http://schemas.microsoft.com/office/drawing/2014/main" id="{80AAAD04-568D-4804-993A-54F8906BB38C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="" xmlns:a16="http://schemas.microsoft.com/office/drawing/2014/main" id="{DFE4A3F9-BED1-417A-B578-B0C6DCEB6602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7">
              <a:extLst>
                <a:ext uri="{FF2B5EF4-FFF2-40B4-BE49-F238E27FC236}">
                  <a16:creationId xmlns="" xmlns:a16="http://schemas.microsoft.com/office/drawing/2014/main" id="{F833B2CE-D6F7-4AA4-92E7-642D0FFB5FC7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9">
            <a:extLst>
              <a:ext uri="{FF2B5EF4-FFF2-40B4-BE49-F238E27FC236}">
                <a16:creationId xmlns="" xmlns:a16="http://schemas.microsoft.com/office/drawing/2014/main" id="{58E0DD12-695E-4A3B-AE8E-9C6D5F8E08A7}"/>
              </a:ext>
            </a:extLst>
          </p:cNvPr>
          <p:cNvGrpSpPr/>
          <p:nvPr/>
        </p:nvGrpSpPr>
        <p:grpSpPr>
          <a:xfrm>
            <a:off x="11572681" y="-127160"/>
            <a:ext cx="3136324" cy="6858000"/>
            <a:chOff x="9055676" y="0"/>
            <a:chExt cx="3136324" cy="6858000"/>
          </a:xfrm>
        </p:grpSpPr>
        <p:sp>
          <p:nvSpPr>
            <p:cNvPr id="28" name="Rectangle 3">
              <a:extLst>
                <a:ext uri="{FF2B5EF4-FFF2-40B4-BE49-F238E27FC236}">
                  <a16:creationId xmlns="" xmlns:a16="http://schemas.microsoft.com/office/drawing/2014/main" id="{6E082FD3-BD13-49D3-8CD4-A771310DB2C1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4">
              <a:extLst>
                <a:ext uri="{FF2B5EF4-FFF2-40B4-BE49-F238E27FC236}">
                  <a16:creationId xmlns="" xmlns:a16="http://schemas.microsoft.com/office/drawing/2014/main" id="{917D0AEB-B303-4370-9B9F-0335DCB5FC0D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5">
              <a:extLst>
                <a:ext uri="{FF2B5EF4-FFF2-40B4-BE49-F238E27FC236}">
                  <a16:creationId xmlns="" xmlns:a16="http://schemas.microsoft.com/office/drawing/2014/main" id="{870B29DF-5904-470B-A7AD-3952DC5056EE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">
              <a:extLst>
                <a:ext uri="{FF2B5EF4-FFF2-40B4-BE49-F238E27FC236}">
                  <a16:creationId xmlns="" xmlns:a16="http://schemas.microsoft.com/office/drawing/2014/main" id="{CF829F44-B2D5-4756-A87A-D2E10C6ADF8F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7">
              <a:extLst>
                <a:ext uri="{FF2B5EF4-FFF2-40B4-BE49-F238E27FC236}">
                  <a16:creationId xmlns="" xmlns:a16="http://schemas.microsoft.com/office/drawing/2014/main" id="{FA0FBEF6-720E-4CA4-B0CF-CCFE8126998B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07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4" grpId="0"/>
      <p:bldP spid="11" grpId="0" animBg="1"/>
      <p:bldP spid="13" grpId="0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4A85CDD-16EE-4541-A410-2CE9670E9CE5}"/>
              </a:ext>
            </a:extLst>
          </p:cNvPr>
          <p:cNvSpPr txBox="1"/>
          <p:nvPr/>
        </p:nvSpPr>
        <p:spPr>
          <a:xfrm>
            <a:off x="1229193" y="869430"/>
            <a:ext cx="4257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DCAE1740-051D-42DF-92DD-C6FFDD5030ED}"/>
              </a:ext>
            </a:extLst>
          </p:cNvPr>
          <p:cNvSpPr/>
          <p:nvPr/>
        </p:nvSpPr>
        <p:spPr>
          <a:xfrm>
            <a:off x="237342" y="1392650"/>
            <a:ext cx="2653260" cy="20363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C63F15-84C6-4A9A-B084-C24688DE0D76}"/>
              </a:ext>
            </a:extLst>
          </p:cNvPr>
          <p:cNvSpPr txBox="1"/>
          <p:nvPr/>
        </p:nvSpPr>
        <p:spPr>
          <a:xfrm>
            <a:off x="688920" y="2210770"/>
            <a:ext cx="1678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Tiền bán chè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82861EB-F38D-49E5-93B8-8491ADD5D841}"/>
              </a:ext>
            </a:extLst>
          </p:cNvPr>
          <p:cNvSpPr/>
          <p:nvPr/>
        </p:nvSpPr>
        <p:spPr>
          <a:xfrm>
            <a:off x="3567658" y="1430750"/>
            <a:ext cx="2653260" cy="20363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FABC2D1-E376-4FBD-9DE0-28D784BBEBCC}"/>
              </a:ext>
            </a:extLst>
          </p:cNvPr>
          <p:cNvSpPr txBox="1"/>
          <p:nvPr/>
        </p:nvSpPr>
        <p:spPr>
          <a:xfrm>
            <a:off x="4163521" y="1595217"/>
            <a:ext cx="1573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Tiền vốn: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Mua ….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……..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7733D54-CF70-4563-BF24-FE8EFE169623}"/>
              </a:ext>
            </a:extLst>
          </p:cNvPr>
          <p:cNvSpPr/>
          <p:nvPr/>
        </p:nvSpPr>
        <p:spPr>
          <a:xfrm>
            <a:off x="6996661" y="1434298"/>
            <a:ext cx="2653260" cy="20363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70C3F72-08B4-472D-9816-7E06188A3771}"/>
              </a:ext>
            </a:extLst>
          </p:cNvPr>
          <p:cNvSpPr txBox="1"/>
          <p:nvPr/>
        </p:nvSpPr>
        <p:spPr>
          <a:xfrm>
            <a:off x="7552545" y="1768838"/>
            <a:ext cx="1678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Chi phí khác: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  <a:p>
            <a:pPr marL="342900" indent="-342900">
              <a:buFontTx/>
              <a:buChar char="-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18BE02C-B090-4203-A0F9-3E2435885FEE}"/>
              </a:ext>
            </a:extLst>
          </p:cNvPr>
          <p:cNvSpPr txBox="1"/>
          <p:nvPr/>
        </p:nvSpPr>
        <p:spPr>
          <a:xfrm>
            <a:off x="1353486" y="4350516"/>
            <a:ext cx="7687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9F8286-D4A1-435B-80C0-D56EC0198151}"/>
              </a:ext>
            </a:extLst>
          </p:cNvPr>
          <p:cNvSpPr txBox="1"/>
          <p:nvPr/>
        </p:nvSpPr>
        <p:spPr>
          <a:xfrm>
            <a:off x="1339120" y="3371532"/>
            <a:ext cx="65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E3253F-2C8C-4B4E-B26A-204726ADC147}"/>
              </a:ext>
            </a:extLst>
          </p:cNvPr>
          <p:cNvSpPr txBox="1"/>
          <p:nvPr/>
        </p:nvSpPr>
        <p:spPr>
          <a:xfrm>
            <a:off x="4723773" y="3390900"/>
            <a:ext cx="65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EC500B0-94C8-4D80-B5DC-41424A014F4C}"/>
              </a:ext>
            </a:extLst>
          </p:cNvPr>
          <p:cNvSpPr txBox="1"/>
          <p:nvPr/>
        </p:nvSpPr>
        <p:spPr>
          <a:xfrm>
            <a:off x="8108426" y="3420467"/>
            <a:ext cx="65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2227F3D-43F3-48AE-A40B-2160A5DC5D9E}"/>
              </a:ext>
            </a:extLst>
          </p:cNvPr>
          <p:cNvSpPr txBox="1"/>
          <p:nvPr/>
        </p:nvSpPr>
        <p:spPr>
          <a:xfrm>
            <a:off x="898158" y="2191983"/>
            <a:ext cx="1678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 thu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653E87F-E2B1-425F-BB3F-2756648D5FA4}"/>
              </a:ext>
            </a:extLst>
          </p:cNvPr>
          <p:cNvSpPr txBox="1"/>
          <p:nvPr/>
        </p:nvSpPr>
        <p:spPr>
          <a:xfrm>
            <a:off x="4493530" y="2218992"/>
            <a:ext cx="1678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ED49013-ECCA-4F1E-9041-8F1C72367A4E}"/>
              </a:ext>
            </a:extLst>
          </p:cNvPr>
          <p:cNvSpPr txBox="1"/>
          <p:nvPr/>
        </p:nvSpPr>
        <p:spPr>
          <a:xfrm>
            <a:off x="7552545" y="2129486"/>
            <a:ext cx="1409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phí vận hành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264363F-62FD-49ED-B4A8-23013EC9D738}"/>
              </a:ext>
            </a:extLst>
          </p:cNvPr>
          <p:cNvSpPr txBox="1"/>
          <p:nvPr/>
        </p:nvSpPr>
        <p:spPr>
          <a:xfrm>
            <a:off x="1274174" y="5576968"/>
            <a:ext cx="7687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5. Nêu công thức tính lợi nhuận:</a:t>
            </a:r>
          </a:p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Lợi nhuận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0D1D8C-1C1E-4646-BFCD-D97DB3D86EF5}"/>
              </a:ext>
            </a:extLst>
          </p:cNvPr>
          <p:cNvSpPr txBox="1"/>
          <p:nvPr/>
        </p:nvSpPr>
        <p:spPr>
          <a:xfrm>
            <a:off x="4635742" y="4739563"/>
            <a:ext cx="209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(B + C)</a:t>
            </a:r>
            <a:endParaRPr lang="en-US" sz="280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D378A87-6FB7-4CE5-A181-A71017C8109B}"/>
              </a:ext>
            </a:extLst>
          </p:cNvPr>
          <p:cNvSpPr txBox="1"/>
          <p:nvPr/>
        </p:nvSpPr>
        <p:spPr>
          <a:xfrm>
            <a:off x="4635742" y="5988570"/>
            <a:ext cx="209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(B + C)</a:t>
            </a:r>
            <a:endParaRPr lang="en-US" sz="2800"/>
          </a:p>
        </p:txBody>
      </p:sp>
      <p:grpSp>
        <p:nvGrpSpPr>
          <p:cNvPr id="26" name="Group 9">
            <a:extLst>
              <a:ext uri="{FF2B5EF4-FFF2-40B4-BE49-F238E27FC236}">
                <a16:creationId xmlns="" xmlns:a16="http://schemas.microsoft.com/office/drawing/2014/main" id="{713A6612-BA4D-4D2F-BEF9-40076938EDFC}"/>
              </a:ext>
            </a:extLst>
          </p:cNvPr>
          <p:cNvGrpSpPr/>
          <p:nvPr/>
        </p:nvGrpSpPr>
        <p:grpSpPr>
          <a:xfrm rot="8757556">
            <a:off x="-1737755" y="3296186"/>
            <a:ext cx="3136324" cy="6858000"/>
            <a:chOff x="9055676" y="0"/>
            <a:chExt cx="3136324" cy="6858000"/>
          </a:xfrm>
        </p:grpSpPr>
        <p:sp>
          <p:nvSpPr>
            <p:cNvPr id="27" name="Rectangle 3">
              <a:extLst>
                <a:ext uri="{FF2B5EF4-FFF2-40B4-BE49-F238E27FC236}">
                  <a16:creationId xmlns="" xmlns:a16="http://schemas.microsoft.com/office/drawing/2014/main" id="{ABD83B38-EB75-44B8-BEC0-FD3FE8E53584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4">
              <a:extLst>
                <a:ext uri="{FF2B5EF4-FFF2-40B4-BE49-F238E27FC236}">
                  <a16:creationId xmlns="" xmlns:a16="http://schemas.microsoft.com/office/drawing/2014/main" id="{EB0C1CF9-2098-4B7D-B4FA-4CB37EE6DFF8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5">
              <a:extLst>
                <a:ext uri="{FF2B5EF4-FFF2-40B4-BE49-F238E27FC236}">
                  <a16:creationId xmlns="" xmlns:a16="http://schemas.microsoft.com/office/drawing/2014/main" id="{2011A0F4-A74A-4902-A69F-AFB97F7353F4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6">
              <a:extLst>
                <a:ext uri="{FF2B5EF4-FFF2-40B4-BE49-F238E27FC236}">
                  <a16:creationId xmlns="" xmlns:a16="http://schemas.microsoft.com/office/drawing/2014/main" id="{039F3A58-6F7E-41EA-911B-DB4B6B4E7E18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7">
              <a:extLst>
                <a:ext uri="{FF2B5EF4-FFF2-40B4-BE49-F238E27FC236}">
                  <a16:creationId xmlns="" xmlns:a16="http://schemas.microsoft.com/office/drawing/2014/main" id="{93F09C48-62CB-4372-861F-0D36C329A8DB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9">
            <a:extLst>
              <a:ext uri="{FF2B5EF4-FFF2-40B4-BE49-F238E27FC236}">
                <a16:creationId xmlns="" xmlns:a16="http://schemas.microsoft.com/office/drawing/2014/main" id="{9A78A069-A206-4B5C-B751-321655AFD801}"/>
              </a:ext>
            </a:extLst>
          </p:cNvPr>
          <p:cNvGrpSpPr/>
          <p:nvPr/>
        </p:nvGrpSpPr>
        <p:grpSpPr>
          <a:xfrm>
            <a:off x="11572681" y="-127160"/>
            <a:ext cx="3136324" cy="6858000"/>
            <a:chOff x="9055676" y="0"/>
            <a:chExt cx="3136324" cy="6858000"/>
          </a:xfrm>
        </p:grpSpPr>
        <p:sp>
          <p:nvSpPr>
            <p:cNvPr id="33" name="Rectangle 3">
              <a:extLst>
                <a:ext uri="{FF2B5EF4-FFF2-40B4-BE49-F238E27FC236}">
                  <a16:creationId xmlns="" xmlns:a16="http://schemas.microsoft.com/office/drawing/2014/main" id="{A0FE44C0-F80D-447A-9644-66FA59EB4FF4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4">
              <a:extLst>
                <a:ext uri="{FF2B5EF4-FFF2-40B4-BE49-F238E27FC236}">
                  <a16:creationId xmlns="" xmlns:a16="http://schemas.microsoft.com/office/drawing/2014/main" id="{7F0DA412-E9B6-4AF3-A830-F4AC09D69DE1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5">
              <a:extLst>
                <a:ext uri="{FF2B5EF4-FFF2-40B4-BE49-F238E27FC236}">
                  <a16:creationId xmlns="" xmlns:a16="http://schemas.microsoft.com/office/drawing/2014/main" id="{148A1F5E-B361-4353-92D5-268CD9B34A31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">
              <a:extLst>
                <a:ext uri="{FF2B5EF4-FFF2-40B4-BE49-F238E27FC236}">
                  <a16:creationId xmlns="" xmlns:a16="http://schemas.microsoft.com/office/drawing/2014/main" id="{4A803F7D-4F3A-48F0-A185-B16F9BE4623E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7">
              <a:extLst>
                <a:ext uri="{FF2B5EF4-FFF2-40B4-BE49-F238E27FC236}">
                  <a16:creationId xmlns="" xmlns:a16="http://schemas.microsoft.com/office/drawing/2014/main" id="{8F9C2C8B-48F3-4E52-9C2B-AA0A88A0A00C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70872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20" grpId="0"/>
      <p:bldP spid="21" grpId="0"/>
      <p:bldP spid="22" grpId="0"/>
      <p:bldP spid="23" grpId="0"/>
      <p:bldP spid="6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DCAE1740-051D-42DF-92DD-C6FFDD5030ED}"/>
              </a:ext>
            </a:extLst>
          </p:cNvPr>
          <p:cNvSpPr/>
          <p:nvPr/>
        </p:nvSpPr>
        <p:spPr>
          <a:xfrm>
            <a:off x="3224463" y="1781256"/>
            <a:ext cx="2518649" cy="16593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82861EB-F38D-49E5-93B8-8491ADD5D841}"/>
              </a:ext>
            </a:extLst>
          </p:cNvPr>
          <p:cNvSpPr/>
          <p:nvPr/>
        </p:nvSpPr>
        <p:spPr>
          <a:xfrm>
            <a:off x="6242518" y="1746978"/>
            <a:ext cx="2653260" cy="173585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7733D54-CF70-4563-BF24-FE8EFE169623}"/>
              </a:ext>
            </a:extLst>
          </p:cNvPr>
          <p:cNvSpPr/>
          <p:nvPr/>
        </p:nvSpPr>
        <p:spPr>
          <a:xfrm>
            <a:off x="9325688" y="1708878"/>
            <a:ext cx="2290013" cy="172387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9F8286-D4A1-435B-80C0-D56EC0198151}"/>
              </a:ext>
            </a:extLst>
          </p:cNvPr>
          <p:cNvSpPr txBox="1"/>
          <p:nvPr/>
        </p:nvSpPr>
        <p:spPr>
          <a:xfrm>
            <a:off x="4277848" y="3348777"/>
            <a:ext cx="65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E3253F-2C8C-4B4E-B26A-204726ADC147}"/>
              </a:ext>
            </a:extLst>
          </p:cNvPr>
          <p:cNvSpPr txBox="1"/>
          <p:nvPr/>
        </p:nvSpPr>
        <p:spPr>
          <a:xfrm>
            <a:off x="7373218" y="3325994"/>
            <a:ext cx="65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EC500B0-94C8-4D80-B5DC-41424A014F4C}"/>
              </a:ext>
            </a:extLst>
          </p:cNvPr>
          <p:cNvSpPr txBox="1"/>
          <p:nvPr/>
        </p:nvSpPr>
        <p:spPr>
          <a:xfrm>
            <a:off x="10505806" y="3325994"/>
            <a:ext cx="65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2227F3D-43F3-48AE-A40B-2160A5DC5D9E}"/>
              </a:ext>
            </a:extLst>
          </p:cNvPr>
          <p:cNvSpPr txBox="1"/>
          <p:nvPr/>
        </p:nvSpPr>
        <p:spPr>
          <a:xfrm>
            <a:off x="3780790" y="2319293"/>
            <a:ext cx="167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 thu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653E87F-E2B1-425F-BB3F-2756648D5FA4}"/>
              </a:ext>
            </a:extLst>
          </p:cNvPr>
          <p:cNvSpPr txBox="1"/>
          <p:nvPr/>
        </p:nvSpPr>
        <p:spPr>
          <a:xfrm>
            <a:off x="7338552" y="2303193"/>
            <a:ext cx="167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ED49013-ECCA-4F1E-9041-8F1C72367A4E}"/>
              </a:ext>
            </a:extLst>
          </p:cNvPr>
          <p:cNvSpPr txBox="1"/>
          <p:nvPr/>
        </p:nvSpPr>
        <p:spPr>
          <a:xfrm>
            <a:off x="9756289" y="1970942"/>
            <a:ext cx="1409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phí vận hành</a:t>
            </a:r>
          </a:p>
        </p:txBody>
      </p:sp>
      <p:pic>
        <p:nvPicPr>
          <p:cNvPr id="1026" name="Picture 2" descr="5.451 tấm ảnh về túi đựng tiền vàng, thư viện ảnh chất lượng cao tuyệt đẹp">
            <a:extLst>
              <a:ext uri="{FF2B5EF4-FFF2-40B4-BE49-F238E27FC236}">
                <a16:creationId xmlns="" xmlns:a16="http://schemas.microsoft.com/office/drawing/2014/main" id="{9D8F8740-FC31-4749-84B4-0EB0F0EB9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0" y="723161"/>
            <a:ext cx="3130682" cy="2777121"/>
          </a:xfrm>
          <a:prstGeom prst="plaqu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FDB600-9225-4CBE-A274-D91D4B9435B1}"/>
              </a:ext>
            </a:extLst>
          </p:cNvPr>
          <p:cNvSpPr txBox="1"/>
          <p:nvPr/>
        </p:nvSpPr>
        <p:spPr>
          <a:xfrm>
            <a:off x="-2217" y="3467100"/>
            <a:ext cx="3672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6F034E7-A41D-46B5-8BAA-22624CF48148}"/>
              </a:ext>
            </a:extLst>
          </p:cNvPr>
          <p:cNvGrpSpPr/>
          <p:nvPr/>
        </p:nvGrpSpPr>
        <p:grpSpPr>
          <a:xfrm rot="4552913">
            <a:off x="7644331" y="3752600"/>
            <a:ext cx="1562954" cy="658790"/>
            <a:chOff x="5189831" y="3699604"/>
            <a:chExt cx="1562954" cy="658790"/>
          </a:xfrm>
        </p:grpSpPr>
        <p:sp>
          <p:nvSpPr>
            <p:cNvPr id="24" name="Arrow: Right 23">
              <a:extLst>
                <a:ext uri="{FF2B5EF4-FFF2-40B4-BE49-F238E27FC236}">
                  <a16:creationId xmlns="" xmlns:a16="http://schemas.microsoft.com/office/drawing/2014/main" id="{838B3374-9879-4717-B270-9E9961D9105A}"/>
                </a:ext>
              </a:extLst>
            </p:cNvPr>
            <p:cNvSpPr/>
            <p:nvPr/>
          </p:nvSpPr>
          <p:spPr>
            <a:xfrm rot="19503022">
              <a:off x="5189831" y="3737368"/>
              <a:ext cx="1473858" cy="62102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027912F0-8A9E-4C7D-91FB-C190A2707A34}"/>
                </a:ext>
              </a:extLst>
            </p:cNvPr>
            <p:cNvSpPr txBox="1"/>
            <p:nvPr/>
          </p:nvSpPr>
          <p:spPr>
            <a:xfrm rot="19435626">
              <a:off x="5384818" y="3699604"/>
              <a:ext cx="136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Giảm</a:t>
              </a:r>
              <a:endParaRPr lang="en-US" sz="24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3D4132C2-2868-4B35-A6ED-7CAE28589A46}"/>
              </a:ext>
            </a:extLst>
          </p:cNvPr>
          <p:cNvGrpSpPr/>
          <p:nvPr/>
        </p:nvGrpSpPr>
        <p:grpSpPr>
          <a:xfrm rot="4552913">
            <a:off x="10802344" y="3616057"/>
            <a:ext cx="1562954" cy="658790"/>
            <a:chOff x="5189831" y="3699604"/>
            <a:chExt cx="1562954" cy="658790"/>
          </a:xfrm>
        </p:grpSpPr>
        <p:sp>
          <p:nvSpPr>
            <p:cNvPr id="30" name="Arrow: Right 29">
              <a:extLst>
                <a:ext uri="{FF2B5EF4-FFF2-40B4-BE49-F238E27FC236}">
                  <a16:creationId xmlns="" xmlns:a16="http://schemas.microsoft.com/office/drawing/2014/main" id="{E1771A1B-149D-4638-A195-7995A974F6D4}"/>
                </a:ext>
              </a:extLst>
            </p:cNvPr>
            <p:cNvSpPr/>
            <p:nvPr/>
          </p:nvSpPr>
          <p:spPr>
            <a:xfrm rot="19503022">
              <a:off x="5189831" y="3737368"/>
              <a:ext cx="1473858" cy="62102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C1648708-4AA8-4FCE-8497-A43253EC0BC7}"/>
                </a:ext>
              </a:extLst>
            </p:cNvPr>
            <p:cNvSpPr txBox="1"/>
            <p:nvPr/>
          </p:nvSpPr>
          <p:spPr>
            <a:xfrm rot="19435626">
              <a:off x="5384818" y="3699604"/>
              <a:ext cx="136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Giảm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1F473E6-DB3A-427F-B6E4-D4D6676B4178}"/>
              </a:ext>
            </a:extLst>
          </p:cNvPr>
          <p:cNvGrpSpPr/>
          <p:nvPr/>
        </p:nvGrpSpPr>
        <p:grpSpPr>
          <a:xfrm>
            <a:off x="4937695" y="1009932"/>
            <a:ext cx="1610833" cy="695419"/>
            <a:chOff x="5037430" y="572504"/>
            <a:chExt cx="1610833" cy="695419"/>
          </a:xfrm>
          <a:solidFill>
            <a:srgbClr val="70AD47"/>
          </a:solidFill>
        </p:grpSpPr>
        <p:sp>
          <p:nvSpPr>
            <p:cNvPr id="32" name="Arrow: Right 31">
              <a:extLst>
                <a:ext uri="{FF2B5EF4-FFF2-40B4-BE49-F238E27FC236}">
                  <a16:creationId xmlns="" xmlns:a16="http://schemas.microsoft.com/office/drawing/2014/main" id="{FFCDFBE6-A636-45DA-B9CA-2BEFD5E26012}"/>
                </a:ext>
              </a:extLst>
            </p:cNvPr>
            <p:cNvSpPr/>
            <p:nvPr/>
          </p:nvSpPr>
          <p:spPr>
            <a:xfrm rot="19503022">
              <a:off x="5037430" y="646897"/>
              <a:ext cx="1473858" cy="621026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163AB43-9C7B-4D81-95ED-C42E465075BF}"/>
                </a:ext>
              </a:extLst>
            </p:cNvPr>
            <p:cNvSpPr txBox="1"/>
            <p:nvPr/>
          </p:nvSpPr>
          <p:spPr>
            <a:xfrm rot="19435626">
              <a:off x="5280296" y="572504"/>
              <a:ext cx="136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Tăng</a:t>
              </a:r>
              <a:endParaRPr lang="en-US" sz="24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264363F-62FD-49ED-B4A8-23013EC9D738}"/>
              </a:ext>
            </a:extLst>
          </p:cNvPr>
          <p:cNvSpPr txBox="1"/>
          <p:nvPr/>
        </p:nvSpPr>
        <p:spPr>
          <a:xfrm>
            <a:off x="146176" y="4792192"/>
            <a:ext cx="12045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 nhuận   =          A              –         (B            +           C)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FC77AC3-50C3-4897-99F2-6D09E22D9ECA}"/>
              </a:ext>
            </a:extLst>
          </p:cNvPr>
          <p:cNvSpPr/>
          <p:nvPr/>
        </p:nvSpPr>
        <p:spPr>
          <a:xfrm>
            <a:off x="250849" y="5443597"/>
            <a:ext cx="11757621" cy="1323826"/>
          </a:xfrm>
          <a:prstGeom prst="roundRect">
            <a:avLst>
              <a:gd name="adj" fmla="val 37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các cách để tăng lợi nhuận: - Tăng doanh thu</a:t>
            </a:r>
          </a:p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- Giảm chi phí vận hành và vốn.</a:t>
            </a:r>
          </a:p>
        </p:txBody>
      </p:sp>
      <p:sp>
        <p:nvSpPr>
          <p:cNvPr id="34" name="TextBox 1">
            <a:extLst>
              <a:ext uri="{FF2B5EF4-FFF2-40B4-BE49-F238E27FC236}">
                <a16:creationId xmlns="" xmlns:a16="http://schemas.microsoft.com/office/drawing/2014/main" id="{195EDBB4-1B68-44EB-83A5-6DFDEAE6DFEE}"/>
              </a:ext>
            </a:extLst>
          </p:cNvPr>
          <p:cNvSpPr txBox="1"/>
          <p:nvPr/>
        </p:nvSpPr>
        <p:spPr>
          <a:xfrm>
            <a:off x="3445185" y="308889"/>
            <a:ext cx="816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79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7" grpId="0"/>
      <p:bldP spid="18" grpId="0"/>
      <p:bldP spid="19" grpId="0"/>
      <p:bldP spid="20" grpId="0"/>
      <p:bldP spid="21" grpId="0"/>
      <p:bldP spid="22" grpId="0"/>
      <p:bldP spid="6" grpId="0"/>
      <p:bldP spid="23" grpId="0"/>
      <p:bldP spid="2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547766" y="0"/>
            <a:ext cx="10264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=""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825" y="-422173"/>
            <a:ext cx="1903186" cy="1903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33">
                <a:extLst>
                  <a:ext uri="{FF2B5EF4-FFF2-40B4-BE49-F238E27FC236}">
                    <a16:creationId xmlns="" xmlns:a16="http://schemas.microsoft.com/office/drawing/2014/main" id="{D5511114-65C5-4E6A-B1E4-7122F07442B9}"/>
                  </a:ext>
                </a:extLst>
              </p:cNvPr>
              <p:cNvSpPr txBox="1"/>
              <p:nvPr/>
            </p:nvSpPr>
            <p:spPr>
              <a:xfrm>
                <a:off x="5261124" y="686056"/>
                <a:ext cx="6643861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Lợi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nhuận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endParaRPr lang="en-US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A: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Doanh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endParaRPr lang="en-US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B: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Vốn</a:t>
                </a:r>
                <a:endParaRPr lang="en-US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C: Chi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33">
                <a:extLst>
                  <a:ext uri="{FF2B5EF4-FFF2-40B4-BE49-F238E27FC236}">
                    <a16:creationId xmlns:a16="http://schemas.microsoft.com/office/drawing/2014/main" id="{D5511114-65C5-4E6A-B1E4-7122F0744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124" y="686056"/>
                <a:ext cx="6643861" cy="3170099"/>
              </a:xfrm>
              <a:prstGeom prst="rect">
                <a:avLst/>
              </a:prstGeom>
              <a:blipFill>
                <a:blip r:embed="rId3"/>
                <a:stretch>
                  <a:fillRect l="-3211" t="-3462" b="-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33">
            <a:extLst>
              <a:ext uri="{FF2B5EF4-FFF2-40B4-BE49-F238E27FC236}">
                <a16:creationId xmlns="" xmlns:a16="http://schemas.microsoft.com/office/drawing/2014/main" id="{1CE8F326-F094-470C-804E-90EB513F7A9F}"/>
              </a:ext>
            </a:extLst>
          </p:cNvPr>
          <p:cNvSpPr txBox="1"/>
          <p:nvPr/>
        </p:nvSpPr>
        <p:spPr>
          <a:xfrm>
            <a:off x="428249" y="4466943"/>
            <a:ext cx="113355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>
              <a:buAutoNum type="arabicPeriod"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remium Vector | Helpful tip composition with flat design">
            <a:extLst>
              <a:ext uri="{FF2B5EF4-FFF2-40B4-BE49-F238E27FC236}">
                <a16:creationId xmlns="" xmlns:a16="http://schemas.microsoft.com/office/drawing/2014/main" id="{9DD09EC5-BB55-40DA-BDE9-5C4E02D12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" y="3667067"/>
            <a:ext cx="1523981" cy="15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9">
            <a:extLst>
              <a:ext uri="{FF2B5EF4-FFF2-40B4-BE49-F238E27FC236}">
                <a16:creationId xmlns="" xmlns:a16="http://schemas.microsoft.com/office/drawing/2014/main" id="{2CE5D09E-161E-446B-800B-EE16F1BB23FA}"/>
              </a:ext>
            </a:extLst>
          </p:cNvPr>
          <p:cNvSpPr/>
          <p:nvPr/>
        </p:nvSpPr>
        <p:spPr>
          <a:xfrm>
            <a:off x="9895" y="15131"/>
            <a:ext cx="3183247" cy="868882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1">
            <a:extLst>
              <a:ext uri="{FF2B5EF4-FFF2-40B4-BE49-F238E27FC236}">
                <a16:creationId xmlns="" xmlns:a16="http://schemas.microsoft.com/office/drawing/2014/main" id="{CD7ED4E5-9D1D-4DF7-AC4C-5350B865D182}"/>
              </a:ext>
            </a:extLst>
          </p:cNvPr>
          <p:cNvSpPr txBox="1"/>
          <p:nvPr/>
        </p:nvSpPr>
        <p:spPr>
          <a:xfrm>
            <a:off x="166670" y="15131"/>
            <a:ext cx="2910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TÌM HIỂU KIẾN THỨC</a:t>
            </a:r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88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14FFA72-1A8D-46F5-AD86-0310D96C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Chỗ dành sẵn cho Nội dung 28">
            <a:extLst>
              <a:ext uri="{FF2B5EF4-FFF2-40B4-BE49-F238E27FC236}">
                <a16:creationId xmlns="" xmlns:a16="http://schemas.microsoft.com/office/drawing/2014/main" id="{72BD1C37-2247-400E-AB07-E8E58FE79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28" y="1480457"/>
            <a:ext cx="5896471" cy="2728686"/>
          </a:xfrm>
          <a:prstGeom prst="rect">
            <a:avLst/>
          </a:prstGeom>
        </p:spPr>
      </p:pic>
      <p:pic>
        <p:nvPicPr>
          <p:cNvPr id="2050" name="Picture 2" descr="Có thể là hình ảnh về thực phẩm và văn bản">
            <a:extLst>
              <a:ext uri="{FF2B5EF4-FFF2-40B4-BE49-F238E27FC236}">
                <a16:creationId xmlns="" xmlns:a16="http://schemas.microsoft.com/office/drawing/2014/main" id="{51CBF12D-1AFD-4BDE-BE3E-0126D2010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71" y="1480457"/>
            <a:ext cx="5181905" cy="527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4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328878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1763</TotalTime>
  <Words>785</Words>
  <Application>Microsoft Office PowerPoint</Application>
  <PresentationFormat>Widescreen</PresentationFormat>
  <Paragraphs>142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Trebuchet MS</vt:lpstr>
      <vt:lpstr>Office Theme</vt:lpstr>
      <vt:lpstr>Hoạt động trải nghiệm: Đầu tư kinh doanh</vt:lpstr>
      <vt:lpstr>1. Tìm hiểu về tài chính, tài chính cá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Kỹ năng tìm kiếm thông tin và trình bày sản phẩm</vt:lpstr>
      <vt:lpstr>3. Kỹ năng tìm kiếm thông tin và trình bày sản phẩm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LANANH</cp:lastModifiedBy>
  <cp:revision>23</cp:revision>
  <dcterms:created xsi:type="dcterms:W3CDTF">2021-06-07T13:44:30Z</dcterms:created>
  <dcterms:modified xsi:type="dcterms:W3CDTF">2025-01-19T17:30:16Z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