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7"/>
  </p:notesMasterIdLst>
  <p:sldIdLst>
    <p:sldId id="261" r:id="rId3"/>
    <p:sldId id="262" r:id="rId4"/>
    <p:sldId id="263" r:id="rId5"/>
    <p:sldId id="264" r:id="rId6"/>
    <p:sldId id="260" r:id="rId7"/>
    <p:sldId id="267" r:id="rId8"/>
    <p:sldId id="272" r:id="rId9"/>
    <p:sldId id="269" r:id="rId10"/>
    <p:sldId id="273" r:id="rId11"/>
    <p:sldId id="268" r:id="rId12"/>
    <p:sldId id="270" r:id="rId13"/>
    <p:sldId id="271" r:id="rId14"/>
    <p:sldId id="266" r:id="rId15"/>
    <p:sldId id="265" r:id="rId1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888" y="48"/>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79327-8E65-4489-88CA-30FAAB1A0258}" type="datetimeFigureOut">
              <a:rPr lang="en-US" smtClean="0"/>
              <a:t>1/13/2025</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A5363C-CD01-4436-8E51-655F0A7C319A}" type="slidenum">
              <a:rPr lang="en-US" smtClean="0"/>
              <a:t>‹#›</a:t>
            </a:fld>
            <a:endParaRPr lang="en-US"/>
          </a:p>
        </p:txBody>
      </p:sp>
    </p:spTree>
    <p:extLst>
      <p:ext uri="{BB962C8B-B14F-4D97-AF65-F5344CB8AC3E}">
        <p14:creationId xmlns:p14="http://schemas.microsoft.com/office/powerpoint/2010/main" val="3277292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AD8F34-004C-4478-9F6B-B60B6E7BB98F}"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2025179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https://www.youtube.com/watch?v=UKKzc_En4PY&amp;ab_channel=TheoD%C3%B2ngL%E1%BB%8BchS%E1%BB%AD</a:t>
            </a:r>
          </a:p>
          <a:p>
            <a:pPr marL="0" marR="0" indent="0" algn="l" defTabSz="914400" rtl="0" eaLnBrk="1" fontAlgn="auto" latinLnBrk="0" hangingPunct="1">
              <a:lnSpc>
                <a:spcPct val="100000"/>
              </a:lnSpc>
              <a:spcBef>
                <a:spcPts val="0"/>
              </a:spcBef>
              <a:spcAft>
                <a:spcPts val="0"/>
              </a:spcAft>
              <a:buClrTx/>
              <a:buSzTx/>
              <a:buFontTx/>
              <a:buNone/>
              <a:tabLst/>
              <a:defRPr/>
            </a:pPr>
            <a:r>
              <a:rPr lang="en-US"/>
              <a:t>https://www.youtube.com/watch?v=0_4OtXvj358&amp;ab_channel=Ng%C6%B0%E1%BB%9DiN%E1%BB%95iTi%E1%BA%BFng</a:t>
            </a:r>
            <a:endParaRPr lang="en-US" dirty="0"/>
          </a:p>
        </p:txBody>
      </p:sp>
      <p:sp>
        <p:nvSpPr>
          <p:cNvPr id="4" name="Slide Number Placeholder 3"/>
          <p:cNvSpPr>
            <a:spLocks noGrp="1"/>
          </p:cNvSpPr>
          <p:nvPr>
            <p:ph type="sldNum" sz="quarter" idx="10"/>
          </p:nvPr>
        </p:nvSpPr>
        <p:spPr/>
        <p:txBody>
          <a:bodyPr/>
          <a:lstStyle/>
          <a:p>
            <a:fld id="{1CA5363C-CD01-4436-8E51-655F0A7C319A}" type="slidenum">
              <a:rPr lang="en-US" smtClean="0"/>
              <a:t>9</a:t>
            </a:fld>
            <a:endParaRPr lang="en-US"/>
          </a:p>
        </p:txBody>
      </p:sp>
    </p:spTree>
    <p:extLst>
      <p:ext uri="{BB962C8B-B14F-4D97-AF65-F5344CB8AC3E}">
        <p14:creationId xmlns:p14="http://schemas.microsoft.com/office/powerpoint/2010/main" val="1055825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A5363C-CD01-4436-8E51-655F0A7C319A}" type="slidenum">
              <a:rPr lang="en-US" smtClean="0"/>
              <a:t>10</a:t>
            </a:fld>
            <a:endParaRPr lang="en-US"/>
          </a:p>
        </p:txBody>
      </p:sp>
    </p:spTree>
    <p:extLst>
      <p:ext uri="{BB962C8B-B14F-4D97-AF65-F5344CB8AC3E}">
        <p14:creationId xmlns:p14="http://schemas.microsoft.com/office/powerpoint/2010/main" val="1969186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https://www.youtube.com/watch?v=YIf4pgOkafA&amp;ab_channel=TheoD%C3%B2ngL%E1%BB%8BchS%E1%BB%AD</a:t>
            </a:r>
          </a:p>
          <a:p>
            <a:endParaRPr lang="en-US" dirty="0"/>
          </a:p>
        </p:txBody>
      </p:sp>
      <p:sp>
        <p:nvSpPr>
          <p:cNvPr id="4" name="Slide Number Placeholder 3"/>
          <p:cNvSpPr>
            <a:spLocks noGrp="1"/>
          </p:cNvSpPr>
          <p:nvPr>
            <p:ph type="sldNum" sz="quarter" idx="10"/>
          </p:nvPr>
        </p:nvSpPr>
        <p:spPr/>
        <p:txBody>
          <a:bodyPr/>
          <a:lstStyle/>
          <a:p>
            <a:fld id="{1CA5363C-CD01-4436-8E51-655F0A7C319A}" type="slidenum">
              <a:rPr lang="en-US" smtClean="0"/>
              <a:t>11</a:t>
            </a:fld>
            <a:endParaRPr lang="en-US"/>
          </a:p>
        </p:txBody>
      </p:sp>
    </p:spTree>
    <p:extLst>
      <p:ext uri="{BB962C8B-B14F-4D97-AF65-F5344CB8AC3E}">
        <p14:creationId xmlns:p14="http://schemas.microsoft.com/office/powerpoint/2010/main" val="746218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3D94F1-869E-4C7D-8AD2-5B434708E3DF}"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2660751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0"/>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111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190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5" y="274643"/>
            <a:ext cx="365453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590" y="274643"/>
            <a:ext cx="1076468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76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D360-E097-4269-8D02-D7FFE76DD817}"/>
              </a:ext>
            </a:extLst>
          </p:cNvPr>
          <p:cNvSpPr>
            <a:spLocks noGrp="1"/>
          </p:cNvSpPr>
          <p:nvPr>
            <p:ph type="ctrTitle"/>
          </p:nvPr>
        </p:nvSpPr>
        <p:spPr>
          <a:xfrm>
            <a:off x="1523637" y="1122363"/>
            <a:ext cx="9141619"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9E9C9C-AE55-4677-95D1-220155470097}"/>
              </a:ext>
            </a:extLst>
          </p:cNvPr>
          <p:cNvSpPr>
            <a:spLocks noGrp="1"/>
          </p:cNvSpPr>
          <p:nvPr>
            <p:ph type="subTitle" idx="1"/>
          </p:nvPr>
        </p:nvSpPr>
        <p:spPr>
          <a:xfrm>
            <a:off x="1523637" y="3602038"/>
            <a:ext cx="914161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03F51-AF58-46C2-8B53-5E04A0B37175}"/>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1/13/2025</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id="{7E0FE403-AC4D-4A74-BB31-884EACF40134}"/>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id="{04584074-42F5-4192-9113-E21A7DABB437}"/>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5239103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50C27-D86C-442E-AEF9-FBA2AB1CF2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779166-CF3C-4B66-9591-8898C31359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D1631B-A54D-47E1-B9F6-9740D9188450}"/>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1/13/2025</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id="{F89C1D9F-1682-4039-8374-F320E50F9BB0}"/>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id="{A9553C94-1506-4965-BAC7-A260DB0E3BEC}"/>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28160793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1B0B-F767-4680-A77A-EAC21A588F56}"/>
              </a:ext>
            </a:extLst>
          </p:cNvPr>
          <p:cNvSpPr>
            <a:spLocks noGrp="1"/>
          </p:cNvSpPr>
          <p:nvPr>
            <p:ph type="title"/>
          </p:nvPr>
        </p:nvSpPr>
        <p:spPr>
          <a:xfrm>
            <a:off x="831633" y="1709807"/>
            <a:ext cx="10512862"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88B0EE-E038-4C4A-8712-7904D746FC8C}"/>
              </a:ext>
            </a:extLst>
          </p:cNvPr>
          <p:cNvSpPr>
            <a:spLocks noGrp="1"/>
          </p:cNvSpPr>
          <p:nvPr>
            <p:ph type="body" idx="1"/>
          </p:nvPr>
        </p:nvSpPr>
        <p:spPr>
          <a:xfrm>
            <a:off x="831633" y="4589532"/>
            <a:ext cx="1051286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38C6BD-9310-41DB-BE1C-AF19347DB59E}"/>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1/13/2025</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id="{ACE6477F-1BFA-4201-8B4C-FABA9464D1C3}"/>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id="{2B186570-3E39-444F-A09C-558D4BF70440}"/>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23009539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283D-29E8-4F8F-AF30-4A447171CB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FD2F7A-42DA-4E09-89A4-10CA45A5E0B5}"/>
              </a:ext>
            </a:extLst>
          </p:cNvPr>
          <p:cNvSpPr>
            <a:spLocks noGrp="1"/>
          </p:cNvSpPr>
          <p:nvPr>
            <p:ph sz="half" idx="1"/>
          </p:nvPr>
        </p:nvSpPr>
        <p:spPr>
          <a:xfrm>
            <a:off x="838016"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670767-8254-4A0E-A874-EC32E8578250}"/>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65A120-243E-48CC-8C90-1290EDA5B822}"/>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1/13/2025</a:t>
            </a:fld>
            <a:endParaRPr lang="en-US">
              <a:solidFill>
                <a:srgbClr val="000099">
                  <a:tint val="75000"/>
                </a:srgbClr>
              </a:solidFill>
            </a:endParaRPr>
          </a:p>
        </p:txBody>
      </p:sp>
      <p:sp>
        <p:nvSpPr>
          <p:cNvPr id="6" name="Footer Placeholder 5">
            <a:extLst>
              <a:ext uri="{FF2B5EF4-FFF2-40B4-BE49-F238E27FC236}">
                <a16:creationId xmlns:a16="http://schemas.microsoft.com/office/drawing/2014/main" id="{707A0D64-3563-4444-8EF3-CAD59DCEE7F5}"/>
              </a:ext>
            </a:extLst>
          </p:cNvPr>
          <p:cNvSpPr>
            <a:spLocks noGrp="1"/>
          </p:cNvSpPr>
          <p:nvPr>
            <p:ph type="ftr" sz="quarter" idx="11"/>
          </p:nvPr>
        </p:nvSpPr>
        <p:spPr/>
        <p:txBody>
          <a:bodyPr/>
          <a:lstStyle/>
          <a:p>
            <a:endParaRPr lang="en-US">
              <a:solidFill>
                <a:srgbClr val="000099">
                  <a:tint val="75000"/>
                </a:srgbClr>
              </a:solidFill>
            </a:endParaRPr>
          </a:p>
        </p:txBody>
      </p:sp>
      <p:sp>
        <p:nvSpPr>
          <p:cNvPr id="7" name="Slide Number Placeholder 6">
            <a:extLst>
              <a:ext uri="{FF2B5EF4-FFF2-40B4-BE49-F238E27FC236}">
                <a16:creationId xmlns:a16="http://schemas.microsoft.com/office/drawing/2014/main" id="{3F3AD546-93BF-403F-9436-792B35821642}"/>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40704436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3C64B-F112-404D-AF69-684F41C77F5E}"/>
              </a:ext>
            </a:extLst>
          </p:cNvPr>
          <p:cNvSpPr>
            <a:spLocks noGrp="1"/>
          </p:cNvSpPr>
          <p:nvPr>
            <p:ph type="title"/>
          </p:nvPr>
        </p:nvSpPr>
        <p:spPr>
          <a:xfrm>
            <a:off x="839569" y="365129"/>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AFBAD6-C10C-4F9E-93CA-E21BF19F3F63}"/>
              </a:ext>
            </a:extLst>
          </p:cNvPr>
          <p:cNvSpPr>
            <a:spLocks noGrp="1"/>
          </p:cNvSpPr>
          <p:nvPr>
            <p:ph type="body" idx="1"/>
          </p:nvPr>
        </p:nvSpPr>
        <p:spPr>
          <a:xfrm>
            <a:off x="839604" y="1681163"/>
            <a:ext cx="515644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92167E-6E1A-4E7F-87FA-2CA8D40CB2DF}"/>
              </a:ext>
            </a:extLst>
          </p:cNvPr>
          <p:cNvSpPr>
            <a:spLocks noGrp="1"/>
          </p:cNvSpPr>
          <p:nvPr>
            <p:ph sz="half" idx="2"/>
          </p:nvPr>
        </p:nvSpPr>
        <p:spPr>
          <a:xfrm>
            <a:off x="839604"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7E218C-5101-4822-8F1C-4AC112530D07}"/>
              </a:ext>
            </a:extLst>
          </p:cNvPr>
          <p:cNvSpPr>
            <a:spLocks noGrp="1"/>
          </p:cNvSpPr>
          <p:nvPr>
            <p:ph type="body" sz="quarter" idx="3"/>
          </p:nvPr>
        </p:nvSpPr>
        <p:spPr>
          <a:xfrm>
            <a:off x="6170593" y="1681163"/>
            <a:ext cx="51818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292729-264C-4CB0-BB36-A8DD774ECB5F}"/>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9E06CC-9731-4C6E-81E2-0B52DEB9B3E5}"/>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1/13/2025</a:t>
            </a:fld>
            <a:endParaRPr lang="en-US">
              <a:solidFill>
                <a:srgbClr val="000099">
                  <a:tint val="75000"/>
                </a:srgbClr>
              </a:solidFill>
            </a:endParaRPr>
          </a:p>
        </p:txBody>
      </p:sp>
      <p:sp>
        <p:nvSpPr>
          <p:cNvPr id="8" name="Footer Placeholder 7">
            <a:extLst>
              <a:ext uri="{FF2B5EF4-FFF2-40B4-BE49-F238E27FC236}">
                <a16:creationId xmlns:a16="http://schemas.microsoft.com/office/drawing/2014/main" id="{BD787387-D814-46CA-8340-6D9D0C0386B7}"/>
              </a:ext>
            </a:extLst>
          </p:cNvPr>
          <p:cNvSpPr>
            <a:spLocks noGrp="1"/>
          </p:cNvSpPr>
          <p:nvPr>
            <p:ph type="ftr" sz="quarter" idx="11"/>
          </p:nvPr>
        </p:nvSpPr>
        <p:spPr/>
        <p:txBody>
          <a:bodyPr/>
          <a:lstStyle/>
          <a:p>
            <a:endParaRPr lang="en-US">
              <a:solidFill>
                <a:srgbClr val="000099">
                  <a:tint val="75000"/>
                </a:srgbClr>
              </a:solidFill>
            </a:endParaRPr>
          </a:p>
        </p:txBody>
      </p:sp>
      <p:sp>
        <p:nvSpPr>
          <p:cNvPr id="9" name="Slide Number Placeholder 8">
            <a:extLst>
              <a:ext uri="{FF2B5EF4-FFF2-40B4-BE49-F238E27FC236}">
                <a16:creationId xmlns:a16="http://schemas.microsoft.com/office/drawing/2014/main" id="{364AD6A2-47D1-42B1-A63B-6DEA0D61999C}"/>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9623282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DEFBE-AEAF-4A39-8B7A-69EC04E656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34DFFF-979A-4219-93AC-419168E23018}"/>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1/13/2025</a:t>
            </a:fld>
            <a:endParaRPr lang="en-US">
              <a:solidFill>
                <a:srgbClr val="000099">
                  <a:tint val="75000"/>
                </a:srgbClr>
              </a:solidFill>
            </a:endParaRPr>
          </a:p>
        </p:txBody>
      </p:sp>
      <p:sp>
        <p:nvSpPr>
          <p:cNvPr id="4" name="Footer Placeholder 3">
            <a:extLst>
              <a:ext uri="{FF2B5EF4-FFF2-40B4-BE49-F238E27FC236}">
                <a16:creationId xmlns:a16="http://schemas.microsoft.com/office/drawing/2014/main" id="{B799AEE3-A905-4E15-83B7-52D30BD1869B}"/>
              </a:ext>
            </a:extLst>
          </p:cNvPr>
          <p:cNvSpPr>
            <a:spLocks noGrp="1"/>
          </p:cNvSpPr>
          <p:nvPr>
            <p:ph type="ftr" sz="quarter" idx="11"/>
          </p:nvPr>
        </p:nvSpPr>
        <p:spPr/>
        <p:txBody>
          <a:bodyPr/>
          <a:lstStyle/>
          <a:p>
            <a:endParaRPr lang="en-US">
              <a:solidFill>
                <a:srgbClr val="000099">
                  <a:tint val="75000"/>
                </a:srgbClr>
              </a:solidFill>
            </a:endParaRPr>
          </a:p>
        </p:txBody>
      </p:sp>
      <p:sp>
        <p:nvSpPr>
          <p:cNvPr id="5" name="Slide Number Placeholder 4">
            <a:extLst>
              <a:ext uri="{FF2B5EF4-FFF2-40B4-BE49-F238E27FC236}">
                <a16:creationId xmlns:a16="http://schemas.microsoft.com/office/drawing/2014/main" id="{C348527F-9E39-43B7-8EA2-01A3F0B57FDC}"/>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24912013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F38362-18DF-4A82-9B22-BD8E48674434}"/>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1/13/2025</a:t>
            </a:fld>
            <a:endParaRPr lang="en-US">
              <a:solidFill>
                <a:srgbClr val="000099">
                  <a:tint val="75000"/>
                </a:srgbClr>
              </a:solidFill>
            </a:endParaRPr>
          </a:p>
        </p:txBody>
      </p:sp>
      <p:sp>
        <p:nvSpPr>
          <p:cNvPr id="3" name="Footer Placeholder 2">
            <a:extLst>
              <a:ext uri="{FF2B5EF4-FFF2-40B4-BE49-F238E27FC236}">
                <a16:creationId xmlns:a16="http://schemas.microsoft.com/office/drawing/2014/main" id="{6BF6A985-88B9-4006-A749-8AC3E2F1F6C1}"/>
              </a:ext>
            </a:extLst>
          </p:cNvPr>
          <p:cNvSpPr>
            <a:spLocks noGrp="1"/>
          </p:cNvSpPr>
          <p:nvPr>
            <p:ph type="ftr" sz="quarter" idx="11"/>
          </p:nvPr>
        </p:nvSpPr>
        <p:spPr/>
        <p:txBody>
          <a:bodyPr/>
          <a:lstStyle/>
          <a:p>
            <a:endParaRPr lang="en-US">
              <a:solidFill>
                <a:srgbClr val="000099">
                  <a:tint val="75000"/>
                </a:srgbClr>
              </a:solidFill>
            </a:endParaRPr>
          </a:p>
        </p:txBody>
      </p:sp>
      <p:sp>
        <p:nvSpPr>
          <p:cNvPr id="4" name="Slide Number Placeholder 3">
            <a:extLst>
              <a:ext uri="{FF2B5EF4-FFF2-40B4-BE49-F238E27FC236}">
                <a16:creationId xmlns:a16="http://schemas.microsoft.com/office/drawing/2014/main" id="{36966EBC-FFDF-46E2-AF3C-0C6C35E270D9}"/>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pic>
        <p:nvPicPr>
          <p:cNvPr id="5" name="Picture 4">
            <a:extLst>
              <a:ext uri="{FF2B5EF4-FFF2-40B4-BE49-F238E27FC236}">
                <a16:creationId xmlns:a16="http://schemas.microsoft.com/office/drawing/2014/main" id="{E4550ED1-B4F9-4576-BCFB-7A4716073269}"/>
              </a:ext>
            </a:extLst>
          </p:cNvPr>
          <p:cNvPicPr>
            <a:picLocks noChangeAspect="1"/>
          </p:cNvPicPr>
          <p:nvPr userDrawn="1"/>
        </p:nvPicPr>
        <p:blipFill>
          <a:blip r:embed="rId2"/>
          <a:stretch>
            <a:fillRect/>
          </a:stretch>
        </p:blipFill>
        <p:spPr>
          <a:xfrm>
            <a:off x="-182831" y="-1"/>
            <a:ext cx="12371656" cy="6858001"/>
          </a:xfrm>
          <a:prstGeom prst="rect">
            <a:avLst/>
          </a:prstGeom>
        </p:spPr>
      </p:pic>
      <p:pic>
        <p:nvPicPr>
          <p:cNvPr id="7" name="Picture 6" descr="A picture containing drawing, food&#10;&#10;Description automatically generated">
            <a:extLst>
              <a:ext uri="{FF2B5EF4-FFF2-40B4-BE49-F238E27FC236}">
                <a16:creationId xmlns:a16="http://schemas.microsoft.com/office/drawing/2014/main" id="{CDF54B5E-6281-4DC7-AEA7-C74BDEC248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33710" y="6330855"/>
            <a:ext cx="655149" cy="527213"/>
          </a:xfrm>
          <a:prstGeom prst="rect">
            <a:avLst/>
          </a:prstGeom>
        </p:spPr>
      </p:pic>
    </p:spTree>
    <p:extLst>
      <p:ext uri="{BB962C8B-B14F-4D97-AF65-F5344CB8AC3E}">
        <p14:creationId xmlns:p14="http://schemas.microsoft.com/office/powerpoint/2010/main" val="4919854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E41D7-6FE1-4912-BDB6-1F0C5F08D2BA}"/>
              </a:ext>
            </a:extLst>
          </p:cNvPr>
          <p:cNvSpPr>
            <a:spLocks noGrp="1"/>
          </p:cNvSpPr>
          <p:nvPr>
            <p:ph type="title"/>
          </p:nvPr>
        </p:nvSpPr>
        <p:spPr>
          <a:xfrm>
            <a:off x="839604" y="457200"/>
            <a:ext cx="393121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55A6E8-CCCF-4B6C-BD3C-0F95E44B947B}"/>
              </a:ext>
            </a:extLst>
          </p:cNvPr>
          <p:cNvSpPr>
            <a:spLocks noGrp="1"/>
          </p:cNvSpPr>
          <p:nvPr>
            <p:ph idx="1"/>
          </p:nvPr>
        </p:nvSpPr>
        <p:spPr>
          <a:xfrm>
            <a:off x="5181838" y="987494"/>
            <a:ext cx="617059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9BE36E-3C65-42A2-845F-9C1B784741A9}"/>
              </a:ext>
            </a:extLst>
          </p:cNvPr>
          <p:cNvSpPr>
            <a:spLocks noGrp="1"/>
          </p:cNvSpPr>
          <p:nvPr>
            <p:ph type="body" sz="half" idx="2"/>
          </p:nvPr>
        </p:nvSpPr>
        <p:spPr>
          <a:xfrm>
            <a:off x="839604" y="2057400"/>
            <a:ext cx="39312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FAEBEC-4FA8-4F7F-9BD1-7AF4CF167E1F}"/>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1/13/2025</a:t>
            </a:fld>
            <a:endParaRPr lang="en-US">
              <a:solidFill>
                <a:srgbClr val="000099">
                  <a:tint val="75000"/>
                </a:srgbClr>
              </a:solidFill>
            </a:endParaRPr>
          </a:p>
        </p:txBody>
      </p:sp>
      <p:sp>
        <p:nvSpPr>
          <p:cNvPr id="6" name="Footer Placeholder 5">
            <a:extLst>
              <a:ext uri="{FF2B5EF4-FFF2-40B4-BE49-F238E27FC236}">
                <a16:creationId xmlns:a16="http://schemas.microsoft.com/office/drawing/2014/main" id="{9C65442C-4EE5-46D5-9934-803D43FA7044}"/>
              </a:ext>
            </a:extLst>
          </p:cNvPr>
          <p:cNvSpPr>
            <a:spLocks noGrp="1"/>
          </p:cNvSpPr>
          <p:nvPr>
            <p:ph type="ftr" sz="quarter" idx="11"/>
          </p:nvPr>
        </p:nvSpPr>
        <p:spPr/>
        <p:txBody>
          <a:bodyPr/>
          <a:lstStyle/>
          <a:p>
            <a:endParaRPr lang="en-US">
              <a:solidFill>
                <a:srgbClr val="000099">
                  <a:tint val="75000"/>
                </a:srgbClr>
              </a:solidFill>
            </a:endParaRPr>
          </a:p>
        </p:txBody>
      </p:sp>
      <p:sp>
        <p:nvSpPr>
          <p:cNvPr id="7" name="Slide Number Placeholder 6">
            <a:extLst>
              <a:ext uri="{FF2B5EF4-FFF2-40B4-BE49-F238E27FC236}">
                <a16:creationId xmlns:a16="http://schemas.microsoft.com/office/drawing/2014/main" id="{5CB946E2-366A-4EDC-ADFC-ACDE058BF189}"/>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18490252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078399"/>
      </p:ext>
    </p:extLst>
  </p:cSld>
  <p:clrMapOvr>
    <a:masterClrMapping/>
  </p:clrMapOvr>
  <p:transition spd="slow">
    <p:strips dir="l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83D9-3EBD-43DF-A0DD-D9A617DEC327}"/>
              </a:ext>
            </a:extLst>
          </p:cNvPr>
          <p:cNvSpPr>
            <a:spLocks noGrp="1"/>
          </p:cNvSpPr>
          <p:nvPr>
            <p:ph type="title"/>
          </p:nvPr>
        </p:nvSpPr>
        <p:spPr>
          <a:xfrm>
            <a:off x="839604" y="457200"/>
            <a:ext cx="393121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B3C899-2BCA-4C86-BFF5-47A41DAFC52E}"/>
              </a:ext>
            </a:extLst>
          </p:cNvPr>
          <p:cNvSpPr>
            <a:spLocks noGrp="1"/>
          </p:cNvSpPr>
          <p:nvPr>
            <p:ph type="pic" idx="1"/>
          </p:nvPr>
        </p:nvSpPr>
        <p:spPr>
          <a:xfrm>
            <a:off x="5181838" y="987494"/>
            <a:ext cx="617059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20DA52-895C-4B29-B90C-AEC119EAAA4D}"/>
              </a:ext>
            </a:extLst>
          </p:cNvPr>
          <p:cNvSpPr>
            <a:spLocks noGrp="1"/>
          </p:cNvSpPr>
          <p:nvPr>
            <p:ph type="body" sz="half" idx="2"/>
          </p:nvPr>
        </p:nvSpPr>
        <p:spPr>
          <a:xfrm>
            <a:off x="839604" y="2057400"/>
            <a:ext cx="39312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A4604-2EAC-4E3A-A98D-82A2CF8E4DB9}"/>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1/13/2025</a:t>
            </a:fld>
            <a:endParaRPr lang="en-US">
              <a:solidFill>
                <a:srgbClr val="000099">
                  <a:tint val="75000"/>
                </a:srgbClr>
              </a:solidFill>
            </a:endParaRPr>
          </a:p>
        </p:txBody>
      </p:sp>
      <p:sp>
        <p:nvSpPr>
          <p:cNvPr id="6" name="Footer Placeholder 5">
            <a:extLst>
              <a:ext uri="{FF2B5EF4-FFF2-40B4-BE49-F238E27FC236}">
                <a16:creationId xmlns:a16="http://schemas.microsoft.com/office/drawing/2014/main" id="{9AD177CD-D38A-46E3-8E43-CEFCA8A5D52F}"/>
              </a:ext>
            </a:extLst>
          </p:cNvPr>
          <p:cNvSpPr>
            <a:spLocks noGrp="1"/>
          </p:cNvSpPr>
          <p:nvPr>
            <p:ph type="ftr" sz="quarter" idx="11"/>
          </p:nvPr>
        </p:nvSpPr>
        <p:spPr/>
        <p:txBody>
          <a:bodyPr/>
          <a:lstStyle/>
          <a:p>
            <a:endParaRPr lang="en-US">
              <a:solidFill>
                <a:srgbClr val="000099">
                  <a:tint val="75000"/>
                </a:srgbClr>
              </a:solidFill>
            </a:endParaRPr>
          </a:p>
        </p:txBody>
      </p:sp>
      <p:sp>
        <p:nvSpPr>
          <p:cNvPr id="7" name="Slide Number Placeholder 6">
            <a:extLst>
              <a:ext uri="{FF2B5EF4-FFF2-40B4-BE49-F238E27FC236}">
                <a16:creationId xmlns:a16="http://schemas.microsoft.com/office/drawing/2014/main" id="{A922BA16-05ED-454A-B089-D4823CF78212}"/>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47502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F3C7B-C417-4C8E-AB71-86AEA98608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7FB3D7-D15D-4A67-BC55-C32DA13456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DEA4DE-C12D-4B24-AC11-7465EE5796F3}"/>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1/13/2025</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id="{EE290BF4-F9EC-42C7-9A3C-7EC6892F70A0}"/>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id="{7A699409-D370-4852-B927-2661B3C3EE8E}"/>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5301373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A79818-FC03-4828-950C-2EA342F79518}"/>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7D0517-A078-49D7-BB4F-B5CF26E2FA11}"/>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526A3B-A5EA-402D-8C12-C8DA5C521334}"/>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1/13/2025</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id="{09E6BBB6-F88A-484E-B34B-6C498AF13C2C}"/>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id="{6EA4E357-8E4D-472C-B85D-6908FC4DD612}"/>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4604839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5"/>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11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589" y="1600205"/>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5341" y="1600205"/>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9B9EE9-F3BF-4B40-83E7-C9BC68FDDB0E}" type="datetimeFigureOut">
              <a:rPr lang="en-US" smtClean="0">
                <a:solidFill>
                  <a:prstClr val="black">
                    <a:tint val="75000"/>
                  </a:prstClr>
                </a:solidFill>
              </a:rPr>
              <a:pPr/>
              <a:t>1/13/2025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146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9B9EE9-F3BF-4B40-83E7-C9BC68FDDB0E}" type="datetimeFigureOut">
              <a:rPr lang="en-US" smtClean="0">
                <a:solidFill>
                  <a:prstClr val="black">
                    <a:tint val="75000"/>
                  </a:prstClr>
                </a:solidFill>
              </a:rPr>
              <a:pPr/>
              <a:t>1/13/2025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176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9B9EE9-F3BF-4B40-83E7-C9BC68FDDB0E}" type="datetimeFigureOut">
              <a:rPr lang="en-US" smtClean="0">
                <a:solidFill>
                  <a:prstClr val="black">
                    <a:tint val="75000"/>
                  </a:prstClr>
                </a:solidFill>
              </a:rPr>
              <a:pPr/>
              <a:t>1/13/2025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129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B9EE9-F3BF-4B40-83E7-C9BC68FDDB0E}" type="datetimeFigureOut">
              <a:rPr lang="en-US" smtClean="0">
                <a:solidFill>
                  <a:prstClr val="black">
                    <a:tint val="75000"/>
                  </a:prstClr>
                </a:solidFill>
              </a:rPr>
              <a:pPr/>
              <a:t>1/13/2025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39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5"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5"/>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5"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9B9EE9-F3BF-4B40-83E7-C9BC68FDDB0E}" type="datetimeFigureOut">
              <a:rPr lang="en-US" smtClean="0">
                <a:solidFill>
                  <a:prstClr val="black">
                    <a:tint val="75000"/>
                  </a:prstClr>
                </a:solidFill>
              </a:rPr>
              <a:pPr/>
              <a:t>1/13/2025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530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9B9EE9-F3BF-4B40-83E7-C9BC68FDDB0E}" type="datetimeFigureOut">
              <a:rPr lang="en-US" smtClean="0">
                <a:solidFill>
                  <a:prstClr val="black">
                    <a:tint val="75000"/>
                  </a:prstClr>
                </a:solidFill>
              </a:rPr>
              <a:pPr/>
              <a:t>1/13/2025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72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5"/>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5"/>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3"/>
          </p:nvPr>
        </p:nvSpPr>
        <p:spPr>
          <a:xfrm>
            <a:off x="4164515" y="6356355"/>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55"/>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6840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strips dir="l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4DE69F-234C-42BF-AB0B-60DF17EB457A}"/>
              </a:ext>
            </a:extLst>
          </p:cNvPr>
          <p:cNvSpPr>
            <a:spLocks noGrp="1"/>
          </p:cNvSpPr>
          <p:nvPr>
            <p:ph type="title"/>
          </p:nvPr>
        </p:nvSpPr>
        <p:spPr>
          <a:xfrm>
            <a:off x="837982" y="365129"/>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EA87E2-F0F0-4512-9436-145713B3BBA9}"/>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A8BD1-93C5-4C8B-8C03-C88EE882F167}"/>
              </a:ext>
            </a:extLst>
          </p:cNvPr>
          <p:cNvSpPr>
            <a:spLocks noGrp="1"/>
          </p:cNvSpPr>
          <p:nvPr>
            <p:ph type="dt" sz="half" idx="2"/>
          </p:nvPr>
        </p:nvSpPr>
        <p:spPr>
          <a:xfrm>
            <a:off x="837982" y="6356419"/>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53F03-14A9-4DD2-83E4-7A4D2FA510E6}" type="datetimeFigureOut">
              <a:rPr lang="en-US" smtClean="0">
                <a:solidFill>
                  <a:srgbClr val="000099">
                    <a:tint val="75000"/>
                  </a:srgbClr>
                </a:solidFill>
              </a:rPr>
              <a:pPr/>
              <a:t>1/13/2025</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id="{A78741EB-9D8C-490C-BD20-5406F2306C08}"/>
              </a:ext>
            </a:extLst>
          </p:cNvPr>
          <p:cNvSpPr>
            <a:spLocks noGrp="1"/>
          </p:cNvSpPr>
          <p:nvPr>
            <p:ph type="ftr" sz="quarter" idx="3"/>
          </p:nvPr>
        </p:nvSpPr>
        <p:spPr>
          <a:xfrm>
            <a:off x="4037549" y="6356419"/>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id="{DCF61FE2-3AED-4F13-AF6A-DE8D226B041E}"/>
              </a:ext>
            </a:extLst>
          </p:cNvPr>
          <p:cNvSpPr>
            <a:spLocks noGrp="1"/>
          </p:cNvSpPr>
          <p:nvPr>
            <p:ph type="sldNum" sz="quarter" idx="4"/>
          </p:nvPr>
        </p:nvSpPr>
        <p:spPr>
          <a:xfrm>
            <a:off x="8608357" y="6356419"/>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0543194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812" y="152400"/>
            <a:ext cx="12038013" cy="523220"/>
          </a:xfrm>
          <a:prstGeom prst="rect">
            <a:avLst/>
          </a:prstGeom>
          <a:noFill/>
        </p:spPr>
        <p:txBody>
          <a:bodyPr wrap="square" rtlCol="0">
            <a:spAutoFit/>
          </a:bodyPr>
          <a:lstStyle/>
          <a:p>
            <a:pPr algn="ct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CHỦ ĐỀ 1. CÁC CUỘC ĐẠI PHÁT KIẾN ĐỊA LÍ</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012" y="3858679"/>
            <a:ext cx="3886200" cy="262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4" y="3844809"/>
            <a:ext cx="3886200" cy="260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3359" y="3844809"/>
            <a:ext cx="3886200" cy="261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0015" y="866749"/>
            <a:ext cx="23241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8712" y="866749"/>
            <a:ext cx="40386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736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Một số cuộc đại phát kiến địa lí.</a:t>
            </a:r>
          </a:p>
        </p:txBody>
      </p:sp>
      <p:sp>
        <p:nvSpPr>
          <p:cNvPr id="2" name="Rectangle 1"/>
          <p:cNvSpPr/>
          <p:nvPr/>
        </p:nvSpPr>
        <p:spPr>
          <a:xfrm>
            <a:off x="166899" y="762000"/>
            <a:ext cx="11871113" cy="3046988"/>
          </a:xfrm>
          <a:prstGeom prst="rect">
            <a:avLst/>
          </a:prstGeom>
        </p:spPr>
        <p:txBody>
          <a:bodyPr wrap="square">
            <a:spAutoFit/>
          </a:bodyPr>
          <a:lstStyle/>
          <a:p>
            <a:pPr algn="just"/>
            <a:r>
              <a:rPr lang="en-US" sz="2400" dirty="0">
                <a:latin typeface="Times New Roman" pitchFamily="18" charset="0"/>
                <a:cs typeface="Times New Roman" pitchFamily="18" charset="0"/>
              </a:rPr>
              <a:t>- C. Cô-lôm-bô và cuộc thám hiềm tìm ra châu Mỹ (1492 – 1502).</a:t>
            </a:r>
          </a:p>
          <a:p>
            <a:pPr algn="just"/>
            <a:r>
              <a:rPr lang="vi-VN" sz="2400" dirty="0">
                <a:latin typeface="Times New Roman" pitchFamily="18" charset="0"/>
                <a:cs typeface="Times New Roman" pitchFamily="18" charset="0"/>
              </a:rPr>
              <a:t>- Cuộc thám hiếm vòng quanh Trái Đất của Ph. Ma-gien-lăng (1519 - 1522).</a:t>
            </a:r>
            <a:endParaRPr lang="en-US" sz="2400" dirty="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 Ý nghĩa cùa hai cuộc đại phát kiến địa lí:</a:t>
            </a:r>
          </a:p>
          <a:p>
            <a:pPr algn="just"/>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 Hành trình của Cô-lôm-bô đã giúp ông và đoàn thuỷ thủ phát hiện ra vùng đất “Đông Ấn Độ”, nhưng thực chất là vùng đất mới - châu Mỹ. Ông được coi là người phát hiện ra châu lục này.</a:t>
            </a:r>
          </a:p>
          <a:p>
            <a:pPr algn="just"/>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 Hành trình của Ma-gien-lăng và các thủy thủ đã chứng minh một cách thuyết phục nhất Trái Đất có dạng hình cầu.</a:t>
            </a: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612" y="3733800"/>
            <a:ext cx="23241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309" y="3733800"/>
            <a:ext cx="40386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554334" y="6488668"/>
            <a:ext cx="1576072" cy="369332"/>
          </a:xfrm>
          <a:prstGeom prst="rect">
            <a:avLst/>
          </a:prstGeom>
        </p:spPr>
        <p:txBody>
          <a:bodyPr wrap="none">
            <a:spAutoFit/>
          </a:bodyPr>
          <a:lstStyle/>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 Cô-lôm-bô </a:t>
            </a:r>
          </a:p>
        </p:txBody>
      </p:sp>
      <p:sp>
        <p:nvSpPr>
          <p:cNvPr id="9" name="Rectangle 8"/>
          <p:cNvSpPr/>
          <p:nvPr/>
        </p:nvSpPr>
        <p:spPr>
          <a:xfrm>
            <a:off x="7694612" y="6478173"/>
            <a:ext cx="1947969" cy="369332"/>
          </a:xfrm>
          <a:prstGeom prst="rect">
            <a:avLst/>
          </a:prstGeom>
        </p:spPr>
        <p:txBody>
          <a:bodyPr wrap="none">
            <a:spAutoFit/>
          </a:bodyPr>
          <a:lstStyle/>
          <a:p>
            <a:r>
              <a:rPr lang="vi-VN"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Ph. Ma-gien-lăng </a:t>
            </a:r>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89002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3. Tác động của các cuộc đại phát kiến địa lí.</a:t>
            </a:r>
          </a:p>
        </p:txBody>
      </p:sp>
      <p:sp>
        <p:nvSpPr>
          <p:cNvPr id="4" name="Rectangle 3"/>
          <p:cNvSpPr/>
          <p:nvPr/>
        </p:nvSpPr>
        <p:spPr>
          <a:xfrm>
            <a:off x="292331" y="980234"/>
            <a:ext cx="11734800" cy="1578894"/>
          </a:xfrm>
          <a:prstGeom prst="rect">
            <a:avLst/>
          </a:prstGeom>
        </p:spPr>
        <p:txBody>
          <a:bodyPr wrap="square">
            <a:spAutoFit/>
          </a:bodyPr>
          <a:lstStyle/>
          <a:p>
            <a:pPr algn="ctr">
              <a:lnSpc>
                <a:spcPct val="115000"/>
              </a:lnSpc>
            </a:pPr>
            <a:r>
              <a:rPr lang="en-US" sz="2800" b="1" dirty="0">
                <a:solidFill>
                  <a:srgbClr val="FF0000"/>
                </a:solidFill>
                <a:latin typeface="Times New Roman"/>
                <a:ea typeface="Calibri"/>
                <a:cs typeface="Times New Roman"/>
              </a:rPr>
              <a:t>HOẠT ĐỘNG NHÓM</a:t>
            </a:r>
          </a:p>
          <a:p>
            <a:pPr algn="just">
              <a:lnSpc>
                <a:spcPct val="115000"/>
              </a:lnSpc>
            </a:pPr>
            <a:r>
              <a:rPr lang="en-US" sz="2800" dirty="0">
                <a:solidFill>
                  <a:srgbClr val="FF0000"/>
                </a:solidFill>
                <a:latin typeface="Times New Roman"/>
                <a:ea typeface="Calibri"/>
                <a:cs typeface="Times New Roman"/>
              </a:rPr>
              <a:t>Đọc thông tin trong SGK, xem video: </a:t>
            </a:r>
            <a:r>
              <a:rPr lang="en-US" sz="2800" b="1" i="1" dirty="0">
                <a:solidFill>
                  <a:srgbClr val="FF0000"/>
                </a:solidFill>
                <a:latin typeface="Times New Roman"/>
                <a:ea typeface="Calibri"/>
                <a:cs typeface="Times New Roman"/>
              </a:rPr>
              <a:t>Phân tích những tác động của các cuộc đại phát kiến địa lí đối với tiến trình lịch sử.</a:t>
            </a:r>
            <a:endParaRPr lang="en-US" sz="2800" b="1" dirty="0">
              <a:solidFill>
                <a:srgbClr val="FF0000"/>
              </a:solidFill>
              <a:ea typeface="Calibri"/>
              <a:cs typeface="Times New Roman"/>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4612" y="2677885"/>
            <a:ext cx="3733800" cy="418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2" y="2788446"/>
            <a:ext cx="6705600" cy="406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146614" y="46192"/>
            <a:ext cx="5027613" cy="923330"/>
          </a:xfrm>
          <a:prstGeom prst="rect">
            <a:avLst/>
          </a:prstGeom>
        </p:spPr>
        <p:txBody>
          <a:bodyPr wrap="square">
            <a:spAutoFit/>
          </a:bodyPr>
          <a:lstStyle/>
          <a:p>
            <a:r>
              <a:rPr lang="en-US" dirty="0"/>
              <a:t>https://www.youtube.com/watch?v=YIf4pgOkafA&amp;ab_channel=TheoD%C3%B2ngL%E1%BB%8BchS%E1%BB%AD</a:t>
            </a:r>
          </a:p>
        </p:txBody>
      </p:sp>
    </p:spTree>
    <p:extLst>
      <p:ext uri="{BB962C8B-B14F-4D97-AF65-F5344CB8AC3E}">
        <p14:creationId xmlns:p14="http://schemas.microsoft.com/office/powerpoint/2010/main" val="1836264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3. Tác động của các cuộc đại phát kiến địa lí.</a:t>
            </a:r>
          </a:p>
        </p:txBody>
      </p:sp>
      <p:sp>
        <p:nvSpPr>
          <p:cNvPr id="4" name="Rectangle 3"/>
          <p:cNvSpPr/>
          <p:nvPr/>
        </p:nvSpPr>
        <p:spPr>
          <a:xfrm>
            <a:off x="303212" y="714032"/>
            <a:ext cx="11734800" cy="3065455"/>
          </a:xfrm>
          <a:prstGeom prst="rect">
            <a:avLst/>
          </a:prstGeom>
        </p:spPr>
        <p:txBody>
          <a:bodyPr wrap="square">
            <a:spAutoFit/>
          </a:bodyPr>
          <a:lstStyle/>
          <a:p>
            <a:pPr algn="just">
              <a:lnSpc>
                <a:spcPct val="115000"/>
              </a:lnSpc>
            </a:pPr>
            <a:r>
              <a:rPr lang="vi-VN" sz="2400" dirty="0">
                <a:latin typeface="Times New Roman"/>
                <a:ea typeface="Calibri"/>
                <a:cs typeface="Times New Roman"/>
              </a:rPr>
              <a:t>- Về kinh tế, góp phần mở rộng phạm vi buôn bán trên thế giới, thúc đẩy sự phát triển nhanh chóng của thương nghiệp và công nghiệp. </a:t>
            </a:r>
          </a:p>
          <a:p>
            <a:pPr algn="just">
              <a:lnSpc>
                <a:spcPct val="115000"/>
              </a:lnSpc>
            </a:pPr>
            <a:r>
              <a:rPr lang="vi-VN" sz="2400" dirty="0">
                <a:latin typeface="Times New Roman"/>
                <a:ea typeface="Calibri"/>
                <a:cs typeface="Times New Roman"/>
              </a:rPr>
              <a:t>- Đem lại cho loài người hiểu biết vé những con đường mới, vùng đất mới,... Từ đó, sự giao lưu văn hoá giữa các dân tộc được tăng cường và mở rộng. Tuy nhiên, trong sự phát triển nhanh chóng của nền kinh tế, người lao động (nhất là nông dân) ngày càng bị b</a:t>
            </a:r>
            <a:r>
              <a:rPr lang="en-US" sz="2400" dirty="0">
                <a:latin typeface="Times New Roman"/>
                <a:ea typeface="Calibri"/>
                <a:cs typeface="Times New Roman"/>
              </a:rPr>
              <a:t>ầ</a:t>
            </a:r>
            <a:r>
              <a:rPr lang="vi-VN" sz="2400" dirty="0">
                <a:latin typeface="Times New Roman"/>
                <a:ea typeface="Calibri"/>
                <a:cs typeface="Times New Roman"/>
              </a:rPr>
              <a:t>n cùng hoá.</a:t>
            </a:r>
          </a:p>
          <a:p>
            <a:pPr algn="just">
              <a:lnSpc>
                <a:spcPct val="115000"/>
              </a:lnSpc>
            </a:pPr>
            <a:r>
              <a:rPr lang="vi-VN" sz="2400" dirty="0">
                <a:latin typeface="Times New Roman"/>
                <a:ea typeface="Calibri"/>
                <a:cs typeface="Times New Roman"/>
              </a:rPr>
              <a:t>- Các cuộc phát kiến địa lí cũng đã dân đến nạn buôn bán nô lệ và làm nảy sinh quá trình cướp bóc thuộc địa.</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998" y="3779487"/>
            <a:ext cx="5072614" cy="307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0904" y="3779487"/>
            <a:ext cx="2751261" cy="307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027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9724" y="914400"/>
            <a:ext cx="7659688" cy="1547475"/>
          </a:xfrm>
          <a:prstGeom prst="rect">
            <a:avLst/>
          </a:prstGeom>
        </p:spPr>
        <p:txBody>
          <a:bodyPr wrap="square">
            <a:spAutoFit/>
          </a:bodyPr>
          <a:lstStyle/>
          <a:p>
            <a:pPr algn="just">
              <a:lnSpc>
                <a:spcPct val="115000"/>
              </a:lnSpc>
              <a:spcAft>
                <a:spcPts val="0"/>
              </a:spcAft>
            </a:pPr>
            <a:r>
              <a:rPr lang="en-US" sz="2800" b="1" i="1" dirty="0">
                <a:solidFill>
                  <a:srgbClr val="FF0000"/>
                </a:solidFill>
                <a:latin typeface="Times New Roman"/>
                <a:ea typeface="Calibri"/>
                <a:cs typeface="Times New Roman"/>
              </a:rPr>
              <a:t>Câu 1. Trong các tác động của các cuộc đại phát kiến địa lí đối với lịch sử, theo em, tác động nào là quan trọng nhất? Vì sao?</a:t>
            </a:r>
            <a:endParaRPr lang="en-US" sz="2800" dirty="0">
              <a:solidFill>
                <a:srgbClr val="FF0000"/>
              </a:solidFill>
              <a:ea typeface="Calibri"/>
              <a:cs typeface="Times New Roman"/>
            </a:endParaRPr>
          </a:p>
        </p:txBody>
      </p:sp>
      <p:pic>
        <p:nvPicPr>
          <p:cNvPr id="3" name="Picture 2">
            <a:extLst>
              <a:ext uri="{FF2B5EF4-FFF2-40B4-BE49-F238E27FC236}">
                <a16:creationId xmlns:a16="http://schemas.microsoft.com/office/drawing/2014/main" id="{DD6BAA9F-95AC-49CC-9A79-881A7B0636D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61492" y="1046540"/>
            <a:ext cx="4879504" cy="4880775"/>
          </a:xfrm>
          <a:prstGeom prst="rect">
            <a:avLst/>
          </a:prstGeom>
        </p:spPr>
      </p:pic>
      <p:sp>
        <p:nvSpPr>
          <p:cNvPr id="4" name="TextBox 3"/>
          <p:cNvSpPr txBox="1"/>
          <p:nvPr/>
        </p:nvSpPr>
        <p:spPr>
          <a:xfrm>
            <a:off x="150812" y="152400"/>
            <a:ext cx="12038013" cy="646331"/>
          </a:xfrm>
          <a:prstGeom prst="rect">
            <a:avLst/>
          </a:prstGeom>
          <a:noFill/>
        </p:spPr>
        <p:txBody>
          <a:bodyPr wrap="square" rtlCol="0">
            <a:spAutoFit/>
          </a:bodyPr>
          <a:lstStyle/>
          <a:p>
            <a:pPr algn="ctr"/>
            <a:r>
              <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LUYỆN TẬP – VẬN DỤNG</a:t>
            </a:r>
          </a:p>
        </p:txBody>
      </p:sp>
      <p:sp>
        <p:nvSpPr>
          <p:cNvPr id="6" name="Rectangle 5"/>
          <p:cNvSpPr/>
          <p:nvPr/>
        </p:nvSpPr>
        <p:spPr>
          <a:xfrm>
            <a:off x="4149724" y="2895600"/>
            <a:ext cx="7659688" cy="1547475"/>
          </a:xfrm>
          <a:prstGeom prst="rect">
            <a:avLst/>
          </a:prstGeom>
        </p:spPr>
        <p:txBody>
          <a:bodyPr wrap="square">
            <a:spAutoFit/>
          </a:bodyPr>
          <a:lstStyle/>
          <a:p>
            <a:pPr algn="just">
              <a:lnSpc>
                <a:spcPct val="115000"/>
              </a:lnSpc>
              <a:spcAft>
                <a:spcPts val="0"/>
              </a:spcAft>
            </a:pPr>
            <a:r>
              <a:rPr lang="en-US" sz="2800" b="1" i="1" dirty="0">
                <a:solidFill>
                  <a:srgbClr val="FF0000"/>
                </a:solidFill>
                <a:latin typeface="Times New Roman"/>
                <a:ea typeface="Calibri"/>
                <a:cs typeface="Times New Roman"/>
              </a:rPr>
              <a:t>Câu 2: Là một người dân châu Á, em có suy nghĩ gì về sự có mặt của người châu Âu ở các nước châu Á sau các cuộc phát kiến địa lí.</a:t>
            </a:r>
            <a:endParaRPr lang="en-US" sz="2800" dirty="0">
              <a:solidFill>
                <a:srgbClr val="FF0000"/>
              </a:solidFill>
              <a:ea typeface="Calibri"/>
              <a:cs typeface="Times New Roman"/>
            </a:endParaRPr>
          </a:p>
        </p:txBody>
      </p:sp>
      <p:sp>
        <p:nvSpPr>
          <p:cNvPr id="7" name="Rectangle 6"/>
          <p:cNvSpPr/>
          <p:nvPr/>
        </p:nvSpPr>
        <p:spPr>
          <a:xfrm>
            <a:off x="4149724" y="4777125"/>
            <a:ext cx="7659688" cy="1547475"/>
          </a:xfrm>
          <a:prstGeom prst="rect">
            <a:avLst/>
          </a:prstGeom>
        </p:spPr>
        <p:txBody>
          <a:bodyPr wrap="square">
            <a:spAutoFit/>
          </a:bodyPr>
          <a:lstStyle/>
          <a:p>
            <a:pPr algn="just">
              <a:lnSpc>
                <a:spcPct val="115000"/>
              </a:lnSpc>
              <a:spcAft>
                <a:spcPts val="0"/>
              </a:spcAft>
            </a:pPr>
            <a:r>
              <a:rPr lang="en-US" sz="2800" b="1" i="1" dirty="0">
                <a:solidFill>
                  <a:srgbClr val="FF0000"/>
                </a:solidFill>
                <a:latin typeface="Times New Roman"/>
                <a:ea typeface="Calibri"/>
                <a:cs typeface="Times New Roman"/>
              </a:rPr>
              <a:t>Câu 3: Sưu tầm tư liệu từ sách, báo và internet về C. Cô-lôm-bô, Ph. Ma-gien-lăng và đánh giá công lao của họ.</a:t>
            </a:r>
            <a:endParaRPr lang="en-US" sz="2800" dirty="0">
              <a:solidFill>
                <a:srgbClr val="FF0000"/>
              </a:solidFill>
              <a:ea typeface="Calibri"/>
              <a:cs typeface="Times New Roman"/>
            </a:endParaRPr>
          </a:p>
        </p:txBody>
      </p:sp>
    </p:spTree>
    <p:extLst>
      <p:ext uri="{BB962C8B-B14F-4D97-AF65-F5344CB8AC3E}">
        <p14:creationId xmlns:p14="http://schemas.microsoft.com/office/powerpoint/2010/main" val="425499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6D0299-1879-4863-9FC1-6CEC681B6D72}"/>
              </a:ext>
            </a:extLst>
          </p:cNvPr>
          <p:cNvSpPr>
            <a:spLocks noChangeArrowheads="1"/>
          </p:cNvSpPr>
          <p:nvPr/>
        </p:nvSpPr>
        <p:spPr bwMode="auto">
          <a:xfrm>
            <a:off x="370043" y="804085"/>
            <a:ext cx="111849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zh-CN" sz="7200">
                <a:solidFill>
                  <a:srgbClr val="C00000"/>
                </a:solidFill>
                <a:latin typeface="#9Slide05 FS Blonde Script" panose="03000503000000000000" pitchFamily="65" charset="0"/>
                <a:ea typeface="微软雅黑" panose="020B0503020204020204" pitchFamily="82" charset="2"/>
              </a:rPr>
              <a:t>Giờ học đã kết thúc! </a:t>
            </a:r>
          </a:p>
          <a:p>
            <a:pPr algn="ctr">
              <a:spcBef>
                <a:spcPct val="50000"/>
              </a:spcBef>
              <a:defRPr/>
            </a:pPr>
            <a:r>
              <a:rPr lang="en-US" altLang="zh-CN" sz="7200">
                <a:solidFill>
                  <a:srgbClr val="C00000"/>
                </a:solidFill>
                <a:latin typeface="#9Slide05 FS Blonde Script" panose="03000503000000000000" pitchFamily="65" charset="0"/>
                <a:ea typeface="微软雅黑" panose="020B0503020204020204" pitchFamily="82" charset="2"/>
              </a:rPr>
              <a:t>Chúc các em chăm ngoan, học giỏi</a:t>
            </a:r>
            <a:endParaRPr lang="zh-CN" altLang="en-US" sz="7200" dirty="0">
              <a:solidFill>
                <a:srgbClr val="C00000"/>
              </a:solidFill>
              <a:latin typeface="#9Slide05 FS Blonde Script" panose="03000503000000000000" pitchFamily="65" charset="0"/>
              <a:ea typeface="微软雅黑" panose="020B0503020204020204" pitchFamily="82" charset="2"/>
            </a:endParaRPr>
          </a:p>
        </p:txBody>
      </p:sp>
      <p:pic>
        <p:nvPicPr>
          <p:cNvPr id="11" name="Picture 2" descr="F:\未标题-1.png">
            <a:extLst>
              <a:ext uri="{FF2B5EF4-FFF2-40B4-BE49-F238E27FC236}">
                <a16:creationId xmlns:a16="http://schemas.microsoft.com/office/drawing/2014/main" id="{95939F3F-7D96-4DCA-9053-5B468411B7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45" t="-1" b="88650"/>
          <a:stretch/>
        </p:blipFill>
        <p:spPr bwMode="auto">
          <a:xfrm>
            <a:off x="24" y="5920353"/>
            <a:ext cx="12188825" cy="937648"/>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2">
            <a:extLst>
              <a:ext uri="{FF2B5EF4-FFF2-40B4-BE49-F238E27FC236}">
                <a16:creationId xmlns:a16="http://schemas.microsoft.com/office/drawing/2014/main" id="{B1B79EA1-2EE0-4506-8F60-058CB6459A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328213" y="3666458"/>
            <a:ext cx="4798057" cy="3165981"/>
          </a:xfrm>
          <a:prstGeom prst="rect">
            <a:avLst/>
          </a:prstGeom>
        </p:spPr>
      </p:pic>
      <p:pic>
        <p:nvPicPr>
          <p:cNvPr id="13" name="图片 3">
            <a:extLst>
              <a:ext uri="{FF2B5EF4-FFF2-40B4-BE49-F238E27FC236}">
                <a16:creationId xmlns:a16="http://schemas.microsoft.com/office/drawing/2014/main" id="{21C74BB6-709F-4830-A4AB-F1DA049E8C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067" y="4109671"/>
            <a:ext cx="3220873" cy="2279557"/>
          </a:xfrm>
          <a:prstGeom prst="rect">
            <a:avLst/>
          </a:prstGeom>
        </p:spPr>
      </p:pic>
    </p:spTree>
    <p:extLst>
      <p:ext uri="{BB962C8B-B14F-4D97-AF65-F5344CB8AC3E}">
        <p14:creationId xmlns:p14="http://schemas.microsoft.com/office/powerpoint/2010/main" val="253256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Hình tự do: Hình 10">
            <a:extLst>
              <a:ext uri="{FF2B5EF4-FFF2-40B4-BE49-F238E27FC236}">
                <a16:creationId xmlns:a16="http://schemas.microsoft.com/office/drawing/2014/main" id="{8D4E2DE8-78CC-4443-8991-0CD16CF6772C}"/>
              </a:ext>
            </a:extLst>
          </p:cNvPr>
          <p:cNvSpPr/>
          <p:nvPr/>
        </p:nvSpPr>
        <p:spPr>
          <a:xfrm>
            <a:off x="35" y="0"/>
            <a:ext cx="12188825" cy="6858000"/>
          </a:xfrm>
          <a:custGeom>
            <a:avLst/>
            <a:gdLst>
              <a:gd name="connsiteX0" fmla="*/ 159799 w 12192000"/>
              <a:gd name="connsiteY0" fmla="*/ 167936 h 6858000"/>
              <a:gd name="connsiteX1" fmla="*/ 159799 w 12192000"/>
              <a:gd name="connsiteY1" fmla="*/ 6690064 h 6858000"/>
              <a:gd name="connsiteX2" fmla="*/ 12020365 w 12192000"/>
              <a:gd name="connsiteY2" fmla="*/ 6690064 h 6858000"/>
              <a:gd name="connsiteX3" fmla="*/ 12020365 w 12192000"/>
              <a:gd name="connsiteY3" fmla="*/ 16793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59799" y="167936"/>
                </a:moveTo>
                <a:lnTo>
                  <a:pt x="159799" y="6690064"/>
                </a:lnTo>
                <a:lnTo>
                  <a:pt x="12020365" y="6690064"/>
                </a:lnTo>
                <a:lnTo>
                  <a:pt x="12020365" y="167936"/>
                </a:lnTo>
                <a:close/>
                <a:moveTo>
                  <a:pt x="0" y="0"/>
                </a:moveTo>
                <a:lnTo>
                  <a:pt x="12192000" y="0"/>
                </a:lnTo>
                <a:lnTo>
                  <a:pt x="12192000" y="6858000"/>
                </a:lnTo>
                <a:lnTo>
                  <a:pt x="0" y="6858000"/>
                </a:lnTo>
                <a:close/>
              </a:path>
            </a:pathLst>
          </a:custGeom>
          <a:solidFill>
            <a:schemeClr val="bg2"/>
          </a:solidFill>
          <a:ln w="25400" cap="rnd">
            <a:solidFill>
              <a:srgbClr val="2DA19A"/>
            </a:solidFill>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b="1">
              <a:solidFill>
                <a:prstClr val="white"/>
              </a:solidFill>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id="{A8F3E1D3-FC3D-43F5-895E-7391BA4F3325}"/>
              </a:ext>
            </a:extLst>
          </p:cNvPr>
          <p:cNvSpPr txBox="1"/>
          <p:nvPr/>
        </p:nvSpPr>
        <p:spPr>
          <a:xfrm>
            <a:off x="5459812" y="4175882"/>
            <a:ext cx="5587600" cy="522259"/>
          </a:xfrm>
          <a:prstGeom prst="rect">
            <a:avLst/>
          </a:prstGeom>
          <a:noFill/>
        </p:spPr>
        <p:txBody>
          <a:bodyPr wrap="square">
            <a:spAutoFit/>
          </a:bodyPr>
          <a:lstStyle/>
          <a:p>
            <a:pPr algn="just">
              <a:lnSpc>
                <a:spcPct val="107000"/>
              </a:lnSpc>
              <a:defRPr/>
            </a:pPr>
            <a:r>
              <a:rPr lang="en-US" sz="2800" b="1" dirty="0">
                <a:solidFill>
                  <a:srgbClr val="000099"/>
                </a:solidFill>
                <a:latin typeface="Times New Roman" pitchFamily="18" charset="0"/>
                <a:ea typeface="Calibri" panose="020F0502020204030204" pitchFamily="34" charset="0"/>
                <a:cs typeface="Times New Roman" pitchFamily="18" charset="0"/>
              </a:rPr>
              <a:t>Một số cuộc đại phát kiến địa lí</a:t>
            </a:r>
            <a:endParaRPr lang="en-US" sz="2400" b="1" dirty="0">
              <a:solidFill>
                <a:srgbClr val="000099"/>
              </a:solidFill>
              <a:latin typeface="Times New Roman" pitchFamily="18" charset="0"/>
              <a:ea typeface="Calibri" panose="020F0502020204030204" pitchFamily="34" charset="0"/>
              <a:cs typeface="Times New Roman" pitchFamily="18" charset="0"/>
            </a:endParaRPr>
          </a:p>
        </p:txBody>
      </p:sp>
      <p:sp>
        <p:nvSpPr>
          <p:cNvPr id="18" name="TextBox 17">
            <a:extLst>
              <a:ext uri="{FF2B5EF4-FFF2-40B4-BE49-F238E27FC236}">
                <a16:creationId xmlns:a16="http://schemas.microsoft.com/office/drawing/2014/main" id="{59A63B4A-099F-498C-9D93-A4B1F90ED9F6}"/>
              </a:ext>
            </a:extLst>
          </p:cNvPr>
          <p:cNvSpPr txBox="1"/>
          <p:nvPr/>
        </p:nvSpPr>
        <p:spPr>
          <a:xfrm>
            <a:off x="4782264" y="2411229"/>
            <a:ext cx="4855549" cy="1014380"/>
          </a:xfrm>
          <a:prstGeom prst="rect">
            <a:avLst/>
          </a:prstGeom>
          <a:noFill/>
        </p:spPr>
        <p:txBody>
          <a:bodyPr wrap="square">
            <a:spAutoFit/>
          </a:bodyPr>
          <a:lstStyle/>
          <a:p>
            <a:pPr algn="just">
              <a:lnSpc>
                <a:spcPct val="107000"/>
              </a:lnSpc>
              <a:defRPr/>
            </a:pPr>
            <a:r>
              <a:rPr lang="en-US" sz="2800" b="1" dirty="0">
                <a:solidFill>
                  <a:srgbClr val="000099"/>
                </a:solidFill>
                <a:latin typeface="Times New Roman" pitchFamily="18" charset="0"/>
                <a:ea typeface="Calibri" panose="020F0502020204030204" pitchFamily="34" charset="0"/>
                <a:cs typeface="Times New Roman" pitchFamily="18" charset="0"/>
              </a:rPr>
              <a:t>Nguyên nhân và điều kiện của các cuộc phát kiến địa lí</a:t>
            </a:r>
            <a:endParaRPr lang="en-US" sz="2400" b="1" dirty="0">
              <a:solidFill>
                <a:srgbClr val="000099"/>
              </a:solidFill>
              <a:latin typeface="Times New Roman" pitchFamily="18" charset="0"/>
              <a:ea typeface="Calibri" panose="020F0502020204030204" pitchFamily="34" charset="0"/>
              <a:cs typeface="Times New Roman" pitchFamily="18" charset="0"/>
            </a:endParaRPr>
          </a:p>
        </p:txBody>
      </p:sp>
      <p:cxnSp>
        <p:nvCxnSpPr>
          <p:cNvPr id="14" name="Straight Connector 13">
            <a:extLst>
              <a:ext uri="{FF2B5EF4-FFF2-40B4-BE49-F238E27FC236}">
                <a16:creationId xmlns:a16="http://schemas.microsoft.com/office/drawing/2014/main" id="{2CE414E5-D41A-4DDA-A4B4-96A5C2EC4F4E}"/>
              </a:ext>
            </a:extLst>
          </p:cNvPr>
          <p:cNvCxnSpPr>
            <a:cxnSpLocks/>
          </p:cNvCxnSpPr>
          <p:nvPr/>
        </p:nvCxnSpPr>
        <p:spPr>
          <a:xfrm>
            <a:off x="4460459" y="3470373"/>
            <a:ext cx="5142456"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CE727B3-1E38-49B8-8CD1-D988D38B9B27}"/>
              </a:ext>
            </a:extLst>
          </p:cNvPr>
          <p:cNvCxnSpPr>
            <a:cxnSpLocks/>
          </p:cNvCxnSpPr>
          <p:nvPr/>
        </p:nvCxnSpPr>
        <p:spPr>
          <a:xfrm>
            <a:off x="5044547" y="4697293"/>
            <a:ext cx="5850499" cy="0"/>
          </a:xfrm>
          <a:prstGeom prst="line">
            <a:avLst/>
          </a:prstGeom>
          <a:ln w="57150">
            <a:solidFill>
              <a:srgbClr val="2A20E8"/>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C283C628-DBF4-4B9F-87EC-BD0BA884DD97}"/>
              </a:ext>
            </a:extLst>
          </p:cNvPr>
          <p:cNvSpPr/>
          <p:nvPr/>
        </p:nvSpPr>
        <p:spPr>
          <a:xfrm>
            <a:off x="9343457" y="3425609"/>
            <a:ext cx="366300" cy="368598"/>
          </a:xfrm>
          <a:prstGeom prst="ellipse">
            <a:avLst/>
          </a:prstGeom>
          <a:solidFill>
            <a:schemeClr val="accent2">
              <a:lumMod val="75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38" name="Oval 37">
            <a:extLst>
              <a:ext uri="{FF2B5EF4-FFF2-40B4-BE49-F238E27FC236}">
                <a16:creationId xmlns:a16="http://schemas.microsoft.com/office/drawing/2014/main" id="{0DB0DCCC-BF4C-4A75-AC96-F96524E91AB6}"/>
              </a:ext>
            </a:extLst>
          </p:cNvPr>
          <p:cNvSpPr/>
          <p:nvPr/>
        </p:nvSpPr>
        <p:spPr>
          <a:xfrm>
            <a:off x="10711862" y="4634098"/>
            <a:ext cx="366300" cy="368598"/>
          </a:xfrm>
          <a:prstGeom prst="ellipse">
            <a:avLst/>
          </a:prstGeom>
          <a:solidFill>
            <a:schemeClr val="tx1">
              <a:lumMod val="60000"/>
              <a:lumOff val="4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30" name="Oval 29">
            <a:extLst>
              <a:ext uri="{FF2B5EF4-FFF2-40B4-BE49-F238E27FC236}">
                <a16:creationId xmlns:a16="http://schemas.microsoft.com/office/drawing/2014/main" id="{0BD4C7A8-1317-4174-BF05-8432CA65EE72}"/>
              </a:ext>
            </a:extLst>
          </p:cNvPr>
          <p:cNvSpPr/>
          <p:nvPr/>
        </p:nvSpPr>
        <p:spPr>
          <a:xfrm>
            <a:off x="4171598" y="2995018"/>
            <a:ext cx="555907" cy="524311"/>
          </a:xfrm>
          <a:prstGeom prst="ellipse">
            <a:avLst/>
          </a:prstGeom>
          <a:solidFill>
            <a:schemeClr val="accent2">
              <a:lumMod val="75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prstClr val="white"/>
                </a:solidFill>
                <a:latin typeface="Times New Roman" pitchFamily="18" charset="0"/>
                <a:cs typeface="Times New Roman" pitchFamily="18" charset="0"/>
              </a:rPr>
              <a:t>1</a:t>
            </a:r>
          </a:p>
        </p:txBody>
      </p:sp>
      <p:sp>
        <p:nvSpPr>
          <p:cNvPr id="33" name="Oval 32">
            <a:extLst>
              <a:ext uri="{FF2B5EF4-FFF2-40B4-BE49-F238E27FC236}">
                <a16:creationId xmlns:a16="http://schemas.microsoft.com/office/drawing/2014/main" id="{A0240EB6-8516-447C-958F-0607D0966330}"/>
              </a:ext>
            </a:extLst>
          </p:cNvPr>
          <p:cNvSpPr/>
          <p:nvPr/>
        </p:nvSpPr>
        <p:spPr>
          <a:xfrm>
            <a:off x="4685646" y="4221629"/>
            <a:ext cx="555907" cy="524311"/>
          </a:xfrm>
          <a:prstGeom prst="ellipse">
            <a:avLst/>
          </a:prstGeom>
          <a:solidFill>
            <a:schemeClr val="tx1">
              <a:lumMod val="60000"/>
              <a:lumOff val="4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prstClr val="white"/>
                </a:solidFill>
                <a:latin typeface="Times New Roman" pitchFamily="18" charset="0"/>
                <a:cs typeface="Times New Roman" pitchFamily="18" charset="0"/>
              </a:rPr>
              <a:t>2</a:t>
            </a:r>
          </a:p>
        </p:txBody>
      </p:sp>
      <p:sp>
        <p:nvSpPr>
          <p:cNvPr id="39" name="Oval 38">
            <a:extLst>
              <a:ext uri="{FF2B5EF4-FFF2-40B4-BE49-F238E27FC236}">
                <a16:creationId xmlns:a16="http://schemas.microsoft.com/office/drawing/2014/main" id="{AAC900B7-EFDE-47C5-88C2-D454B2A57E0E}"/>
              </a:ext>
            </a:extLst>
          </p:cNvPr>
          <p:cNvSpPr/>
          <p:nvPr/>
        </p:nvSpPr>
        <p:spPr>
          <a:xfrm>
            <a:off x="384644" y="334400"/>
            <a:ext cx="479381" cy="485750"/>
          </a:xfrm>
          <a:prstGeom prst="ellipse">
            <a:avLst/>
          </a:prstGeom>
          <a:solidFill>
            <a:srgbClr val="2DA19A"/>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40" name="Oval 39">
            <a:extLst>
              <a:ext uri="{FF2B5EF4-FFF2-40B4-BE49-F238E27FC236}">
                <a16:creationId xmlns:a16="http://schemas.microsoft.com/office/drawing/2014/main" id="{C361FFBE-4C10-46CB-B937-27C383131DF3}"/>
              </a:ext>
            </a:extLst>
          </p:cNvPr>
          <p:cNvSpPr/>
          <p:nvPr/>
        </p:nvSpPr>
        <p:spPr>
          <a:xfrm>
            <a:off x="913020" y="325871"/>
            <a:ext cx="479381" cy="485750"/>
          </a:xfrm>
          <a:prstGeom prst="ellipse">
            <a:avLst/>
          </a:prstGeom>
          <a:solidFill>
            <a:srgbClr val="FA7E05"/>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41" name="Oval 40">
            <a:extLst>
              <a:ext uri="{FF2B5EF4-FFF2-40B4-BE49-F238E27FC236}">
                <a16:creationId xmlns:a16="http://schemas.microsoft.com/office/drawing/2014/main" id="{A9C3D5B7-20C8-43C7-9882-21BF59146137}"/>
              </a:ext>
            </a:extLst>
          </p:cNvPr>
          <p:cNvSpPr/>
          <p:nvPr/>
        </p:nvSpPr>
        <p:spPr>
          <a:xfrm>
            <a:off x="1455468" y="333978"/>
            <a:ext cx="479381" cy="485750"/>
          </a:xfrm>
          <a:prstGeom prst="ellipse">
            <a:avLst/>
          </a:prstGeom>
          <a:solidFill>
            <a:srgbClr val="8B566B"/>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42" name="Oval 41">
            <a:extLst>
              <a:ext uri="{FF2B5EF4-FFF2-40B4-BE49-F238E27FC236}">
                <a16:creationId xmlns:a16="http://schemas.microsoft.com/office/drawing/2014/main" id="{C5453984-3E98-4386-8198-84D85A7F2053}"/>
              </a:ext>
            </a:extLst>
          </p:cNvPr>
          <p:cNvSpPr/>
          <p:nvPr/>
        </p:nvSpPr>
        <p:spPr>
          <a:xfrm>
            <a:off x="369187" y="898423"/>
            <a:ext cx="479381" cy="485750"/>
          </a:xfrm>
          <a:prstGeom prst="ellipse">
            <a:avLst/>
          </a:prstGeom>
          <a:solidFill>
            <a:srgbClr val="FF0000"/>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DD6BAA9F-95AC-49CC-9A79-881A7B0636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80114" y="2193778"/>
            <a:ext cx="4879504" cy="4880775"/>
          </a:xfrm>
          <a:prstGeom prst="rect">
            <a:avLst/>
          </a:prstGeom>
        </p:spPr>
      </p:pic>
      <p:pic>
        <p:nvPicPr>
          <p:cNvPr id="23" name="Picture 22">
            <a:extLst>
              <a:ext uri="{FF2B5EF4-FFF2-40B4-BE49-F238E27FC236}">
                <a16:creationId xmlns:a16="http://schemas.microsoft.com/office/drawing/2014/main" id="{6257A5D0-8E8A-4C7C-9FB7-79C3DB4201E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9215" t="9956" r="17191" b="12029"/>
          <a:stretch/>
        </p:blipFill>
        <p:spPr>
          <a:xfrm>
            <a:off x="1541387" y="587925"/>
            <a:ext cx="1932017" cy="2048573"/>
          </a:xfrm>
          <a:prstGeom prst="rect">
            <a:avLst/>
          </a:prstGeom>
        </p:spPr>
      </p:pic>
      <p:sp>
        <p:nvSpPr>
          <p:cNvPr id="21" name="TextBox 20"/>
          <p:cNvSpPr txBox="1"/>
          <p:nvPr/>
        </p:nvSpPr>
        <p:spPr>
          <a:xfrm>
            <a:off x="3781038" y="570411"/>
            <a:ext cx="6858000" cy="1107539"/>
          </a:xfrm>
          <a:prstGeom prst="rect">
            <a:avLst/>
          </a:prstGeom>
          <a:noFill/>
          <a:ln w="57150">
            <a:noFill/>
          </a:ln>
        </p:spPr>
        <p:txBody>
          <a:bodyPr wrap="square" lIns="90988" tIns="45494" rIns="90988" bIns="45494" rtlCol="0">
            <a:spAutoFit/>
          </a:bodyPr>
          <a:lstStyle/>
          <a:p>
            <a:pPr algn="ctr">
              <a:spcBef>
                <a:spcPts val="597"/>
              </a:spcBef>
            </a:pPr>
            <a:r>
              <a:rPr lang="en-US" sz="6600" b="1" dirty="0">
                <a:solidFill>
                  <a:srgbClr val="FF0066"/>
                </a:solidFill>
                <a:latin typeface="Times New Roman" pitchFamily="18" charset="0"/>
                <a:ea typeface="Kids" pitchFamily="2" charset="0"/>
                <a:cs typeface="Times New Roman" pitchFamily="18" charset="0"/>
              </a:rPr>
              <a:t>Nội dung bài học: </a:t>
            </a:r>
          </a:p>
        </p:txBody>
      </p:sp>
      <p:sp>
        <p:nvSpPr>
          <p:cNvPr id="19" name="TextBox 18">
            <a:extLst>
              <a:ext uri="{FF2B5EF4-FFF2-40B4-BE49-F238E27FC236}">
                <a16:creationId xmlns:a16="http://schemas.microsoft.com/office/drawing/2014/main" id="{A8F3E1D3-FC3D-43F5-895E-7391BA4F3325}"/>
              </a:ext>
            </a:extLst>
          </p:cNvPr>
          <p:cNvSpPr txBox="1"/>
          <p:nvPr/>
        </p:nvSpPr>
        <p:spPr>
          <a:xfrm>
            <a:off x="5459812" y="5542643"/>
            <a:ext cx="6578200" cy="553357"/>
          </a:xfrm>
          <a:prstGeom prst="rect">
            <a:avLst/>
          </a:prstGeom>
          <a:noFill/>
        </p:spPr>
        <p:txBody>
          <a:bodyPr wrap="square">
            <a:spAutoFit/>
          </a:bodyPr>
          <a:lstStyle/>
          <a:p>
            <a:pPr algn="just">
              <a:lnSpc>
                <a:spcPct val="107000"/>
              </a:lnSpc>
              <a:defRPr/>
            </a:pPr>
            <a:r>
              <a:rPr lang="en-US" sz="2800" b="1" dirty="0">
                <a:solidFill>
                  <a:srgbClr val="000099"/>
                </a:solidFill>
                <a:latin typeface="Times New Roman" pitchFamily="18" charset="0"/>
                <a:ea typeface="Calibri" panose="020F0502020204030204" pitchFamily="34" charset="0"/>
                <a:cs typeface="Times New Roman" pitchFamily="18" charset="0"/>
              </a:rPr>
              <a:t>Tác động của các cuộc đại phát kiến địa lí</a:t>
            </a:r>
            <a:endParaRPr lang="en-US" sz="2400" b="1" dirty="0">
              <a:solidFill>
                <a:srgbClr val="000099"/>
              </a:solidFill>
              <a:latin typeface="Times New Roman" pitchFamily="18" charset="0"/>
              <a:ea typeface="Calibri" panose="020F0502020204030204" pitchFamily="34" charset="0"/>
              <a:cs typeface="Times New Roman" pitchFamily="18" charset="0"/>
            </a:endParaRPr>
          </a:p>
        </p:txBody>
      </p:sp>
      <p:cxnSp>
        <p:nvCxnSpPr>
          <p:cNvPr id="20" name="Straight Connector 19">
            <a:extLst>
              <a:ext uri="{FF2B5EF4-FFF2-40B4-BE49-F238E27FC236}">
                <a16:creationId xmlns:a16="http://schemas.microsoft.com/office/drawing/2014/main" id="{9CE727B3-1E38-49B8-8CD1-D988D38B9B27}"/>
              </a:ext>
            </a:extLst>
          </p:cNvPr>
          <p:cNvCxnSpPr>
            <a:cxnSpLocks/>
            <a:endCxn id="22" idx="1"/>
          </p:cNvCxnSpPr>
          <p:nvPr/>
        </p:nvCxnSpPr>
        <p:spPr>
          <a:xfrm flipV="1">
            <a:off x="5196947" y="6076054"/>
            <a:ext cx="6330558" cy="19343"/>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0DB0DCCC-BF4C-4A75-AC96-F96524E91AB6}"/>
              </a:ext>
            </a:extLst>
          </p:cNvPr>
          <p:cNvSpPr/>
          <p:nvPr/>
        </p:nvSpPr>
        <p:spPr>
          <a:xfrm>
            <a:off x="11473862" y="6022074"/>
            <a:ext cx="366300" cy="368598"/>
          </a:xfrm>
          <a:prstGeom prst="ellipse">
            <a:avLst/>
          </a:prstGeom>
          <a:solidFill>
            <a:schemeClr val="accent6"/>
          </a:solidFill>
          <a:ln w="28575">
            <a:solidFill>
              <a:schemeClr val="accent6"/>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24" name="Oval 23">
            <a:extLst>
              <a:ext uri="{FF2B5EF4-FFF2-40B4-BE49-F238E27FC236}">
                <a16:creationId xmlns:a16="http://schemas.microsoft.com/office/drawing/2014/main" id="{A0240EB6-8516-447C-958F-0607D0966330}"/>
              </a:ext>
            </a:extLst>
          </p:cNvPr>
          <p:cNvSpPr/>
          <p:nvPr/>
        </p:nvSpPr>
        <p:spPr>
          <a:xfrm>
            <a:off x="4838046" y="5619733"/>
            <a:ext cx="555907" cy="524311"/>
          </a:xfrm>
          <a:prstGeom prst="ellipse">
            <a:avLst/>
          </a:prstGeom>
          <a:solidFill>
            <a:schemeClr val="accent6"/>
          </a:solidFill>
          <a:ln w="28575">
            <a:solidFill>
              <a:schemeClr val="accent6"/>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prstClr val="white"/>
                </a:solidFill>
                <a:latin typeface="Times New Roman" pitchFamily="18" charset="0"/>
                <a:cs typeface="Times New Roman" pitchFamily="18" charset="0"/>
              </a:rPr>
              <a:t>3</a:t>
            </a:r>
          </a:p>
        </p:txBody>
      </p:sp>
    </p:spTree>
    <p:extLst>
      <p:ext uri="{BB962C8B-B14F-4D97-AF65-F5344CB8AC3E}">
        <p14:creationId xmlns:p14="http://schemas.microsoft.com/office/powerpoint/2010/main" val="15995901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250" autoRev="1" fill="remove"/>
                                        <p:tgtEl>
                                          <p:spTgt spid="39"/>
                                        </p:tgtEl>
                                        <p:attrNameLst>
                                          <p:attrName>style.color</p:attrName>
                                        </p:attrNameLst>
                                      </p:cBhvr>
                                      <p:to>
                                        <a:schemeClr val="bg1"/>
                                      </p:to>
                                    </p:animClr>
                                    <p:animClr clrSpc="rgb" dir="cw">
                                      <p:cBhvr>
                                        <p:cTn id="7" dur="250" autoRev="1" fill="remove"/>
                                        <p:tgtEl>
                                          <p:spTgt spid="39"/>
                                        </p:tgtEl>
                                        <p:attrNameLst>
                                          <p:attrName>fillcolor</p:attrName>
                                        </p:attrNameLst>
                                      </p:cBhvr>
                                      <p:to>
                                        <a:schemeClr val="bg1"/>
                                      </p:to>
                                    </p:animClr>
                                    <p:set>
                                      <p:cBhvr>
                                        <p:cTn id="8" dur="250" autoRev="1" fill="remove"/>
                                        <p:tgtEl>
                                          <p:spTgt spid="39"/>
                                        </p:tgtEl>
                                        <p:attrNameLst>
                                          <p:attrName>fill.type</p:attrName>
                                        </p:attrNameLst>
                                      </p:cBhvr>
                                      <p:to>
                                        <p:strVal val="solid"/>
                                      </p:to>
                                    </p:set>
                                    <p:set>
                                      <p:cBhvr>
                                        <p:cTn id="9" dur="250" autoRev="1" fill="remove"/>
                                        <p:tgtEl>
                                          <p:spTgt spid="39"/>
                                        </p:tgtEl>
                                        <p:attrNameLst>
                                          <p:attrName>fill.on</p:attrName>
                                        </p:attrNameLst>
                                      </p:cBhvr>
                                      <p:to>
                                        <p:strVal val="true"/>
                                      </p:to>
                                    </p:set>
                                  </p:childTnLst>
                                </p:cTn>
                              </p:par>
                              <p:par>
                                <p:cTn id="10" presetID="27" presetClass="emph" presetSubtype="0" repeatCount="indefinite" fill="remove" grpId="0" nodeType="withEffect">
                                  <p:stCondLst>
                                    <p:cond delay="300"/>
                                  </p:stCondLst>
                                  <p:childTnLst>
                                    <p:animClr clrSpc="rgb" dir="cw">
                                      <p:cBhvr override="childStyle">
                                        <p:cTn id="11" dur="250" autoRev="1" fill="remove"/>
                                        <p:tgtEl>
                                          <p:spTgt spid="42"/>
                                        </p:tgtEl>
                                        <p:attrNameLst>
                                          <p:attrName>style.color</p:attrName>
                                        </p:attrNameLst>
                                      </p:cBhvr>
                                      <p:to>
                                        <a:schemeClr val="bg1"/>
                                      </p:to>
                                    </p:animClr>
                                    <p:animClr clrSpc="rgb" dir="cw">
                                      <p:cBhvr>
                                        <p:cTn id="12" dur="250" autoRev="1" fill="remove"/>
                                        <p:tgtEl>
                                          <p:spTgt spid="42"/>
                                        </p:tgtEl>
                                        <p:attrNameLst>
                                          <p:attrName>fillcolor</p:attrName>
                                        </p:attrNameLst>
                                      </p:cBhvr>
                                      <p:to>
                                        <a:schemeClr val="bg1"/>
                                      </p:to>
                                    </p:animClr>
                                    <p:set>
                                      <p:cBhvr>
                                        <p:cTn id="13" dur="250" autoRev="1" fill="remove"/>
                                        <p:tgtEl>
                                          <p:spTgt spid="42"/>
                                        </p:tgtEl>
                                        <p:attrNameLst>
                                          <p:attrName>fill.type</p:attrName>
                                        </p:attrNameLst>
                                      </p:cBhvr>
                                      <p:to>
                                        <p:strVal val="solid"/>
                                      </p:to>
                                    </p:set>
                                    <p:set>
                                      <p:cBhvr>
                                        <p:cTn id="14" dur="250" autoRev="1" fill="remove"/>
                                        <p:tgtEl>
                                          <p:spTgt spid="42"/>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250" autoRev="1" fill="remove"/>
                                        <p:tgtEl>
                                          <p:spTgt spid="40"/>
                                        </p:tgtEl>
                                        <p:attrNameLst>
                                          <p:attrName>style.color</p:attrName>
                                        </p:attrNameLst>
                                      </p:cBhvr>
                                      <p:to>
                                        <a:schemeClr val="bg1"/>
                                      </p:to>
                                    </p:animClr>
                                    <p:animClr clrSpc="rgb" dir="cw">
                                      <p:cBhvr>
                                        <p:cTn id="17" dur="250" autoRev="1" fill="remove"/>
                                        <p:tgtEl>
                                          <p:spTgt spid="40"/>
                                        </p:tgtEl>
                                        <p:attrNameLst>
                                          <p:attrName>fillcolor</p:attrName>
                                        </p:attrNameLst>
                                      </p:cBhvr>
                                      <p:to>
                                        <a:schemeClr val="bg1"/>
                                      </p:to>
                                    </p:animClr>
                                    <p:set>
                                      <p:cBhvr>
                                        <p:cTn id="18" dur="250" autoRev="1" fill="remove"/>
                                        <p:tgtEl>
                                          <p:spTgt spid="40"/>
                                        </p:tgtEl>
                                        <p:attrNameLst>
                                          <p:attrName>fill.type</p:attrName>
                                        </p:attrNameLst>
                                      </p:cBhvr>
                                      <p:to>
                                        <p:strVal val="solid"/>
                                      </p:to>
                                    </p:set>
                                    <p:set>
                                      <p:cBhvr>
                                        <p:cTn id="19" dur="250" autoRev="1" fill="remove"/>
                                        <p:tgtEl>
                                          <p:spTgt spid="40"/>
                                        </p:tgtEl>
                                        <p:attrNameLst>
                                          <p:attrName>fill.on</p:attrName>
                                        </p:attrNameLst>
                                      </p:cBhvr>
                                      <p:to>
                                        <p:strVal val="true"/>
                                      </p:to>
                                    </p:set>
                                  </p:childTnLst>
                                </p:cTn>
                              </p:par>
                              <p:par>
                                <p:cTn id="20" presetID="27" presetClass="emph" presetSubtype="0" repeatCount="indefinite" fill="remove" grpId="0" nodeType="withEffect">
                                  <p:stCondLst>
                                    <p:cond delay="600"/>
                                  </p:stCondLst>
                                  <p:childTnLst>
                                    <p:animClr clrSpc="rgb" dir="cw">
                                      <p:cBhvr override="childStyle">
                                        <p:cTn id="21" dur="250" autoRev="1" fill="remove"/>
                                        <p:tgtEl>
                                          <p:spTgt spid="41"/>
                                        </p:tgtEl>
                                        <p:attrNameLst>
                                          <p:attrName>style.color</p:attrName>
                                        </p:attrNameLst>
                                      </p:cBhvr>
                                      <p:to>
                                        <a:schemeClr val="bg1"/>
                                      </p:to>
                                    </p:animClr>
                                    <p:animClr clrSpc="rgb" dir="cw">
                                      <p:cBhvr>
                                        <p:cTn id="22" dur="250" autoRev="1" fill="remove"/>
                                        <p:tgtEl>
                                          <p:spTgt spid="41"/>
                                        </p:tgtEl>
                                        <p:attrNameLst>
                                          <p:attrName>fillcolor</p:attrName>
                                        </p:attrNameLst>
                                      </p:cBhvr>
                                      <p:to>
                                        <a:schemeClr val="bg1"/>
                                      </p:to>
                                    </p:animClr>
                                    <p:set>
                                      <p:cBhvr>
                                        <p:cTn id="23" dur="250" autoRev="1" fill="remove"/>
                                        <p:tgtEl>
                                          <p:spTgt spid="41"/>
                                        </p:tgtEl>
                                        <p:attrNameLst>
                                          <p:attrName>fill.type</p:attrName>
                                        </p:attrNameLst>
                                      </p:cBhvr>
                                      <p:to>
                                        <p:strVal val="solid"/>
                                      </p:to>
                                    </p:set>
                                    <p:set>
                                      <p:cBhvr>
                                        <p:cTn id="24" dur="250" autoRev="1" fill="remove"/>
                                        <p:tgtEl>
                                          <p:spTgt spid="41"/>
                                        </p:tgtEl>
                                        <p:attrNameLst>
                                          <p:attrName>fill.on</p:attrName>
                                        </p:attrNameLst>
                                      </p:cBhvr>
                                      <p:to>
                                        <p:strVal val="true"/>
                                      </p:to>
                                    </p:set>
                                  </p:childTnLst>
                                </p:cTn>
                              </p:par>
                              <p:par>
                                <p:cTn id="25" presetID="42" presetClass="entr" presetSubtype="0" fill="hold" nodeType="withEffect">
                                  <p:stCondLst>
                                    <p:cond delay="6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47749"/>
                                  </p:iterate>
                                  <p:childTnLst>
                                    <p:set>
                                      <p:cBhvr>
                                        <p:cTn id="33" dur="1" fill="hold">
                                          <p:stCondLst>
                                            <p:cond delay="0"/>
                                          </p:stCondLst>
                                        </p:cTn>
                                        <p:tgtEl>
                                          <p:spTgt spid="21"/>
                                        </p:tgtEl>
                                        <p:attrNameLst>
                                          <p:attrName>style.visibility</p:attrName>
                                        </p:attrNameLst>
                                      </p:cBhvr>
                                      <p:to>
                                        <p:strVal val="visible"/>
                                      </p:to>
                                    </p:set>
                                    <p:set>
                                      <p:cBhvr>
                                        <p:cTn id="34" dur="438" fill="hold">
                                          <p:stCondLst>
                                            <p:cond delay="0"/>
                                          </p:stCondLst>
                                        </p:cTn>
                                        <p:tgtEl>
                                          <p:spTgt spid="21"/>
                                        </p:tgtEl>
                                        <p:attrNameLst>
                                          <p:attrName>style.rotation</p:attrName>
                                        </p:attrNameLst>
                                      </p:cBhvr>
                                      <p:to>
                                        <p:strVal val="-45.0"/>
                                      </p:to>
                                    </p:set>
                                    <p:anim calcmode="lin" valueType="num">
                                      <p:cBhvr>
                                        <p:cTn id="35" dur="438" fill="hold">
                                          <p:stCondLst>
                                            <p:cond delay="438"/>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36" dur="438"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37" dur="2" decel="50000" autoRev="1" fill="hold">
                                          <p:stCondLst>
                                            <p:cond delay="438"/>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38" dur="1" fill="hold">
                                          <p:stCondLst>
                                            <p:cond delay="999"/>
                                          </p:stCondLst>
                                        </p:cTn>
                                        <p:tgtEl>
                                          <p:spTgt spid="21"/>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42"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outHorizontal)">
                                      <p:cBhvr>
                                        <p:cTn id="43" dur="500"/>
                                        <p:tgtEl>
                                          <p:spTgt spid="23"/>
                                        </p:tgtEl>
                                      </p:cBhvr>
                                    </p:animEffect>
                                  </p:childTnLst>
                                </p:cTn>
                              </p:par>
                              <p:par>
                                <p:cTn id="44" presetID="16" presetClass="entr" presetSubtype="37"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outVertical)">
                                      <p:cBhvr>
                                        <p:cTn id="46" dur="500"/>
                                        <p:tgtEl>
                                          <p:spTgt spid="14"/>
                                        </p:tgtEl>
                                      </p:cBhvr>
                                    </p:animEffect>
                                  </p:childTnLst>
                                </p:cTn>
                              </p:par>
                              <p:par>
                                <p:cTn id="47" presetID="16" presetClass="entr" presetSubtype="37"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barn(outVertical)">
                                      <p:cBhvr>
                                        <p:cTn id="49" dur="500"/>
                                        <p:tgtEl>
                                          <p:spTgt spid="36"/>
                                        </p:tgtEl>
                                      </p:cBhvr>
                                    </p:animEffect>
                                  </p:childTnLst>
                                </p:cTn>
                              </p:par>
                              <p:par>
                                <p:cTn id="50" presetID="16" presetClass="entr" presetSubtype="26" fill="hold" grpId="0" nodeType="withEffect">
                                  <p:stCondLst>
                                    <p:cond delay="0"/>
                                  </p:stCondLst>
                                  <p:iterate type="lt">
                                    <p:tmPct val="0"/>
                                  </p:iterate>
                                  <p:childTnLst>
                                    <p:set>
                                      <p:cBhvr>
                                        <p:cTn id="51" dur="1" fill="hold">
                                          <p:stCondLst>
                                            <p:cond delay="0"/>
                                          </p:stCondLst>
                                        </p:cTn>
                                        <p:tgtEl>
                                          <p:spTgt spid="30"/>
                                        </p:tgtEl>
                                        <p:attrNameLst>
                                          <p:attrName>style.visibility</p:attrName>
                                        </p:attrNameLst>
                                      </p:cBhvr>
                                      <p:to>
                                        <p:strVal val="visible"/>
                                      </p:to>
                                    </p:set>
                                    <p:animEffect transition="in" filter="barn(inHorizontal)">
                                      <p:cBhvr>
                                        <p:cTn id="52" dur="500"/>
                                        <p:tgtEl>
                                          <p:spTgt spid="3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par>
                                <p:cTn id="58" presetID="38" presetClass="entr" presetSubtype="0" accel="50000" fill="hold" grpId="1" nodeType="withEffect">
                                  <p:stCondLst>
                                    <p:cond delay="0"/>
                                  </p:stCondLst>
                                  <p:iterate type="lt">
                                    <p:tmPct val="50000"/>
                                  </p:iterate>
                                  <p:childTnLst>
                                    <p:set>
                                      <p:cBhvr>
                                        <p:cTn id="59" dur="1" fill="hold">
                                          <p:stCondLst>
                                            <p:cond delay="0"/>
                                          </p:stCondLst>
                                        </p:cTn>
                                        <p:tgtEl>
                                          <p:spTgt spid="30"/>
                                        </p:tgtEl>
                                        <p:attrNameLst>
                                          <p:attrName>style.visibility</p:attrName>
                                        </p:attrNameLst>
                                      </p:cBhvr>
                                      <p:to>
                                        <p:strVal val="visible"/>
                                      </p:to>
                                    </p:set>
                                    <p:set>
                                      <p:cBhvr>
                                        <p:cTn id="60" dur="455" fill="hold">
                                          <p:stCondLst>
                                            <p:cond delay="0"/>
                                          </p:stCondLst>
                                        </p:cTn>
                                        <p:tgtEl>
                                          <p:spTgt spid="30"/>
                                        </p:tgtEl>
                                        <p:attrNameLst>
                                          <p:attrName>style.rotation</p:attrName>
                                        </p:attrNameLst>
                                      </p:cBhvr>
                                      <p:to>
                                        <p:strVal val="-45.0"/>
                                      </p:to>
                                    </p:set>
                                    <p:anim calcmode="lin" valueType="num">
                                      <p:cBhvr>
                                        <p:cTn id="61" dur="455" fill="hold">
                                          <p:stCondLst>
                                            <p:cond delay="455"/>
                                          </p:stCondLst>
                                        </p:cTn>
                                        <p:tgtEl>
                                          <p:spTgt spid="30"/>
                                        </p:tgtEl>
                                        <p:attrNameLst>
                                          <p:attrName>style.rotation</p:attrName>
                                        </p:attrNameLst>
                                      </p:cBhvr>
                                      <p:tavLst>
                                        <p:tav tm="0">
                                          <p:val>
                                            <p:fltVal val="-45"/>
                                          </p:val>
                                        </p:tav>
                                        <p:tav tm="69900">
                                          <p:val>
                                            <p:fltVal val="45"/>
                                          </p:val>
                                        </p:tav>
                                        <p:tav tm="100000">
                                          <p:val>
                                            <p:fltVal val="0"/>
                                          </p:val>
                                        </p:tav>
                                      </p:tavLst>
                                    </p:anim>
                                    <p:anim calcmode="lin" valueType="num">
                                      <p:cBhvr>
                                        <p:cTn id="62" dur="455" fill="hold">
                                          <p:stCondLst>
                                            <p:cond delay="0"/>
                                          </p:stCondLst>
                                        </p:cTn>
                                        <p:tgtEl>
                                          <p:spTgt spid="30"/>
                                        </p:tgtEl>
                                        <p:attrNameLst>
                                          <p:attrName>ppt_y</p:attrName>
                                        </p:attrNameLst>
                                      </p:cBhvr>
                                      <p:tavLst>
                                        <p:tav tm="0">
                                          <p:val>
                                            <p:strVal val="#ppt_y-1"/>
                                          </p:val>
                                        </p:tav>
                                        <p:tav tm="100000">
                                          <p:val>
                                            <p:strVal val="#ppt_y-(0.354*#ppt_w-0.172*#ppt_h)"/>
                                          </p:val>
                                        </p:tav>
                                      </p:tavLst>
                                    </p:anim>
                                    <p:anim calcmode="lin" valueType="num">
                                      <p:cBhvr>
                                        <p:cTn id="63" dur="156" decel="50000" autoRev="1" fill="hold">
                                          <p:stCondLst>
                                            <p:cond delay="455"/>
                                          </p:stCondLst>
                                        </p:cTn>
                                        <p:tgtEl>
                                          <p:spTgt spid="30"/>
                                        </p:tgtEl>
                                        <p:attrNameLst>
                                          <p:attrName>ppt_y</p:attrName>
                                        </p:attrNameLst>
                                      </p:cBhvr>
                                      <p:tavLst>
                                        <p:tav tm="0">
                                          <p:val>
                                            <p:strVal val="#ppt_y-(0.354*#ppt_w-0.172*#ppt_h)"/>
                                          </p:val>
                                        </p:tav>
                                        <p:tav tm="100000">
                                          <p:val>
                                            <p:strVal val="#ppt_y-(0.354*#ppt_w-0.172*#ppt_h)-#ppt_h/2"/>
                                          </p:val>
                                        </p:tav>
                                      </p:tavLst>
                                    </p:anim>
                                    <p:anim calcmode="lin" valueType="num">
                                      <p:cBhvr>
                                        <p:cTn id="64" dur="136" fill="hold">
                                          <p:stCondLst>
                                            <p:cond delay="864"/>
                                          </p:stCondLst>
                                        </p:cTn>
                                        <p:tgtEl>
                                          <p:spTgt spid="30"/>
                                        </p:tgtEl>
                                        <p:attrNameLst>
                                          <p:attrName>ppt_y</p:attrName>
                                        </p:attrNameLst>
                                      </p:cBhvr>
                                      <p:tavLst>
                                        <p:tav tm="0">
                                          <p:val>
                                            <p:strVal val="#ppt_y-(0.354*#ppt_w-0.172*#ppt_h)"/>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arn(inVertical)">
                                      <p:cBhvr>
                                        <p:cTn id="69" dur="500"/>
                                        <p:tgtEl>
                                          <p:spTgt spid="27"/>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barn(inVertical)">
                                      <p:cBhvr>
                                        <p:cTn id="72" dur="500"/>
                                        <p:tgtEl>
                                          <p:spTgt spid="3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16" presetClass="entr" presetSubtype="21" fill="hold" grpId="0" nodeType="withEffect">
                                  <p:stCondLst>
                                    <p:cond delay="0"/>
                                  </p:stCondLst>
                                  <p:iterate type="lt">
                                    <p:tmPct val="0"/>
                                  </p:iterate>
                                  <p:childTnLst>
                                    <p:set>
                                      <p:cBhvr>
                                        <p:cTn id="79" dur="1" fill="hold">
                                          <p:stCondLst>
                                            <p:cond delay="0"/>
                                          </p:stCondLst>
                                        </p:cTn>
                                        <p:tgtEl>
                                          <p:spTgt spid="33"/>
                                        </p:tgtEl>
                                        <p:attrNameLst>
                                          <p:attrName>style.visibility</p:attrName>
                                        </p:attrNameLst>
                                      </p:cBhvr>
                                      <p:to>
                                        <p:strVal val="visible"/>
                                      </p:to>
                                    </p:set>
                                    <p:animEffect transition="in" filter="barn(inVertical)">
                                      <p:cBhvr>
                                        <p:cTn id="80" dur="500"/>
                                        <p:tgtEl>
                                          <p:spTgt spid="33"/>
                                        </p:tgtEl>
                                      </p:cBhvr>
                                    </p:animEffect>
                                  </p:childTnLst>
                                </p:cTn>
                              </p:par>
                              <p:par>
                                <p:cTn id="81" presetID="41" presetClass="entr" presetSubtype="0" fill="hold" grpId="1" nodeType="withEffect">
                                  <p:stCondLst>
                                    <p:cond delay="0"/>
                                  </p:stCondLst>
                                  <p:iterate type="lt">
                                    <p:tmPct val="10000"/>
                                  </p:iterate>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33"/>
                                        </p:tgtEl>
                                        <p:attrNameLst>
                                          <p:attrName>ppt_y</p:attrName>
                                        </p:attrNameLst>
                                      </p:cBhvr>
                                      <p:tavLst>
                                        <p:tav tm="0">
                                          <p:val>
                                            <p:strVal val="#ppt_y"/>
                                          </p:val>
                                        </p:tav>
                                        <p:tav tm="100000">
                                          <p:val>
                                            <p:strVal val="#ppt_y"/>
                                          </p:val>
                                        </p:tav>
                                      </p:tavLst>
                                    </p:anim>
                                    <p:anim calcmode="lin" valueType="num">
                                      <p:cBhvr>
                                        <p:cTn id="8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barn(inVertical)">
                                      <p:cBhvr>
                                        <p:cTn id="92" dur="500"/>
                                        <p:tgtEl>
                                          <p:spTgt spid="20"/>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barn(inVertical)">
                                      <p:cBhvr>
                                        <p:cTn id="95" dur="500"/>
                                        <p:tgtEl>
                                          <p:spTgt spid="2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p:cTn id="98" dur="500" fill="hold"/>
                                        <p:tgtEl>
                                          <p:spTgt spid="19"/>
                                        </p:tgtEl>
                                        <p:attrNameLst>
                                          <p:attrName>ppt_w</p:attrName>
                                        </p:attrNameLst>
                                      </p:cBhvr>
                                      <p:tavLst>
                                        <p:tav tm="0">
                                          <p:val>
                                            <p:fltVal val="0"/>
                                          </p:val>
                                        </p:tav>
                                        <p:tav tm="100000">
                                          <p:val>
                                            <p:strVal val="#ppt_w"/>
                                          </p:val>
                                        </p:tav>
                                      </p:tavLst>
                                    </p:anim>
                                    <p:anim calcmode="lin" valueType="num">
                                      <p:cBhvr>
                                        <p:cTn id="99" dur="500" fill="hold"/>
                                        <p:tgtEl>
                                          <p:spTgt spid="19"/>
                                        </p:tgtEl>
                                        <p:attrNameLst>
                                          <p:attrName>ppt_h</p:attrName>
                                        </p:attrNameLst>
                                      </p:cBhvr>
                                      <p:tavLst>
                                        <p:tav tm="0">
                                          <p:val>
                                            <p:fltVal val="0"/>
                                          </p:val>
                                        </p:tav>
                                        <p:tav tm="100000">
                                          <p:val>
                                            <p:strVal val="#ppt_h"/>
                                          </p:val>
                                        </p:tav>
                                      </p:tavLst>
                                    </p:anim>
                                    <p:animEffect transition="in" filter="fade">
                                      <p:cBhvr>
                                        <p:cTn id="100" dur="500"/>
                                        <p:tgtEl>
                                          <p:spTgt spid="19"/>
                                        </p:tgtEl>
                                      </p:cBhvr>
                                    </p:animEffect>
                                  </p:childTnLst>
                                </p:cTn>
                              </p:par>
                              <p:par>
                                <p:cTn id="101" presetID="16" presetClass="entr" presetSubtype="21" fill="hold" grpId="0" nodeType="withEffect">
                                  <p:stCondLst>
                                    <p:cond delay="0"/>
                                  </p:stCondLst>
                                  <p:iterate type="lt">
                                    <p:tmPct val="0"/>
                                  </p:iterate>
                                  <p:childTnLst>
                                    <p:set>
                                      <p:cBhvr>
                                        <p:cTn id="102" dur="1" fill="hold">
                                          <p:stCondLst>
                                            <p:cond delay="0"/>
                                          </p:stCondLst>
                                        </p:cTn>
                                        <p:tgtEl>
                                          <p:spTgt spid="24"/>
                                        </p:tgtEl>
                                        <p:attrNameLst>
                                          <p:attrName>style.visibility</p:attrName>
                                        </p:attrNameLst>
                                      </p:cBhvr>
                                      <p:to>
                                        <p:strVal val="visible"/>
                                      </p:to>
                                    </p:set>
                                    <p:animEffect transition="in" filter="barn(inVertical)">
                                      <p:cBhvr>
                                        <p:cTn id="103" dur="500"/>
                                        <p:tgtEl>
                                          <p:spTgt spid="24"/>
                                        </p:tgtEl>
                                      </p:cBhvr>
                                    </p:animEffect>
                                  </p:childTnLst>
                                </p:cTn>
                              </p:par>
                              <p:par>
                                <p:cTn id="104" presetID="41" presetClass="entr" presetSubtype="0" fill="hold" grpId="1" nodeType="withEffect">
                                  <p:stCondLst>
                                    <p:cond delay="0"/>
                                  </p:stCondLst>
                                  <p:iterate type="lt">
                                    <p:tmPct val="10000"/>
                                  </p:iterate>
                                  <p:childTnLst>
                                    <p:set>
                                      <p:cBhvr>
                                        <p:cTn id="105" dur="1" fill="hold">
                                          <p:stCondLst>
                                            <p:cond delay="0"/>
                                          </p:stCondLst>
                                        </p:cTn>
                                        <p:tgtEl>
                                          <p:spTgt spid="24"/>
                                        </p:tgtEl>
                                        <p:attrNameLst>
                                          <p:attrName>style.visibility</p:attrName>
                                        </p:attrNameLst>
                                      </p:cBhvr>
                                      <p:to>
                                        <p:strVal val="visible"/>
                                      </p:to>
                                    </p:set>
                                    <p:anim calcmode="lin" valueType="num">
                                      <p:cBhvr>
                                        <p:cTn id="106"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24"/>
                                        </p:tgtEl>
                                        <p:attrNameLst>
                                          <p:attrName>ppt_y</p:attrName>
                                        </p:attrNameLst>
                                      </p:cBhvr>
                                      <p:tavLst>
                                        <p:tav tm="0">
                                          <p:val>
                                            <p:strVal val="#ppt_y"/>
                                          </p:val>
                                        </p:tav>
                                        <p:tav tm="100000">
                                          <p:val>
                                            <p:strVal val="#ppt_y"/>
                                          </p:val>
                                        </p:tav>
                                      </p:tavLst>
                                    </p:anim>
                                    <p:anim calcmode="lin" valueType="num">
                                      <p:cBhvr>
                                        <p:cTn id="108"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6" grpId="0" animBg="1"/>
      <p:bldP spid="38" grpId="0" animBg="1"/>
      <p:bldP spid="30" grpId="0" animBg="1"/>
      <p:bldP spid="30" grpId="1" animBg="1"/>
      <p:bldP spid="33" grpId="0" animBg="1"/>
      <p:bldP spid="33" grpId="1" animBg="1"/>
      <p:bldP spid="39" grpId="0" animBg="1"/>
      <p:bldP spid="40" grpId="0" animBg="1"/>
      <p:bldP spid="41" grpId="0" animBg="1"/>
      <p:bldP spid="42" grpId="0" animBg="1"/>
      <p:bldP spid="21" grpId="0"/>
      <p:bldP spid="19" grpId="0"/>
      <p:bldP spid="22" grpId="0" animBg="1"/>
      <p:bldP spid="24" grpId="0" animBg="1"/>
      <p:bldP spid="2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812" y="152400"/>
            <a:ext cx="12038013" cy="523220"/>
          </a:xfrm>
          <a:prstGeom prst="rect">
            <a:avLst/>
          </a:prstGeom>
          <a:noFill/>
        </p:spPr>
        <p:txBody>
          <a:bodyPr wrap="square" rtlCol="0">
            <a:spAutoFit/>
          </a:bodyPr>
          <a:lstStyle/>
          <a:p>
            <a:pPr algn="just"/>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812" y="4323919"/>
            <a:ext cx="3656806" cy="2534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0812" y="838200"/>
            <a:ext cx="12038013" cy="954107"/>
          </a:xfrm>
          <a:prstGeom prst="rect">
            <a:avLst/>
          </a:prstGeom>
        </p:spPr>
        <p:txBody>
          <a:bodyPr wrap="square">
            <a:spAutoFit/>
          </a:bodyPr>
          <a:lstStyle/>
          <a:p>
            <a:pPr algn="just"/>
            <a:r>
              <a:rPr lang="en-US" sz="2800" b="1" dirty="0">
                <a:solidFill>
                  <a:srgbClr val="FF0000"/>
                </a:solidFill>
                <a:latin typeface="Times New Roman" pitchFamily="18" charset="0"/>
                <a:cs typeface="Times New Roman" pitchFamily="18" charset="0"/>
              </a:rPr>
              <a:t>? Đ</a:t>
            </a:r>
            <a:r>
              <a:rPr lang="vi-VN" sz="2800" b="1" dirty="0">
                <a:solidFill>
                  <a:srgbClr val="FF0000"/>
                </a:solidFill>
                <a:latin typeface="Times New Roman" pitchFamily="18" charset="0"/>
                <a:cs typeface="Times New Roman" pitchFamily="18" charset="0"/>
              </a:rPr>
              <a:t>ọc tư liệu, thảo luận cặp đôi để tìm ra những cụm từ thể hiện sự giàu có của phương Đông trong trí tưởng tượng của người Tây Âu.</a:t>
            </a:r>
            <a:endParaRPr lang="en-US" sz="2800" b="1" dirty="0">
              <a:solidFill>
                <a:srgbClr val="FF0000"/>
              </a:solidFill>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2" y="1981200"/>
            <a:ext cx="10287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53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812" y="152400"/>
            <a:ext cx="12038013" cy="523220"/>
          </a:xfrm>
          <a:prstGeom prst="rect">
            <a:avLst/>
          </a:prstGeom>
          <a:noFill/>
        </p:spPr>
        <p:txBody>
          <a:bodyPr wrap="square" rtlCol="0">
            <a:spAutoFit/>
          </a:bodyPr>
          <a:lstStyle/>
          <a:p>
            <a:pPr algn="just"/>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p>
        </p:txBody>
      </p:sp>
      <p:sp>
        <p:nvSpPr>
          <p:cNvPr id="3" name="Rectangle 2"/>
          <p:cNvSpPr/>
          <p:nvPr/>
        </p:nvSpPr>
        <p:spPr>
          <a:xfrm>
            <a:off x="150812" y="838200"/>
            <a:ext cx="12038013" cy="830997"/>
          </a:xfrm>
          <a:prstGeom prst="rect">
            <a:avLst/>
          </a:prstGeom>
        </p:spPr>
        <p:txBody>
          <a:bodyPr wrap="square">
            <a:spAutoFit/>
          </a:bodyPr>
          <a:lstStyle/>
          <a:p>
            <a:pPr algn="just"/>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Từ những cụm từ tìm được trong tư liệu và thông tin trong SGK, hãy lí giải vì sao đến thế kỉ XV, việc tìm đường biển sang phương Đông của người T</a:t>
            </a:r>
            <a:r>
              <a:rPr lang="en-US" sz="2400" b="1" dirty="0">
                <a:solidFill>
                  <a:srgbClr val="FF0000"/>
                </a:solidFill>
                <a:latin typeface="Times New Roman" pitchFamily="18" charset="0"/>
                <a:cs typeface="Times New Roman" pitchFamily="18" charset="0"/>
              </a:rPr>
              <a:t>â</a:t>
            </a:r>
            <a:r>
              <a:rPr lang="vi-VN" sz="2400" b="1" dirty="0">
                <a:solidFill>
                  <a:srgbClr val="FF0000"/>
                </a:solidFill>
                <a:latin typeface="Times New Roman" pitchFamily="18" charset="0"/>
                <a:cs typeface="Times New Roman" pitchFamily="18" charset="0"/>
              </a:rPr>
              <a:t>y </a:t>
            </a:r>
            <a:r>
              <a:rPr lang="en-US" sz="2400" b="1" dirty="0">
                <a:solidFill>
                  <a:srgbClr val="FF0000"/>
                </a:solidFill>
                <a:latin typeface="Times New Roman" pitchFamily="18" charset="0"/>
                <a:cs typeface="Times New Roman" pitchFamily="18" charset="0"/>
              </a:rPr>
              <a:t>Â</a:t>
            </a:r>
            <a:r>
              <a:rPr lang="vi-VN" sz="2400" b="1" dirty="0">
                <a:solidFill>
                  <a:srgbClr val="FF0000"/>
                </a:solidFill>
                <a:latin typeface="Times New Roman" pitchFamily="18" charset="0"/>
                <a:cs typeface="Times New Roman" pitchFamily="18" charset="0"/>
              </a:rPr>
              <a:t>u được đặt ra cấp thiết.</a:t>
            </a:r>
            <a:endParaRPr lang="en-US" sz="2400" b="1" dirty="0">
              <a:solidFill>
                <a:srgbClr val="FF0000"/>
              </a:solidFill>
              <a:latin typeface="Times New Roman" pitchFamily="18" charset="0"/>
              <a:cs typeface="Times New Roman" pitchFamily="18" charset="0"/>
            </a:endParaRPr>
          </a:p>
        </p:txBody>
      </p:sp>
      <p:sp>
        <p:nvSpPr>
          <p:cNvPr id="4" name="Rectangle 3"/>
          <p:cNvSpPr/>
          <p:nvPr/>
        </p:nvSpPr>
        <p:spPr>
          <a:xfrm>
            <a:off x="227012" y="1720840"/>
            <a:ext cx="11815763" cy="2246769"/>
          </a:xfrm>
          <a:prstGeom prst="rect">
            <a:avLst/>
          </a:prstGeom>
        </p:spPr>
        <p:txBody>
          <a:bodyPr wrap="square">
            <a:spAutoFit/>
          </a:bodyPr>
          <a:lstStyle/>
          <a:p>
            <a:pPr algn="just"/>
            <a:r>
              <a:rPr lang="en-US" sz="2000" i="1" dirty="0">
                <a:latin typeface="Times New Roman" pitchFamily="18" charset="0"/>
                <a:cs typeface="Times New Roman" pitchFamily="18" charset="0"/>
              </a:rPr>
              <a:t>- C</a:t>
            </a:r>
            <a:r>
              <a:rPr lang="vi-VN" sz="2000" i="1" dirty="0">
                <a:latin typeface="Times New Roman" pitchFamily="18" charset="0"/>
                <a:cs typeface="Times New Roman" pitchFamily="18" charset="0"/>
              </a:rPr>
              <a:t>ác con đường giao thương qua Hồng Hải, giữa Ấn Độ và châu Âu bị người Ả Rập khống chế; qua Hắc Hải và vịnh Ba Tư bị người Thổ Nhĩ Kỳ chiếm lĩnh; một con đường thương mại khác đến Trung Quốc bằng cách dùng lạc đà chở tơ lụa và các sản phẩm hương liệu, gia vị, trám hương,... </a:t>
            </a:r>
            <a:r>
              <a:rPr lang="en-US" sz="2000" i="1" dirty="0">
                <a:latin typeface="Times New Roman" pitchFamily="18" charset="0"/>
                <a:cs typeface="Times New Roman" pitchFamily="18" charset="0"/>
              </a:rPr>
              <a:t>củ</a:t>
            </a:r>
            <a:r>
              <a:rPr lang="vi-VN" sz="2000" i="1" dirty="0">
                <a:latin typeface="Times New Roman" pitchFamily="18" charset="0"/>
                <a:cs typeface="Times New Roman" pitchFamily="18" charset="0"/>
              </a:rPr>
              <a:t>a Trung Quốc xuyên qua sa mạc, những hẻm núi của T</a:t>
            </a:r>
            <a:r>
              <a:rPr lang="en-US" sz="2000" i="1" dirty="0">
                <a:latin typeface="Times New Roman" pitchFamily="18" charset="0"/>
                <a:cs typeface="Times New Roman" pitchFamily="18" charset="0"/>
              </a:rPr>
              <a:t>â</a:t>
            </a:r>
            <a:r>
              <a:rPr lang="vi-VN" sz="2000" i="1" dirty="0">
                <a:latin typeface="Times New Roman" pitchFamily="18" charset="0"/>
                <a:cs typeface="Times New Roman" pitchFamily="18" charset="0"/>
              </a:rPr>
              <a:t>y Á đến châu Âu (con đường tơ lụa) củng bị thương nhân Áp-ga-ni-xtan chiếm giữ. </a:t>
            </a:r>
            <a:endParaRPr lang="en-US" sz="2000" i="1" dirty="0">
              <a:latin typeface="Times New Roman" pitchFamily="18" charset="0"/>
              <a:cs typeface="Times New Roman" pitchFamily="18" charset="0"/>
            </a:endParaRPr>
          </a:p>
          <a:p>
            <a:pPr algn="just"/>
            <a:r>
              <a:rPr lang="en-US" sz="2000" i="1" dirty="0">
                <a:latin typeface="Times New Roman" pitchFamily="18" charset="0"/>
                <a:cs typeface="Times New Roman" pitchFamily="18" charset="0"/>
              </a:rPr>
              <a:t>- </a:t>
            </a:r>
            <a:r>
              <a:rPr lang="vi-VN" sz="2000" i="1" dirty="0">
                <a:latin typeface="Times New Roman" pitchFamily="18" charset="0"/>
                <a:cs typeface="Times New Roman" pitchFamily="18" charset="0"/>
              </a:rPr>
              <a:t>Trước tình hình đó, thương nhân châu Âu phải mua lại hàng hoá của thương nhân Ả Rập với giá đắt hơn từ 8 đến 10 lần. Vì thế, việc tìm ra một con đường mới sang phương Đông là một nhu cầu cấp bách của thương nhân châu Âu.</a:t>
            </a:r>
            <a:endParaRPr lang="en-US" sz="2000" i="1" dirty="0">
              <a:latin typeface="Times New Roman" pitchFamily="18" charset="0"/>
              <a:cs typeface="Times New Roman" pitchFamily="18" charset="0"/>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793" y="3934950"/>
            <a:ext cx="6172200" cy="287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334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12" y="1752600"/>
            <a:ext cx="8877300"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p>
        </p:txBody>
      </p:sp>
      <p:sp>
        <p:nvSpPr>
          <p:cNvPr id="4" name="Rectangle 3"/>
          <p:cNvSpPr/>
          <p:nvPr/>
        </p:nvSpPr>
        <p:spPr>
          <a:xfrm>
            <a:off x="150813" y="838200"/>
            <a:ext cx="11887199" cy="523220"/>
          </a:xfrm>
          <a:prstGeom prst="rect">
            <a:avLst/>
          </a:prstGeom>
        </p:spPr>
        <p:txBody>
          <a:bodyPr wrap="square">
            <a:spAutoFit/>
          </a:bodyPr>
          <a:lstStyle/>
          <a:p>
            <a:pPr algn="just"/>
            <a:r>
              <a:rPr lang="en-US" sz="2800" b="1" dirty="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Phân tích những yêu tố tác động đến các cuộc phát kiến địa lí trong lịch sử.</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39890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2" y="3406133"/>
            <a:ext cx="6210300" cy="3462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p>
        </p:txBody>
      </p:sp>
      <p:graphicFrame>
        <p:nvGraphicFramePr>
          <p:cNvPr id="4" name="Table 3"/>
          <p:cNvGraphicFramePr>
            <a:graphicFrameLocks noGrp="1"/>
          </p:cNvGraphicFramePr>
          <p:nvPr>
            <p:extLst>
              <p:ext uri="{D42A27DB-BD31-4B8C-83A1-F6EECF244321}">
                <p14:modId xmlns:p14="http://schemas.microsoft.com/office/powerpoint/2010/main" val="210410565"/>
              </p:ext>
            </p:extLst>
          </p:nvPr>
        </p:nvGraphicFramePr>
        <p:xfrm>
          <a:off x="684212" y="720372"/>
          <a:ext cx="11277599" cy="2377440"/>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20000"/>
                    </a:ext>
                  </a:extLst>
                </a:gridCol>
                <a:gridCol w="7086599">
                  <a:extLst>
                    <a:ext uri="{9D8B030D-6E8A-4147-A177-3AD203B41FA5}">
                      <a16:colId xmlns:a16="http://schemas.microsoft.com/office/drawing/2014/main" val="20001"/>
                    </a:ext>
                  </a:extLst>
                </a:gridCol>
              </a:tblGrid>
              <a:tr h="370840">
                <a:tc>
                  <a:txBody>
                    <a:bodyPr/>
                    <a:lstStyle/>
                    <a:p>
                      <a:pPr algn="ctr"/>
                      <a:r>
                        <a:rPr lang="en-US" sz="2400" dirty="0">
                          <a:latin typeface="Times New Roman" pitchFamily="18" charset="0"/>
                          <a:cs typeface="Times New Roman" pitchFamily="18" charset="0"/>
                        </a:rPr>
                        <a:t>Nguyên</a:t>
                      </a:r>
                      <a:r>
                        <a:rPr lang="en-US" sz="2400" baseline="0" dirty="0">
                          <a:latin typeface="Times New Roman" pitchFamily="18" charset="0"/>
                          <a:cs typeface="Times New Roman" pitchFamily="18" charset="0"/>
                        </a:rPr>
                        <a:t> nhân</a:t>
                      </a:r>
                      <a:endParaRPr lang="en-US" sz="2400" dirty="0">
                        <a:latin typeface="Times New Roman" pitchFamily="18" charset="0"/>
                        <a:cs typeface="Times New Roman" pitchFamily="18" charset="0"/>
                      </a:endParaRPr>
                    </a:p>
                  </a:txBody>
                  <a:tcPr/>
                </a:tc>
                <a:tc>
                  <a:txBody>
                    <a:bodyPr/>
                    <a:lstStyle/>
                    <a:p>
                      <a:pPr algn="ctr"/>
                      <a:r>
                        <a:rPr lang="en-US" sz="2400" dirty="0">
                          <a:latin typeface="Times New Roman" pitchFamily="18" charset="0"/>
                          <a:cs typeface="Times New Roman" pitchFamily="18" charset="0"/>
                        </a:rPr>
                        <a:t>Điều</a:t>
                      </a:r>
                      <a:r>
                        <a:rPr lang="en-US" sz="2400" baseline="0" dirty="0">
                          <a:latin typeface="Times New Roman" pitchFamily="18" charset="0"/>
                          <a:cs typeface="Times New Roman" pitchFamily="18" charset="0"/>
                        </a:rPr>
                        <a:t> kiện</a:t>
                      </a: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just"/>
                      <a:r>
                        <a:rPr lang="en-US" sz="2400" dirty="0">
                          <a:latin typeface="Times New Roman" pitchFamily="18" charset="0"/>
                          <a:cs typeface="Times New Roman" pitchFamily="18" charset="0"/>
                        </a:rPr>
                        <a:t>- Do sự</a:t>
                      </a:r>
                      <a:r>
                        <a:rPr lang="en-US" sz="2400" baseline="0" dirty="0">
                          <a:latin typeface="Times New Roman" pitchFamily="18" charset="0"/>
                          <a:cs typeface="Times New Roman" pitchFamily="18" charset="0"/>
                        </a:rPr>
                        <a:t> PT của nền sản xuất</a:t>
                      </a:r>
                    </a:p>
                    <a:p>
                      <a:pPr algn="just"/>
                      <a:r>
                        <a:rPr lang="en-US" sz="2400" dirty="0">
                          <a:latin typeface="Times New Roman" pitchFamily="18" charset="0"/>
                          <a:cs typeface="Times New Roman" pitchFamily="18" charset="0"/>
                        </a:rPr>
                        <a:t>- Các</a:t>
                      </a:r>
                      <a:r>
                        <a:rPr lang="en-US" sz="2400" baseline="0" dirty="0">
                          <a:latin typeface="Times New Roman" pitchFamily="18" charset="0"/>
                          <a:cs typeface="Times New Roman" pitchFamily="18" charset="0"/>
                        </a:rPr>
                        <a:t> con đường buôn bán truyền thống bị cướp đoạt vô lý</a:t>
                      </a:r>
                    </a:p>
                  </a:txBody>
                  <a:tcPr/>
                </a:tc>
                <a:tc>
                  <a:txBody>
                    <a:bodyPr/>
                    <a:lstStyle/>
                    <a:p>
                      <a:pPr algn="just"/>
                      <a:r>
                        <a:rPr lang="en-US" sz="2400" dirty="0">
                          <a:latin typeface="Times New Roman" pitchFamily="18" charset="0"/>
                          <a:cs typeface="Times New Roman" pitchFamily="18" charset="0"/>
                        </a:rPr>
                        <a:t>- Từ</a:t>
                      </a:r>
                      <a:r>
                        <a:rPr lang="en-US" sz="2400" baseline="0" dirty="0">
                          <a:latin typeface="Times New Roman" pitchFamily="18" charset="0"/>
                          <a:cs typeface="Times New Roman" pitchFamily="18" charset="0"/>
                        </a:rPr>
                        <a:t> các quan niệm đúng đắn về hình dạng TĐ và về các đại dương </a:t>
                      </a:r>
                      <a:r>
                        <a:rPr lang="en-US" sz="2400" baseline="0" dirty="0">
                          <a:latin typeface="Times New Roman" pitchFamily="18" charset="0"/>
                          <a:cs typeface="Times New Roman" pitchFamily="18" charset="0"/>
                          <a:sym typeface="Wingdings" pitchFamily="2" charset="2"/>
                        </a:rPr>
                        <a:t> vẽ được bản đồ, hải đồ</a:t>
                      </a:r>
                    </a:p>
                    <a:p>
                      <a:pPr algn="just"/>
                      <a:r>
                        <a:rPr lang="en-US" sz="2400" dirty="0">
                          <a:latin typeface="Times New Roman" pitchFamily="18" charset="0"/>
                          <a:cs typeface="Times New Roman" pitchFamily="18" charset="0"/>
                        </a:rPr>
                        <a:t>- Cuối</a:t>
                      </a:r>
                      <a:r>
                        <a:rPr lang="en-US" sz="2400" baseline="0" dirty="0">
                          <a:latin typeface="Times New Roman" pitchFamily="18" charset="0"/>
                          <a:cs typeface="Times New Roman" pitchFamily="18" charset="0"/>
                        </a:rPr>
                        <a:t> TK XV, la bàn nam châm được sử dụng phổ biến</a:t>
                      </a:r>
                    </a:p>
                    <a:p>
                      <a:pPr algn="just"/>
                      <a:r>
                        <a:rPr lang="en-US" sz="2400" dirty="0">
                          <a:latin typeface="Times New Roman" pitchFamily="18" charset="0"/>
                          <a:cs typeface="Times New Roman" pitchFamily="18" charset="0"/>
                        </a:rPr>
                        <a:t>- Kĩ</a:t>
                      </a:r>
                      <a:r>
                        <a:rPr lang="en-US" sz="2400" baseline="0" dirty="0">
                          <a:latin typeface="Times New Roman" pitchFamily="18" charset="0"/>
                          <a:cs typeface="Times New Roman" pitchFamily="18" charset="0"/>
                        </a:rPr>
                        <a:t> thuật đóng tàu có những bước tiến mới</a:t>
                      </a:r>
                    </a:p>
                    <a:p>
                      <a:pPr algn="just"/>
                      <a:r>
                        <a:rPr lang="en-US" sz="2400" dirty="0">
                          <a:latin typeface="Times New Roman" pitchFamily="18" charset="0"/>
                          <a:cs typeface="Times New Roman" pitchFamily="18" charset="0"/>
                        </a:rPr>
                        <a:t>- Sự</a:t>
                      </a:r>
                      <a:r>
                        <a:rPr lang="en-US" sz="2400" baseline="0" dirty="0">
                          <a:latin typeface="Times New Roman" pitchFamily="18" charset="0"/>
                          <a:cs typeface="Times New Roman" pitchFamily="18" charset="0"/>
                        </a:rPr>
                        <a:t> bảo trợ của một số nhà nước phong kiến ở châu Âu</a:t>
                      </a: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2142" y="3406134"/>
            <a:ext cx="5736683" cy="345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819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2627529"/>
            <a:ext cx="7032625" cy="423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7012" y="152400"/>
            <a:ext cx="11734800" cy="2677656"/>
          </a:xfrm>
          <a:prstGeom prst="rect">
            <a:avLst/>
          </a:prstGeom>
        </p:spPr>
        <p:txBody>
          <a:bodyPr wrap="square">
            <a:spAutoFit/>
          </a:bodyPr>
          <a:lstStyle/>
          <a:p>
            <a:pPr algn="just"/>
            <a:r>
              <a:rPr lang="en-US" sz="2400" i="1" dirty="0">
                <a:latin typeface="Times New Roman" pitchFamily="18" charset="0"/>
                <a:cs typeface="Times New Roman" pitchFamily="18" charset="0"/>
              </a:rPr>
              <a:t>	</a:t>
            </a:r>
            <a:r>
              <a:rPr lang="vi-VN" sz="2400" i="1" dirty="0">
                <a:latin typeface="Times New Roman" pitchFamily="18" charset="0"/>
                <a:cs typeface="Times New Roman" pitchFamily="18" charset="0"/>
              </a:rPr>
              <a:t>Tàu Ca-ra-ven là loại tàu thám hiểm do vua Hen-ri c</a:t>
            </a:r>
            <a:r>
              <a:rPr lang="en-US" sz="2400" i="1" dirty="0">
                <a:latin typeface="Times New Roman" pitchFamily="18" charset="0"/>
                <a:cs typeface="Times New Roman" pitchFamily="18" charset="0"/>
              </a:rPr>
              <a:t>ủ</a:t>
            </a:r>
            <a:r>
              <a:rPr lang="vi-VN" sz="2400" i="1" dirty="0">
                <a:latin typeface="Times New Roman" pitchFamily="18" charset="0"/>
                <a:cs typeface="Times New Roman" pitchFamily="18" charset="0"/>
              </a:rPr>
              <a:t>a B</a:t>
            </a:r>
            <a:r>
              <a:rPr lang="en-US" sz="2400" i="1" dirty="0">
                <a:latin typeface="Times New Roman" pitchFamily="18" charset="0"/>
                <a:cs typeface="Times New Roman" pitchFamily="18" charset="0"/>
              </a:rPr>
              <a:t>ồ</a:t>
            </a:r>
            <a:r>
              <a:rPr lang="vi-VN" sz="2400" i="1" dirty="0">
                <a:latin typeface="Times New Roman" pitchFamily="18" charset="0"/>
                <a:cs typeface="Times New Roman" pitchFamily="18" charset="0"/>
              </a:rPr>
              <a:t> Đào Nha phát minh. Loại tàu mới này có trọng tài hơn 150 t</a:t>
            </a:r>
            <a:r>
              <a:rPr lang="en-US" sz="2400" i="1" dirty="0">
                <a:latin typeface="Times New Roman" pitchFamily="18" charset="0"/>
                <a:cs typeface="Times New Roman" pitchFamily="18" charset="0"/>
              </a:rPr>
              <a:t>ấ</a:t>
            </a:r>
            <a:r>
              <a:rPr lang="vi-VN" sz="2400" i="1" dirty="0">
                <a:latin typeface="Times New Roman" pitchFamily="18" charset="0"/>
                <a:cs typeface="Times New Roman" pitchFamily="18" charset="0"/>
              </a:rPr>
              <a:t>n, dùng bu</a:t>
            </a:r>
            <a:r>
              <a:rPr lang="en-US" sz="2400" i="1" dirty="0">
                <a:latin typeface="Times New Roman" pitchFamily="18" charset="0"/>
                <a:cs typeface="Times New Roman" pitchFamily="18" charset="0"/>
              </a:rPr>
              <a:t>ồ</a:t>
            </a:r>
            <a:r>
              <a:rPr lang="vi-VN" sz="2400" i="1" dirty="0">
                <a:latin typeface="Times New Roman" pitchFamily="18" charset="0"/>
                <a:cs typeface="Times New Roman" pitchFamily="18" charset="0"/>
              </a:rPr>
              <a:t>m hình tam giác n</a:t>
            </a:r>
            <a:r>
              <a:rPr lang="en-US" sz="2400" i="1" dirty="0">
                <a:latin typeface="Times New Roman" pitchFamily="18" charset="0"/>
                <a:cs typeface="Times New Roman" pitchFamily="18" charset="0"/>
              </a:rPr>
              <a:t>ê</a:t>
            </a:r>
            <a:r>
              <a:rPr lang="vi-VN" sz="2400" i="1" dirty="0">
                <a:latin typeface="Times New Roman" pitchFamily="18" charset="0"/>
                <a:cs typeface="Times New Roman" pitchFamily="18" charset="0"/>
              </a:rPr>
              <a:t>n d</a:t>
            </a:r>
            <a:r>
              <a:rPr lang="en-US" sz="2400" i="1" dirty="0">
                <a:latin typeface="Times New Roman" pitchFamily="18" charset="0"/>
                <a:cs typeface="Times New Roman" pitchFamily="18" charset="0"/>
              </a:rPr>
              <a:t>ễ</a:t>
            </a:r>
            <a:r>
              <a:rPr lang="vi-VN" sz="2400" i="1" dirty="0">
                <a:latin typeface="Times New Roman" pitchFamily="18" charset="0"/>
                <a:cs typeface="Times New Roman" pitchFamily="18" charset="0"/>
              </a:rPr>
              <a:t> điều khiển hơn, có th</a:t>
            </a:r>
            <a:r>
              <a:rPr lang="en-US" sz="2400" i="1" dirty="0">
                <a:latin typeface="Times New Roman" pitchFamily="18" charset="0"/>
                <a:cs typeface="Times New Roman" pitchFamily="18" charset="0"/>
              </a:rPr>
              <a:t>ể</a:t>
            </a:r>
            <a:r>
              <a:rPr lang="vi-VN" sz="2400" i="1" dirty="0">
                <a:latin typeface="Times New Roman" pitchFamily="18" charset="0"/>
                <a:cs typeface="Times New Roman" pitchFamily="18" charset="0"/>
              </a:rPr>
              <a:t> đi ngược hướng gió.</a:t>
            </a:r>
          </a:p>
          <a:p>
            <a:pPr algn="just"/>
            <a:r>
              <a:rPr lang="en-US" sz="2400" i="1" dirty="0">
                <a:latin typeface="Times New Roman" pitchFamily="18" charset="0"/>
                <a:cs typeface="Times New Roman" pitchFamily="18" charset="0"/>
              </a:rPr>
              <a:t>	</a:t>
            </a:r>
            <a:r>
              <a:rPr lang="vi-VN" sz="2400" i="1" dirty="0">
                <a:latin typeface="Times New Roman" pitchFamily="18" charset="0"/>
                <a:cs typeface="Times New Roman" pitchFamily="18" charset="0"/>
              </a:rPr>
              <a:t>Hơn nữa, với kích thước nhỏ hơn và sống thuy</a:t>
            </a:r>
            <a:r>
              <a:rPr lang="en-US" sz="2400" i="1" dirty="0">
                <a:latin typeface="Times New Roman" pitchFamily="18" charset="0"/>
                <a:cs typeface="Times New Roman" pitchFamily="18" charset="0"/>
              </a:rPr>
              <a:t>ề</a:t>
            </a:r>
            <a:r>
              <a:rPr lang="vi-VN" sz="2400" i="1" dirty="0">
                <a:latin typeface="Times New Roman" pitchFamily="18" charset="0"/>
                <a:cs typeface="Times New Roman" pitchFamily="18" charset="0"/>
              </a:rPr>
              <a:t>n nông hơn nên Ca-ra-ven có th</a:t>
            </a:r>
            <a:r>
              <a:rPr lang="en-US" sz="2400" i="1" dirty="0">
                <a:latin typeface="Times New Roman" pitchFamily="18" charset="0"/>
                <a:cs typeface="Times New Roman" pitchFamily="18" charset="0"/>
              </a:rPr>
              <a:t>ể</a:t>
            </a:r>
            <a:r>
              <a:rPr lang="vi-VN" sz="2400" i="1" dirty="0">
                <a:latin typeface="Times New Roman" pitchFamily="18" charset="0"/>
                <a:cs typeface="Times New Roman" pitchFamily="18" charset="0"/>
              </a:rPr>
              <a:t> di chuyển vào vùng nước cạn hoặc ngược dòng sông xa hơn lên thượng lưu. Từ đ</a:t>
            </a:r>
            <a:r>
              <a:rPr lang="en-US" sz="2400" i="1" dirty="0">
                <a:latin typeface="Times New Roman" pitchFamily="18" charset="0"/>
                <a:cs typeface="Times New Roman" pitchFamily="18" charset="0"/>
              </a:rPr>
              <a:t>ó</a:t>
            </a:r>
            <a:r>
              <a:rPr lang="vi-VN" sz="2400" i="1" dirty="0">
                <a:latin typeface="Times New Roman" pitchFamily="18" charset="0"/>
                <a:cs typeface="Times New Roman" pitchFamily="18" charset="0"/>
              </a:rPr>
              <a:t>, ngành hàng hải Âu châu phát triển mạnh cùng những chuyến thám hiểm của hai nước B</a:t>
            </a:r>
            <a:r>
              <a:rPr lang="en-US" sz="2400" i="1" dirty="0">
                <a:latin typeface="Times New Roman" pitchFamily="18" charset="0"/>
                <a:cs typeface="Times New Roman" pitchFamily="18" charset="0"/>
              </a:rPr>
              <a:t>ồ</a:t>
            </a:r>
            <a:r>
              <a:rPr lang="vi-VN" sz="2400" i="1" dirty="0">
                <a:latin typeface="Times New Roman" pitchFamily="18" charset="0"/>
                <a:cs typeface="Times New Roman" pitchFamily="18" charset="0"/>
              </a:rPr>
              <a:t> Đào Nha và Tây Ban Nha.</a:t>
            </a:r>
          </a:p>
        </p:txBody>
      </p:sp>
    </p:spTree>
    <p:extLst>
      <p:ext uri="{BB962C8B-B14F-4D97-AF65-F5344CB8AC3E}">
        <p14:creationId xmlns:p14="http://schemas.microsoft.com/office/powerpoint/2010/main" val="846780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Một số cuộc đại phát kiến địa lí.</a:t>
            </a:r>
          </a:p>
        </p:txBody>
      </p:sp>
      <p:sp>
        <p:nvSpPr>
          <p:cNvPr id="4" name="Rectangle 3"/>
          <p:cNvSpPr/>
          <p:nvPr/>
        </p:nvSpPr>
        <p:spPr>
          <a:xfrm>
            <a:off x="303212" y="714032"/>
            <a:ext cx="11734800" cy="2215991"/>
          </a:xfrm>
          <a:prstGeom prst="rect">
            <a:avLst/>
          </a:prstGeom>
        </p:spPr>
        <p:txBody>
          <a:bodyPr wrap="square">
            <a:spAutoFit/>
          </a:bodyPr>
          <a:lstStyle/>
          <a:p>
            <a:pPr algn="ctr">
              <a:lnSpc>
                <a:spcPct val="115000"/>
              </a:lnSpc>
            </a:pPr>
            <a:r>
              <a:rPr lang="en-US" sz="2400" b="1" dirty="0">
                <a:solidFill>
                  <a:srgbClr val="FF0000"/>
                </a:solidFill>
                <a:latin typeface="Times New Roman"/>
                <a:ea typeface="Calibri"/>
                <a:cs typeface="Times New Roman"/>
              </a:rPr>
              <a:t>HOẠT ĐỘNG NHÓM</a:t>
            </a:r>
          </a:p>
          <a:p>
            <a:pPr algn="just">
              <a:lnSpc>
                <a:spcPct val="115000"/>
              </a:lnSpc>
            </a:pPr>
            <a:r>
              <a:rPr lang="en-US" sz="2400" b="1" dirty="0">
                <a:solidFill>
                  <a:srgbClr val="FF0000"/>
                </a:solidFill>
                <a:latin typeface="Times New Roman"/>
                <a:ea typeface="Calibri"/>
                <a:cs typeface="Times New Roman"/>
              </a:rPr>
              <a:t>Quan sát sơ đồ hình 1 (tr. 14, SGK), đọc thông tin trong mục: </a:t>
            </a:r>
            <a:r>
              <a:rPr lang="en-US" sz="2400" b="1" i="1" dirty="0">
                <a:solidFill>
                  <a:srgbClr val="FF0000"/>
                </a:solidFill>
                <a:latin typeface="Times New Roman"/>
                <a:ea typeface="Calibri"/>
                <a:cs typeface="Times New Roman"/>
              </a:rPr>
              <a:t>Mô tả hành trình các cuộc phát kiến địa lí của C. Cô-lôm-bô và Ph. Ma-gien-lăng.</a:t>
            </a:r>
          </a:p>
          <a:p>
            <a:pPr algn="just">
              <a:lnSpc>
                <a:spcPct val="115000"/>
              </a:lnSpc>
            </a:pPr>
            <a:r>
              <a:rPr lang="en-US" sz="2400" b="1" i="1" dirty="0">
                <a:solidFill>
                  <a:srgbClr val="FF0000"/>
                </a:solidFill>
                <a:latin typeface="Times New Roman"/>
                <a:ea typeface="Calibri"/>
                <a:cs typeface="Times New Roman"/>
              </a:rPr>
              <a:t>- Nhóm 1+2: Mô tả hành trình cuộc phát kiến địa lí của C. Cô-lôm-bô</a:t>
            </a:r>
          </a:p>
          <a:p>
            <a:pPr lvl="0" algn="just">
              <a:lnSpc>
                <a:spcPct val="115000"/>
              </a:lnSpc>
            </a:pPr>
            <a:r>
              <a:rPr lang="en-US" sz="2400" b="1" i="1" dirty="0">
                <a:solidFill>
                  <a:srgbClr val="FF0000"/>
                </a:solidFill>
                <a:latin typeface="Times New Roman"/>
                <a:ea typeface="Calibri"/>
                <a:cs typeface="Times New Roman"/>
              </a:rPr>
              <a:t>- Nhóm 3+4: Mô tả hành trình cuộc phát kiến địa lí của Ph. Ma-gien-lăng</a:t>
            </a:r>
            <a:endParaRPr lang="en-US" sz="2400" b="1" dirty="0">
              <a:solidFill>
                <a:srgbClr val="FF0000"/>
              </a:solidFill>
              <a:ea typeface="Calibri"/>
              <a:cs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412" y="3060918"/>
            <a:ext cx="6705600" cy="3669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509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153" y="697391"/>
            <a:ext cx="3657600" cy="1200329"/>
          </a:xfrm>
          <a:prstGeom prst="rect">
            <a:avLst/>
          </a:prstGeom>
        </p:spPr>
        <p:txBody>
          <a:bodyPr wrap="square">
            <a:spAutoFit/>
          </a:bodyPr>
          <a:lstStyle/>
          <a:p>
            <a:r>
              <a:rPr lang="en-US" dirty="0"/>
              <a:t>https://www.youtube.com/watch?v=UKKzc_En4PY&amp;ab_channel=TheoD%C3%B2ngL%E1%BB%8BchS%E1%BB%AD</a:t>
            </a:r>
          </a:p>
        </p:txBody>
      </p:sp>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Một số cuộc đại phát kiến địa lí. </a:t>
            </a:r>
            <a:r>
              <a:rPr lang="en-US" sz="2800" i="1" dirty="0">
                <a:solidFill>
                  <a:srgbClr val="00B0F0"/>
                </a:solidFill>
                <a:latin typeface="Times New Roman" pitchFamily="18" charset="0"/>
                <a:cs typeface="Times New Roman" pitchFamily="18" charset="0"/>
              </a:rPr>
              <a:t>(link video về 2 cuộc thám hiểm)</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94" y="2057400"/>
            <a:ext cx="3456919" cy="4185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4412" y="2971800"/>
            <a:ext cx="4694769" cy="3271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396917" y="6304002"/>
            <a:ext cx="1576072" cy="369332"/>
          </a:xfrm>
          <a:prstGeom prst="rect">
            <a:avLst/>
          </a:prstGeom>
        </p:spPr>
        <p:txBody>
          <a:bodyPr wrap="none">
            <a:spAutoFit/>
          </a:bodyPr>
          <a:lstStyle/>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 Cô-lôm-bô </a:t>
            </a:r>
          </a:p>
        </p:txBody>
      </p:sp>
      <p:sp>
        <p:nvSpPr>
          <p:cNvPr id="7" name="Rectangle 6"/>
          <p:cNvSpPr/>
          <p:nvPr/>
        </p:nvSpPr>
        <p:spPr>
          <a:xfrm>
            <a:off x="7671253" y="6293507"/>
            <a:ext cx="1947969" cy="369332"/>
          </a:xfrm>
          <a:prstGeom prst="rect">
            <a:avLst/>
          </a:prstGeom>
        </p:spPr>
        <p:txBody>
          <a:bodyPr wrap="none">
            <a:spAutoFit/>
          </a:bodyPr>
          <a:lstStyle/>
          <a:p>
            <a:r>
              <a:rPr lang="vi-VN"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Ph. Ma-gien-lăng </a:t>
            </a:r>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6094412" y="697391"/>
            <a:ext cx="4694769" cy="923330"/>
          </a:xfrm>
          <a:prstGeom prst="rect">
            <a:avLst/>
          </a:prstGeom>
        </p:spPr>
        <p:txBody>
          <a:bodyPr wrap="square">
            <a:spAutoFit/>
          </a:bodyPr>
          <a:lstStyle/>
          <a:p>
            <a:r>
              <a:rPr lang="en-US" dirty="0"/>
              <a:t>https://www.youtube.com/watch?v=0_4OtXvj358&amp;ab_channel=Ng%C6%B0%E1%BB%9DiN%E1%BB%95iTi%E1%BA%BFng</a:t>
            </a:r>
          </a:p>
        </p:txBody>
      </p:sp>
    </p:spTree>
    <p:extLst>
      <p:ext uri="{BB962C8B-B14F-4D97-AF65-F5344CB8AC3E}">
        <p14:creationId xmlns:p14="http://schemas.microsoft.com/office/powerpoint/2010/main" val="3830542742"/>
      </p:ext>
    </p:extLst>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59">
      <a:dk1>
        <a:srgbClr val="000099"/>
      </a:dk1>
      <a:lt1>
        <a:sysClr val="window" lastClr="FFFFFF"/>
      </a:lt1>
      <a:dk2>
        <a:srgbClr val="44546A"/>
      </a:dk2>
      <a:lt2>
        <a:srgbClr val="E7E6E6"/>
      </a:lt2>
      <a:accent1>
        <a:srgbClr val="C55A1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
      <a:majorFont>
        <a:latin typeface="#9Slide03 SVNKelson Sans"/>
        <a:ea typeface=""/>
        <a:cs typeface=""/>
      </a:majorFont>
      <a:minorFont>
        <a:latin typeface="#9Slide05 Lobs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TotalTime>
  <Words>1360</Words>
  <Application>Microsoft Office PowerPoint</Application>
  <PresentationFormat>Custom</PresentationFormat>
  <Paragraphs>67</Paragraphs>
  <Slides>14</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#9Slide03 SVNKelson Sans</vt:lpstr>
      <vt:lpstr>#9Slide05 FS Blonde Script</vt:lpstr>
      <vt:lpstr>#9Slide05 Lobster</vt:lpstr>
      <vt:lpstr>Arial</vt:lpstr>
      <vt:lpstr>Calibri</vt:lpstr>
      <vt:lpstr>Times New Roman</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dc:creator>
  <cp:lastModifiedBy>Administrator</cp:lastModifiedBy>
  <cp:revision>23</cp:revision>
  <dcterms:created xsi:type="dcterms:W3CDTF">2022-07-25T03:13:08Z</dcterms:created>
  <dcterms:modified xsi:type="dcterms:W3CDTF">2025-01-13T07:29:34Z</dcterms:modified>
</cp:coreProperties>
</file>