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Faustina" panose="020B0604020202020204" charset="0"/>
      <p:regular r:id="rId12"/>
    </p:embeddedFont>
    <p:embeddedFont>
      <p:font typeface="Faustina Bold" panose="020B0604020202020204" charset="0"/>
      <p:regular r:id="rId13"/>
    </p:embeddedFont>
    <p:embeddedFont>
      <p:font typeface="More Sugar" panose="020B0604020202020204" charset="0"/>
      <p:regular r:id="rId14"/>
    </p:embeddedFont>
    <p:embeddedFont>
      <p:font typeface="Open Sans" panose="020B0606030504020204" pitchFamily="34" charset="0"/>
      <p:regular r:id="rId15"/>
      <p:bold r:id="rId16"/>
      <p:italic r:id="rId17"/>
      <p:boldItalic r:id="rId18"/>
    </p:embeddedFont>
    <p:embeddedFont>
      <p:font typeface="Open Sans Bold" panose="020B0806030504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979006" y="3087995"/>
            <a:ext cx="20091658" cy="4311036"/>
          </a:xfrm>
          <a:prstGeom prst="rect">
            <a:avLst/>
          </a:prstGeom>
        </p:spPr>
        <p:txBody>
          <a:bodyPr lIns="0" tIns="0" rIns="0" bIns="0" rtlCol="0" anchor="t">
            <a:spAutoFit/>
          </a:bodyPr>
          <a:lstStyle/>
          <a:p>
            <a:pPr algn="ctr">
              <a:lnSpc>
                <a:spcPts val="11100"/>
              </a:lnSpc>
            </a:pPr>
            <a:r>
              <a:rPr lang="en-US" sz="11100">
                <a:solidFill>
                  <a:srgbClr val="FBF1E5"/>
                </a:solidFill>
                <a:latin typeface="Faustina"/>
                <a:ea typeface="Faustina"/>
                <a:cs typeface="Faustina"/>
                <a:sym typeface="Faustina"/>
              </a:rPr>
              <a:t>TIẾT 75: </a:t>
            </a:r>
          </a:p>
          <a:p>
            <a:pPr algn="ctr">
              <a:lnSpc>
                <a:spcPts val="11100"/>
              </a:lnSpc>
            </a:pPr>
            <a:r>
              <a:rPr lang="en-US" sz="11100">
                <a:solidFill>
                  <a:srgbClr val="FBF1E5"/>
                </a:solidFill>
                <a:latin typeface="Faustina"/>
                <a:ea typeface="Faustina"/>
                <a:cs typeface="Faustina"/>
                <a:sym typeface="Faustina"/>
              </a:rPr>
              <a:t>ĐỌC HIỂU VĂN BẢN:</a:t>
            </a:r>
          </a:p>
          <a:p>
            <a:pPr algn="ctr">
              <a:lnSpc>
                <a:spcPts val="11100"/>
              </a:lnSpc>
            </a:pPr>
            <a:r>
              <a:rPr lang="en-US" sz="11100">
                <a:solidFill>
                  <a:srgbClr val="FBF1E5"/>
                </a:solidFill>
                <a:latin typeface="Faustina"/>
                <a:ea typeface="Faustina"/>
                <a:cs typeface="Faustina"/>
                <a:sym typeface="Faustina"/>
              </a:rPr>
              <a:t>CON MỐI VÀ CON KIẾN</a:t>
            </a:r>
          </a:p>
        </p:txBody>
      </p:sp>
      <p:sp>
        <p:nvSpPr>
          <p:cNvPr id="7" name="Freeform 7"/>
          <p:cNvSpPr/>
          <p:nvPr/>
        </p:nvSpPr>
        <p:spPr>
          <a:xfrm>
            <a:off x="14517347" y="0"/>
            <a:ext cx="3770653" cy="4114800"/>
          </a:xfrm>
          <a:custGeom>
            <a:avLst/>
            <a:gdLst/>
            <a:ahLst/>
            <a:cxnLst/>
            <a:rect l="l" t="t" r="r" b="b"/>
            <a:pathLst>
              <a:path w="3770653" h="4114800">
                <a:moveTo>
                  <a:pt x="0" y="0"/>
                </a:moveTo>
                <a:lnTo>
                  <a:pt x="3770653" y="0"/>
                </a:lnTo>
                <a:lnTo>
                  <a:pt x="377065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0" y="7728645"/>
            <a:ext cx="2363125" cy="2558355"/>
          </a:xfrm>
          <a:custGeom>
            <a:avLst/>
            <a:gdLst/>
            <a:ahLst/>
            <a:cxnLst/>
            <a:rect l="l" t="t" r="r" b="b"/>
            <a:pathLst>
              <a:path w="2363125" h="2558355">
                <a:moveTo>
                  <a:pt x="0" y="0"/>
                </a:moveTo>
                <a:lnTo>
                  <a:pt x="2363125" y="0"/>
                </a:lnTo>
                <a:lnTo>
                  <a:pt x="2363125" y="2558355"/>
                </a:lnTo>
                <a:lnTo>
                  <a:pt x="0" y="25583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3222493" y="721006"/>
            <a:ext cx="11843013" cy="8482558"/>
          </a:xfrm>
          <a:custGeom>
            <a:avLst/>
            <a:gdLst/>
            <a:ahLst/>
            <a:cxnLst/>
            <a:rect l="l" t="t" r="r" b="b"/>
            <a:pathLst>
              <a:path w="11843013" h="8482558">
                <a:moveTo>
                  <a:pt x="0" y="0"/>
                </a:moveTo>
                <a:lnTo>
                  <a:pt x="11843014" y="0"/>
                </a:lnTo>
                <a:lnTo>
                  <a:pt x="11843014" y="8482558"/>
                </a:lnTo>
                <a:lnTo>
                  <a:pt x="0" y="8482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flipH="1">
            <a:off x="4172121" y="1010264"/>
            <a:ext cx="2711546" cy="2197482"/>
          </a:xfrm>
          <a:custGeom>
            <a:avLst/>
            <a:gdLst/>
            <a:ahLst/>
            <a:cxnLst/>
            <a:rect l="l" t="t" r="r" b="b"/>
            <a:pathLst>
              <a:path w="2711546" h="2197482">
                <a:moveTo>
                  <a:pt x="2711546" y="0"/>
                </a:moveTo>
                <a:lnTo>
                  <a:pt x="0" y="0"/>
                </a:lnTo>
                <a:lnTo>
                  <a:pt x="0" y="2197483"/>
                </a:lnTo>
                <a:lnTo>
                  <a:pt x="2711546" y="2197483"/>
                </a:lnTo>
                <a:lnTo>
                  <a:pt x="271154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8" name="Group 8"/>
          <p:cNvGrpSpPr/>
          <p:nvPr/>
        </p:nvGrpSpPr>
        <p:grpSpPr>
          <a:xfrm>
            <a:off x="14832782" y="2886289"/>
            <a:ext cx="465448" cy="46544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517183" y="2653565"/>
            <a:ext cx="465448" cy="46544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5285015" y="3366663"/>
            <a:ext cx="7717969" cy="3438894"/>
          </a:xfrm>
          <a:prstGeom prst="rect">
            <a:avLst/>
          </a:prstGeom>
        </p:spPr>
        <p:txBody>
          <a:bodyPr lIns="0" tIns="0" rIns="0" bIns="0" rtlCol="0" anchor="t">
            <a:spAutoFit/>
          </a:bodyPr>
          <a:lstStyle/>
          <a:p>
            <a:pPr algn="ctr">
              <a:lnSpc>
                <a:spcPts val="13260"/>
              </a:lnSpc>
            </a:pPr>
            <a:r>
              <a:rPr lang="en-US" sz="13260" dirty="0">
                <a:solidFill>
                  <a:srgbClr val="FF0000"/>
                </a:solidFill>
                <a:latin typeface="More Sugar"/>
                <a:ea typeface="More Sugar"/>
                <a:cs typeface="More Sugar"/>
                <a:sym typeface="More Sugar"/>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a:off x="911294" y="5173660"/>
            <a:ext cx="3086100" cy="2434997"/>
            <a:chOff x="0" y="0"/>
            <a:chExt cx="812800" cy="641316"/>
          </a:xfrm>
        </p:grpSpPr>
        <p:sp>
          <p:nvSpPr>
            <p:cNvPr id="7" name="Freeform 7"/>
            <p:cNvSpPr/>
            <p:nvPr/>
          </p:nvSpPr>
          <p:spPr>
            <a:xfrm>
              <a:off x="0" y="0"/>
              <a:ext cx="812800" cy="641316"/>
            </a:xfrm>
            <a:custGeom>
              <a:avLst/>
              <a:gdLst/>
              <a:ahLst/>
              <a:cxnLst/>
              <a:rect l="l" t="t" r="r" b="b"/>
              <a:pathLst>
                <a:path w="812800" h="641316">
                  <a:moveTo>
                    <a:pt x="0" y="0"/>
                  </a:moveTo>
                  <a:lnTo>
                    <a:pt x="812800" y="0"/>
                  </a:lnTo>
                  <a:lnTo>
                    <a:pt x="812800" y="641316"/>
                  </a:lnTo>
                  <a:lnTo>
                    <a:pt x="0" y="641316"/>
                  </a:lnTo>
                  <a:close/>
                </a:path>
              </a:pathLst>
            </a:custGeom>
            <a:solidFill>
              <a:srgbClr val="C7AECB"/>
            </a:solidFill>
          </p:spPr>
          <p:txBody>
            <a:bodyPr/>
            <a:lstStyle/>
            <a:p>
              <a:endParaRPr lang="en-US"/>
            </a:p>
          </p:txBody>
        </p:sp>
        <p:sp>
          <p:nvSpPr>
            <p:cNvPr id="8" name="TextBox 8"/>
            <p:cNvSpPr txBox="1"/>
            <p:nvPr/>
          </p:nvSpPr>
          <p:spPr>
            <a:xfrm>
              <a:off x="0" y="-38100"/>
              <a:ext cx="812800" cy="679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775722" y="4209189"/>
            <a:ext cx="3086100" cy="4960678"/>
            <a:chOff x="0" y="0"/>
            <a:chExt cx="812800" cy="1306516"/>
          </a:xfrm>
        </p:grpSpPr>
        <p:sp>
          <p:nvSpPr>
            <p:cNvPr id="10" name="Freeform 10"/>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txBody>
            <a:bodyPr/>
            <a:lstStyle/>
            <a:p>
              <a:endParaRPr lang="en-US"/>
            </a:p>
          </p:txBody>
        </p:sp>
        <p:sp>
          <p:nvSpPr>
            <p:cNvPr id="11" name="TextBox 11"/>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15549346" y="7774374"/>
            <a:ext cx="2738654" cy="2790985"/>
          </a:xfrm>
          <a:custGeom>
            <a:avLst/>
            <a:gdLst/>
            <a:ahLst/>
            <a:cxnLst/>
            <a:rect l="l" t="t" r="r" b="b"/>
            <a:pathLst>
              <a:path w="2738654" h="2790985">
                <a:moveTo>
                  <a:pt x="0" y="0"/>
                </a:moveTo>
                <a:lnTo>
                  <a:pt x="2738654" y="0"/>
                </a:lnTo>
                <a:lnTo>
                  <a:pt x="2738654" y="2790985"/>
                </a:lnTo>
                <a:lnTo>
                  <a:pt x="0" y="2790985"/>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987704" y="228775"/>
            <a:ext cx="16312591" cy="1368424"/>
          </a:xfrm>
          <a:prstGeom prst="rect">
            <a:avLst/>
          </a:prstGeom>
        </p:spPr>
        <p:style>
          <a:lnRef idx="0">
            <a:schemeClr val="accent4"/>
          </a:lnRef>
          <a:fillRef idx="3">
            <a:schemeClr val="accent4"/>
          </a:fillRef>
          <a:effectRef idx="3">
            <a:schemeClr val="accent4"/>
          </a:effectRef>
          <a:fontRef idx="minor">
            <a:schemeClr val="lt1"/>
          </a:fontRef>
        </p:style>
        <p:txBody>
          <a:bodyPr lIns="0" tIns="0" rIns="0" bIns="0" rtlCol="0" anchor="t">
            <a:spAutoFit/>
          </a:bodyPr>
          <a:lstStyle/>
          <a:p>
            <a:pPr algn="ctr">
              <a:lnSpc>
                <a:spcPts val="11200"/>
              </a:lnSpc>
            </a:pPr>
            <a:r>
              <a:rPr lang="en-US" sz="8000" dirty="0">
                <a:solidFill>
                  <a:srgbClr val="FBF1E5"/>
                </a:solidFill>
                <a:latin typeface="Faustina"/>
                <a:ea typeface="Faustina"/>
                <a:cs typeface="Faustina"/>
                <a:sym typeface="Faustina"/>
              </a:rPr>
              <a:t>I. KHÁM PHÁ CHUNG VĂN BẢN</a:t>
            </a:r>
          </a:p>
        </p:txBody>
      </p:sp>
      <p:sp>
        <p:nvSpPr>
          <p:cNvPr id="14" name="TextBox 14"/>
          <p:cNvSpPr txBox="1"/>
          <p:nvPr/>
        </p:nvSpPr>
        <p:spPr>
          <a:xfrm>
            <a:off x="2193551" y="2041522"/>
            <a:ext cx="11290102" cy="6169027"/>
          </a:xfrm>
          <a:prstGeom prst="rect">
            <a:avLst/>
          </a:prstGeom>
        </p:spPr>
        <p:txBody>
          <a:bodyPr lIns="0" tIns="0" rIns="0" bIns="0" rtlCol="0" anchor="t">
            <a:spAutoFit/>
          </a:bodyPr>
          <a:lstStyle/>
          <a:p>
            <a:pPr algn="just">
              <a:lnSpc>
                <a:spcPts val="6999"/>
              </a:lnSpc>
            </a:pPr>
            <a:r>
              <a:rPr lang="en-US" sz="4999" b="1" dirty="0">
                <a:solidFill>
                  <a:srgbClr val="000000"/>
                </a:solidFill>
                <a:latin typeface="Open Sans"/>
                <a:ea typeface="Open Sans"/>
                <a:cs typeface="Open Sans"/>
                <a:sym typeface="Open Sans"/>
              </a:rPr>
              <a:t>1.Đọc- </a:t>
            </a:r>
            <a:r>
              <a:rPr lang="en-US" sz="4999" b="1" dirty="0" err="1">
                <a:solidFill>
                  <a:srgbClr val="000000"/>
                </a:solidFill>
                <a:latin typeface="Open Sans"/>
                <a:ea typeface="Open Sans"/>
                <a:cs typeface="Open Sans"/>
                <a:sym typeface="Open Sans"/>
              </a:rPr>
              <a:t>chú</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thích</a:t>
            </a:r>
            <a:endParaRPr lang="en-US" sz="4999" b="1" dirty="0">
              <a:solidFill>
                <a:srgbClr val="000000"/>
              </a:solidFill>
              <a:latin typeface="Open Sans"/>
              <a:ea typeface="Open Sans"/>
              <a:cs typeface="Open Sans"/>
              <a:sym typeface="Open Sans"/>
            </a:endParaRPr>
          </a:p>
          <a:p>
            <a:pPr algn="just">
              <a:lnSpc>
                <a:spcPts val="6999"/>
              </a:lnSpc>
            </a:pPr>
            <a:r>
              <a:rPr lang="en-US" sz="4999" b="1" dirty="0">
                <a:solidFill>
                  <a:srgbClr val="000000"/>
                </a:solidFill>
                <a:latin typeface="Open Sans"/>
                <a:ea typeface="Open Sans"/>
                <a:cs typeface="Open Sans"/>
                <a:sym typeface="Open Sans"/>
              </a:rPr>
              <a:t>a. </a:t>
            </a:r>
            <a:r>
              <a:rPr lang="en-US" sz="4999" b="1" dirty="0" err="1">
                <a:solidFill>
                  <a:srgbClr val="000000"/>
                </a:solidFill>
                <a:latin typeface="Open Sans"/>
                <a:ea typeface="Open Sans"/>
                <a:cs typeface="Open Sans"/>
                <a:sym typeface="Open Sans"/>
              </a:rPr>
              <a:t>Đọc</a:t>
            </a:r>
            <a:endParaRPr lang="en-US" sz="4999" b="1" dirty="0">
              <a:solidFill>
                <a:srgbClr val="000000"/>
              </a:solidFill>
              <a:latin typeface="Open Sans"/>
              <a:ea typeface="Open Sans"/>
              <a:cs typeface="Open Sans"/>
              <a:sym typeface="Open Sans"/>
            </a:endParaRPr>
          </a:p>
          <a:p>
            <a:pPr algn="just">
              <a:lnSpc>
                <a:spcPts val="6999"/>
              </a:lnSpc>
            </a:pPr>
            <a:r>
              <a:rPr lang="en-US" sz="4999" b="1" dirty="0">
                <a:solidFill>
                  <a:srgbClr val="000000"/>
                </a:solidFill>
                <a:latin typeface="Open Sans"/>
                <a:ea typeface="Open Sans"/>
                <a:cs typeface="Open Sans"/>
                <a:sym typeface="Open Sans"/>
              </a:rPr>
              <a:t>b. </a:t>
            </a:r>
            <a:r>
              <a:rPr lang="en-US" sz="4999" b="1" dirty="0" err="1">
                <a:solidFill>
                  <a:srgbClr val="000000"/>
                </a:solidFill>
                <a:latin typeface="Open Sans"/>
                <a:ea typeface="Open Sans"/>
                <a:cs typeface="Open Sans"/>
                <a:sym typeface="Open Sans"/>
              </a:rPr>
              <a:t>Chú</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thích</a:t>
            </a:r>
            <a:endParaRPr lang="en-US" sz="4999" b="1" dirty="0">
              <a:solidFill>
                <a:srgbClr val="000000"/>
              </a:solidFill>
              <a:latin typeface="Open Sans"/>
              <a:ea typeface="Open Sans"/>
              <a:cs typeface="Open Sans"/>
              <a:sym typeface="Open Sans"/>
            </a:endParaRPr>
          </a:p>
          <a:p>
            <a:pPr algn="just">
              <a:lnSpc>
                <a:spcPts val="6999"/>
              </a:lnSpc>
            </a:pPr>
            <a:r>
              <a:rPr lang="en-US" sz="4999" dirty="0">
                <a:solidFill>
                  <a:srgbClr val="000000"/>
                </a:solidFill>
                <a:latin typeface="Open Sans"/>
                <a:ea typeface="Open Sans"/>
                <a:cs typeface="Open Sans"/>
                <a:sym typeface="Open Sans"/>
              </a:rPr>
              <a:t>-Ồ ề: </a:t>
            </a:r>
            <a:r>
              <a:rPr lang="en-US" sz="4999" dirty="0" err="1">
                <a:solidFill>
                  <a:srgbClr val="000000"/>
                </a:solidFill>
                <a:latin typeface="Open Sans"/>
                <a:ea typeface="Open Sans"/>
                <a:cs typeface="Open Sans"/>
                <a:sym typeface="Open Sans"/>
              </a:rPr>
              <a:t>dáng</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mập</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và</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chậm</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chạp</a:t>
            </a:r>
            <a:endParaRPr lang="en-US" sz="4999" dirty="0">
              <a:solidFill>
                <a:srgbClr val="000000"/>
              </a:solidFill>
              <a:latin typeface="Open Sans"/>
              <a:ea typeface="Open Sans"/>
              <a:cs typeface="Open Sans"/>
              <a:sym typeface="Open Sans"/>
            </a:endParaRPr>
          </a:p>
          <a:p>
            <a:pPr algn="just">
              <a:lnSpc>
                <a:spcPts val="6999"/>
              </a:lnSpc>
            </a:pPr>
            <a:r>
              <a:rPr lang="en-US" sz="4999" dirty="0">
                <a:solidFill>
                  <a:srgbClr val="000000"/>
                </a:solidFill>
                <a:latin typeface="Open Sans"/>
                <a:ea typeface="Open Sans"/>
                <a:cs typeface="Open Sans"/>
                <a:sym typeface="Open Sans"/>
              </a:rPr>
              <a:t>-</a:t>
            </a:r>
            <a:r>
              <a:rPr lang="en-US" sz="4999" dirty="0" err="1">
                <a:solidFill>
                  <a:srgbClr val="000000"/>
                </a:solidFill>
                <a:latin typeface="Open Sans"/>
                <a:ea typeface="Open Sans"/>
                <a:cs typeface="Open Sans"/>
                <a:sym typeface="Open Sans"/>
              </a:rPr>
              <a:t>Ghế</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chéo</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ghế</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chéo</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chân</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có</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lưng</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tựa</a:t>
            </a:r>
            <a:endParaRPr lang="en-US" sz="4999" dirty="0">
              <a:solidFill>
                <a:srgbClr val="000000"/>
              </a:solidFill>
              <a:latin typeface="Open Sans"/>
              <a:ea typeface="Open Sans"/>
              <a:cs typeface="Open Sans"/>
              <a:sym typeface="Open Sans"/>
            </a:endParaRPr>
          </a:p>
          <a:p>
            <a:pPr algn="just">
              <a:lnSpc>
                <a:spcPts val="6999"/>
              </a:lnSpc>
            </a:pPr>
            <a:r>
              <a:rPr lang="en-US" sz="4999" dirty="0">
                <a:solidFill>
                  <a:srgbClr val="000000"/>
                </a:solidFill>
                <a:latin typeface="Open Sans"/>
                <a:ea typeface="Open Sans"/>
                <a:cs typeface="Open Sans"/>
                <a:sym typeface="Open Sans"/>
              </a:rPr>
              <a:t>-</a:t>
            </a:r>
            <a:r>
              <a:rPr lang="en-US" sz="4999" dirty="0" err="1">
                <a:solidFill>
                  <a:srgbClr val="000000"/>
                </a:solidFill>
                <a:latin typeface="Open Sans"/>
                <a:ea typeface="Open Sans"/>
                <a:cs typeface="Open Sans"/>
                <a:sym typeface="Open Sans"/>
              </a:rPr>
              <a:t>Vun</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thu</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Vun</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vén</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thu</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xếp</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chăm</a:t>
            </a:r>
            <a:r>
              <a:rPr lang="en-US" sz="4999" dirty="0">
                <a:solidFill>
                  <a:srgbClr val="000000"/>
                </a:solidFill>
                <a:latin typeface="Open Sans"/>
                <a:ea typeface="Open Sans"/>
                <a:cs typeface="Open Sans"/>
                <a:sym typeface="Open Sans"/>
              </a:rPr>
              <a:t> lo</a:t>
            </a:r>
          </a:p>
          <a:p>
            <a:pPr algn="just">
              <a:lnSpc>
                <a:spcPts val="6999"/>
              </a:lnSpc>
              <a:spcBef>
                <a:spcPct val="0"/>
              </a:spcBef>
            </a:pPr>
            <a:r>
              <a:rPr lang="en-US" sz="4999" dirty="0">
                <a:solidFill>
                  <a:srgbClr val="000000"/>
                </a:solidFill>
                <a:latin typeface="Open Sans"/>
                <a:ea typeface="Open Sans"/>
                <a:cs typeface="Open Sans"/>
                <a:sym typeface="Open Sans"/>
              </a:rPr>
              <a:t>-</a:t>
            </a:r>
            <a:r>
              <a:rPr lang="en-US" sz="4999" dirty="0" err="1">
                <a:solidFill>
                  <a:srgbClr val="000000"/>
                </a:solidFill>
                <a:latin typeface="Open Sans"/>
                <a:ea typeface="Open Sans"/>
                <a:cs typeface="Open Sans"/>
                <a:sym typeface="Open Sans"/>
              </a:rPr>
              <a:t>Xứ</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sở</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nơi</a:t>
            </a:r>
            <a:r>
              <a:rPr lang="en-US" sz="4999" dirty="0">
                <a:solidFill>
                  <a:srgbClr val="000000"/>
                </a:solidFill>
                <a:latin typeface="Open Sans"/>
                <a:ea typeface="Open Sans"/>
                <a:cs typeface="Open Sans"/>
                <a:sym typeface="Open Sans"/>
              </a:rPr>
              <a:t> ở, </a:t>
            </a:r>
            <a:r>
              <a:rPr lang="en-US" sz="4999" dirty="0" err="1">
                <a:solidFill>
                  <a:srgbClr val="000000"/>
                </a:solidFill>
                <a:latin typeface="Open Sans"/>
                <a:ea typeface="Open Sans"/>
                <a:cs typeface="Open Sans"/>
                <a:sym typeface="Open Sans"/>
              </a:rPr>
              <a:t>quê</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hương</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đất</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nước</a:t>
            </a:r>
            <a:endParaRPr lang="en-US" sz="4999" dirty="0">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735631" y="4297622"/>
            <a:ext cx="3086100" cy="4960678"/>
            <a:chOff x="0" y="0"/>
            <a:chExt cx="812800" cy="1306516"/>
          </a:xfrm>
        </p:grpSpPr>
        <p:sp>
          <p:nvSpPr>
            <p:cNvPr id="5" name="Freeform 5"/>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txBody>
            <a:bodyPr/>
            <a:lstStyle/>
            <a:p>
              <a:endParaRPr lang="en-US"/>
            </a:p>
          </p:txBody>
        </p:sp>
        <p:sp>
          <p:nvSpPr>
            <p:cNvPr id="6" name="TextBox 6"/>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5839964"/>
            <a:ext cx="3086100" cy="1779091"/>
            <a:chOff x="0" y="0"/>
            <a:chExt cx="812800" cy="468567"/>
          </a:xfrm>
        </p:grpSpPr>
        <p:sp>
          <p:nvSpPr>
            <p:cNvPr id="8" name="Freeform 8"/>
            <p:cNvSpPr/>
            <p:nvPr/>
          </p:nvSpPr>
          <p:spPr>
            <a:xfrm>
              <a:off x="0" y="0"/>
              <a:ext cx="812800" cy="468567"/>
            </a:xfrm>
            <a:custGeom>
              <a:avLst/>
              <a:gdLst/>
              <a:ahLst/>
              <a:cxnLst/>
              <a:rect l="l" t="t" r="r" b="b"/>
              <a:pathLst>
                <a:path w="812800" h="468567">
                  <a:moveTo>
                    <a:pt x="0" y="0"/>
                  </a:moveTo>
                  <a:lnTo>
                    <a:pt x="812800" y="0"/>
                  </a:lnTo>
                  <a:lnTo>
                    <a:pt x="812800" y="468567"/>
                  </a:lnTo>
                  <a:lnTo>
                    <a:pt x="0" y="468567"/>
                  </a:lnTo>
                  <a:close/>
                </a:path>
              </a:pathLst>
            </a:custGeom>
            <a:solidFill>
              <a:srgbClr val="C7AECB"/>
            </a:solidFill>
          </p:spPr>
          <p:txBody>
            <a:bodyPr/>
            <a:lstStyle/>
            <a:p>
              <a:endParaRPr lang="en-US"/>
            </a:p>
          </p:txBody>
        </p:sp>
        <p:sp>
          <p:nvSpPr>
            <p:cNvPr id="9" name="TextBox 9"/>
            <p:cNvSpPr txBox="1"/>
            <p:nvPr/>
          </p:nvSpPr>
          <p:spPr>
            <a:xfrm>
              <a:off x="0" y="-38100"/>
              <a:ext cx="812800" cy="506667"/>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p:cNvGrpSpPr/>
          <p:nvPr/>
        </p:nvGrpSpPr>
        <p:grpSpPr>
          <a:xfrm>
            <a:off x="316997" y="8051702"/>
            <a:ext cx="365258" cy="36525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15842" y="7945273"/>
            <a:ext cx="212858" cy="2128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486286" y="7411007"/>
            <a:ext cx="4078820" cy="4194159"/>
          </a:xfrm>
          <a:custGeom>
            <a:avLst/>
            <a:gdLst/>
            <a:ahLst/>
            <a:cxnLst/>
            <a:rect l="l" t="t" r="r" b="b"/>
            <a:pathLst>
              <a:path w="4078820" h="4194159">
                <a:moveTo>
                  <a:pt x="0" y="0"/>
                </a:moveTo>
                <a:lnTo>
                  <a:pt x="4078819" y="0"/>
                </a:lnTo>
                <a:lnTo>
                  <a:pt x="4078819" y="4194160"/>
                </a:lnTo>
                <a:lnTo>
                  <a:pt x="0" y="4194160"/>
                </a:lnTo>
                <a:lnTo>
                  <a:pt x="0" y="0"/>
                </a:lnTo>
                <a:close/>
              </a:path>
            </a:pathLst>
          </a:custGeom>
          <a:blipFill>
            <a:blip r:embed="rId6"/>
            <a:stretch>
              <a:fillRect/>
            </a:stretch>
          </a:blipFill>
        </p:spPr>
        <p:txBody>
          <a:bodyPr/>
          <a:lstStyle/>
          <a:p>
            <a:endParaRPr lang="en-US"/>
          </a:p>
        </p:txBody>
      </p:sp>
      <p:sp>
        <p:nvSpPr>
          <p:cNvPr id="20" name="TextBox 20"/>
          <p:cNvSpPr txBox="1"/>
          <p:nvPr/>
        </p:nvSpPr>
        <p:spPr>
          <a:xfrm>
            <a:off x="2019562" y="3150738"/>
            <a:ext cx="14403229" cy="5283202"/>
          </a:xfrm>
          <a:prstGeom prst="rect">
            <a:avLst/>
          </a:prstGeom>
        </p:spPr>
        <p:txBody>
          <a:bodyPr lIns="0" tIns="0" rIns="0" bIns="0" rtlCol="0" anchor="t">
            <a:spAutoFit/>
          </a:bodyPr>
          <a:lstStyle/>
          <a:p>
            <a:pPr algn="just">
              <a:lnSpc>
                <a:spcPts val="6999"/>
              </a:lnSpc>
            </a:pPr>
            <a:r>
              <a:rPr lang="en-US" sz="4999" b="1" dirty="0">
                <a:solidFill>
                  <a:srgbClr val="000000"/>
                </a:solidFill>
                <a:latin typeface="Open Sans"/>
                <a:ea typeface="Open Sans"/>
                <a:cs typeface="Open Sans"/>
                <a:sym typeface="Open Sans"/>
              </a:rPr>
              <a:t>2.Tìm </a:t>
            </a:r>
            <a:r>
              <a:rPr lang="en-US" sz="4999" b="1" dirty="0" err="1">
                <a:solidFill>
                  <a:srgbClr val="000000"/>
                </a:solidFill>
                <a:latin typeface="Open Sans"/>
                <a:ea typeface="Open Sans"/>
                <a:cs typeface="Open Sans"/>
                <a:sym typeface="Open Sans"/>
              </a:rPr>
              <a:t>hiểu</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chung</a:t>
            </a:r>
            <a:endParaRPr lang="en-US" sz="4999" b="1" dirty="0">
              <a:solidFill>
                <a:srgbClr val="000000"/>
              </a:solidFill>
              <a:latin typeface="Open Sans"/>
              <a:ea typeface="Open Sans"/>
              <a:cs typeface="Open Sans"/>
              <a:sym typeface="Open Sans"/>
            </a:endParaRPr>
          </a:p>
          <a:p>
            <a:pPr algn="just">
              <a:lnSpc>
                <a:spcPts val="6999"/>
              </a:lnSpc>
            </a:pPr>
            <a:r>
              <a:rPr lang="en-US" sz="4999" b="1" dirty="0">
                <a:solidFill>
                  <a:srgbClr val="000000"/>
                </a:solidFill>
                <a:latin typeface="Open Sans"/>
                <a:ea typeface="Open Sans"/>
                <a:cs typeface="Open Sans"/>
                <a:sym typeface="Open Sans"/>
              </a:rPr>
              <a:t>a. </a:t>
            </a:r>
            <a:r>
              <a:rPr lang="en-US" sz="4999" b="1" dirty="0" err="1">
                <a:solidFill>
                  <a:srgbClr val="000000"/>
                </a:solidFill>
                <a:latin typeface="Open Sans"/>
                <a:ea typeface="Open Sans"/>
                <a:cs typeface="Open Sans"/>
                <a:sym typeface="Open Sans"/>
              </a:rPr>
              <a:t>Tác</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giả</a:t>
            </a:r>
            <a:r>
              <a:rPr lang="en-US" sz="4999" b="1" dirty="0">
                <a:solidFill>
                  <a:srgbClr val="000000"/>
                </a:solidFill>
                <a:latin typeface="Open Sans"/>
                <a:ea typeface="Open Sans"/>
                <a:cs typeface="Open Sans"/>
                <a:sym typeface="Open Sans"/>
              </a:rPr>
              <a:t>:</a:t>
            </a:r>
          </a:p>
          <a:p>
            <a:pPr algn="just">
              <a:lnSpc>
                <a:spcPts val="6999"/>
              </a:lnSpc>
            </a:pPr>
            <a:r>
              <a:rPr lang="en-US" sz="4999" dirty="0">
                <a:solidFill>
                  <a:srgbClr val="000000"/>
                </a:solidFill>
                <a:latin typeface="Open Sans"/>
                <a:ea typeface="Open Sans"/>
                <a:cs typeface="Open Sans"/>
                <a:sym typeface="Open Sans"/>
              </a:rPr>
              <a:t>-Nam </a:t>
            </a:r>
            <a:r>
              <a:rPr lang="en-US" sz="4999" dirty="0" err="1">
                <a:solidFill>
                  <a:srgbClr val="000000"/>
                </a:solidFill>
                <a:latin typeface="Open Sans"/>
                <a:ea typeface="Open Sans"/>
                <a:cs typeface="Open Sans"/>
                <a:sym typeface="Open Sans"/>
              </a:rPr>
              <a:t>Hương</a:t>
            </a:r>
            <a:r>
              <a:rPr lang="en-US" sz="4999" dirty="0">
                <a:solidFill>
                  <a:srgbClr val="000000"/>
                </a:solidFill>
                <a:latin typeface="Open Sans"/>
                <a:ea typeface="Open Sans"/>
                <a:cs typeface="Open Sans"/>
                <a:sym typeface="Open Sans"/>
              </a:rPr>
              <a:t> (1899-1960)</a:t>
            </a:r>
          </a:p>
          <a:p>
            <a:pPr algn="just">
              <a:lnSpc>
                <a:spcPts val="6999"/>
              </a:lnSpc>
            </a:pPr>
            <a:r>
              <a:rPr lang="en-US" sz="4999" dirty="0">
                <a:solidFill>
                  <a:srgbClr val="000000"/>
                </a:solidFill>
                <a:latin typeface="Open Sans"/>
                <a:ea typeface="Open Sans"/>
                <a:cs typeface="Open Sans"/>
                <a:sym typeface="Open Sans"/>
              </a:rPr>
              <a:t>-</a:t>
            </a:r>
            <a:r>
              <a:rPr lang="en-US" sz="4999" dirty="0" err="1">
                <a:solidFill>
                  <a:srgbClr val="000000"/>
                </a:solidFill>
                <a:latin typeface="Open Sans"/>
                <a:ea typeface="Open Sans"/>
                <a:cs typeface="Open Sans"/>
                <a:sym typeface="Open Sans"/>
              </a:rPr>
              <a:t>Quê</a:t>
            </a:r>
            <a:r>
              <a:rPr lang="en-US" sz="4999" dirty="0">
                <a:solidFill>
                  <a:srgbClr val="000000"/>
                </a:solidFill>
                <a:latin typeface="Open Sans"/>
                <a:ea typeface="Open Sans"/>
                <a:cs typeface="Open Sans"/>
                <a:sym typeface="Open Sans"/>
              </a:rPr>
              <a:t>: Hà </a:t>
            </a:r>
            <a:r>
              <a:rPr lang="en-US" sz="4999" dirty="0" err="1">
                <a:solidFill>
                  <a:srgbClr val="000000"/>
                </a:solidFill>
                <a:latin typeface="Open Sans"/>
                <a:ea typeface="Open Sans"/>
                <a:cs typeface="Open Sans"/>
                <a:sym typeface="Open Sans"/>
              </a:rPr>
              <a:t>Nội</a:t>
            </a:r>
            <a:endParaRPr lang="en-US" sz="4999" dirty="0">
              <a:solidFill>
                <a:srgbClr val="000000"/>
              </a:solidFill>
              <a:latin typeface="Open Sans"/>
              <a:ea typeface="Open Sans"/>
              <a:cs typeface="Open Sans"/>
              <a:sym typeface="Open Sans"/>
            </a:endParaRPr>
          </a:p>
          <a:p>
            <a:pPr algn="just">
              <a:lnSpc>
                <a:spcPts val="6999"/>
              </a:lnSpc>
            </a:pPr>
            <a:r>
              <a:rPr lang="en-US" sz="4999" dirty="0">
                <a:solidFill>
                  <a:srgbClr val="000000"/>
                </a:solidFill>
                <a:latin typeface="Open Sans"/>
                <a:ea typeface="Open Sans"/>
                <a:cs typeface="Open Sans"/>
                <a:sym typeface="Open Sans"/>
              </a:rPr>
              <a:t>-</a:t>
            </a:r>
            <a:r>
              <a:rPr lang="en-US" sz="4999" dirty="0" err="1">
                <a:solidFill>
                  <a:srgbClr val="000000"/>
                </a:solidFill>
                <a:latin typeface="Open Sans"/>
                <a:ea typeface="Open Sans"/>
                <a:cs typeface="Open Sans"/>
                <a:sym typeface="Open Sans"/>
              </a:rPr>
              <a:t>Sáng</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tác</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nhiều</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thơ</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ngụ</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ngôn</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và</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truyện</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thiếu</a:t>
            </a:r>
            <a:r>
              <a:rPr lang="en-US" sz="4999" dirty="0">
                <a:solidFill>
                  <a:srgbClr val="000000"/>
                </a:solidFill>
                <a:latin typeface="Open Sans"/>
                <a:ea typeface="Open Sans"/>
                <a:cs typeface="Open Sans"/>
                <a:sym typeface="Open Sans"/>
              </a:rPr>
              <a:t> </a:t>
            </a:r>
            <a:r>
              <a:rPr lang="en-US" sz="4999" dirty="0" err="1">
                <a:solidFill>
                  <a:srgbClr val="000000"/>
                </a:solidFill>
                <a:latin typeface="Open Sans"/>
                <a:ea typeface="Open Sans"/>
                <a:cs typeface="Open Sans"/>
                <a:sym typeface="Open Sans"/>
              </a:rPr>
              <a:t>nhi</a:t>
            </a:r>
            <a:endParaRPr lang="en-US" sz="4999" dirty="0">
              <a:solidFill>
                <a:srgbClr val="000000"/>
              </a:solidFill>
              <a:latin typeface="Open Sans"/>
              <a:ea typeface="Open Sans"/>
              <a:cs typeface="Open Sans"/>
              <a:sym typeface="Open Sans"/>
            </a:endParaRPr>
          </a:p>
          <a:p>
            <a:pPr algn="just">
              <a:lnSpc>
                <a:spcPts val="6999"/>
              </a:lnSpc>
              <a:spcBef>
                <a:spcPct val="0"/>
              </a:spcBef>
            </a:pPr>
            <a:endParaRPr lang="en-US" sz="4999" dirty="0">
              <a:solidFill>
                <a:srgbClr val="000000"/>
              </a:solidFill>
              <a:latin typeface="Open Sans"/>
              <a:ea typeface="Open Sans"/>
              <a:cs typeface="Open Sans"/>
              <a:sym typeface="Open Sans"/>
            </a:endParaRPr>
          </a:p>
        </p:txBody>
      </p:sp>
      <p:sp>
        <p:nvSpPr>
          <p:cNvPr id="21" name="TextBox 13">
            <a:extLst>
              <a:ext uri="{FF2B5EF4-FFF2-40B4-BE49-F238E27FC236}">
                <a16:creationId xmlns:a16="http://schemas.microsoft.com/office/drawing/2014/main" id="{B59A91A3-700D-215E-9C19-4E60E277E525}"/>
              </a:ext>
            </a:extLst>
          </p:cNvPr>
          <p:cNvSpPr txBox="1"/>
          <p:nvPr/>
        </p:nvSpPr>
        <p:spPr>
          <a:xfrm>
            <a:off x="987704" y="228775"/>
            <a:ext cx="16312591" cy="1368424"/>
          </a:xfrm>
          <a:prstGeom prst="rect">
            <a:avLst/>
          </a:prstGeom>
        </p:spPr>
        <p:style>
          <a:lnRef idx="0">
            <a:schemeClr val="accent4"/>
          </a:lnRef>
          <a:fillRef idx="3">
            <a:schemeClr val="accent4"/>
          </a:fillRef>
          <a:effectRef idx="3">
            <a:schemeClr val="accent4"/>
          </a:effectRef>
          <a:fontRef idx="minor">
            <a:schemeClr val="lt1"/>
          </a:fontRef>
        </p:style>
        <p:txBody>
          <a:bodyPr lIns="0" tIns="0" rIns="0" bIns="0" rtlCol="0" anchor="t">
            <a:spAutoFit/>
          </a:bodyPr>
          <a:lstStyle/>
          <a:p>
            <a:pPr algn="ctr">
              <a:lnSpc>
                <a:spcPts val="11200"/>
              </a:lnSpc>
            </a:pPr>
            <a:r>
              <a:rPr lang="en-US" sz="8000" dirty="0">
                <a:solidFill>
                  <a:srgbClr val="FBF1E5"/>
                </a:solidFill>
                <a:latin typeface="Faustina"/>
                <a:ea typeface="Faustina"/>
                <a:cs typeface="Faustina"/>
                <a:sym typeface="Faustina"/>
              </a:rPr>
              <a:t>I. KHÁM PHÁ CHUNG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 calcmode="lin" valueType="num">
                                      <p:cBhvr additive="base">
                                        <p:cTn id="1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 calcmode="lin" valueType="num">
                                      <p:cBhvr additive="base">
                                        <p:cTn id="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735631" y="4297622"/>
            <a:ext cx="3086100" cy="4960678"/>
            <a:chOff x="0" y="0"/>
            <a:chExt cx="812800" cy="1306516"/>
          </a:xfrm>
        </p:grpSpPr>
        <p:sp>
          <p:nvSpPr>
            <p:cNvPr id="5" name="Freeform 5"/>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txBody>
            <a:bodyPr/>
            <a:lstStyle/>
            <a:p>
              <a:endParaRPr lang="en-US"/>
            </a:p>
          </p:txBody>
        </p:sp>
        <p:sp>
          <p:nvSpPr>
            <p:cNvPr id="6" name="TextBox 6"/>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5839964"/>
            <a:ext cx="3086100" cy="1779091"/>
            <a:chOff x="0" y="0"/>
            <a:chExt cx="812800" cy="468567"/>
          </a:xfrm>
        </p:grpSpPr>
        <p:sp>
          <p:nvSpPr>
            <p:cNvPr id="8" name="Freeform 8"/>
            <p:cNvSpPr/>
            <p:nvPr/>
          </p:nvSpPr>
          <p:spPr>
            <a:xfrm>
              <a:off x="0" y="0"/>
              <a:ext cx="812800" cy="468567"/>
            </a:xfrm>
            <a:custGeom>
              <a:avLst/>
              <a:gdLst/>
              <a:ahLst/>
              <a:cxnLst/>
              <a:rect l="l" t="t" r="r" b="b"/>
              <a:pathLst>
                <a:path w="812800" h="468567">
                  <a:moveTo>
                    <a:pt x="0" y="0"/>
                  </a:moveTo>
                  <a:lnTo>
                    <a:pt x="812800" y="0"/>
                  </a:lnTo>
                  <a:lnTo>
                    <a:pt x="812800" y="468567"/>
                  </a:lnTo>
                  <a:lnTo>
                    <a:pt x="0" y="468567"/>
                  </a:lnTo>
                  <a:close/>
                </a:path>
              </a:pathLst>
            </a:custGeom>
            <a:solidFill>
              <a:srgbClr val="C7AECB"/>
            </a:solidFill>
          </p:spPr>
          <p:txBody>
            <a:bodyPr/>
            <a:lstStyle/>
            <a:p>
              <a:endParaRPr lang="en-US"/>
            </a:p>
          </p:txBody>
        </p:sp>
        <p:sp>
          <p:nvSpPr>
            <p:cNvPr id="9" name="TextBox 9"/>
            <p:cNvSpPr txBox="1"/>
            <p:nvPr/>
          </p:nvSpPr>
          <p:spPr>
            <a:xfrm>
              <a:off x="0" y="-38100"/>
              <a:ext cx="812800" cy="506667"/>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p:cNvGrpSpPr/>
          <p:nvPr/>
        </p:nvGrpSpPr>
        <p:grpSpPr>
          <a:xfrm>
            <a:off x="316997" y="8051702"/>
            <a:ext cx="365258" cy="36525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15842" y="7945273"/>
            <a:ext cx="212858" cy="2128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486286" y="7411007"/>
            <a:ext cx="4078820" cy="4194159"/>
          </a:xfrm>
          <a:custGeom>
            <a:avLst/>
            <a:gdLst/>
            <a:ahLst/>
            <a:cxnLst/>
            <a:rect l="l" t="t" r="r" b="b"/>
            <a:pathLst>
              <a:path w="4078820" h="4194159">
                <a:moveTo>
                  <a:pt x="0" y="0"/>
                </a:moveTo>
                <a:lnTo>
                  <a:pt x="4078819" y="0"/>
                </a:lnTo>
                <a:lnTo>
                  <a:pt x="4078819" y="4194160"/>
                </a:lnTo>
                <a:lnTo>
                  <a:pt x="0" y="4194160"/>
                </a:lnTo>
                <a:lnTo>
                  <a:pt x="0" y="0"/>
                </a:lnTo>
                <a:close/>
              </a:path>
            </a:pathLst>
          </a:custGeom>
          <a:blipFill>
            <a:blip r:embed="rId6"/>
            <a:stretch>
              <a:fillRect/>
            </a:stretch>
          </a:blipFill>
        </p:spPr>
        <p:txBody>
          <a:bodyPr/>
          <a:lstStyle/>
          <a:p>
            <a:endParaRPr lang="en-US"/>
          </a:p>
        </p:txBody>
      </p:sp>
      <p:sp>
        <p:nvSpPr>
          <p:cNvPr id="20" name="TextBox 20"/>
          <p:cNvSpPr txBox="1"/>
          <p:nvPr/>
        </p:nvSpPr>
        <p:spPr>
          <a:xfrm>
            <a:off x="987704" y="2525556"/>
            <a:ext cx="16271596" cy="5327164"/>
          </a:xfrm>
          <a:prstGeom prst="rect">
            <a:avLst/>
          </a:prstGeom>
        </p:spPr>
        <p:txBody>
          <a:bodyPr wrap="square" lIns="0" tIns="0" rIns="0" bIns="0" rtlCol="0" anchor="t">
            <a:spAutoFit/>
          </a:bodyPr>
          <a:lstStyle/>
          <a:p>
            <a:pPr algn="just">
              <a:lnSpc>
                <a:spcPts val="6999"/>
              </a:lnSpc>
            </a:pPr>
            <a:r>
              <a:rPr lang="en-US" sz="4999" b="1" dirty="0">
                <a:solidFill>
                  <a:srgbClr val="000000"/>
                </a:solidFill>
                <a:latin typeface="Open Sans"/>
                <a:ea typeface="Open Sans"/>
                <a:cs typeface="Open Sans"/>
                <a:sym typeface="Open Sans"/>
              </a:rPr>
              <a:t>2.Tìm </a:t>
            </a:r>
            <a:r>
              <a:rPr lang="en-US" sz="4999" b="1" dirty="0" err="1">
                <a:solidFill>
                  <a:srgbClr val="000000"/>
                </a:solidFill>
                <a:latin typeface="Open Sans"/>
                <a:ea typeface="Open Sans"/>
                <a:cs typeface="Open Sans"/>
                <a:sym typeface="Open Sans"/>
              </a:rPr>
              <a:t>hiểu</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chung</a:t>
            </a:r>
            <a:endParaRPr lang="en-US" sz="4999" b="1" dirty="0">
              <a:solidFill>
                <a:srgbClr val="000000"/>
              </a:solidFill>
              <a:latin typeface="Open Sans"/>
              <a:ea typeface="Open Sans"/>
              <a:cs typeface="Open Sans"/>
              <a:sym typeface="Open Sans"/>
            </a:endParaRPr>
          </a:p>
          <a:p>
            <a:pPr algn="just">
              <a:lnSpc>
                <a:spcPts val="6999"/>
              </a:lnSpc>
            </a:pPr>
            <a:r>
              <a:rPr lang="en-US" sz="4999" b="1" dirty="0" err="1">
                <a:solidFill>
                  <a:srgbClr val="000000"/>
                </a:solidFill>
                <a:latin typeface="Open Sans"/>
                <a:ea typeface="Open Sans"/>
                <a:cs typeface="Open Sans"/>
                <a:sym typeface="Open Sans"/>
              </a:rPr>
              <a:t>b.Tác</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phẩm</a:t>
            </a:r>
            <a:endParaRPr lang="en-US" sz="4999" b="1" dirty="0">
              <a:solidFill>
                <a:srgbClr val="000000"/>
              </a:solidFill>
              <a:latin typeface="Open Sans"/>
              <a:ea typeface="Open Sans"/>
              <a:cs typeface="Open Sans"/>
              <a:sym typeface="Open Sans"/>
            </a:endParaRPr>
          </a:p>
          <a:p>
            <a:pPr algn="just">
              <a:lnSpc>
                <a:spcPts val="6999"/>
              </a:lnSpc>
            </a:pPr>
            <a:r>
              <a:rPr lang="en-US" sz="4999" b="1" dirty="0">
                <a:solidFill>
                  <a:srgbClr val="000000"/>
                </a:solidFill>
                <a:latin typeface="Open Sans"/>
                <a:ea typeface="Open Sans"/>
                <a:cs typeface="Open Sans"/>
                <a:sym typeface="Open Sans"/>
              </a:rPr>
              <a:t>-</a:t>
            </a:r>
            <a:r>
              <a:rPr lang="en-US" sz="4999" b="1" dirty="0" err="1">
                <a:solidFill>
                  <a:srgbClr val="000000"/>
                </a:solidFill>
                <a:latin typeface="Open Sans"/>
                <a:ea typeface="Open Sans"/>
                <a:cs typeface="Open Sans"/>
                <a:sym typeface="Open Sans"/>
              </a:rPr>
              <a:t>Thể</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loại</a:t>
            </a:r>
            <a:r>
              <a:rPr lang="en-US" sz="4999" b="1" dirty="0">
                <a:solidFill>
                  <a:srgbClr val="000000"/>
                </a:solidFill>
                <a:latin typeface="Open Sans"/>
                <a:ea typeface="Open Sans"/>
                <a:cs typeface="Open Sans"/>
                <a:sym typeface="Open Sans"/>
              </a:rPr>
              <a:t>:</a:t>
            </a:r>
            <a:endParaRPr lang="en-US" sz="4999" dirty="0">
              <a:solidFill>
                <a:srgbClr val="000000"/>
              </a:solidFill>
              <a:latin typeface="Open Sans"/>
              <a:ea typeface="Open Sans"/>
              <a:cs typeface="Open Sans"/>
              <a:sym typeface="Open Sans"/>
            </a:endParaRPr>
          </a:p>
          <a:p>
            <a:pPr algn="just">
              <a:lnSpc>
                <a:spcPts val="6999"/>
              </a:lnSpc>
            </a:pPr>
            <a:r>
              <a:rPr lang="en-US" sz="4999" b="1" dirty="0">
                <a:solidFill>
                  <a:srgbClr val="000000"/>
                </a:solidFill>
                <a:latin typeface="Open Sans"/>
                <a:ea typeface="Open Sans"/>
                <a:cs typeface="Open Sans"/>
                <a:sym typeface="Open Sans"/>
              </a:rPr>
              <a:t>-</a:t>
            </a:r>
            <a:r>
              <a:rPr lang="en-US" sz="4999" b="1" dirty="0" err="1">
                <a:solidFill>
                  <a:srgbClr val="000000"/>
                </a:solidFill>
                <a:latin typeface="Open Sans"/>
                <a:ea typeface="Open Sans"/>
                <a:cs typeface="Open Sans"/>
                <a:sym typeface="Open Sans"/>
              </a:rPr>
              <a:t>Xuất</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xứ</a:t>
            </a:r>
            <a:r>
              <a:rPr lang="en-US" sz="4999" b="1" dirty="0">
                <a:solidFill>
                  <a:srgbClr val="000000"/>
                </a:solidFill>
                <a:latin typeface="Open Sans"/>
                <a:ea typeface="Open Sans"/>
                <a:cs typeface="Open Sans"/>
                <a:sym typeface="Open Sans"/>
              </a:rPr>
              <a:t>: </a:t>
            </a:r>
          </a:p>
          <a:p>
            <a:pPr algn="just">
              <a:lnSpc>
                <a:spcPts val="6999"/>
              </a:lnSpc>
            </a:pPr>
            <a:r>
              <a:rPr lang="en-US" sz="4999" b="1" dirty="0">
                <a:solidFill>
                  <a:srgbClr val="000000"/>
                </a:solidFill>
                <a:latin typeface="Open Sans"/>
                <a:ea typeface="Open Sans"/>
                <a:cs typeface="Open Sans"/>
                <a:sym typeface="Open Sans"/>
              </a:rPr>
              <a:t>-PTBĐ:</a:t>
            </a:r>
          </a:p>
          <a:p>
            <a:pPr algn="just">
              <a:lnSpc>
                <a:spcPts val="6999"/>
              </a:lnSpc>
            </a:pPr>
            <a:r>
              <a:rPr lang="en-US" sz="4999" b="1" dirty="0">
                <a:solidFill>
                  <a:srgbClr val="000000"/>
                </a:solidFill>
                <a:latin typeface="Open Sans"/>
                <a:ea typeface="Open Sans"/>
                <a:cs typeface="Open Sans"/>
                <a:sym typeface="Open Sans"/>
              </a:rPr>
              <a:t>-</a:t>
            </a:r>
            <a:r>
              <a:rPr lang="en-US" sz="4999" b="1" dirty="0" err="1">
                <a:solidFill>
                  <a:srgbClr val="000000"/>
                </a:solidFill>
                <a:latin typeface="Open Sans"/>
                <a:ea typeface="Open Sans"/>
                <a:cs typeface="Open Sans"/>
                <a:sym typeface="Open Sans"/>
              </a:rPr>
              <a:t>Bố</a:t>
            </a:r>
            <a:r>
              <a:rPr lang="en-US" sz="4999" b="1" dirty="0">
                <a:solidFill>
                  <a:srgbClr val="000000"/>
                </a:solidFill>
                <a:latin typeface="Open Sans"/>
                <a:ea typeface="Open Sans"/>
                <a:cs typeface="Open Sans"/>
                <a:sym typeface="Open Sans"/>
              </a:rPr>
              <a:t> </a:t>
            </a:r>
            <a:r>
              <a:rPr lang="en-US" sz="4999" b="1" dirty="0" err="1">
                <a:solidFill>
                  <a:srgbClr val="000000"/>
                </a:solidFill>
                <a:latin typeface="Open Sans"/>
                <a:ea typeface="Open Sans"/>
                <a:cs typeface="Open Sans"/>
                <a:sym typeface="Open Sans"/>
              </a:rPr>
              <a:t>cục</a:t>
            </a:r>
            <a:r>
              <a:rPr lang="en-US" sz="4999" b="1" dirty="0">
                <a:solidFill>
                  <a:srgbClr val="000000"/>
                </a:solidFill>
                <a:latin typeface="Open Sans"/>
                <a:ea typeface="Open Sans"/>
                <a:cs typeface="Open Sans"/>
                <a:sym typeface="Open Sans"/>
              </a:rPr>
              <a:t>:</a:t>
            </a:r>
            <a:endParaRPr lang="en-US" sz="4999" dirty="0">
              <a:solidFill>
                <a:srgbClr val="000000"/>
              </a:solidFill>
              <a:latin typeface="Open Sans"/>
              <a:ea typeface="Open Sans"/>
              <a:cs typeface="Open Sans"/>
              <a:sym typeface="Open Sans"/>
            </a:endParaRPr>
          </a:p>
        </p:txBody>
      </p:sp>
      <p:sp>
        <p:nvSpPr>
          <p:cNvPr id="21" name="TextBox 13">
            <a:extLst>
              <a:ext uri="{FF2B5EF4-FFF2-40B4-BE49-F238E27FC236}">
                <a16:creationId xmlns:a16="http://schemas.microsoft.com/office/drawing/2014/main" id="{67C2EA37-BEA1-92DE-C72F-38F5D7D9E460}"/>
              </a:ext>
            </a:extLst>
          </p:cNvPr>
          <p:cNvSpPr txBox="1"/>
          <p:nvPr/>
        </p:nvSpPr>
        <p:spPr>
          <a:xfrm>
            <a:off x="987704" y="228775"/>
            <a:ext cx="16312591" cy="1368424"/>
          </a:xfrm>
          <a:prstGeom prst="rect">
            <a:avLst/>
          </a:prstGeom>
        </p:spPr>
        <p:style>
          <a:lnRef idx="0">
            <a:schemeClr val="accent4"/>
          </a:lnRef>
          <a:fillRef idx="3">
            <a:schemeClr val="accent4"/>
          </a:fillRef>
          <a:effectRef idx="3">
            <a:schemeClr val="accent4"/>
          </a:effectRef>
          <a:fontRef idx="minor">
            <a:schemeClr val="lt1"/>
          </a:fontRef>
        </p:style>
        <p:txBody>
          <a:bodyPr lIns="0" tIns="0" rIns="0" bIns="0" rtlCol="0" anchor="t">
            <a:spAutoFit/>
          </a:bodyPr>
          <a:lstStyle/>
          <a:p>
            <a:pPr algn="ctr">
              <a:lnSpc>
                <a:spcPts val="11200"/>
              </a:lnSpc>
            </a:pPr>
            <a:r>
              <a:rPr lang="en-US" sz="8000" dirty="0">
                <a:solidFill>
                  <a:srgbClr val="FBF1E5"/>
                </a:solidFill>
                <a:latin typeface="Faustina"/>
                <a:ea typeface="Faustina"/>
                <a:cs typeface="Faustina"/>
                <a:sym typeface="Faustina"/>
              </a:rPr>
              <a:t>I. KHÁM PHÁ CHUNG VĂN BẢN</a:t>
            </a:r>
          </a:p>
        </p:txBody>
      </p:sp>
      <p:sp>
        <p:nvSpPr>
          <p:cNvPr id="23" name="TextBox 22">
            <a:extLst>
              <a:ext uri="{FF2B5EF4-FFF2-40B4-BE49-F238E27FC236}">
                <a16:creationId xmlns:a16="http://schemas.microsoft.com/office/drawing/2014/main" id="{9030FC6D-E595-D992-2AC3-062A92668981}"/>
              </a:ext>
            </a:extLst>
          </p:cNvPr>
          <p:cNvSpPr txBox="1"/>
          <p:nvPr/>
        </p:nvSpPr>
        <p:spPr>
          <a:xfrm>
            <a:off x="3835575" y="4330553"/>
            <a:ext cx="9630696" cy="861774"/>
          </a:xfrm>
          <a:prstGeom prst="rect">
            <a:avLst/>
          </a:prstGeom>
          <a:noFill/>
        </p:spPr>
        <p:txBody>
          <a:bodyPr wrap="square">
            <a:spAutoFit/>
          </a:bodyPr>
          <a:lstStyle/>
          <a:p>
            <a:r>
              <a:rPr lang="en-US" sz="5000" dirty="0" err="1">
                <a:solidFill>
                  <a:srgbClr val="000000"/>
                </a:solidFill>
                <a:latin typeface="Open Sans"/>
                <a:ea typeface="Open Sans"/>
                <a:cs typeface="Open Sans"/>
                <a:sym typeface="Open Sans"/>
              </a:rPr>
              <a:t>Thơ</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ngụ</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ngôn</a:t>
            </a:r>
            <a:endParaRPr lang="en-US" sz="5000" dirty="0"/>
          </a:p>
        </p:txBody>
      </p:sp>
      <p:sp>
        <p:nvSpPr>
          <p:cNvPr id="25" name="TextBox 24">
            <a:extLst>
              <a:ext uri="{FF2B5EF4-FFF2-40B4-BE49-F238E27FC236}">
                <a16:creationId xmlns:a16="http://schemas.microsoft.com/office/drawing/2014/main" id="{5CE9D78A-0172-5CA3-704E-BC33922F8136}"/>
              </a:ext>
            </a:extLst>
          </p:cNvPr>
          <p:cNvSpPr txBox="1"/>
          <p:nvPr/>
        </p:nvSpPr>
        <p:spPr>
          <a:xfrm>
            <a:off x="3987482" y="5119334"/>
            <a:ext cx="13767118" cy="931152"/>
          </a:xfrm>
          <a:prstGeom prst="rect">
            <a:avLst/>
          </a:prstGeom>
          <a:noFill/>
        </p:spPr>
        <p:txBody>
          <a:bodyPr wrap="square">
            <a:spAutoFit/>
          </a:bodyPr>
          <a:lstStyle/>
          <a:p>
            <a:pPr algn="just">
              <a:lnSpc>
                <a:spcPts val="6999"/>
              </a:lnSpc>
            </a:pPr>
            <a:r>
              <a:rPr lang="en-US" sz="5000" dirty="0" err="1">
                <a:solidFill>
                  <a:srgbClr val="000000"/>
                </a:solidFill>
                <a:latin typeface="Open Sans"/>
                <a:ea typeface="Open Sans"/>
                <a:cs typeface="Open Sans"/>
                <a:sym typeface="Open Sans"/>
              </a:rPr>
              <a:t>Trích</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Tuyển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tập</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văn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học</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dân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gian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Việt</a:t>
            </a:r>
            <a:r>
              <a:rPr lang="en-US" sz="5000" dirty="0">
                <a:solidFill>
                  <a:srgbClr val="000000"/>
                </a:solidFill>
                <a:latin typeface="Open Sans"/>
                <a:ea typeface="Open Sans"/>
                <a:cs typeface="Open Sans"/>
                <a:sym typeface="Open Sans"/>
              </a:rPr>
              <a:t> Nam”</a:t>
            </a:r>
          </a:p>
        </p:txBody>
      </p:sp>
      <p:sp>
        <p:nvSpPr>
          <p:cNvPr id="27" name="TextBox 26">
            <a:extLst>
              <a:ext uri="{FF2B5EF4-FFF2-40B4-BE49-F238E27FC236}">
                <a16:creationId xmlns:a16="http://schemas.microsoft.com/office/drawing/2014/main" id="{58908A06-CA0C-AAEC-4E93-69CC9E68DF5B}"/>
              </a:ext>
            </a:extLst>
          </p:cNvPr>
          <p:cNvSpPr txBox="1"/>
          <p:nvPr/>
        </p:nvSpPr>
        <p:spPr>
          <a:xfrm>
            <a:off x="3007161" y="6050486"/>
            <a:ext cx="9630696" cy="931152"/>
          </a:xfrm>
          <a:prstGeom prst="rect">
            <a:avLst/>
          </a:prstGeom>
          <a:noFill/>
        </p:spPr>
        <p:txBody>
          <a:bodyPr wrap="square">
            <a:spAutoFit/>
          </a:bodyPr>
          <a:lstStyle/>
          <a:p>
            <a:pPr algn="just">
              <a:lnSpc>
                <a:spcPts val="6999"/>
              </a:lnSpc>
            </a:pPr>
            <a:r>
              <a:rPr lang="en-US" sz="5000" dirty="0" err="1">
                <a:solidFill>
                  <a:srgbClr val="000000"/>
                </a:solidFill>
                <a:latin typeface="Open Sans"/>
                <a:ea typeface="Open Sans"/>
                <a:cs typeface="Open Sans"/>
                <a:sym typeface="Open Sans"/>
              </a:rPr>
              <a:t>Tự</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sự+biểu</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cảm</a:t>
            </a:r>
            <a:endParaRPr lang="en-US" sz="5000" dirty="0">
              <a:solidFill>
                <a:srgbClr val="000000"/>
              </a:solidFill>
              <a:latin typeface="Open Sans"/>
              <a:ea typeface="Open Sans"/>
              <a:cs typeface="Open Sans"/>
              <a:sym typeface="Open Sans"/>
            </a:endParaRPr>
          </a:p>
        </p:txBody>
      </p:sp>
      <p:sp>
        <p:nvSpPr>
          <p:cNvPr id="29" name="TextBox 28">
            <a:extLst>
              <a:ext uri="{FF2B5EF4-FFF2-40B4-BE49-F238E27FC236}">
                <a16:creationId xmlns:a16="http://schemas.microsoft.com/office/drawing/2014/main" id="{29D995E3-10F7-9544-268E-71310500B487}"/>
              </a:ext>
            </a:extLst>
          </p:cNvPr>
          <p:cNvSpPr txBox="1"/>
          <p:nvPr/>
        </p:nvSpPr>
        <p:spPr>
          <a:xfrm>
            <a:off x="3429000" y="6921568"/>
            <a:ext cx="9630696" cy="931152"/>
          </a:xfrm>
          <a:prstGeom prst="rect">
            <a:avLst/>
          </a:prstGeom>
          <a:noFill/>
        </p:spPr>
        <p:txBody>
          <a:bodyPr wrap="square">
            <a:spAutoFit/>
          </a:bodyPr>
          <a:lstStyle/>
          <a:p>
            <a:pPr algn="just">
              <a:lnSpc>
                <a:spcPts val="6999"/>
              </a:lnSpc>
            </a:pPr>
            <a:r>
              <a:rPr lang="en-US" sz="5000" dirty="0">
                <a:solidFill>
                  <a:srgbClr val="000000"/>
                </a:solidFill>
                <a:latin typeface="Open Sans"/>
                <a:ea typeface="Open Sans"/>
                <a:cs typeface="Open Sans"/>
                <a:sym typeface="Open Sans"/>
              </a:rPr>
              <a:t>2 </a:t>
            </a:r>
            <a:r>
              <a:rPr lang="en-US" sz="5000" dirty="0" err="1">
                <a:solidFill>
                  <a:srgbClr val="000000"/>
                </a:solidFill>
                <a:latin typeface="Open Sans"/>
                <a:ea typeface="Open Sans"/>
                <a:cs typeface="Open Sans"/>
                <a:sym typeface="Open Sans"/>
              </a:rPr>
              <a:t>phần</a:t>
            </a:r>
            <a:endParaRPr lang="en-US" sz="5000" dirty="0">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a:off x="16817014" y="8318526"/>
            <a:ext cx="1138719" cy="98434"/>
            <a:chOff x="0" y="0"/>
            <a:chExt cx="2833787" cy="244960"/>
          </a:xfrm>
        </p:grpSpPr>
        <p:sp>
          <p:nvSpPr>
            <p:cNvPr id="7" name="Freeform 7"/>
            <p:cNvSpPr/>
            <p:nvPr/>
          </p:nvSpPr>
          <p:spPr>
            <a:xfrm>
              <a:off x="0" y="0"/>
              <a:ext cx="2833787" cy="244960"/>
            </a:xfrm>
            <a:custGeom>
              <a:avLst/>
              <a:gdLst/>
              <a:ahLst/>
              <a:cxnLst/>
              <a:rect l="l" t="t" r="r" b="b"/>
              <a:pathLst>
                <a:path w="2833787" h="244960">
                  <a:moveTo>
                    <a:pt x="0" y="0"/>
                  </a:moveTo>
                  <a:lnTo>
                    <a:pt x="2833787" y="0"/>
                  </a:lnTo>
                  <a:lnTo>
                    <a:pt x="2833787" y="244960"/>
                  </a:lnTo>
                  <a:lnTo>
                    <a:pt x="0" y="244960"/>
                  </a:lnTo>
                  <a:close/>
                </a:path>
              </a:pathLst>
            </a:custGeom>
            <a:solidFill>
              <a:srgbClr val="FFFAF0"/>
            </a:solidFill>
          </p:spPr>
          <p:txBody>
            <a:bodyPr/>
            <a:lstStyle/>
            <a:p>
              <a:endParaRPr lang="en-US"/>
            </a:p>
          </p:txBody>
        </p:sp>
        <p:sp>
          <p:nvSpPr>
            <p:cNvPr id="8" name="TextBox 8"/>
            <p:cNvSpPr txBox="1"/>
            <p:nvPr/>
          </p:nvSpPr>
          <p:spPr>
            <a:xfrm>
              <a:off x="0" y="-38100"/>
              <a:ext cx="2833787" cy="28306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836090" y="7513119"/>
            <a:ext cx="2571576" cy="2751686"/>
          </a:xfrm>
          <a:custGeom>
            <a:avLst/>
            <a:gdLst/>
            <a:ahLst/>
            <a:cxnLst/>
            <a:rect l="l" t="t" r="r" b="b"/>
            <a:pathLst>
              <a:path w="2571576" h="2751686">
                <a:moveTo>
                  <a:pt x="0" y="0"/>
                </a:moveTo>
                <a:lnTo>
                  <a:pt x="2571576" y="0"/>
                </a:lnTo>
                <a:lnTo>
                  <a:pt x="2571576" y="2751686"/>
                </a:lnTo>
                <a:lnTo>
                  <a:pt x="0" y="27516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3597079" y="7781406"/>
            <a:ext cx="4690921" cy="2538961"/>
          </a:xfrm>
          <a:custGeom>
            <a:avLst/>
            <a:gdLst/>
            <a:ahLst/>
            <a:cxnLst/>
            <a:rect l="l" t="t" r="r" b="b"/>
            <a:pathLst>
              <a:path w="4690921" h="2538961">
                <a:moveTo>
                  <a:pt x="0" y="0"/>
                </a:moveTo>
                <a:lnTo>
                  <a:pt x="4690921" y="0"/>
                </a:lnTo>
                <a:lnTo>
                  <a:pt x="4690921" y="2538961"/>
                </a:lnTo>
                <a:lnTo>
                  <a:pt x="0" y="2538961"/>
                </a:lnTo>
                <a:lnTo>
                  <a:pt x="0" y="0"/>
                </a:lnTo>
                <a:close/>
              </a:path>
            </a:pathLst>
          </a:custGeom>
          <a:blipFill>
            <a:blip r:embed="rId8"/>
            <a:stretch>
              <a:fillRect/>
            </a:stretch>
          </a:blipFill>
        </p:spPr>
        <p:txBody>
          <a:bodyPr/>
          <a:lstStyle/>
          <a:p>
            <a:endParaRPr lang="en-US"/>
          </a:p>
        </p:txBody>
      </p:sp>
      <p:sp>
        <p:nvSpPr>
          <p:cNvPr id="11" name="TextBox 11"/>
          <p:cNvSpPr txBox="1"/>
          <p:nvPr/>
        </p:nvSpPr>
        <p:spPr>
          <a:xfrm>
            <a:off x="1735486" y="95659"/>
            <a:ext cx="14662674" cy="1226816"/>
          </a:xfrm>
          <a:prstGeom prst="rect">
            <a:avLst/>
          </a:prstGeom>
        </p:spPr>
        <p:style>
          <a:lnRef idx="1">
            <a:schemeClr val="accent4"/>
          </a:lnRef>
          <a:fillRef idx="3">
            <a:schemeClr val="accent4"/>
          </a:fillRef>
          <a:effectRef idx="2">
            <a:schemeClr val="accent4"/>
          </a:effectRef>
          <a:fontRef idx="minor">
            <a:schemeClr val="lt1"/>
          </a:fontRef>
        </p:style>
        <p:txBody>
          <a:bodyPr lIns="0" tIns="0" rIns="0" bIns="0" rtlCol="0" anchor="t">
            <a:spAutoFit/>
          </a:bodyPr>
          <a:lstStyle/>
          <a:p>
            <a:pPr algn="ctr">
              <a:lnSpc>
                <a:spcPts val="10080"/>
              </a:lnSpc>
            </a:pPr>
            <a:r>
              <a:rPr lang="en-US" sz="7200" b="1" dirty="0">
                <a:solidFill>
                  <a:srgbClr val="FBF1E5"/>
                </a:solidFill>
                <a:latin typeface="Faustina Bold"/>
                <a:ea typeface="Faustina Bold"/>
                <a:cs typeface="Faustina Bold"/>
                <a:sym typeface="Faustina Bold"/>
              </a:rPr>
              <a:t>II. KHÁM PHÁ CHI TIẾT VĂN BẢN</a:t>
            </a:r>
          </a:p>
        </p:txBody>
      </p:sp>
      <p:sp>
        <p:nvSpPr>
          <p:cNvPr id="12" name="TextBox 12"/>
          <p:cNvSpPr txBox="1"/>
          <p:nvPr/>
        </p:nvSpPr>
        <p:spPr>
          <a:xfrm>
            <a:off x="838406" y="3510511"/>
            <a:ext cx="8236732" cy="5540376"/>
          </a:xfrm>
          <a:prstGeom prst="rect">
            <a:avLst/>
          </a:prstGeom>
        </p:spPr>
        <p:txBody>
          <a:bodyPr lIns="0" tIns="0" rIns="0" bIns="0" rtlCol="0" anchor="t">
            <a:spAutoFit/>
          </a:bodyPr>
          <a:lstStyle/>
          <a:p>
            <a:pPr algn="l">
              <a:lnSpc>
                <a:spcPts val="4899"/>
              </a:lnSpc>
            </a:pPr>
            <a:r>
              <a:rPr lang="en-US" sz="3499" b="1" dirty="0">
                <a:solidFill>
                  <a:srgbClr val="000000"/>
                </a:solidFill>
                <a:latin typeface="Open Sans Bold"/>
                <a:ea typeface="Open Sans Bold"/>
                <a:cs typeface="Open Sans Bold"/>
                <a:sym typeface="Open Sans Bold"/>
              </a:rPr>
              <a:t>-</a:t>
            </a:r>
            <a:r>
              <a:rPr lang="en-US" sz="3499" b="1" dirty="0" err="1">
                <a:solidFill>
                  <a:srgbClr val="000000"/>
                </a:solidFill>
                <a:latin typeface="Open Sans Bold"/>
                <a:ea typeface="Open Sans Bold"/>
                <a:cs typeface="Open Sans Bold"/>
                <a:sym typeface="Open Sans Bold"/>
              </a:rPr>
              <a:t>Không</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muốn</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lao</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động</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sợ</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vất</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vả</a:t>
            </a:r>
            <a:endParaRPr lang="en-US" sz="3499" b="1" dirty="0">
              <a:solidFill>
                <a:srgbClr val="000000"/>
              </a:solidFill>
              <a:latin typeface="Open Sans Bold"/>
              <a:ea typeface="Open Sans Bold"/>
              <a:cs typeface="Open Sans Bold"/>
              <a:sym typeface="Open Sans Bold"/>
            </a:endParaRPr>
          </a:p>
          <a:p>
            <a:pPr algn="l">
              <a:lnSpc>
                <a:spcPts val="4899"/>
              </a:lnSpc>
            </a:pP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Ngồi</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trong</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nhà</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nhìn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ra</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ngoài</a:t>
            </a:r>
            <a:r>
              <a:rPr lang="en-US" sz="3499" dirty="0">
                <a:solidFill>
                  <a:srgbClr val="000000"/>
                </a:solidFill>
                <a:latin typeface="Open Sans"/>
                <a:ea typeface="Open Sans"/>
                <a:cs typeface="Open Sans"/>
                <a:sym typeface="Open Sans"/>
              </a:rPr>
              <a:t>:</a:t>
            </a:r>
          </a:p>
          <a:p>
            <a:pPr algn="l">
              <a:lnSpc>
                <a:spcPts val="4899"/>
              </a:lnSpc>
            </a:pP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Ngồi</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tựa</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lưng</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trên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chiếc</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ghế</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chéo</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bên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bàn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tròn</a:t>
            </a:r>
            <a:endParaRPr lang="en-US" sz="3499" dirty="0">
              <a:solidFill>
                <a:srgbClr val="000000"/>
              </a:solidFill>
              <a:latin typeface="Open Sans"/>
              <a:ea typeface="Open Sans"/>
              <a:cs typeface="Open Sans"/>
              <a:sym typeface="Open Sans"/>
            </a:endParaRPr>
          </a:p>
          <a:p>
            <a:pPr algn="l">
              <a:lnSpc>
                <a:spcPts val="4899"/>
              </a:lnSpc>
            </a:pP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Lười</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vận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động</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nên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cơ</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thể</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béo</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mập</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và</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chậm</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chạp</a:t>
            </a:r>
            <a:endParaRPr lang="en-US" sz="3499" dirty="0">
              <a:solidFill>
                <a:srgbClr val="000000"/>
              </a:solidFill>
              <a:latin typeface="Open Sans"/>
              <a:ea typeface="Open Sans"/>
              <a:cs typeface="Open Sans"/>
              <a:sym typeface="Open Sans"/>
            </a:endParaRPr>
          </a:p>
          <a:p>
            <a:pPr algn="l">
              <a:lnSpc>
                <a:spcPts val="4899"/>
              </a:lnSpc>
            </a:pP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Nói</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với</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kiến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Kiến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ơi</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các</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chú</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Tội</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tình</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gì</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lao</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khổ</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lắm</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thay</a:t>
            </a:r>
            <a:r>
              <a:rPr lang="en-US" sz="3499" dirty="0">
                <a:solidFill>
                  <a:srgbClr val="000000"/>
                </a:solidFill>
                <a:latin typeface="Open Sans"/>
                <a:ea typeface="Open Sans"/>
                <a:cs typeface="Open Sans"/>
                <a:sym typeface="Open Sans"/>
              </a:rPr>
              <a:t>!” =&gt;NT </a:t>
            </a:r>
            <a:r>
              <a:rPr lang="en-US" sz="3499" dirty="0" err="1">
                <a:solidFill>
                  <a:srgbClr val="000000"/>
                </a:solidFill>
                <a:latin typeface="Open Sans"/>
                <a:ea typeface="Open Sans"/>
                <a:cs typeface="Open Sans"/>
                <a:sym typeface="Open Sans"/>
              </a:rPr>
              <a:t>nhân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hóa</a:t>
            </a:r>
            <a:endParaRPr lang="en-US" sz="3499" dirty="0">
              <a:solidFill>
                <a:srgbClr val="000000"/>
              </a:solidFill>
              <a:latin typeface="Open Sans"/>
              <a:ea typeface="Open Sans"/>
              <a:cs typeface="Open Sans"/>
              <a:sym typeface="Open Sans"/>
            </a:endParaRPr>
          </a:p>
          <a:p>
            <a:pPr algn="l">
              <a:lnSpc>
                <a:spcPts val="4899"/>
              </a:lnSpc>
              <a:spcBef>
                <a:spcPct val="0"/>
              </a:spcBef>
            </a:pPr>
            <a:endParaRPr lang="en-US" sz="3499" dirty="0">
              <a:solidFill>
                <a:srgbClr val="000000"/>
              </a:solidFill>
              <a:latin typeface="Open Sans"/>
              <a:ea typeface="Open Sans"/>
              <a:cs typeface="Open Sans"/>
              <a:sym typeface="Open Sans"/>
            </a:endParaRPr>
          </a:p>
        </p:txBody>
      </p:sp>
      <p:sp>
        <p:nvSpPr>
          <p:cNvPr id="13" name="TextBox 13"/>
          <p:cNvSpPr txBox="1"/>
          <p:nvPr/>
        </p:nvSpPr>
        <p:spPr>
          <a:xfrm>
            <a:off x="523569" y="1743547"/>
            <a:ext cx="9288175" cy="1384300"/>
          </a:xfrm>
          <a:prstGeom prst="rect">
            <a:avLst/>
          </a:prstGeom>
        </p:spPr>
        <p:txBody>
          <a:bodyPr lIns="0" tIns="0" rIns="0" bIns="0" rtlCol="0" anchor="t">
            <a:spAutoFit/>
          </a:bodyPr>
          <a:lstStyle/>
          <a:p>
            <a:pPr algn="ctr">
              <a:lnSpc>
                <a:spcPts val="5599"/>
              </a:lnSpc>
            </a:pPr>
            <a:r>
              <a:rPr lang="en-US" sz="3999" b="1">
                <a:solidFill>
                  <a:srgbClr val="000000"/>
                </a:solidFill>
                <a:latin typeface="Open Sans Bold"/>
                <a:ea typeface="Open Sans Bold"/>
                <a:cs typeface="Open Sans Bold"/>
                <a:sym typeface="Open Sans Bold"/>
              </a:rPr>
              <a:t>1.Quan niệm sống của mối và kiến</a:t>
            </a:r>
          </a:p>
          <a:p>
            <a:pPr algn="l">
              <a:lnSpc>
                <a:spcPts val="5599"/>
              </a:lnSpc>
              <a:spcBef>
                <a:spcPct val="0"/>
              </a:spcBef>
            </a:pPr>
            <a:r>
              <a:rPr lang="en-US" sz="3999" b="1">
                <a:solidFill>
                  <a:srgbClr val="000000"/>
                </a:solidFill>
                <a:latin typeface="Open Sans Bold"/>
                <a:ea typeface="Open Sans Bold"/>
                <a:cs typeface="Open Sans Bold"/>
                <a:sym typeface="Open Sans Bold"/>
              </a:rPr>
              <a:t>   a.Quan niệm sống của mối</a:t>
            </a:r>
          </a:p>
        </p:txBody>
      </p:sp>
      <p:sp>
        <p:nvSpPr>
          <p:cNvPr id="14" name="TextBox 14"/>
          <p:cNvSpPr txBox="1"/>
          <p:nvPr/>
        </p:nvSpPr>
        <p:spPr>
          <a:xfrm>
            <a:off x="9221177" y="3510511"/>
            <a:ext cx="8481830" cy="4921251"/>
          </a:xfrm>
          <a:prstGeom prst="rect">
            <a:avLst/>
          </a:prstGeom>
        </p:spPr>
        <p:txBody>
          <a:bodyPr lIns="0" tIns="0" rIns="0" bIns="0" rtlCol="0" anchor="t">
            <a:spAutoFit/>
          </a:bodyPr>
          <a:lstStyle/>
          <a:p>
            <a:pPr algn="l">
              <a:lnSpc>
                <a:spcPts val="4899"/>
              </a:lnSpc>
            </a:pPr>
            <a:r>
              <a:rPr lang="en-US" sz="3499" b="1" dirty="0">
                <a:solidFill>
                  <a:srgbClr val="000000"/>
                </a:solidFill>
                <a:latin typeface="Open Sans Bold"/>
                <a:ea typeface="Open Sans Bold"/>
                <a:cs typeface="Open Sans Bold"/>
                <a:sym typeface="Open Sans Bold"/>
              </a:rPr>
              <a:t>-</a:t>
            </a:r>
            <a:r>
              <a:rPr lang="en-US" sz="3499" b="1" dirty="0" err="1">
                <a:solidFill>
                  <a:srgbClr val="000000"/>
                </a:solidFill>
                <a:latin typeface="Open Sans Bold"/>
                <a:ea typeface="Open Sans Bold"/>
                <a:cs typeface="Open Sans Bold"/>
                <a:sym typeface="Open Sans Bold"/>
              </a:rPr>
              <a:t>Chỉ</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biết</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hưởng</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thụ</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trước</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mắt</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chỉ</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biết</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nghĩ</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đến</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bản</a:t>
            </a:r>
            <a:r>
              <a:rPr lang="en-US" sz="3499" b="1" dirty="0">
                <a:solidFill>
                  <a:srgbClr val="000000"/>
                </a:solidFill>
                <a:latin typeface="Open Sans Bold"/>
                <a:ea typeface="Open Sans Bold"/>
                <a:cs typeface="Open Sans Bold"/>
                <a:sym typeface="Open Sans Bold"/>
              </a:rPr>
              <a:t> </a:t>
            </a:r>
            <a:r>
              <a:rPr lang="en-US" sz="3499" b="1" dirty="0" err="1">
                <a:solidFill>
                  <a:srgbClr val="000000"/>
                </a:solidFill>
                <a:latin typeface="Open Sans Bold"/>
                <a:ea typeface="Open Sans Bold"/>
                <a:cs typeface="Open Sans Bold"/>
                <a:sym typeface="Open Sans Bold"/>
              </a:rPr>
              <a:t>thân</a:t>
            </a:r>
            <a:r>
              <a:rPr lang="en-US" sz="3499" b="1" dirty="0">
                <a:solidFill>
                  <a:srgbClr val="000000"/>
                </a:solidFill>
                <a:latin typeface="Open Sans Bold"/>
                <a:ea typeface="Open Sans Bold"/>
                <a:cs typeface="Open Sans Bold"/>
                <a:sym typeface="Open Sans Bold"/>
              </a:rPr>
              <a:t>:</a:t>
            </a:r>
          </a:p>
          <a:p>
            <a:pPr algn="l">
              <a:lnSpc>
                <a:spcPts val="4899"/>
              </a:lnSpc>
            </a:pP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Ăn</a:t>
            </a:r>
            <a:r>
              <a:rPr lang="en-US" sz="3499" dirty="0">
                <a:solidFill>
                  <a:srgbClr val="000000"/>
                </a:solidFill>
                <a:latin typeface="Open Sans"/>
                <a:ea typeface="Open Sans"/>
                <a:cs typeface="Open Sans"/>
                <a:sym typeface="Open Sans"/>
              </a:rPr>
              <a:t> no </a:t>
            </a:r>
            <a:r>
              <a:rPr lang="en-US" sz="3499" dirty="0" err="1">
                <a:solidFill>
                  <a:srgbClr val="000000"/>
                </a:solidFill>
                <a:latin typeface="Open Sans"/>
                <a:ea typeface="Open Sans"/>
                <a:cs typeface="Open Sans"/>
                <a:sym typeface="Open Sans"/>
              </a:rPr>
              <a:t>béo</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trục</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béo</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tròn</a:t>
            </a:r>
            <a:endParaRPr lang="en-US" sz="3499" dirty="0">
              <a:solidFill>
                <a:srgbClr val="000000"/>
              </a:solidFill>
              <a:latin typeface="Open Sans"/>
              <a:ea typeface="Open Sans"/>
              <a:cs typeface="Open Sans"/>
              <a:sym typeface="Open Sans"/>
            </a:endParaRPr>
          </a:p>
          <a:p>
            <a:pPr algn="l">
              <a:lnSpc>
                <a:spcPts val="4899"/>
              </a:lnSpc>
            </a:pP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Chỉ</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biết</a:t>
            </a:r>
            <a:r>
              <a:rPr lang="en-US" sz="3499" dirty="0">
                <a:solidFill>
                  <a:srgbClr val="000000"/>
                </a:solidFill>
                <a:latin typeface="Open Sans"/>
                <a:ea typeface="Open Sans"/>
                <a:cs typeface="Open Sans"/>
                <a:sym typeface="Open Sans"/>
              </a:rPr>
              <a:t> an </a:t>
            </a:r>
            <a:r>
              <a:rPr lang="en-US" sz="3499" dirty="0" err="1">
                <a:solidFill>
                  <a:srgbClr val="000000"/>
                </a:solidFill>
                <a:latin typeface="Open Sans"/>
                <a:ea typeface="Open Sans"/>
                <a:cs typeface="Open Sans"/>
                <a:sym typeface="Open Sans"/>
              </a:rPr>
              <a:t>hưởng</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nhà</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cao</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cửa</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rộng</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tủ</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hòm</a:t>
            </a:r>
            <a:endParaRPr lang="en-US" sz="3499" dirty="0">
              <a:solidFill>
                <a:srgbClr val="000000"/>
              </a:solidFill>
              <a:latin typeface="Open Sans"/>
              <a:ea typeface="Open Sans"/>
              <a:cs typeface="Open Sans"/>
              <a:sym typeface="Open Sans"/>
            </a:endParaRPr>
          </a:p>
          <a:p>
            <a:pPr algn="l">
              <a:lnSpc>
                <a:spcPts val="4899"/>
              </a:lnSpc>
            </a:pP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Không</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nhận</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ra</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đó</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chỉ</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là</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cuộc</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sống</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đó</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là</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tạm</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bợ</a:t>
            </a:r>
            <a:r>
              <a:rPr lang="en-US" sz="3499" dirty="0">
                <a:solidFill>
                  <a:srgbClr val="000000"/>
                </a:solidFill>
                <a:latin typeface="Open Sans"/>
                <a:ea typeface="Open Sans"/>
                <a:cs typeface="Open Sans"/>
                <a:sym typeface="Open Sans"/>
              </a:rPr>
              <a:t> =&gt; </a:t>
            </a:r>
            <a:r>
              <a:rPr lang="en-US" sz="3499" dirty="0" err="1">
                <a:solidFill>
                  <a:srgbClr val="000000"/>
                </a:solidFill>
                <a:latin typeface="Open Sans"/>
                <a:ea typeface="Open Sans"/>
                <a:cs typeface="Open Sans"/>
                <a:sym typeface="Open Sans"/>
              </a:rPr>
              <a:t>không</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được</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dài</a:t>
            </a:r>
            <a:r>
              <a:rPr lang="en-US" sz="3499" dirty="0">
                <a:solidFill>
                  <a:srgbClr val="000000"/>
                </a:solidFill>
                <a:latin typeface="Open Sans"/>
                <a:ea typeface="Open Sans"/>
                <a:cs typeface="Open Sans"/>
                <a:sym typeface="Open Sans"/>
              </a:rPr>
              <a:t> </a:t>
            </a:r>
            <a:r>
              <a:rPr lang="en-US" sz="3499" dirty="0" err="1">
                <a:solidFill>
                  <a:srgbClr val="000000"/>
                </a:solidFill>
                <a:latin typeface="Open Sans"/>
                <a:ea typeface="Open Sans"/>
                <a:cs typeface="Open Sans"/>
                <a:sym typeface="Open Sans"/>
              </a:rPr>
              <a:t>lâu</a:t>
            </a:r>
            <a:endParaRPr lang="en-US" sz="3499" dirty="0">
              <a:solidFill>
                <a:srgbClr val="000000"/>
              </a:solidFill>
              <a:latin typeface="Open Sans"/>
              <a:ea typeface="Open Sans"/>
              <a:cs typeface="Open Sans"/>
              <a:sym typeface="Open Sans"/>
            </a:endParaRPr>
          </a:p>
          <a:p>
            <a:pPr algn="l">
              <a:lnSpc>
                <a:spcPts val="4899"/>
              </a:lnSpc>
              <a:spcBef>
                <a:spcPct val="0"/>
              </a:spcBef>
            </a:pPr>
            <a:endParaRPr lang="en-US" sz="3499" dirty="0">
              <a:solidFill>
                <a:srgbClr val="000000"/>
              </a:solidFill>
              <a:latin typeface="Open Sans"/>
              <a:ea typeface="Open Sans"/>
              <a:cs typeface="Open Sans"/>
              <a:sym typeface="Open Sans"/>
            </a:endParaRPr>
          </a:p>
        </p:txBody>
      </p:sp>
      <p:sp>
        <p:nvSpPr>
          <p:cNvPr id="15" name="TextBox 15"/>
          <p:cNvSpPr txBox="1"/>
          <p:nvPr/>
        </p:nvSpPr>
        <p:spPr>
          <a:xfrm>
            <a:off x="5167656" y="8974687"/>
            <a:ext cx="6821210" cy="679450"/>
          </a:xfrm>
          <a:prstGeom prst="rect">
            <a:avLst/>
          </a:prstGeom>
        </p:spPr>
        <p:txBody>
          <a:bodyPr lIns="0" tIns="0" rIns="0" bIns="0" rtlCol="0" anchor="t">
            <a:spAutoFit/>
          </a:bodyPr>
          <a:lstStyle/>
          <a:p>
            <a:pPr algn="ctr">
              <a:lnSpc>
                <a:spcPts val="5599"/>
              </a:lnSpc>
              <a:spcBef>
                <a:spcPct val="0"/>
              </a:spcBef>
            </a:pPr>
            <a:r>
              <a:rPr lang="en-US" sz="3999" b="1" dirty="0">
                <a:solidFill>
                  <a:srgbClr val="000000"/>
                </a:solidFill>
                <a:latin typeface="Open Sans Bold"/>
                <a:ea typeface="Open Sans Bold"/>
                <a:cs typeface="Open Sans Bold"/>
                <a:sym typeface="Open Sans Bold"/>
              </a:rPr>
              <a:t>=&gt; </a:t>
            </a:r>
            <a:r>
              <a:rPr lang="en-US" sz="3999" b="1" dirty="0" err="1">
                <a:solidFill>
                  <a:srgbClr val="000000"/>
                </a:solidFill>
                <a:latin typeface="Open Sans Bold"/>
                <a:ea typeface="Open Sans Bold"/>
                <a:cs typeface="Open Sans Bold"/>
                <a:sym typeface="Open Sans Bold"/>
              </a:rPr>
              <a:t>Hậu</a:t>
            </a:r>
            <a:r>
              <a:rPr lang="en-US" sz="3999" b="1" dirty="0">
                <a:solidFill>
                  <a:srgbClr val="000000"/>
                </a:solidFill>
                <a:latin typeface="Open Sans Bold"/>
                <a:ea typeface="Open Sans Bold"/>
                <a:cs typeface="Open Sans Bold"/>
                <a:sym typeface="Open Sans Bold"/>
              </a:rPr>
              <a:t> </a:t>
            </a:r>
            <a:r>
              <a:rPr lang="en-US" sz="3999" b="1" dirty="0" err="1">
                <a:solidFill>
                  <a:srgbClr val="000000"/>
                </a:solidFill>
                <a:latin typeface="Open Sans Bold"/>
                <a:ea typeface="Open Sans Bold"/>
                <a:cs typeface="Open Sans Bold"/>
                <a:sym typeface="Open Sans Bold"/>
              </a:rPr>
              <a:t>quả</a:t>
            </a:r>
            <a:r>
              <a:rPr lang="en-US" sz="3999" b="1" dirty="0">
                <a:solidFill>
                  <a:srgbClr val="000000"/>
                </a:solidFill>
                <a:latin typeface="Open Sans Bold"/>
                <a:ea typeface="Open Sans Bold"/>
                <a:cs typeface="Open Sans Bold"/>
                <a:sym typeface="Open Sans Bold"/>
              </a:rPr>
              <a:t>: </a:t>
            </a:r>
            <a:r>
              <a:rPr lang="en-US" sz="3999" b="1" dirty="0" err="1">
                <a:solidFill>
                  <a:srgbClr val="000000"/>
                </a:solidFill>
                <a:latin typeface="Open Sans Bold"/>
                <a:ea typeface="Open Sans Bold"/>
                <a:cs typeface="Open Sans Bold"/>
                <a:sym typeface="Open Sans Bold"/>
              </a:rPr>
              <a:t>nhà</a:t>
            </a:r>
            <a:r>
              <a:rPr lang="en-US" sz="3999" b="1" dirty="0">
                <a:solidFill>
                  <a:srgbClr val="000000"/>
                </a:solidFill>
                <a:latin typeface="Open Sans Bold"/>
                <a:ea typeface="Open Sans Bold"/>
                <a:cs typeface="Open Sans Bold"/>
                <a:sym typeface="Open Sans Bold"/>
              </a:rPr>
              <a:t> </a:t>
            </a:r>
            <a:r>
              <a:rPr lang="en-US" sz="3999" b="1" dirty="0" err="1">
                <a:solidFill>
                  <a:srgbClr val="000000"/>
                </a:solidFill>
                <a:latin typeface="Open Sans Bold"/>
                <a:ea typeface="Open Sans Bold"/>
                <a:cs typeface="Open Sans Bold"/>
                <a:sym typeface="Open Sans Bold"/>
              </a:rPr>
              <a:t>đổ</a:t>
            </a:r>
            <a:r>
              <a:rPr lang="en-US" sz="3999" b="1" dirty="0">
                <a:solidFill>
                  <a:srgbClr val="000000"/>
                </a:solidFill>
                <a:latin typeface="Open Sans Bold"/>
                <a:ea typeface="Open Sans Bold"/>
                <a:cs typeface="Open Sans Bold"/>
                <a:sym typeface="Open Sans Bold"/>
              </a:rPr>
              <a:t> </a:t>
            </a:r>
            <a:r>
              <a:rPr lang="en-US" sz="3999" b="1" dirty="0" err="1">
                <a:solidFill>
                  <a:srgbClr val="000000"/>
                </a:solidFill>
                <a:latin typeface="Open Sans Bold"/>
                <a:ea typeface="Open Sans Bold"/>
                <a:cs typeface="Open Sans Bold"/>
                <a:sym typeface="Open Sans Bold"/>
              </a:rPr>
              <a:t>xuống</a:t>
            </a:r>
            <a:r>
              <a:rPr lang="en-US" sz="3999" b="1" dirty="0">
                <a:solidFill>
                  <a:srgbClr val="000000"/>
                </a:solidFill>
                <a:latin typeface="Open Sans Bold"/>
                <a:ea typeface="Open Sans Bold"/>
                <a:cs typeface="Open Sans Bold"/>
                <a:sym typeface="Open Sans Bold"/>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barn(inVertical)">
                                      <p:cBhvr>
                                        <p:cTn id="31" dur="500"/>
                                        <p:tgtEl>
                                          <p:spTgt spid="1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barn(inVertical)">
                                      <p:cBhvr>
                                        <p:cTn id="36" dur="500"/>
                                        <p:tgtEl>
                                          <p:spTgt spid="1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Effect transition="in" filter="barn(inVertical)">
                                      <p:cBhvr>
                                        <p:cTn id="41" dur="500"/>
                                        <p:tgtEl>
                                          <p:spTgt spid="1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479699" y="2406866"/>
            <a:ext cx="6506963" cy="1491300"/>
          </a:xfrm>
          <a:custGeom>
            <a:avLst/>
            <a:gdLst/>
            <a:ahLst/>
            <a:cxnLst/>
            <a:rect l="l" t="t" r="r" b="b"/>
            <a:pathLst>
              <a:path w="6506963" h="1491300">
                <a:moveTo>
                  <a:pt x="0" y="0"/>
                </a:moveTo>
                <a:lnTo>
                  <a:pt x="6506963" y="0"/>
                </a:lnTo>
                <a:lnTo>
                  <a:pt x="6506963" y="1491300"/>
                </a:lnTo>
                <a:lnTo>
                  <a:pt x="0" y="1491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0600237" y="2458160"/>
            <a:ext cx="6059340" cy="1388712"/>
          </a:xfrm>
          <a:custGeom>
            <a:avLst/>
            <a:gdLst/>
            <a:ahLst/>
            <a:cxnLst/>
            <a:rect l="l" t="t" r="r" b="b"/>
            <a:pathLst>
              <a:path w="6059340" h="1388712">
                <a:moveTo>
                  <a:pt x="0" y="0"/>
                </a:moveTo>
                <a:lnTo>
                  <a:pt x="6059340" y="0"/>
                </a:lnTo>
                <a:lnTo>
                  <a:pt x="6059340" y="1388712"/>
                </a:lnTo>
                <a:lnTo>
                  <a:pt x="0" y="13887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16883051" y="8309083"/>
            <a:ext cx="1226527" cy="118066"/>
            <a:chOff x="0" y="0"/>
            <a:chExt cx="323036" cy="31095"/>
          </a:xfrm>
        </p:grpSpPr>
        <p:sp>
          <p:nvSpPr>
            <p:cNvPr id="9" name="Freeform 9"/>
            <p:cNvSpPr/>
            <p:nvPr/>
          </p:nvSpPr>
          <p:spPr>
            <a:xfrm>
              <a:off x="0" y="0"/>
              <a:ext cx="323036" cy="31095"/>
            </a:xfrm>
            <a:custGeom>
              <a:avLst/>
              <a:gdLst/>
              <a:ahLst/>
              <a:cxnLst/>
              <a:rect l="l" t="t" r="r" b="b"/>
              <a:pathLst>
                <a:path w="323036" h="31095">
                  <a:moveTo>
                    <a:pt x="0" y="0"/>
                  </a:moveTo>
                  <a:lnTo>
                    <a:pt x="323036" y="0"/>
                  </a:lnTo>
                  <a:lnTo>
                    <a:pt x="323036" y="31095"/>
                  </a:lnTo>
                  <a:lnTo>
                    <a:pt x="0" y="31095"/>
                  </a:lnTo>
                  <a:close/>
                </a:path>
              </a:pathLst>
            </a:custGeom>
            <a:solidFill>
              <a:srgbClr val="FFFAF0"/>
            </a:solidFill>
          </p:spPr>
          <p:txBody>
            <a:bodyPr/>
            <a:lstStyle/>
            <a:p>
              <a:endParaRPr lang="en-US"/>
            </a:p>
          </p:txBody>
        </p:sp>
        <p:sp>
          <p:nvSpPr>
            <p:cNvPr id="10" name="TextBox 10"/>
            <p:cNvSpPr txBox="1"/>
            <p:nvPr/>
          </p:nvSpPr>
          <p:spPr>
            <a:xfrm>
              <a:off x="0" y="-38100"/>
              <a:ext cx="323036" cy="6919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717884" y="3465872"/>
            <a:ext cx="77950" cy="779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922966" y="3465872"/>
            <a:ext cx="77950" cy="779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6152149" y="3465872"/>
            <a:ext cx="77950" cy="7795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6357230" y="3465872"/>
            <a:ext cx="77950" cy="7795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69213" y="8771273"/>
            <a:ext cx="3132547" cy="1162478"/>
          </a:xfrm>
          <a:custGeom>
            <a:avLst/>
            <a:gdLst/>
            <a:ahLst/>
            <a:cxnLst/>
            <a:rect l="l" t="t" r="r" b="b"/>
            <a:pathLst>
              <a:path w="3132547" h="1162478">
                <a:moveTo>
                  <a:pt x="0" y="0"/>
                </a:moveTo>
                <a:lnTo>
                  <a:pt x="3132547" y="0"/>
                </a:lnTo>
                <a:lnTo>
                  <a:pt x="3132547" y="1162478"/>
                </a:lnTo>
                <a:lnTo>
                  <a:pt x="0" y="11624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TextBox 24"/>
          <p:cNvSpPr txBox="1"/>
          <p:nvPr/>
        </p:nvSpPr>
        <p:spPr>
          <a:xfrm>
            <a:off x="341529" y="4223701"/>
            <a:ext cx="8738882" cy="2127250"/>
          </a:xfrm>
          <a:prstGeom prst="rect">
            <a:avLst/>
          </a:prstGeom>
        </p:spPr>
        <p:txBody>
          <a:bodyPr lIns="0" tIns="0" rIns="0" bIns="0" rtlCol="0" anchor="t">
            <a:spAutoFit/>
          </a:bodyPr>
          <a:lstStyle/>
          <a:p>
            <a:pPr algn="l">
              <a:lnSpc>
                <a:spcPts val="5599"/>
              </a:lnSpc>
            </a:pP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Sẵn</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sàng</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ra</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ngoài</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làm</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việc</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dù</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vất</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vả</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khiến</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cơ</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thể</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gầy</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gò</a:t>
            </a:r>
            <a:endPar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endParaRPr>
          </a:p>
          <a:p>
            <a:pPr algn="l">
              <a:lnSpc>
                <a:spcPts val="5599"/>
              </a:lnSpc>
            </a:pP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-Ý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thức</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Hễ</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có</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làm</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thì</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mới</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có</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3999" b="1" dirty="0" err="1">
                <a:solidFill>
                  <a:srgbClr val="823113"/>
                </a:solidFill>
                <a:latin typeface="Times New Roman" panose="02020603050405020304" pitchFamily="18" charset="0"/>
                <a:ea typeface="Poppins Bold"/>
                <a:cs typeface="Times New Roman" panose="02020603050405020304" pitchFamily="18" charset="0"/>
                <a:sym typeface="Poppins Bold"/>
              </a:rPr>
              <a:t>ăn</a:t>
            </a:r>
            <a:r>
              <a:rPr lang="en-US" sz="3999" b="1" dirty="0">
                <a:solidFill>
                  <a:srgbClr val="823113"/>
                </a:solidFill>
                <a:latin typeface="Times New Roman" panose="02020603050405020304" pitchFamily="18" charset="0"/>
                <a:ea typeface="Poppins Bold"/>
                <a:cs typeface="Times New Roman" panose="02020603050405020304" pitchFamily="18" charset="0"/>
                <a:sym typeface="Poppins Bold"/>
              </a:rPr>
              <a:t> </a:t>
            </a:r>
          </a:p>
        </p:txBody>
      </p:sp>
      <p:sp>
        <p:nvSpPr>
          <p:cNvPr id="25" name="TextBox 25"/>
          <p:cNvSpPr txBox="1"/>
          <p:nvPr/>
        </p:nvSpPr>
        <p:spPr>
          <a:xfrm>
            <a:off x="1028700" y="2748215"/>
            <a:ext cx="5408961" cy="842518"/>
          </a:xfrm>
          <a:prstGeom prst="rect">
            <a:avLst/>
          </a:prstGeom>
        </p:spPr>
        <p:txBody>
          <a:bodyPr lIns="0" tIns="0" rIns="0" bIns="0" rtlCol="0" anchor="t">
            <a:spAutoFit/>
          </a:bodyPr>
          <a:lstStyle/>
          <a:p>
            <a:pPr algn="ctr">
              <a:lnSpc>
                <a:spcPts val="3170"/>
              </a:lnSpc>
            </a:pPr>
            <a:r>
              <a:rPr lang="en-US" sz="3170" b="1" dirty="0">
                <a:solidFill>
                  <a:srgbClr val="823113"/>
                </a:solidFill>
                <a:latin typeface="Times New Roman" panose="02020603050405020304" pitchFamily="18" charset="0"/>
                <a:ea typeface="Poppins Bold"/>
                <a:cs typeface="Times New Roman" panose="02020603050405020304" pitchFamily="18" charset="0"/>
                <a:sym typeface="Poppins Bold"/>
              </a:rPr>
              <a:t>KHÔNG NGẠI VẤT VẢ, CHĂM CHỈ LAO ĐỘNG</a:t>
            </a:r>
          </a:p>
        </p:txBody>
      </p:sp>
      <p:sp>
        <p:nvSpPr>
          <p:cNvPr id="26" name="TextBox 26"/>
          <p:cNvSpPr txBox="1"/>
          <p:nvPr/>
        </p:nvSpPr>
        <p:spPr>
          <a:xfrm>
            <a:off x="1735486" y="95659"/>
            <a:ext cx="14662674" cy="1226816"/>
          </a:xfrm>
          <a:prstGeom prst="rect">
            <a:avLst/>
          </a:prstGeom>
        </p:spPr>
        <p:style>
          <a:lnRef idx="1">
            <a:schemeClr val="accent4"/>
          </a:lnRef>
          <a:fillRef idx="3">
            <a:schemeClr val="accent4"/>
          </a:fillRef>
          <a:effectRef idx="2">
            <a:schemeClr val="accent4"/>
          </a:effectRef>
          <a:fontRef idx="minor">
            <a:schemeClr val="lt1"/>
          </a:fontRef>
        </p:style>
        <p:txBody>
          <a:bodyPr lIns="0" tIns="0" rIns="0" bIns="0" rtlCol="0" anchor="t">
            <a:spAutoFit/>
          </a:bodyPr>
          <a:lstStyle/>
          <a:p>
            <a:pPr algn="ctr">
              <a:lnSpc>
                <a:spcPts val="10080"/>
              </a:lnSpc>
            </a:pPr>
            <a:r>
              <a:rPr lang="en-US" sz="7200" b="1" dirty="0">
                <a:solidFill>
                  <a:srgbClr val="FBF1E5"/>
                </a:solidFill>
                <a:latin typeface="Faustina Bold"/>
                <a:ea typeface="Faustina Bold"/>
                <a:cs typeface="Faustina Bold"/>
                <a:sym typeface="Faustina Bold"/>
              </a:rPr>
              <a:t>II. KHÁM PHÁ CHI TIẾT VĂN BẢN</a:t>
            </a:r>
          </a:p>
        </p:txBody>
      </p:sp>
      <p:sp>
        <p:nvSpPr>
          <p:cNvPr id="27" name="TextBox 27"/>
          <p:cNvSpPr txBox="1"/>
          <p:nvPr/>
        </p:nvSpPr>
        <p:spPr>
          <a:xfrm>
            <a:off x="341529" y="1573524"/>
            <a:ext cx="8236732" cy="679451"/>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Open Sans Bold"/>
                <a:ea typeface="Open Sans Bold"/>
                <a:cs typeface="Open Sans Bold"/>
                <a:sym typeface="Open Sans Bold"/>
              </a:rPr>
              <a:t>b.Quan niệm sống của kiến</a:t>
            </a:r>
          </a:p>
        </p:txBody>
      </p:sp>
      <p:sp>
        <p:nvSpPr>
          <p:cNvPr id="28" name="TextBox 28"/>
          <p:cNvSpPr txBox="1"/>
          <p:nvPr/>
        </p:nvSpPr>
        <p:spPr>
          <a:xfrm>
            <a:off x="10637108" y="2897290"/>
            <a:ext cx="6059340" cy="820738"/>
          </a:xfrm>
          <a:prstGeom prst="rect">
            <a:avLst/>
          </a:prstGeom>
        </p:spPr>
        <p:txBody>
          <a:bodyPr wrap="square" lIns="0" tIns="0" rIns="0" bIns="0" rtlCol="0" anchor="t">
            <a:spAutoFit/>
          </a:bodyPr>
          <a:lstStyle/>
          <a:p>
            <a:pPr algn="ctr">
              <a:lnSpc>
                <a:spcPts val="3166"/>
              </a:lnSpc>
            </a:pPr>
            <a:r>
              <a:rPr lang="en-US" sz="3166" b="1" dirty="0">
                <a:solidFill>
                  <a:srgbClr val="823113"/>
                </a:solidFill>
                <a:latin typeface="Times New Roman" panose="02020603050405020304" pitchFamily="18" charset="0"/>
                <a:ea typeface="Poppins Bold"/>
                <a:cs typeface="Times New Roman" panose="02020603050405020304" pitchFamily="18" charset="0"/>
                <a:sym typeface="Poppins Bold"/>
              </a:rPr>
              <a:t>BIẾT LO XA, SỐNG CÓ TRÁCH NHIỆM VÌ CỘNG ĐỒNG</a:t>
            </a:r>
          </a:p>
        </p:txBody>
      </p:sp>
      <p:sp>
        <p:nvSpPr>
          <p:cNvPr id="29" name="TextBox 29"/>
          <p:cNvSpPr txBox="1"/>
          <p:nvPr/>
        </p:nvSpPr>
        <p:spPr>
          <a:xfrm>
            <a:off x="9559440" y="4135731"/>
            <a:ext cx="8537330" cy="3531416"/>
          </a:xfrm>
          <a:prstGeom prst="rect">
            <a:avLst/>
          </a:prstGeom>
        </p:spPr>
        <p:txBody>
          <a:bodyPr wrap="square" lIns="0" tIns="0" rIns="0" bIns="0" rtlCol="0" anchor="t">
            <a:spAutoFit/>
          </a:bodyPr>
          <a:lstStyle/>
          <a:p>
            <a:pPr algn="l">
              <a:lnSpc>
                <a:spcPts val="5600"/>
              </a:lnSpc>
            </a:pP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“Sinh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tồn</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là</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cuộc</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khó</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khăn</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=&gt;</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chủ</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động</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chuẩn</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bị</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kĩ</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cho</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tương</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lai</a:t>
            </a:r>
            <a:endPar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endParaRPr>
          </a:p>
          <a:p>
            <a:pPr algn="l">
              <a:lnSpc>
                <a:spcPts val="5600"/>
              </a:lnSpc>
            </a:pP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-Quan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tâm</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đến</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mọi</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người</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địa</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cầu</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muôn</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loại</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a:t>
            </a:r>
          </a:p>
          <a:p>
            <a:pPr algn="l">
              <a:lnSpc>
                <a:spcPts val="5600"/>
              </a:lnSpc>
            </a:pP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-Ý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thức</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Vì</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đàn</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vì</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tổ</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vun</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thu</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xứ</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 </a:t>
            </a:r>
            <a:r>
              <a:rPr lang="en-US" sz="4000" b="1" dirty="0" err="1">
                <a:solidFill>
                  <a:srgbClr val="823113"/>
                </a:solidFill>
                <a:latin typeface="Times New Roman" panose="02020603050405020304" pitchFamily="18" charset="0"/>
                <a:ea typeface="Poppins Bold"/>
                <a:cs typeface="Times New Roman" panose="02020603050405020304" pitchFamily="18" charset="0"/>
                <a:sym typeface="Poppins Bold"/>
              </a:rPr>
              <a:t>sở</a:t>
            </a:r>
            <a:r>
              <a:rPr lang="en-US" sz="4000" b="1" dirty="0">
                <a:solidFill>
                  <a:srgbClr val="823113"/>
                </a:solidFill>
                <a:latin typeface="Times New Roman" panose="02020603050405020304" pitchFamily="18" charset="0"/>
                <a:ea typeface="Poppins Bold"/>
                <a:cs typeface="Times New Roman" panose="02020603050405020304" pitchFamily="18" charset="0"/>
                <a:sym typeface="Poppins Bold"/>
              </a:rPr>
              <a:t>”</a:t>
            </a:r>
          </a:p>
        </p:txBody>
      </p:sp>
      <p:sp>
        <p:nvSpPr>
          <p:cNvPr id="30" name="TextBox 30"/>
          <p:cNvSpPr txBox="1"/>
          <p:nvPr/>
        </p:nvSpPr>
        <p:spPr>
          <a:xfrm>
            <a:off x="3504092" y="8982354"/>
            <a:ext cx="11279816" cy="718145"/>
          </a:xfrm>
          <a:prstGeom prst="rect">
            <a:avLst/>
          </a:prstGeom>
        </p:spPr>
        <p:txBody>
          <a:bodyPr wrap="square" lIns="0" tIns="0" rIns="0" bIns="0" rtlCol="0" anchor="t">
            <a:spAutoFit/>
          </a:bodyPr>
          <a:lstStyle/>
          <a:p>
            <a:pPr algn="ctr">
              <a:lnSpc>
                <a:spcPts val="5599"/>
              </a:lnSpc>
              <a:spcBef>
                <a:spcPct val="0"/>
              </a:spcBef>
            </a:pPr>
            <a:r>
              <a:rPr lang="en-US" sz="5000" b="1" dirty="0">
                <a:solidFill>
                  <a:srgbClr val="000000"/>
                </a:solidFill>
                <a:latin typeface="Times New Roman" panose="02020603050405020304" pitchFamily="18" charset="0"/>
                <a:ea typeface="Open Sans Bold"/>
                <a:cs typeface="Times New Roman" panose="02020603050405020304" pitchFamily="18" charset="0"/>
                <a:sym typeface="Open Sans Bold"/>
              </a:rPr>
              <a:t>=&gt; </a:t>
            </a:r>
            <a:r>
              <a:rPr lang="en-US" sz="5000" b="1" dirty="0" err="1">
                <a:solidFill>
                  <a:srgbClr val="000000"/>
                </a:solidFill>
                <a:latin typeface="Times New Roman" panose="02020603050405020304" pitchFamily="18" charset="0"/>
                <a:ea typeface="Open Sans Bold"/>
                <a:cs typeface="Times New Roman" panose="02020603050405020304" pitchFamily="18" charset="0"/>
                <a:sym typeface="Open Sans Bold"/>
              </a:rPr>
              <a:t>Kết</a:t>
            </a:r>
            <a:r>
              <a:rPr lang="en-US" sz="5000" b="1" dirty="0">
                <a:solidFill>
                  <a:srgbClr val="000000"/>
                </a:solidFill>
                <a:latin typeface="Times New Roman" panose="02020603050405020304" pitchFamily="18" charset="0"/>
                <a:ea typeface="Open Sans Bold"/>
                <a:cs typeface="Times New Roman" panose="02020603050405020304" pitchFamily="18" charset="0"/>
                <a:sym typeface="Open Sans Bold"/>
              </a:rPr>
              <a:t> </a:t>
            </a:r>
            <a:r>
              <a:rPr lang="en-US" sz="5000" b="1" dirty="0" err="1">
                <a:solidFill>
                  <a:srgbClr val="000000"/>
                </a:solidFill>
                <a:latin typeface="Times New Roman" panose="02020603050405020304" pitchFamily="18" charset="0"/>
                <a:ea typeface="Open Sans Bold"/>
                <a:cs typeface="Times New Roman" panose="02020603050405020304" pitchFamily="18" charset="0"/>
                <a:sym typeface="Open Sans Bold"/>
              </a:rPr>
              <a:t>quả</a:t>
            </a:r>
            <a:r>
              <a:rPr lang="en-US" sz="5000" b="1" dirty="0">
                <a:solidFill>
                  <a:srgbClr val="000000"/>
                </a:solidFill>
                <a:latin typeface="Times New Roman" panose="02020603050405020304" pitchFamily="18" charset="0"/>
                <a:ea typeface="Open Sans Bold"/>
                <a:cs typeface="Times New Roman" panose="02020603050405020304" pitchFamily="18" charset="0"/>
                <a:sym typeface="Open Sans Bold"/>
              </a:rPr>
              <a:t>: </a:t>
            </a:r>
            <a:r>
              <a:rPr lang="en-US" sz="5000" b="1" dirty="0" err="1">
                <a:solidFill>
                  <a:srgbClr val="000000"/>
                </a:solidFill>
                <a:latin typeface="Times New Roman" panose="02020603050405020304" pitchFamily="18" charset="0"/>
                <a:ea typeface="Open Sans Bold"/>
                <a:cs typeface="Times New Roman" panose="02020603050405020304" pitchFamily="18" charset="0"/>
                <a:sym typeface="Open Sans Bold"/>
              </a:rPr>
              <a:t>Cuộc</a:t>
            </a:r>
            <a:r>
              <a:rPr lang="en-US" sz="5000" b="1" dirty="0">
                <a:solidFill>
                  <a:srgbClr val="000000"/>
                </a:solidFill>
                <a:latin typeface="Times New Roman" panose="02020603050405020304" pitchFamily="18" charset="0"/>
                <a:ea typeface="Open Sans Bold"/>
                <a:cs typeface="Times New Roman" panose="02020603050405020304" pitchFamily="18" charset="0"/>
                <a:sym typeface="Open Sans Bold"/>
              </a:rPr>
              <a:t> </a:t>
            </a:r>
            <a:r>
              <a:rPr lang="en-US" sz="5000" b="1" dirty="0" err="1">
                <a:solidFill>
                  <a:srgbClr val="000000"/>
                </a:solidFill>
                <a:latin typeface="Times New Roman" panose="02020603050405020304" pitchFamily="18" charset="0"/>
                <a:ea typeface="Open Sans Bold"/>
                <a:cs typeface="Times New Roman" panose="02020603050405020304" pitchFamily="18" charset="0"/>
                <a:sym typeface="Open Sans Bold"/>
              </a:rPr>
              <a:t>sống</a:t>
            </a:r>
            <a:r>
              <a:rPr lang="en-US" sz="5000" b="1" dirty="0">
                <a:solidFill>
                  <a:srgbClr val="000000"/>
                </a:solidFill>
                <a:latin typeface="Times New Roman" panose="02020603050405020304" pitchFamily="18" charset="0"/>
                <a:ea typeface="Open Sans Bold"/>
                <a:cs typeface="Times New Roman" panose="02020603050405020304" pitchFamily="18" charset="0"/>
                <a:sym typeface="Open Sans Bold"/>
              </a:rPr>
              <a:t> no </a:t>
            </a:r>
            <a:r>
              <a:rPr lang="en-US" sz="5000" b="1" dirty="0" err="1">
                <a:solidFill>
                  <a:srgbClr val="000000"/>
                </a:solidFill>
                <a:latin typeface="Times New Roman" panose="02020603050405020304" pitchFamily="18" charset="0"/>
                <a:ea typeface="Open Sans Bold"/>
                <a:cs typeface="Times New Roman" panose="02020603050405020304" pitchFamily="18" charset="0"/>
                <a:sym typeface="Open Sans Bold"/>
              </a:rPr>
              <a:t>đủ</a:t>
            </a:r>
            <a:r>
              <a:rPr lang="en-US" sz="5000" b="1" dirty="0">
                <a:solidFill>
                  <a:srgbClr val="000000"/>
                </a:solidFill>
                <a:latin typeface="Times New Roman" panose="02020603050405020304" pitchFamily="18" charset="0"/>
                <a:ea typeface="Open Sans Bold"/>
                <a:cs typeface="Times New Roman" panose="02020603050405020304" pitchFamily="18" charset="0"/>
                <a:sym typeface="Open Sans Bold"/>
              </a:rPr>
              <a:t>, </a:t>
            </a:r>
            <a:r>
              <a:rPr lang="en-US" sz="5000" b="1" dirty="0" err="1">
                <a:solidFill>
                  <a:srgbClr val="000000"/>
                </a:solidFill>
                <a:latin typeface="Times New Roman" panose="02020603050405020304" pitchFamily="18" charset="0"/>
                <a:ea typeface="Open Sans Bold"/>
                <a:cs typeface="Times New Roman" panose="02020603050405020304" pitchFamily="18" charset="0"/>
                <a:sym typeface="Open Sans Bold"/>
              </a:rPr>
              <a:t>hạnh</a:t>
            </a:r>
            <a:r>
              <a:rPr lang="en-US" sz="5000" b="1" dirty="0">
                <a:solidFill>
                  <a:srgbClr val="000000"/>
                </a:solidFill>
                <a:latin typeface="Times New Roman" panose="02020603050405020304" pitchFamily="18" charset="0"/>
                <a:ea typeface="Open Sans Bold"/>
                <a:cs typeface="Times New Roman" panose="02020603050405020304" pitchFamily="18" charset="0"/>
                <a:sym typeface="Open Sans Bold"/>
              </a:rPr>
              <a:t> </a:t>
            </a:r>
            <a:r>
              <a:rPr lang="en-US" sz="5000" b="1" dirty="0" err="1">
                <a:solidFill>
                  <a:srgbClr val="000000"/>
                </a:solidFill>
                <a:latin typeface="Times New Roman" panose="02020603050405020304" pitchFamily="18" charset="0"/>
                <a:ea typeface="Open Sans Bold"/>
                <a:cs typeface="Times New Roman" panose="02020603050405020304" pitchFamily="18" charset="0"/>
                <a:sym typeface="Open Sans Bold"/>
              </a:rPr>
              <a:t>phúc</a:t>
            </a:r>
            <a:r>
              <a:rPr lang="en-US" sz="5000" b="1" dirty="0">
                <a:solidFill>
                  <a:srgbClr val="000000"/>
                </a:solidFill>
                <a:latin typeface="Times New Roman" panose="02020603050405020304" pitchFamily="18" charset="0"/>
                <a:ea typeface="Open Sans Bold"/>
                <a:cs typeface="Times New Roman" panose="02020603050405020304" pitchFamily="18" charset="0"/>
                <a:sym typeface="Open Sans Bold"/>
              </a:rPr>
              <a:t>  </a:t>
            </a:r>
          </a:p>
        </p:txBody>
      </p:sp>
      <p:sp>
        <p:nvSpPr>
          <p:cNvPr id="31" name="Freeform 31"/>
          <p:cNvSpPr/>
          <p:nvPr/>
        </p:nvSpPr>
        <p:spPr>
          <a:xfrm>
            <a:off x="14831887" y="8771273"/>
            <a:ext cx="3132547" cy="1162478"/>
          </a:xfrm>
          <a:custGeom>
            <a:avLst/>
            <a:gdLst/>
            <a:ahLst/>
            <a:cxnLst/>
            <a:rect l="l" t="t" r="r" b="b"/>
            <a:pathLst>
              <a:path w="3132547" h="1162478">
                <a:moveTo>
                  <a:pt x="0" y="0"/>
                </a:moveTo>
                <a:lnTo>
                  <a:pt x="3132547" y="0"/>
                </a:lnTo>
                <a:lnTo>
                  <a:pt x="3132547" y="1162478"/>
                </a:lnTo>
                <a:lnTo>
                  <a:pt x="0" y="11624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animEffect transition="in" filter="fade">
                                      <p:cBhvr>
                                        <p:cTn id="25" dur="500"/>
                                        <p:tgtEl>
                                          <p:spTgt spid="2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9">
                                            <p:txEl>
                                              <p:pRg st="2" end="2"/>
                                            </p:txEl>
                                          </p:spTgt>
                                        </p:tgtEl>
                                        <p:attrNameLst>
                                          <p:attrName>style.visibility</p:attrName>
                                        </p:attrNameLst>
                                      </p:cBhvr>
                                      <p:to>
                                        <p:strVal val="visible"/>
                                      </p:to>
                                    </p:set>
                                    <p:anim calcmode="lin" valueType="num">
                                      <p:cBhvr additive="base">
                                        <p:cTn id="30"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EE7"/>
        </a:solidFill>
        <a:effectLst/>
      </p:bgPr>
    </p:bg>
    <p:spTree>
      <p:nvGrpSpPr>
        <p:cNvPr id="1" name=""/>
        <p:cNvGrpSpPr/>
        <p:nvPr/>
      </p:nvGrpSpPr>
      <p:grpSpPr>
        <a:xfrm>
          <a:off x="0" y="0"/>
          <a:ext cx="0" cy="0"/>
          <a:chOff x="0" y="0"/>
          <a:chExt cx="0" cy="0"/>
        </a:xfrm>
      </p:grpSpPr>
      <p:sp>
        <p:nvSpPr>
          <p:cNvPr id="2" name="Freeform 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801582" y="6042309"/>
            <a:ext cx="4046014" cy="4641463"/>
            <a:chOff x="0" y="0"/>
            <a:chExt cx="1065617" cy="1222443"/>
          </a:xfrm>
        </p:grpSpPr>
        <p:sp>
          <p:nvSpPr>
            <p:cNvPr id="5" name="Freeform 5"/>
            <p:cNvSpPr/>
            <p:nvPr/>
          </p:nvSpPr>
          <p:spPr>
            <a:xfrm>
              <a:off x="0" y="0"/>
              <a:ext cx="1065617" cy="1222443"/>
            </a:xfrm>
            <a:custGeom>
              <a:avLst/>
              <a:gdLst/>
              <a:ahLst/>
              <a:cxnLst/>
              <a:rect l="l" t="t" r="r" b="b"/>
              <a:pathLst>
                <a:path w="1065617" h="1222443">
                  <a:moveTo>
                    <a:pt x="0" y="0"/>
                  </a:moveTo>
                  <a:lnTo>
                    <a:pt x="1065617" y="0"/>
                  </a:lnTo>
                  <a:lnTo>
                    <a:pt x="1065617" y="1222443"/>
                  </a:lnTo>
                  <a:lnTo>
                    <a:pt x="0" y="1222443"/>
                  </a:lnTo>
                  <a:close/>
                </a:path>
              </a:pathLst>
            </a:custGeom>
            <a:solidFill>
              <a:srgbClr val="FADEE7"/>
            </a:solidFill>
          </p:spPr>
          <p:txBody>
            <a:bodyPr/>
            <a:lstStyle/>
            <a:p>
              <a:endParaRPr lang="en-US"/>
            </a:p>
          </p:txBody>
        </p:sp>
        <p:sp>
          <p:nvSpPr>
            <p:cNvPr id="6" name="TextBox 6"/>
            <p:cNvSpPr txBox="1"/>
            <p:nvPr/>
          </p:nvSpPr>
          <p:spPr>
            <a:xfrm>
              <a:off x="0" y="-38100"/>
              <a:ext cx="1065617" cy="1260543"/>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0" y="7462687"/>
            <a:ext cx="2633296" cy="2824313"/>
          </a:xfrm>
          <a:custGeom>
            <a:avLst/>
            <a:gdLst/>
            <a:ahLst/>
            <a:cxnLst/>
            <a:rect l="l" t="t" r="r" b="b"/>
            <a:pathLst>
              <a:path w="2633296" h="2824313">
                <a:moveTo>
                  <a:pt x="0" y="0"/>
                </a:moveTo>
                <a:lnTo>
                  <a:pt x="2633296" y="0"/>
                </a:lnTo>
                <a:lnTo>
                  <a:pt x="2633296" y="2824313"/>
                </a:lnTo>
                <a:lnTo>
                  <a:pt x="0" y="2824313"/>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685800" y="2144167"/>
            <a:ext cx="8236732" cy="737253"/>
          </a:xfrm>
          <a:prstGeom prst="rect">
            <a:avLst/>
          </a:prstGeom>
        </p:spPr>
        <p:txBody>
          <a:bodyPr lIns="0" tIns="0" rIns="0" bIns="0" rtlCol="0" anchor="t">
            <a:spAutoFit/>
          </a:bodyPr>
          <a:lstStyle/>
          <a:p>
            <a:pPr algn="ctr">
              <a:lnSpc>
                <a:spcPts val="5599"/>
              </a:lnSpc>
              <a:spcBef>
                <a:spcPct val="0"/>
              </a:spcBef>
            </a:pPr>
            <a:r>
              <a:rPr lang="en-US" sz="5500" b="1" dirty="0">
                <a:solidFill>
                  <a:srgbClr val="000000"/>
                </a:solidFill>
                <a:latin typeface="Open Sans Bold"/>
                <a:ea typeface="Open Sans Bold"/>
                <a:cs typeface="Open Sans Bold"/>
                <a:sym typeface="Open Sans Bold"/>
              </a:rPr>
              <a:t>2.Bài </a:t>
            </a:r>
            <a:r>
              <a:rPr lang="en-US" sz="5500" b="1" dirty="0" err="1">
                <a:solidFill>
                  <a:srgbClr val="000000"/>
                </a:solidFill>
                <a:latin typeface="Open Sans Bold"/>
                <a:ea typeface="Open Sans Bold"/>
                <a:cs typeface="Open Sans Bold"/>
                <a:sym typeface="Open Sans Bold"/>
              </a:rPr>
              <a:t>học</a:t>
            </a:r>
            <a:endParaRPr lang="en-US" sz="5500" b="1" dirty="0">
              <a:solidFill>
                <a:srgbClr val="000000"/>
              </a:solidFill>
              <a:latin typeface="Open Sans Bold"/>
              <a:ea typeface="Open Sans Bold"/>
              <a:cs typeface="Open Sans Bold"/>
              <a:sym typeface="Open Sans Bold"/>
            </a:endParaRPr>
          </a:p>
        </p:txBody>
      </p:sp>
      <p:sp>
        <p:nvSpPr>
          <p:cNvPr id="11" name="TextBox 11"/>
          <p:cNvSpPr txBox="1"/>
          <p:nvPr/>
        </p:nvSpPr>
        <p:spPr>
          <a:xfrm>
            <a:off x="2100066" y="3383557"/>
            <a:ext cx="13950143" cy="5027017"/>
          </a:xfrm>
          <a:prstGeom prst="rect">
            <a:avLst/>
          </a:prstGeom>
        </p:spPr>
        <p:txBody>
          <a:bodyPr wrap="square" lIns="0" tIns="0" rIns="0" bIns="0" rtlCol="0" anchor="t">
            <a:spAutoFit/>
          </a:bodyPr>
          <a:lstStyle/>
          <a:p>
            <a:pPr algn="ctr">
              <a:lnSpc>
                <a:spcPts val="5599"/>
              </a:lnSpc>
            </a:pPr>
            <a:r>
              <a:rPr lang="en-US" sz="5000" dirty="0">
                <a:solidFill>
                  <a:srgbClr val="000000"/>
                </a:solidFill>
                <a:latin typeface="Open Sans"/>
                <a:ea typeface="Open Sans"/>
                <a:cs typeface="Open Sans"/>
                <a:sym typeface="Open Sans"/>
              </a:rPr>
              <a:t>-</a:t>
            </a:r>
            <a:r>
              <a:rPr lang="en-US" sz="5000" dirty="0" err="1">
                <a:solidFill>
                  <a:srgbClr val="000000"/>
                </a:solidFill>
                <a:latin typeface="Open Sans"/>
                <a:ea typeface="Open Sans"/>
                <a:cs typeface="Open Sans"/>
                <a:sym typeface="Open Sans"/>
              </a:rPr>
              <a:t>Sống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ích</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kỉ</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chỉ</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biết</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nghĩ</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đến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bản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thân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chỉ</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biết</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hưởng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thụ</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mà</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không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lao</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động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thì</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cuộc</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sống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tốt</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đẹp</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trước</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mắt</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sẽ</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không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được</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bền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lâu</a:t>
            </a:r>
            <a:r>
              <a:rPr lang="en-US" sz="5000" dirty="0">
                <a:solidFill>
                  <a:srgbClr val="000000"/>
                </a:solidFill>
                <a:latin typeface="Open Sans"/>
                <a:ea typeface="Open Sans"/>
                <a:cs typeface="Open Sans"/>
                <a:sym typeface="Open Sans"/>
              </a:rPr>
              <a:t>.</a:t>
            </a:r>
          </a:p>
          <a:p>
            <a:pPr algn="ctr">
              <a:lnSpc>
                <a:spcPts val="5599"/>
              </a:lnSpc>
            </a:pPr>
            <a:endParaRPr lang="en-US" sz="5000" dirty="0">
              <a:solidFill>
                <a:srgbClr val="000000"/>
              </a:solidFill>
              <a:latin typeface="Open Sans"/>
              <a:ea typeface="Open Sans"/>
              <a:cs typeface="Open Sans"/>
              <a:sym typeface="Open Sans"/>
            </a:endParaRPr>
          </a:p>
          <a:p>
            <a:pPr algn="ctr">
              <a:lnSpc>
                <a:spcPts val="5599"/>
              </a:lnSpc>
              <a:spcBef>
                <a:spcPct val="0"/>
              </a:spcBef>
            </a:pPr>
            <a:r>
              <a:rPr lang="en-US" sz="5000" dirty="0">
                <a:solidFill>
                  <a:srgbClr val="000000"/>
                </a:solidFill>
                <a:latin typeface="Open Sans"/>
                <a:ea typeface="Open Sans"/>
                <a:cs typeface="Open Sans"/>
                <a:sym typeface="Open Sans"/>
              </a:rPr>
              <a:t>-</a:t>
            </a:r>
            <a:r>
              <a:rPr lang="en-US" sz="5000" dirty="0" err="1">
                <a:solidFill>
                  <a:srgbClr val="000000"/>
                </a:solidFill>
                <a:latin typeface="Open Sans"/>
                <a:ea typeface="Open Sans"/>
                <a:cs typeface="Open Sans"/>
                <a:sym typeface="Open Sans"/>
              </a:rPr>
              <a:t>Trách</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nhiệm</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của</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mọi</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người</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đối</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với</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cộng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đồng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dân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tộc</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đất</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nước</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Phải</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biết</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yêu</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thương</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biết</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vì</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đàn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vì</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tổ</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vun</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thu</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xứ</a:t>
            </a:r>
            <a:r>
              <a:rPr lang="en-US" sz="5000" dirty="0">
                <a:solidFill>
                  <a:srgbClr val="000000"/>
                </a:solidFill>
                <a:latin typeface="Open Sans"/>
                <a:ea typeface="Open Sans"/>
                <a:cs typeface="Open Sans"/>
                <a:sym typeface="Open Sans"/>
              </a:rPr>
              <a:t> </a:t>
            </a:r>
            <a:r>
              <a:rPr lang="en-US" sz="5000" dirty="0" err="1">
                <a:solidFill>
                  <a:srgbClr val="000000"/>
                </a:solidFill>
                <a:latin typeface="Open Sans"/>
                <a:ea typeface="Open Sans"/>
                <a:cs typeface="Open Sans"/>
                <a:sym typeface="Open Sans"/>
              </a:rPr>
              <a:t>sở</a:t>
            </a:r>
            <a:r>
              <a:rPr lang="en-US" sz="5000" dirty="0">
                <a:solidFill>
                  <a:srgbClr val="000000"/>
                </a:solidFill>
                <a:latin typeface="Open Sans"/>
                <a:ea typeface="Open Sans"/>
                <a:cs typeface="Open Sans"/>
                <a:sym typeface="Open Sans"/>
              </a:rPr>
              <a:t>”</a:t>
            </a:r>
          </a:p>
        </p:txBody>
      </p:sp>
      <p:sp>
        <p:nvSpPr>
          <p:cNvPr id="12" name="TextBox 12"/>
          <p:cNvSpPr txBox="1"/>
          <p:nvPr/>
        </p:nvSpPr>
        <p:spPr>
          <a:xfrm>
            <a:off x="1735486" y="95659"/>
            <a:ext cx="14662674" cy="1226816"/>
          </a:xfrm>
          <a:prstGeom prst="rect">
            <a:avLst/>
          </a:prstGeom>
        </p:spPr>
        <p:style>
          <a:lnRef idx="1">
            <a:schemeClr val="accent4"/>
          </a:lnRef>
          <a:fillRef idx="3">
            <a:schemeClr val="accent4"/>
          </a:fillRef>
          <a:effectRef idx="2">
            <a:schemeClr val="accent4"/>
          </a:effectRef>
          <a:fontRef idx="minor">
            <a:schemeClr val="lt1"/>
          </a:fontRef>
        </p:style>
        <p:txBody>
          <a:bodyPr lIns="0" tIns="0" rIns="0" bIns="0" rtlCol="0" anchor="t">
            <a:spAutoFit/>
          </a:bodyPr>
          <a:lstStyle/>
          <a:p>
            <a:pPr algn="ctr">
              <a:lnSpc>
                <a:spcPts val="10080"/>
              </a:lnSpc>
            </a:pPr>
            <a:r>
              <a:rPr lang="en-US" sz="7200" b="1" dirty="0">
                <a:solidFill>
                  <a:srgbClr val="FBF1E5"/>
                </a:solidFill>
                <a:latin typeface="Faustina Bold"/>
                <a:ea typeface="Faustina Bold"/>
                <a:cs typeface="Faustina Bold"/>
                <a:sym typeface="Faustina Bold"/>
              </a:rPr>
              <a:t>II. KHÁM PHÁ CHI TIẾT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EE7"/>
        </a:solidFill>
        <a:effectLst/>
      </p:bgPr>
    </p:bg>
    <p:spTree>
      <p:nvGrpSpPr>
        <p:cNvPr id="1" name=""/>
        <p:cNvGrpSpPr/>
        <p:nvPr/>
      </p:nvGrpSpPr>
      <p:grpSpPr>
        <a:xfrm>
          <a:off x="0" y="0"/>
          <a:ext cx="0" cy="0"/>
          <a:chOff x="0" y="0"/>
          <a:chExt cx="0" cy="0"/>
        </a:xfrm>
      </p:grpSpPr>
      <p:grpSp>
        <p:nvGrpSpPr>
          <p:cNvPr id="2" name="Group 2"/>
          <p:cNvGrpSpPr/>
          <p:nvPr/>
        </p:nvGrpSpPr>
        <p:grpSpPr>
          <a:xfrm>
            <a:off x="1835506" y="6045652"/>
            <a:ext cx="4046014" cy="4641463"/>
            <a:chOff x="0" y="0"/>
            <a:chExt cx="1065617" cy="1222443"/>
          </a:xfrm>
        </p:grpSpPr>
        <p:sp>
          <p:nvSpPr>
            <p:cNvPr id="3" name="Freeform 3"/>
            <p:cNvSpPr/>
            <p:nvPr/>
          </p:nvSpPr>
          <p:spPr>
            <a:xfrm>
              <a:off x="0" y="0"/>
              <a:ext cx="1065617" cy="1222443"/>
            </a:xfrm>
            <a:custGeom>
              <a:avLst/>
              <a:gdLst/>
              <a:ahLst/>
              <a:cxnLst/>
              <a:rect l="l" t="t" r="r" b="b"/>
              <a:pathLst>
                <a:path w="1065617" h="1222443">
                  <a:moveTo>
                    <a:pt x="0" y="0"/>
                  </a:moveTo>
                  <a:lnTo>
                    <a:pt x="1065617" y="0"/>
                  </a:lnTo>
                  <a:lnTo>
                    <a:pt x="1065617" y="1222443"/>
                  </a:lnTo>
                  <a:lnTo>
                    <a:pt x="0" y="1222443"/>
                  </a:lnTo>
                  <a:close/>
                </a:path>
              </a:pathLst>
            </a:custGeom>
            <a:solidFill>
              <a:srgbClr val="FADEE7"/>
            </a:solidFill>
          </p:spPr>
          <p:txBody>
            <a:bodyPr/>
            <a:lstStyle/>
            <a:p>
              <a:endParaRPr lang="en-US"/>
            </a:p>
          </p:txBody>
        </p:sp>
        <p:sp>
          <p:nvSpPr>
            <p:cNvPr id="4" name="TextBox 4"/>
            <p:cNvSpPr txBox="1"/>
            <p:nvPr/>
          </p:nvSpPr>
          <p:spPr>
            <a:xfrm>
              <a:off x="0" y="-38100"/>
              <a:ext cx="1065617" cy="12605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536084" y="7663678"/>
            <a:ext cx="350470" cy="35047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8700" y="7490658"/>
            <a:ext cx="313505" cy="31350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6854670" y="1894254"/>
            <a:ext cx="350470" cy="35047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7368249" y="1764997"/>
            <a:ext cx="304492" cy="30449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2881032" y="286322"/>
            <a:ext cx="12525936" cy="1368424"/>
          </a:xfrm>
          <a:prstGeom prst="rect">
            <a:avLst/>
          </a:prstGeom>
        </p:spPr>
        <p:style>
          <a:lnRef idx="0">
            <a:schemeClr val="accent4"/>
          </a:lnRef>
          <a:fillRef idx="3">
            <a:schemeClr val="accent4"/>
          </a:fillRef>
          <a:effectRef idx="3">
            <a:schemeClr val="accent4"/>
          </a:effectRef>
          <a:fontRef idx="minor">
            <a:schemeClr val="lt1"/>
          </a:fontRef>
        </p:style>
        <p:txBody>
          <a:bodyPr lIns="0" tIns="0" rIns="0" bIns="0" rtlCol="0" anchor="t">
            <a:spAutoFit/>
          </a:bodyPr>
          <a:lstStyle/>
          <a:p>
            <a:pPr algn="ctr">
              <a:lnSpc>
                <a:spcPts val="11200"/>
              </a:lnSpc>
            </a:pPr>
            <a:r>
              <a:rPr lang="en-US" sz="8000" b="1" dirty="0">
                <a:solidFill>
                  <a:srgbClr val="FBF1E5"/>
                </a:solidFill>
                <a:latin typeface="Faustina Bold"/>
                <a:ea typeface="Faustina Bold"/>
                <a:cs typeface="Faustina Bold"/>
                <a:sym typeface="Faustina Bold"/>
              </a:rPr>
              <a:t>III. TỔNG KẾT</a:t>
            </a:r>
          </a:p>
        </p:txBody>
      </p:sp>
      <p:sp>
        <p:nvSpPr>
          <p:cNvPr id="22" name="TextBox 22"/>
          <p:cNvSpPr txBox="1"/>
          <p:nvPr/>
        </p:nvSpPr>
        <p:spPr>
          <a:xfrm>
            <a:off x="1835506" y="2718248"/>
            <a:ext cx="14442162" cy="5295900"/>
          </a:xfrm>
          <a:prstGeom prst="rect">
            <a:avLst/>
          </a:prstGeom>
        </p:spPr>
        <p:txBody>
          <a:bodyPr lIns="0" tIns="0" rIns="0" bIns="0" rtlCol="0" anchor="t">
            <a:spAutoFit/>
          </a:bodyPr>
          <a:lstStyle/>
          <a:p>
            <a:pPr algn="l">
              <a:lnSpc>
                <a:spcPts val="8400"/>
              </a:lnSpc>
            </a:pPr>
            <a:r>
              <a:rPr lang="en-US" sz="6000" b="1">
                <a:solidFill>
                  <a:srgbClr val="000000"/>
                </a:solidFill>
                <a:latin typeface="Open Sans Bold"/>
                <a:ea typeface="Open Sans Bold"/>
                <a:cs typeface="Open Sans Bold"/>
                <a:sym typeface="Open Sans Bold"/>
              </a:rPr>
              <a:t>1,Nghệ thuật</a:t>
            </a:r>
          </a:p>
          <a:p>
            <a:pPr algn="l">
              <a:lnSpc>
                <a:spcPts val="8400"/>
              </a:lnSpc>
            </a:pPr>
            <a:r>
              <a:rPr lang="en-US" sz="6000">
                <a:solidFill>
                  <a:srgbClr val="000000"/>
                </a:solidFill>
                <a:latin typeface="Open Sans"/>
                <a:ea typeface="Open Sans"/>
                <a:cs typeface="Open Sans"/>
                <a:sym typeface="Open Sans"/>
              </a:rPr>
              <a:t>-Sử dụng biện pháp nhân hóa</a:t>
            </a:r>
          </a:p>
          <a:p>
            <a:pPr algn="l">
              <a:lnSpc>
                <a:spcPts val="8400"/>
              </a:lnSpc>
            </a:pPr>
            <a:r>
              <a:rPr lang="en-US" sz="6000">
                <a:solidFill>
                  <a:srgbClr val="000000"/>
                </a:solidFill>
                <a:latin typeface="Open Sans"/>
                <a:ea typeface="Open Sans"/>
                <a:cs typeface="Open Sans"/>
                <a:sym typeface="Open Sans"/>
              </a:rPr>
              <a:t>-Lời thơ ngắn gọn, thâm thúy</a:t>
            </a:r>
          </a:p>
          <a:p>
            <a:pPr algn="l">
              <a:lnSpc>
                <a:spcPts val="8400"/>
              </a:lnSpc>
              <a:spcBef>
                <a:spcPct val="0"/>
              </a:spcBef>
            </a:pPr>
            <a:r>
              <a:rPr lang="en-US" sz="6000">
                <a:solidFill>
                  <a:srgbClr val="000000"/>
                </a:solidFill>
                <a:latin typeface="Open Sans"/>
                <a:ea typeface="Open Sans"/>
                <a:cs typeface="Open Sans"/>
                <a:sym typeface="Open Sans"/>
              </a:rPr>
              <a:t>-Mượn chuyện loài vật để nói bóng gió, ngụ 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EE7"/>
        </a:solidFill>
        <a:effectLst/>
      </p:bgPr>
    </p:bg>
    <p:spTree>
      <p:nvGrpSpPr>
        <p:cNvPr id="1" name=""/>
        <p:cNvGrpSpPr/>
        <p:nvPr/>
      </p:nvGrpSpPr>
      <p:grpSpPr>
        <a:xfrm>
          <a:off x="0" y="0"/>
          <a:ext cx="0" cy="0"/>
          <a:chOff x="0" y="0"/>
          <a:chExt cx="0" cy="0"/>
        </a:xfrm>
      </p:grpSpPr>
      <p:grpSp>
        <p:nvGrpSpPr>
          <p:cNvPr id="2" name="Group 2"/>
          <p:cNvGrpSpPr/>
          <p:nvPr/>
        </p:nvGrpSpPr>
        <p:grpSpPr>
          <a:xfrm>
            <a:off x="1835506" y="6045652"/>
            <a:ext cx="4046014" cy="4641463"/>
            <a:chOff x="0" y="0"/>
            <a:chExt cx="1065617" cy="1222443"/>
          </a:xfrm>
        </p:grpSpPr>
        <p:sp>
          <p:nvSpPr>
            <p:cNvPr id="3" name="Freeform 3"/>
            <p:cNvSpPr/>
            <p:nvPr/>
          </p:nvSpPr>
          <p:spPr>
            <a:xfrm>
              <a:off x="0" y="0"/>
              <a:ext cx="1065617" cy="1222443"/>
            </a:xfrm>
            <a:custGeom>
              <a:avLst/>
              <a:gdLst/>
              <a:ahLst/>
              <a:cxnLst/>
              <a:rect l="l" t="t" r="r" b="b"/>
              <a:pathLst>
                <a:path w="1065617" h="1222443">
                  <a:moveTo>
                    <a:pt x="0" y="0"/>
                  </a:moveTo>
                  <a:lnTo>
                    <a:pt x="1065617" y="0"/>
                  </a:lnTo>
                  <a:lnTo>
                    <a:pt x="1065617" y="1222443"/>
                  </a:lnTo>
                  <a:lnTo>
                    <a:pt x="0" y="1222443"/>
                  </a:lnTo>
                  <a:close/>
                </a:path>
              </a:pathLst>
            </a:custGeom>
            <a:solidFill>
              <a:srgbClr val="FADEE7"/>
            </a:solidFill>
          </p:spPr>
          <p:txBody>
            <a:bodyPr/>
            <a:lstStyle/>
            <a:p>
              <a:endParaRPr lang="en-US"/>
            </a:p>
          </p:txBody>
        </p:sp>
        <p:sp>
          <p:nvSpPr>
            <p:cNvPr id="4" name="TextBox 4"/>
            <p:cNvSpPr txBox="1"/>
            <p:nvPr/>
          </p:nvSpPr>
          <p:spPr>
            <a:xfrm>
              <a:off x="0" y="-38100"/>
              <a:ext cx="1065617" cy="12605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536084" y="7663678"/>
            <a:ext cx="350470" cy="35047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8700" y="7490658"/>
            <a:ext cx="313505" cy="31350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6854670" y="1894254"/>
            <a:ext cx="350470" cy="35047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7368249" y="1764997"/>
            <a:ext cx="304492" cy="30449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2881032" y="286322"/>
            <a:ext cx="12525936" cy="1368424"/>
          </a:xfrm>
          <a:prstGeom prst="rect">
            <a:avLst/>
          </a:prstGeom>
        </p:spPr>
        <p:style>
          <a:lnRef idx="0">
            <a:schemeClr val="accent4"/>
          </a:lnRef>
          <a:fillRef idx="3">
            <a:schemeClr val="accent4"/>
          </a:fillRef>
          <a:effectRef idx="3">
            <a:schemeClr val="accent4"/>
          </a:effectRef>
          <a:fontRef idx="minor">
            <a:schemeClr val="lt1"/>
          </a:fontRef>
        </p:style>
        <p:txBody>
          <a:bodyPr lIns="0" tIns="0" rIns="0" bIns="0" rtlCol="0" anchor="t">
            <a:spAutoFit/>
          </a:bodyPr>
          <a:lstStyle/>
          <a:p>
            <a:pPr algn="ctr">
              <a:lnSpc>
                <a:spcPts val="11200"/>
              </a:lnSpc>
            </a:pPr>
            <a:r>
              <a:rPr lang="en-US" sz="8000" b="1" dirty="0">
                <a:solidFill>
                  <a:srgbClr val="FBF1E5"/>
                </a:solidFill>
                <a:latin typeface="Faustina Bold"/>
                <a:ea typeface="Faustina Bold"/>
                <a:cs typeface="Faustina Bold"/>
                <a:sym typeface="Faustina Bold"/>
              </a:rPr>
              <a:t>III. TỔNG KẾT</a:t>
            </a:r>
          </a:p>
        </p:txBody>
      </p:sp>
      <p:sp>
        <p:nvSpPr>
          <p:cNvPr id="22" name="TextBox 22"/>
          <p:cNvSpPr txBox="1"/>
          <p:nvPr/>
        </p:nvSpPr>
        <p:spPr>
          <a:xfrm>
            <a:off x="886554" y="2206624"/>
            <a:ext cx="16452494" cy="7429500"/>
          </a:xfrm>
          <a:prstGeom prst="rect">
            <a:avLst/>
          </a:prstGeom>
        </p:spPr>
        <p:txBody>
          <a:bodyPr lIns="0" tIns="0" rIns="0" bIns="0" rtlCol="0" anchor="t">
            <a:spAutoFit/>
          </a:bodyPr>
          <a:lstStyle/>
          <a:p>
            <a:pPr algn="l">
              <a:lnSpc>
                <a:spcPts val="8400"/>
              </a:lnSpc>
            </a:pPr>
            <a:r>
              <a:rPr lang="en-US" sz="6000" b="1">
                <a:solidFill>
                  <a:srgbClr val="000000"/>
                </a:solidFill>
                <a:latin typeface="Open Sans Bold"/>
                <a:ea typeface="Open Sans Bold"/>
                <a:cs typeface="Open Sans Bold"/>
                <a:sym typeface="Open Sans Bold"/>
              </a:rPr>
              <a:t>2.Nội dung</a:t>
            </a:r>
          </a:p>
          <a:p>
            <a:pPr algn="l">
              <a:lnSpc>
                <a:spcPts val="8400"/>
              </a:lnSpc>
            </a:pPr>
            <a:r>
              <a:rPr lang="en-US" sz="6000">
                <a:solidFill>
                  <a:srgbClr val="000000"/>
                </a:solidFill>
                <a:latin typeface="Open Sans"/>
                <a:ea typeface="Open Sans"/>
                <a:cs typeface="Open Sans"/>
                <a:sym typeface="Open Sans"/>
              </a:rPr>
              <a:t>Câu chuyện thông qua cuộc hội thoại giữa hai con vật là con kiến và con mối để nói lên lối sống đối lập giữa hai bộ phận con người trong xã hội.</a:t>
            </a:r>
          </a:p>
          <a:p>
            <a:pPr algn="l">
              <a:lnSpc>
                <a:spcPts val="8400"/>
              </a:lnSpc>
              <a:spcBef>
                <a:spcPct val="0"/>
              </a:spcBef>
            </a:pPr>
            <a:r>
              <a:rPr lang="en-US" sz="6000">
                <a:solidFill>
                  <a:srgbClr val="000000"/>
                </a:solidFill>
                <a:latin typeface="Open Sans"/>
                <a:ea typeface="Open Sans"/>
                <a:cs typeface="Open Sans"/>
                <a:sym typeface="Open Sans"/>
              </a:rPr>
              <a:t>Khẳng định chỉ có chăm chỉ, cần cù làm lụng mới có cuộc sống êm đềm, bền vững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615</Words>
  <Application>Microsoft Office PowerPoint</Application>
  <PresentationFormat>Custom</PresentationFormat>
  <Paragraphs>66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Times New Roman</vt:lpstr>
      <vt:lpstr>Arial</vt:lpstr>
      <vt:lpstr>Faustina</vt:lpstr>
      <vt:lpstr>Calibri</vt:lpstr>
      <vt:lpstr>More Sugar</vt:lpstr>
      <vt:lpstr>Open Sans Bold</vt:lpstr>
      <vt:lpstr>Faustina 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Nội dung đoạn văncủa bạn</dc:title>
  <cp:lastModifiedBy>nguyenngoc632002@gmail.com</cp:lastModifiedBy>
  <cp:revision>3</cp:revision>
  <dcterms:created xsi:type="dcterms:W3CDTF">2006-08-16T00:00:00Z</dcterms:created>
  <dcterms:modified xsi:type="dcterms:W3CDTF">2025-01-22T07:30:34Z</dcterms:modified>
  <dc:identifier>DAGc0mJzYN0</dc:identifier>
</cp:coreProperties>
</file>