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Faustina" panose="020B0604020202020204" charset="0"/>
      <p:regular r:id="rId17"/>
    </p:embeddedFont>
    <p:embeddedFont>
      <p:font typeface="Faustina Bold" panose="020B0604020202020204" charset="0"/>
      <p:regular r:id="rId18"/>
    </p:embeddedFont>
    <p:embeddedFont>
      <p:font typeface="Wedge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1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10.svg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1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10.svg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81483">
            <a:off x="-3907500" y="430815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819817" y="2670570"/>
            <a:ext cx="15306623" cy="519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9"/>
              </a:lnSpc>
            </a:pPr>
            <a:r>
              <a:rPr lang="en-US" sz="13409" b="1">
                <a:solidFill>
                  <a:srgbClr val="B5838D"/>
                </a:solidFill>
                <a:latin typeface="Faustina Bold"/>
                <a:ea typeface="Faustina Bold"/>
                <a:cs typeface="Faustina Bold"/>
                <a:sym typeface="Faustina Bold"/>
              </a:rPr>
              <a:t>Tiết 73:</a:t>
            </a:r>
          </a:p>
          <a:p>
            <a:pPr algn="ctr">
              <a:lnSpc>
                <a:spcPts val="13409"/>
              </a:lnSpc>
            </a:pPr>
            <a:r>
              <a:rPr lang="en-US" sz="13409" b="1">
                <a:solidFill>
                  <a:srgbClr val="B5838D"/>
                </a:solidFill>
                <a:latin typeface="Faustina Bold"/>
                <a:ea typeface="Faustina Bold"/>
                <a:cs typeface="Faustina Bold"/>
                <a:sym typeface="Faustina Bold"/>
              </a:rPr>
              <a:t>Đọc hiểu văn bản:</a:t>
            </a:r>
          </a:p>
          <a:p>
            <a:pPr algn="ctr">
              <a:lnSpc>
                <a:spcPts val="13409"/>
              </a:lnSpc>
            </a:pPr>
            <a:r>
              <a:rPr lang="en-US" sz="13409" b="1">
                <a:solidFill>
                  <a:srgbClr val="B5838D"/>
                </a:solidFill>
                <a:latin typeface="Faustina Bold"/>
                <a:ea typeface="Faustina Bold"/>
                <a:cs typeface="Faustina Bold"/>
                <a:sym typeface="Faustina Bold"/>
              </a:rPr>
              <a:t>Đẽo cày giữa đường</a:t>
            </a:r>
          </a:p>
        </p:txBody>
      </p:sp>
      <p:sp>
        <p:nvSpPr>
          <p:cNvPr id="4" name="Freeform 4"/>
          <p:cNvSpPr/>
          <p:nvPr/>
        </p:nvSpPr>
        <p:spPr>
          <a:xfrm rot="-2779055">
            <a:off x="13351800" y="-5094162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4"/>
                </a:lnTo>
                <a:lnTo>
                  <a:pt x="0" y="12245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457531">
            <a:off x="1773293" y="7294565"/>
            <a:ext cx="1843945" cy="2057400"/>
          </a:xfrm>
          <a:custGeom>
            <a:avLst/>
            <a:gdLst/>
            <a:ahLst/>
            <a:cxnLst/>
            <a:rect l="l" t="t" r="r" b="b"/>
            <a:pathLst>
              <a:path w="1843945" h="2057400">
                <a:moveTo>
                  <a:pt x="0" y="0"/>
                </a:moveTo>
                <a:lnTo>
                  <a:pt x="1843945" y="0"/>
                </a:lnTo>
                <a:lnTo>
                  <a:pt x="184394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7457531">
            <a:off x="13453750" y="636873"/>
            <a:ext cx="1843945" cy="2057400"/>
          </a:xfrm>
          <a:custGeom>
            <a:avLst/>
            <a:gdLst/>
            <a:ahLst/>
            <a:cxnLst/>
            <a:rect l="l" t="t" r="r" b="b"/>
            <a:pathLst>
              <a:path w="1843945" h="2057400">
                <a:moveTo>
                  <a:pt x="0" y="0"/>
                </a:moveTo>
                <a:lnTo>
                  <a:pt x="1843945" y="0"/>
                </a:lnTo>
                <a:lnTo>
                  <a:pt x="184394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3849820">
            <a:off x="14848576" y="760537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0" y="0"/>
                </a:lnTo>
                <a:lnTo>
                  <a:pt x="1792970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3849820" flipH="1" flipV="1">
            <a:off x="1646454" y="-51724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1792970" y="3071470"/>
                </a:moveTo>
                <a:lnTo>
                  <a:pt x="0" y="3071470"/>
                </a:lnTo>
                <a:lnTo>
                  <a:pt x="0" y="0"/>
                </a:lnTo>
                <a:lnTo>
                  <a:pt x="1792970" y="0"/>
                </a:lnTo>
                <a:lnTo>
                  <a:pt x="1792970" y="307147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 flipV="1">
            <a:off x="16076645" y="-104066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2365310" y="2890720"/>
                </a:moveTo>
                <a:lnTo>
                  <a:pt x="0" y="2890720"/>
                </a:lnTo>
                <a:lnTo>
                  <a:pt x="0" y="0"/>
                </a:lnTo>
                <a:lnTo>
                  <a:pt x="2365310" y="0"/>
                </a:lnTo>
                <a:lnTo>
                  <a:pt x="2365310" y="289072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196826" y="7782149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962334" y="9664559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630400" y="1961735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3259984" y="2299625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0" y="0"/>
                </a:moveTo>
                <a:lnTo>
                  <a:pt x="5802923" y="0"/>
                </a:lnTo>
                <a:lnTo>
                  <a:pt x="5802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571667" y="-1953334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0" y="0"/>
                </a:moveTo>
                <a:lnTo>
                  <a:pt x="5802923" y="0"/>
                </a:lnTo>
                <a:lnTo>
                  <a:pt x="5802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79055">
            <a:off x="13351800" y="-570304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381483">
            <a:off x="-3907500" y="430815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457531">
            <a:off x="1562073" y="7433282"/>
            <a:ext cx="1602407" cy="1787901"/>
          </a:xfrm>
          <a:custGeom>
            <a:avLst/>
            <a:gdLst/>
            <a:ahLst/>
            <a:cxnLst/>
            <a:rect l="l" t="t" r="r" b="b"/>
            <a:pathLst>
              <a:path w="1602407" h="1787901">
                <a:moveTo>
                  <a:pt x="0" y="0"/>
                </a:moveTo>
                <a:lnTo>
                  <a:pt x="1602406" y="0"/>
                </a:lnTo>
                <a:lnTo>
                  <a:pt x="1602406" y="1787901"/>
                </a:lnTo>
                <a:lnTo>
                  <a:pt x="0" y="17879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457531">
            <a:off x="16144964" y="4540906"/>
            <a:ext cx="1648316" cy="1839126"/>
          </a:xfrm>
          <a:custGeom>
            <a:avLst/>
            <a:gdLst/>
            <a:ahLst/>
            <a:cxnLst/>
            <a:rect l="l" t="t" r="r" b="b"/>
            <a:pathLst>
              <a:path w="1648316" h="1839126">
                <a:moveTo>
                  <a:pt x="0" y="0"/>
                </a:moveTo>
                <a:lnTo>
                  <a:pt x="1648317" y="0"/>
                </a:lnTo>
                <a:lnTo>
                  <a:pt x="1648317" y="1839126"/>
                </a:lnTo>
                <a:lnTo>
                  <a:pt x="0" y="1839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849820">
            <a:off x="14848576" y="760537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0" y="0"/>
                </a:lnTo>
                <a:lnTo>
                  <a:pt x="1792970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16076645" y="-712947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2365310" y="2890720"/>
                </a:moveTo>
                <a:lnTo>
                  <a:pt x="0" y="2890720"/>
                </a:lnTo>
                <a:lnTo>
                  <a:pt x="0" y="0"/>
                </a:lnTo>
                <a:lnTo>
                  <a:pt x="2365310" y="0"/>
                </a:lnTo>
                <a:lnTo>
                  <a:pt x="2365310" y="289072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96826" y="7782149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962334" y="9664559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408434" y="1352854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864560" y="1943714"/>
            <a:ext cx="1252886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30"/>
              </a:lnSpc>
            </a:pPr>
            <a:r>
              <a:rPr lang="en-US" sz="9630" b="1" dirty="0" err="1">
                <a:latin typeface="Faustina Bold"/>
                <a:ea typeface="Faustina Bold"/>
                <a:cs typeface="Faustina Bold"/>
                <a:sym typeface="Faustina Bold"/>
              </a:rPr>
              <a:t>Kết</a:t>
            </a:r>
            <a:r>
              <a:rPr lang="en-US" sz="9630" b="1" dirty="0"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9630" b="1" dirty="0" err="1">
                <a:latin typeface="Faustina Bold"/>
                <a:ea typeface="Faustina Bold"/>
                <a:cs typeface="Faustina Bold"/>
                <a:sym typeface="Faustina Bold"/>
              </a:rPr>
              <a:t>quả</a:t>
            </a:r>
            <a:endParaRPr lang="en-US" sz="9630" b="1" dirty="0">
              <a:latin typeface="Faustina Bold"/>
              <a:ea typeface="Faustina Bold"/>
              <a:cs typeface="Faustina Bold"/>
              <a:sym typeface="Faustin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725518" y="3338983"/>
            <a:ext cx="11181511" cy="367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Chẳng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ai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đến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mua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gỗ</a:t>
            </a:r>
            <a:endParaRPr lang="en-US" sz="6999" dirty="0">
              <a:latin typeface="Faustina"/>
              <a:ea typeface="Faustina"/>
              <a:cs typeface="Faustina"/>
              <a:sym typeface="Faustina"/>
            </a:endParaRPr>
          </a:p>
          <a:p>
            <a:pPr algn="l">
              <a:lnSpc>
                <a:spcPts val="9799"/>
              </a:lnSpc>
            </a:pP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Gỗ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hỏng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hết</a:t>
            </a:r>
            <a:endParaRPr lang="en-US" sz="6999" dirty="0">
              <a:latin typeface="Faustina"/>
              <a:ea typeface="Faustina"/>
              <a:cs typeface="Faustina"/>
              <a:sym typeface="Faustina"/>
            </a:endParaRPr>
          </a:p>
          <a:p>
            <a:pPr algn="l">
              <a:lnSpc>
                <a:spcPts val="9799"/>
              </a:lnSpc>
            </a:pP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Vốn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liếng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đi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sạch</a:t>
            </a:r>
            <a:endParaRPr lang="en-US" sz="6999" dirty="0">
              <a:latin typeface="Faustina"/>
              <a:ea typeface="Faustina"/>
              <a:cs typeface="Faustina"/>
              <a:sym typeface="Faustina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3863796" y="1701904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0" y="0"/>
                </a:moveTo>
                <a:lnTo>
                  <a:pt x="5802923" y="0"/>
                </a:lnTo>
                <a:lnTo>
                  <a:pt x="5802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3849820" flipH="1" flipV="1">
            <a:off x="1646454" y="-51724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1792970" y="3071470"/>
                </a:moveTo>
                <a:lnTo>
                  <a:pt x="0" y="3071470"/>
                </a:lnTo>
                <a:lnTo>
                  <a:pt x="0" y="0"/>
                </a:lnTo>
                <a:lnTo>
                  <a:pt x="1792970" y="0"/>
                </a:lnTo>
                <a:lnTo>
                  <a:pt x="1792970" y="307147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939127" y="297368"/>
            <a:ext cx="14379734" cy="102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30"/>
              </a:lnSpc>
            </a:pPr>
            <a:r>
              <a:rPr lang="en-US" sz="7630" b="1">
                <a:solidFill>
                  <a:srgbClr val="B5838D"/>
                </a:solidFill>
                <a:latin typeface="Faustina Bold"/>
                <a:ea typeface="Faustina Bold"/>
                <a:cs typeface="Faustina Bold"/>
                <a:sym typeface="Faustina Bold"/>
              </a:rPr>
              <a:t>II. Khám phá chi tiết văn bản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81483">
            <a:off x="-3907500" y="430815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315856" y="2161760"/>
            <a:ext cx="9656288" cy="132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b="1" dirty="0" err="1">
                <a:latin typeface="Faustina Bold"/>
                <a:ea typeface="Faustina Bold"/>
                <a:cs typeface="Faustina Bold"/>
                <a:sym typeface="Faustina Bold"/>
              </a:rPr>
              <a:t>Nguyên</a:t>
            </a:r>
            <a:r>
              <a:rPr lang="en-US" sz="9999" b="1" dirty="0"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9999" b="1" dirty="0" err="1">
                <a:latin typeface="Faustina Bold"/>
                <a:ea typeface="Faustina Bold"/>
                <a:cs typeface="Faustina Bold"/>
                <a:sym typeface="Faustina Bold"/>
              </a:rPr>
              <a:t>nhân</a:t>
            </a:r>
            <a:endParaRPr lang="en-US" sz="9999" b="1" dirty="0">
              <a:latin typeface="Faustina Bold"/>
              <a:ea typeface="Faustina Bold"/>
              <a:cs typeface="Faustina Bold"/>
              <a:sym typeface="Faustina Bold"/>
            </a:endParaRPr>
          </a:p>
        </p:txBody>
      </p:sp>
      <p:sp>
        <p:nvSpPr>
          <p:cNvPr id="4" name="Freeform 4"/>
          <p:cNvSpPr/>
          <p:nvPr/>
        </p:nvSpPr>
        <p:spPr>
          <a:xfrm rot="-2779055">
            <a:off x="13351800" y="-5094162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4"/>
                </a:lnTo>
                <a:lnTo>
                  <a:pt x="0" y="12245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457531">
            <a:off x="1773293" y="7294565"/>
            <a:ext cx="1843945" cy="2057400"/>
          </a:xfrm>
          <a:custGeom>
            <a:avLst/>
            <a:gdLst/>
            <a:ahLst/>
            <a:cxnLst/>
            <a:rect l="l" t="t" r="r" b="b"/>
            <a:pathLst>
              <a:path w="1843945" h="2057400">
                <a:moveTo>
                  <a:pt x="0" y="0"/>
                </a:moveTo>
                <a:lnTo>
                  <a:pt x="1843945" y="0"/>
                </a:lnTo>
                <a:lnTo>
                  <a:pt x="184394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7457531">
            <a:off x="13453750" y="636873"/>
            <a:ext cx="1843945" cy="2057400"/>
          </a:xfrm>
          <a:custGeom>
            <a:avLst/>
            <a:gdLst/>
            <a:ahLst/>
            <a:cxnLst/>
            <a:rect l="l" t="t" r="r" b="b"/>
            <a:pathLst>
              <a:path w="1843945" h="2057400">
                <a:moveTo>
                  <a:pt x="0" y="0"/>
                </a:moveTo>
                <a:lnTo>
                  <a:pt x="1843945" y="0"/>
                </a:lnTo>
                <a:lnTo>
                  <a:pt x="184394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3849820">
            <a:off x="14848576" y="760537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0" y="0"/>
                </a:lnTo>
                <a:lnTo>
                  <a:pt x="1792970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3849820" flipH="1" flipV="1">
            <a:off x="1646454" y="-51724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1792970" y="3071470"/>
                </a:moveTo>
                <a:lnTo>
                  <a:pt x="0" y="3071470"/>
                </a:lnTo>
                <a:lnTo>
                  <a:pt x="0" y="0"/>
                </a:lnTo>
                <a:lnTo>
                  <a:pt x="1792970" y="0"/>
                </a:lnTo>
                <a:lnTo>
                  <a:pt x="1792970" y="307147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 flipV="1">
            <a:off x="16076645" y="-104066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2365310" y="2890720"/>
                </a:moveTo>
                <a:lnTo>
                  <a:pt x="0" y="2890720"/>
                </a:lnTo>
                <a:lnTo>
                  <a:pt x="0" y="0"/>
                </a:lnTo>
                <a:lnTo>
                  <a:pt x="2365310" y="0"/>
                </a:lnTo>
                <a:lnTo>
                  <a:pt x="2365310" y="289072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196826" y="7782149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962334" y="9664559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630400" y="1961735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3259984" y="2299625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0" y="0"/>
                </a:moveTo>
                <a:lnTo>
                  <a:pt x="5802923" y="0"/>
                </a:lnTo>
                <a:lnTo>
                  <a:pt x="5802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 flipV="1">
            <a:off x="8085824" y="8559863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580292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802923" y="0"/>
                </a:lnTo>
                <a:lnTo>
                  <a:pt x="5802923" y="411480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3553245" y="3971305"/>
            <a:ext cx="11181511" cy="367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-Do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anh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thợ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mộc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có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tính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cách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hiền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lành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,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dễ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tin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người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,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không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có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chính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kiến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,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thiếu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hiểu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999" dirty="0" err="1">
                <a:latin typeface="Faustina"/>
                <a:ea typeface="Faustina"/>
                <a:cs typeface="Faustina"/>
                <a:sym typeface="Faustina"/>
              </a:rPr>
              <a:t>biết</a:t>
            </a:r>
            <a:r>
              <a:rPr lang="en-US" sz="6999" dirty="0">
                <a:latin typeface="Faustina"/>
                <a:ea typeface="Faustina"/>
                <a:cs typeface="Faustina"/>
                <a:sym typeface="Faustina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54133" y="579634"/>
            <a:ext cx="14379734" cy="102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30"/>
              </a:lnSpc>
            </a:pPr>
            <a:r>
              <a:rPr lang="en-US" sz="7630" b="1">
                <a:solidFill>
                  <a:srgbClr val="B5838D"/>
                </a:solidFill>
                <a:latin typeface="Faustina Bold"/>
                <a:ea typeface="Faustina Bold"/>
                <a:cs typeface="Faustina Bold"/>
                <a:sym typeface="Faustina Bold"/>
              </a:rPr>
              <a:t>II. Khám phá chi tiết văn bản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79055">
            <a:off x="13351800" y="-570304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381483">
            <a:off x="-3907500" y="430815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457531">
            <a:off x="1562073" y="7433282"/>
            <a:ext cx="1602407" cy="1787901"/>
          </a:xfrm>
          <a:custGeom>
            <a:avLst/>
            <a:gdLst/>
            <a:ahLst/>
            <a:cxnLst/>
            <a:rect l="l" t="t" r="r" b="b"/>
            <a:pathLst>
              <a:path w="1602407" h="1787901">
                <a:moveTo>
                  <a:pt x="0" y="0"/>
                </a:moveTo>
                <a:lnTo>
                  <a:pt x="1602406" y="0"/>
                </a:lnTo>
                <a:lnTo>
                  <a:pt x="1602406" y="1787901"/>
                </a:lnTo>
                <a:lnTo>
                  <a:pt x="0" y="17879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457531">
            <a:off x="16144964" y="4540906"/>
            <a:ext cx="1648316" cy="1839126"/>
          </a:xfrm>
          <a:custGeom>
            <a:avLst/>
            <a:gdLst/>
            <a:ahLst/>
            <a:cxnLst/>
            <a:rect l="l" t="t" r="r" b="b"/>
            <a:pathLst>
              <a:path w="1648316" h="1839126">
                <a:moveTo>
                  <a:pt x="0" y="0"/>
                </a:moveTo>
                <a:lnTo>
                  <a:pt x="1648317" y="0"/>
                </a:lnTo>
                <a:lnTo>
                  <a:pt x="1648317" y="1839126"/>
                </a:lnTo>
                <a:lnTo>
                  <a:pt x="0" y="1839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849820">
            <a:off x="14848576" y="760537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0" y="0"/>
                </a:lnTo>
                <a:lnTo>
                  <a:pt x="1792970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16076645" y="-712947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2365310" y="2890720"/>
                </a:moveTo>
                <a:lnTo>
                  <a:pt x="0" y="2890720"/>
                </a:lnTo>
                <a:lnTo>
                  <a:pt x="0" y="0"/>
                </a:lnTo>
                <a:lnTo>
                  <a:pt x="2365310" y="0"/>
                </a:lnTo>
                <a:lnTo>
                  <a:pt x="2365310" y="289072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96826" y="7782149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962334" y="9664559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408434" y="1352854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3849820" flipH="1" flipV="1">
            <a:off x="1646454" y="-51724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1792970" y="3071470"/>
                </a:moveTo>
                <a:lnTo>
                  <a:pt x="0" y="3071470"/>
                </a:lnTo>
                <a:lnTo>
                  <a:pt x="0" y="0"/>
                </a:lnTo>
                <a:lnTo>
                  <a:pt x="1792970" y="0"/>
                </a:lnTo>
                <a:lnTo>
                  <a:pt x="1792970" y="307147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746060" y="3053749"/>
            <a:ext cx="16513240" cy="4611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28"/>
              </a:lnSpc>
            </a:pP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2.Bài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học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rút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ra</a:t>
            </a:r>
            <a:endParaRPr lang="en-US" sz="5552" b="1" dirty="0">
              <a:solidFill>
                <a:srgbClr val="000000"/>
              </a:solidFill>
              <a:latin typeface="Faustina Bold"/>
              <a:ea typeface="Faustina Bold"/>
              <a:cs typeface="Faustina Bold"/>
              <a:sym typeface="Faustina Bold"/>
            </a:endParaRPr>
          </a:p>
          <a:p>
            <a:pPr algn="l">
              <a:lnSpc>
                <a:spcPts val="7328"/>
              </a:lnSpc>
            </a:pP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Phải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tin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tưởng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vào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bản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thân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,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học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cách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chủ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động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và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có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chính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kiến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của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bản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thân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.</a:t>
            </a:r>
          </a:p>
          <a:p>
            <a:pPr algn="l">
              <a:lnSpc>
                <a:spcPts val="7328"/>
              </a:lnSpc>
              <a:spcBef>
                <a:spcPct val="0"/>
              </a:spcBef>
            </a:pP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Tránh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việc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bị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lời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nói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bên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ngoài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ảnh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hưởng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đến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công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việc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của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mình</a:t>
            </a:r>
            <a:endParaRPr lang="en-US" sz="5552" dirty="0">
              <a:solidFill>
                <a:srgbClr val="000000"/>
              </a:solidFill>
              <a:latin typeface="Faustina"/>
              <a:ea typeface="Faustina"/>
              <a:cs typeface="Faustina"/>
              <a:sym typeface="Faustin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39127" y="297368"/>
            <a:ext cx="14379734" cy="102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30"/>
              </a:lnSpc>
            </a:pPr>
            <a:r>
              <a:rPr lang="en-US" sz="7630" b="1">
                <a:solidFill>
                  <a:srgbClr val="B5838D"/>
                </a:solidFill>
                <a:latin typeface="Faustina Bold"/>
                <a:ea typeface="Faustina Bold"/>
                <a:cs typeface="Faustina Bold"/>
                <a:sym typeface="Faustina Bold"/>
              </a:rPr>
              <a:t>II. Khám phá chi tiết văn bản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79055">
            <a:off x="13351800" y="-570304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381483">
            <a:off x="-3907500" y="430815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457531">
            <a:off x="1137924" y="6846681"/>
            <a:ext cx="1602407" cy="1787901"/>
          </a:xfrm>
          <a:custGeom>
            <a:avLst/>
            <a:gdLst/>
            <a:ahLst/>
            <a:cxnLst/>
            <a:rect l="l" t="t" r="r" b="b"/>
            <a:pathLst>
              <a:path w="1602407" h="1787901">
                <a:moveTo>
                  <a:pt x="0" y="0"/>
                </a:moveTo>
                <a:lnTo>
                  <a:pt x="1602406" y="0"/>
                </a:lnTo>
                <a:lnTo>
                  <a:pt x="1602406" y="1787901"/>
                </a:lnTo>
                <a:lnTo>
                  <a:pt x="0" y="17879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457531">
            <a:off x="13806242" y="699249"/>
            <a:ext cx="1648316" cy="1839126"/>
          </a:xfrm>
          <a:custGeom>
            <a:avLst/>
            <a:gdLst/>
            <a:ahLst/>
            <a:cxnLst/>
            <a:rect l="l" t="t" r="r" b="b"/>
            <a:pathLst>
              <a:path w="1648316" h="1839126">
                <a:moveTo>
                  <a:pt x="0" y="0"/>
                </a:moveTo>
                <a:lnTo>
                  <a:pt x="1648316" y="0"/>
                </a:lnTo>
                <a:lnTo>
                  <a:pt x="1648316" y="1839126"/>
                </a:lnTo>
                <a:lnTo>
                  <a:pt x="0" y="1839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849820">
            <a:off x="14848576" y="760537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0" y="0"/>
                </a:lnTo>
                <a:lnTo>
                  <a:pt x="1792970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16076645" y="-712947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2365310" y="2890720"/>
                </a:moveTo>
                <a:lnTo>
                  <a:pt x="0" y="2890720"/>
                </a:lnTo>
                <a:lnTo>
                  <a:pt x="0" y="0"/>
                </a:lnTo>
                <a:lnTo>
                  <a:pt x="2365310" y="0"/>
                </a:lnTo>
                <a:lnTo>
                  <a:pt x="2365310" y="289072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96826" y="7782149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962334" y="9664559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408434" y="1352854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3849820" flipH="1" flipV="1">
            <a:off x="1646454" y="-51724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1792970" y="3071470"/>
                </a:moveTo>
                <a:lnTo>
                  <a:pt x="0" y="3071470"/>
                </a:lnTo>
                <a:lnTo>
                  <a:pt x="0" y="0"/>
                </a:lnTo>
                <a:lnTo>
                  <a:pt x="1792970" y="0"/>
                </a:lnTo>
                <a:lnTo>
                  <a:pt x="1792970" y="307147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939127" y="297368"/>
            <a:ext cx="14379734" cy="102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30"/>
              </a:lnSpc>
            </a:pPr>
            <a:r>
              <a:rPr lang="en-US" sz="7630" b="1">
                <a:solidFill>
                  <a:srgbClr val="B5838D"/>
                </a:solidFill>
                <a:latin typeface="Faustina Bold"/>
                <a:ea typeface="Faustina Bold"/>
                <a:cs typeface="Faustina Bold"/>
                <a:sym typeface="Faustina Bold"/>
              </a:rPr>
              <a:t>III. Tổng kết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0022" y="3520636"/>
            <a:ext cx="17079928" cy="2993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8"/>
              </a:lnSpc>
            </a:pPr>
            <a:r>
              <a:rPr lang="en-US" sz="6052" b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1.Nghệ thuật</a:t>
            </a:r>
          </a:p>
          <a:p>
            <a:pPr algn="l">
              <a:lnSpc>
                <a:spcPts val="7988"/>
              </a:lnSpc>
            </a:pPr>
            <a:r>
              <a:rPr lang="en-US" sz="6052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-Tình tiết truyện đơn giản</a:t>
            </a:r>
          </a:p>
          <a:p>
            <a:pPr algn="l">
              <a:lnSpc>
                <a:spcPts val="7988"/>
              </a:lnSpc>
              <a:spcBef>
                <a:spcPct val="0"/>
              </a:spcBef>
            </a:pPr>
            <a:r>
              <a:rPr lang="en-US" sz="6052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-Ngôn ngữ giàu hình ảnh, hóm hỉnh pha châm biếm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79055">
            <a:off x="13351800" y="-570304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381483">
            <a:off x="-3907500" y="430815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457531">
            <a:off x="1137924" y="6846681"/>
            <a:ext cx="1602407" cy="1787901"/>
          </a:xfrm>
          <a:custGeom>
            <a:avLst/>
            <a:gdLst/>
            <a:ahLst/>
            <a:cxnLst/>
            <a:rect l="l" t="t" r="r" b="b"/>
            <a:pathLst>
              <a:path w="1602407" h="1787901">
                <a:moveTo>
                  <a:pt x="0" y="0"/>
                </a:moveTo>
                <a:lnTo>
                  <a:pt x="1602406" y="0"/>
                </a:lnTo>
                <a:lnTo>
                  <a:pt x="1602406" y="1787901"/>
                </a:lnTo>
                <a:lnTo>
                  <a:pt x="0" y="17879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457531">
            <a:off x="13806242" y="699249"/>
            <a:ext cx="1648316" cy="1839126"/>
          </a:xfrm>
          <a:custGeom>
            <a:avLst/>
            <a:gdLst/>
            <a:ahLst/>
            <a:cxnLst/>
            <a:rect l="l" t="t" r="r" b="b"/>
            <a:pathLst>
              <a:path w="1648316" h="1839126">
                <a:moveTo>
                  <a:pt x="0" y="0"/>
                </a:moveTo>
                <a:lnTo>
                  <a:pt x="1648316" y="0"/>
                </a:lnTo>
                <a:lnTo>
                  <a:pt x="1648316" y="1839126"/>
                </a:lnTo>
                <a:lnTo>
                  <a:pt x="0" y="1839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849820">
            <a:off x="14848576" y="760537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0" y="0"/>
                </a:lnTo>
                <a:lnTo>
                  <a:pt x="1792970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16076645" y="-712947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2365310" y="2890720"/>
                </a:moveTo>
                <a:lnTo>
                  <a:pt x="0" y="2890720"/>
                </a:lnTo>
                <a:lnTo>
                  <a:pt x="0" y="0"/>
                </a:lnTo>
                <a:lnTo>
                  <a:pt x="2365310" y="0"/>
                </a:lnTo>
                <a:lnTo>
                  <a:pt x="2365310" y="289072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96826" y="7782149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962334" y="9664559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408434" y="1352854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3849820" flipH="1" flipV="1">
            <a:off x="1646454" y="-51724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1792970" y="3071470"/>
                </a:moveTo>
                <a:lnTo>
                  <a:pt x="0" y="3071470"/>
                </a:lnTo>
                <a:lnTo>
                  <a:pt x="0" y="0"/>
                </a:lnTo>
                <a:lnTo>
                  <a:pt x="1792970" y="0"/>
                </a:lnTo>
                <a:lnTo>
                  <a:pt x="1792970" y="307147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939127" y="297368"/>
            <a:ext cx="14379734" cy="102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30"/>
              </a:lnSpc>
            </a:pPr>
            <a:r>
              <a:rPr lang="en-US" sz="7630" b="1">
                <a:solidFill>
                  <a:srgbClr val="B5838D"/>
                </a:solidFill>
                <a:latin typeface="Faustina Bold"/>
                <a:ea typeface="Faustina Bold"/>
                <a:cs typeface="Faustina Bold"/>
                <a:sym typeface="Faustina Bold"/>
              </a:rPr>
              <a:t>III. Tổng kết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0022" y="3520636"/>
            <a:ext cx="17079928" cy="4003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8"/>
              </a:lnSpc>
            </a:pPr>
            <a:r>
              <a:rPr lang="en-US" sz="6052" b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2.Nội dung</a:t>
            </a:r>
          </a:p>
          <a:p>
            <a:pPr algn="l">
              <a:lnSpc>
                <a:spcPts val="7988"/>
              </a:lnSpc>
              <a:spcBef>
                <a:spcPct val="0"/>
              </a:spcBef>
            </a:pPr>
            <a:r>
              <a:rPr lang="en-US" sz="6052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-Mượn câu chuyện về người thợ mộc để ám chỉ những người thiếu chủ kiến khi làm việc và không suy xét kĩ khi nghe người khác góp ý.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81483">
            <a:off x="-3907500" y="430815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315856" y="3322955"/>
            <a:ext cx="9656288" cy="3926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99"/>
              </a:lnSpc>
            </a:pPr>
            <a:r>
              <a:rPr lang="en-US" sz="15099">
                <a:solidFill>
                  <a:srgbClr val="B5838D"/>
                </a:solidFill>
                <a:latin typeface="Wedges"/>
                <a:ea typeface="Wedges"/>
                <a:cs typeface="Wedges"/>
                <a:sym typeface="Wedges"/>
              </a:rPr>
              <a:t>Thank</a:t>
            </a:r>
          </a:p>
          <a:p>
            <a:pPr algn="ctr">
              <a:lnSpc>
                <a:spcPts val="15099"/>
              </a:lnSpc>
            </a:pPr>
            <a:r>
              <a:rPr lang="en-US" sz="15099">
                <a:solidFill>
                  <a:srgbClr val="B5838D"/>
                </a:solidFill>
                <a:latin typeface="Wedges"/>
                <a:ea typeface="Wedges"/>
                <a:cs typeface="Wedges"/>
                <a:sym typeface="Wedges"/>
              </a:rPr>
              <a:t>You</a:t>
            </a:r>
          </a:p>
        </p:txBody>
      </p:sp>
      <p:sp>
        <p:nvSpPr>
          <p:cNvPr id="4" name="Freeform 4"/>
          <p:cNvSpPr/>
          <p:nvPr/>
        </p:nvSpPr>
        <p:spPr>
          <a:xfrm rot="-2779055">
            <a:off x="13351800" y="-5094162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4"/>
                </a:lnTo>
                <a:lnTo>
                  <a:pt x="0" y="12245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457531">
            <a:off x="1773293" y="7294565"/>
            <a:ext cx="1843945" cy="2057400"/>
          </a:xfrm>
          <a:custGeom>
            <a:avLst/>
            <a:gdLst/>
            <a:ahLst/>
            <a:cxnLst/>
            <a:rect l="l" t="t" r="r" b="b"/>
            <a:pathLst>
              <a:path w="1843945" h="2057400">
                <a:moveTo>
                  <a:pt x="0" y="0"/>
                </a:moveTo>
                <a:lnTo>
                  <a:pt x="1843945" y="0"/>
                </a:lnTo>
                <a:lnTo>
                  <a:pt x="184394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7457531">
            <a:off x="13453750" y="636873"/>
            <a:ext cx="1843945" cy="2057400"/>
          </a:xfrm>
          <a:custGeom>
            <a:avLst/>
            <a:gdLst/>
            <a:ahLst/>
            <a:cxnLst/>
            <a:rect l="l" t="t" r="r" b="b"/>
            <a:pathLst>
              <a:path w="1843945" h="2057400">
                <a:moveTo>
                  <a:pt x="0" y="0"/>
                </a:moveTo>
                <a:lnTo>
                  <a:pt x="1843945" y="0"/>
                </a:lnTo>
                <a:lnTo>
                  <a:pt x="184394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3849820">
            <a:off x="14848576" y="760537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0" y="0"/>
                </a:lnTo>
                <a:lnTo>
                  <a:pt x="1792970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3849820" flipH="1" flipV="1">
            <a:off x="1646454" y="-51724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1792970" y="3071470"/>
                </a:moveTo>
                <a:lnTo>
                  <a:pt x="0" y="3071470"/>
                </a:lnTo>
                <a:lnTo>
                  <a:pt x="0" y="0"/>
                </a:lnTo>
                <a:lnTo>
                  <a:pt x="1792970" y="0"/>
                </a:lnTo>
                <a:lnTo>
                  <a:pt x="1792970" y="307147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 flipV="1">
            <a:off x="16076645" y="-104066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2365310" y="2890720"/>
                </a:moveTo>
                <a:lnTo>
                  <a:pt x="0" y="2890720"/>
                </a:lnTo>
                <a:lnTo>
                  <a:pt x="0" y="0"/>
                </a:lnTo>
                <a:lnTo>
                  <a:pt x="2365310" y="0"/>
                </a:lnTo>
                <a:lnTo>
                  <a:pt x="2365310" y="289072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196826" y="7782149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962334" y="9664559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630400" y="1961735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3259984" y="2299625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0" y="0"/>
                </a:moveTo>
                <a:lnTo>
                  <a:pt x="5802923" y="0"/>
                </a:lnTo>
                <a:lnTo>
                  <a:pt x="5802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571667" y="-1953334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0" y="0"/>
                </a:moveTo>
                <a:lnTo>
                  <a:pt x="5802923" y="0"/>
                </a:lnTo>
                <a:lnTo>
                  <a:pt x="5802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flipH="1" flipV="1">
            <a:off x="8085824" y="8559863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580292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802923" y="0"/>
                </a:lnTo>
                <a:lnTo>
                  <a:pt x="5802923" y="411480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79055">
            <a:off x="13351800" y="-570304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381483">
            <a:off x="-3907500" y="430815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457531">
            <a:off x="1137924" y="6846681"/>
            <a:ext cx="1602407" cy="1787901"/>
          </a:xfrm>
          <a:custGeom>
            <a:avLst/>
            <a:gdLst/>
            <a:ahLst/>
            <a:cxnLst/>
            <a:rect l="l" t="t" r="r" b="b"/>
            <a:pathLst>
              <a:path w="1602407" h="1787901">
                <a:moveTo>
                  <a:pt x="0" y="0"/>
                </a:moveTo>
                <a:lnTo>
                  <a:pt x="1602406" y="0"/>
                </a:lnTo>
                <a:lnTo>
                  <a:pt x="1602406" y="1787901"/>
                </a:lnTo>
                <a:lnTo>
                  <a:pt x="0" y="17879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457531">
            <a:off x="13806242" y="699249"/>
            <a:ext cx="1648316" cy="1839126"/>
          </a:xfrm>
          <a:custGeom>
            <a:avLst/>
            <a:gdLst/>
            <a:ahLst/>
            <a:cxnLst/>
            <a:rect l="l" t="t" r="r" b="b"/>
            <a:pathLst>
              <a:path w="1648316" h="1839126">
                <a:moveTo>
                  <a:pt x="0" y="0"/>
                </a:moveTo>
                <a:lnTo>
                  <a:pt x="1648316" y="0"/>
                </a:lnTo>
                <a:lnTo>
                  <a:pt x="1648316" y="1839126"/>
                </a:lnTo>
                <a:lnTo>
                  <a:pt x="0" y="1839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849820">
            <a:off x="14848576" y="760537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0" y="0"/>
                </a:lnTo>
                <a:lnTo>
                  <a:pt x="1792970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16076645" y="-712947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2365310" y="2890720"/>
                </a:moveTo>
                <a:lnTo>
                  <a:pt x="0" y="2890720"/>
                </a:lnTo>
                <a:lnTo>
                  <a:pt x="0" y="0"/>
                </a:lnTo>
                <a:lnTo>
                  <a:pt x="2365310" y="0"/>
                </a:lnTo>
                <a:lnTo>
                  <a:pt x="2365310" y="289072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96826" y="7782149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962334" y="9664559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630400" y="1352854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766415" y="3333750"/>
            <a:ext cx="8755171" cy="390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b="1">
                <a:solidFill>
                  <a:srgbClr val="B5838D"/>
                </a:solidFill>
                <a:latin typeface="Faustina Bold"/>
                <a:ea typeface="Faustina Bold"/>
                <a:cs typeface="Faustina Bold"/>
                <a:sym typeface="Faustina Bold"/>
              </a:rPr>
              <a:t>A.Tri thức ngữ văn</a:t>
            </a:r>
          </a:p>
        </p:txBody>
      </p:sp>
      <p:sp>
        <p:nvSpPr>
          <p:cNvPr id="12" name="Freeform 12"/>
          <p:cNvSpPr/>
          <p:nvPr/>
        </p:nvSpPr>
        <p:spPr>
          <a:xfrm>
            <a:off x="-4355123" y="1618812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0" y="0"/>
                </a:moveTo>
                <a:lnTo>
                  <a:pt x="5802923" y="0"/>
                </a:lnTo>
                <a:lnTo>
                  <a:pt x="5802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29096" y="581744"/>
            <a:ext cx="1128073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 b="1" dirty="0">
                <a:solidFill>
                  <a:srgbClr val="B5838D"/>
                </a:solidFill>
                <a:latin typeface="Faustina"/>
                <a:ea typeface="Faustina"/>
                <a:cs typeface="Faustina"/>
                <a:sym typeface="Faustina"/>
              </a:rPr>
              <a:t>1.Truyện </a:t>
            </a:r>
            <a:r>
              <a:rPr lang="en-US" sz="9000" b="1" dirty="0" err="1">
                <a:solidFill>
                  <a:srgbClr val="B5838D"/>
                </a:solidFill>
                <a:latin typeface="Faustina"/>
                <a:ea typeface="Faustina"/>
                <a:cs typeface="Faustina"/>
                <a:sym typeface="Faustina"/>
              </a:rPr>
              <a:t>ngụ</a:t>
            </a:r>
            <a:r>
              <a:rPr lang="en-US" sz="9000" b="1" dirty="0">
                <a:solidFill>
                  <a:srgbClr val="B5838D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9000" b="1" dirty="0" err="1">
                <a:solidFill>
                  <a:srgbClr val="B5838D"/>
                </a:solidFill>
                <a:latin typeface="Faustina"/>
                <a:ea typeface="Faustina"/>
                <a:cs typeface="Faustina"/>
                <a:sym typeface="Faustina"/>
              </a:rPr>
              <a:t>ngôn</a:t>
            </a:r>
            <a:endParaRPr lang="en-US" sz="9000" b="1" dirty="0">
              <a:solidFill>
                <a:srgbClr val="B5838D"/>
              </a:solidFill>
              <a:latin typeface="Faustina"/>
              <a:ea typeface="Faustina"/>
              <a:cs typeface="Faustina"/>
              <a:sym typeface="Faustina"/>
            </a:endParaRPr>
          </a:p>
        </p:txBody>
      </p:sp>
      <p:sp>
        <p:nvSpPr>
          <p:cNvPr id="3" name="Freeform 3"/>
          <p:cNvSpPr/>
          <p:nvPr/>
        </p:nvSpPr>
        <p:spPr>
          <a:xfrm rot="-2779055">
            <a:off x="13351800" y="-570304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6381483">
            <a:off x="-3907500" y="430815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457531">
            <a:off x="1137924" y="6846681"/>
            <a:ext cx="1602407" cy="1787901"/>
          </a:xfrm>
          <a:custGeom>
            <a:avLst/>
            <a:gdLst/>
            <a:ahLst/>
            <a:cxnLst/>
            <a:rect l="l" t="t" r="r" b="b"/>
            <a:pathLst>
              <a:path w="1602407" h="1787901">
                <a:moveTo>
                  <a:pt x="0" y="0"/>
                </a:moveTo>
                <a:lnTo>
                  <a:pt x="1602406" y="0"/>
                </a:lnTo>
                <a:lnTo>
                  <a:pt x="1602406" y="1787901"/>
                </a:lnTo>
                <a:lnTo>
                  <a:pt x="0" y="17879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7457531">
            <a:off x="13806242" y="699249"/>
            <a:ext cx="1648316" cy="1839126"/>
          </a:xfrm>
          <a:custGeom>
            <a:avLst/>
            <a:gdLst/>
            <a:ahLst/>
            <a:cxnLst/>
            <a:rect l="l" t="t" r="r" b="b"/>
            <a:pathLst>
              <a:path w="1648316" h="1839126">
                <a:moveTo>
                  <a:pt x="0" y="0"/>
                </a:moveTo>
                <a:lnTo>
                  <a:pt x="1648316" y="0"/>
                </a:lnTo>
                <a:lnTo>
                  <a:pt x="1648316" y="1839126"/>
                </a:lnTo>
                <a:lnTo>
                  <a:pt x="0" y="1839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3849820">
            <a:off x="14848576" y="760537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0" y="0"/>
                </a:lnTo>
                <a:lnTo>
                  <a:pt x="1792970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16076645" y="-712947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2365310" y="2890720"/>
                </a:moveTo>
                <a:lnTo>
                  <a:pt x="0" y="2890720"/>
                </a:lnTo>
                <a:lnTo>
                  <a:pt x="0" y="0"/>
                </a:lnTo>
                <a:lnTo>
                  <a:pt x="2365310" y="0"/>
                </a:lnTo>
                <a:lnTo>
                  <a:pt x="2365310" y="289072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96826" y="7782149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962334" y="9664559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408434" y="1352854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3863796" y="1701904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0" y="0"/>
                </a:moveTo>
                <a:lnTo>
                  <a:pt x="5802923" y="0"/>
                </a:lnTo>
                <a:lnTo>
                  <a:pt x="5802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3849820" flipH="1" flipV="1">
            <a:off x="1646454" y="-51724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1792970" y="3071470"/>
                </a:moveTo>
                <a:lnTo>
                  <a:pt x="0" y="3071470"/>
                </a:lnTo>
                <a:lnTo>
                  <a:pt x="0" y="0"/>
                </a:lnTo>
                <a:lnTo>
                  <a:pt x="1792970" y="0"/>
                </a:lnTo>
                <a:lnTo>
                  <a:pt x="1792970" y="307147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985829" y="3817706"/>
            <a:ext cx="16666298" cy="3336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6021" lvl="1" algn="just">
              <a:lnSpc>
                <a:spcPts val="8877"/>
              </a:lnSpc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Hình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thức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tự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sự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cỡ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nhỏ</a:t>
            </a:r>
            <a:endParaRPr lang="en-US" sz="6725" dirty="0">
              <a:solidFill>
                <a:srgbClr val="000000"/>
              </a:solidFill>
              <a:latin typeface="Faustina"/>
              <a:ea typeface="Faustina"/>
              <a:cs typeface="Faustina"/>
              <a:sym typeface="Faustina"/>
            </a:endParaRPr>
          </a:p>
          <a:p>
            <a:pPr marL="726021" lvl="1" algn="l">
              <a:lnSpc>
                <a:spcPts val="8877"/>
              </a:lnSpc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Trình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bày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bài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học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,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đạo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lí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,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kinh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nghiệm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sống</a:t>
            </a:r>
            <a:endParaRPr lang="en-US" sz="6725" dirty="0">
              <a:solidFill>
                <a:srgbClr val="000000"/>
              </a:solidFill>
              <a:latin typeface="Faustina"/>
              <a:ea typeface="Faustina"/>
              <a:cs typeface="Faustina"/>
              <a:sym typeface="Faustina"/>
            </a:endParaRPr>
          </a:p>
          <a:p>
            <a:pPr marL="726021" lvl="1" algn="just">
              <a:lnSpc>
                <a:spcPts val="8877"/>
              </a:lnSpc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Lối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diễn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đạt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bóng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gió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,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ngụ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81483">
            <a:off x="-4869834" y="4550007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4999" y="0"/>
                </a:lnTo>
                <a:lnTo>
                  <a:pt x="7814999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7457531">
            <a:off x="1417465" y="7936608"/>
            <a:ext cx="1602407" cy="1787901"/>
          </a:xfrm>
          <a:custGeom>
            <a:avLst/>
            <a:gdLst/>
            <a:ahLst/>
            <a:cxnLst/>
            <a:rect l="l" t="t" r="r" b="b"/>
            <a:pathLst>
              <a:path w="1602407" h="1787901">
                <a:moveTo>
                  <a:pt x="0" y="0"/>
                </a:moveTo>
                <a:lnTo>
                  <a:pt x="1602407" y="0"/>
                </a:lnTo>
                <a:lnTo>
                  <a:pt x="1602407" y="1787901"/>
                </a:lnTo>
                <a:lnTo>
                  <a:pt x="0" y="17879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849820">
            <a:off x="14848576" y="760537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0" y="0"/>
                </a:lnTo>
                <a:lnTo>
                  <a:pt x="1792970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96826" y="7782149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962334" y="9664559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177485" y="429877"/>
            <a:ext cx="10591286" cy="12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34"/>
              </a:lnSpc>
            </a:pPr>
            <a:r>
              <a:rPr lang="en-US" sz="9634">
                <a:solidFill>
                  <a:srgbClr val="B5838D"/>
                </a:solidFill>
                <a:latin typeface="Faustina"/>
                <a:ea typeface="Faustina"/>
                <a:cs typeface="Faustina"/>
                <a:sym typeface="Faustina"/>
              </a:rPr>
              <a:t>2. Một số đặc điểm</a:t>
            </a:r>
          </a:p>
        </p:txBody>
      </p:sp>
      <p:sp>
        <p:nvSpPr>
          <p:cNvPr id="8" name="Freeform 8"/>
          <p:cNvSpPr/>
          <p:nvPr/>
        </p:nvSpPr>
        <p:spPr>
          <a:xfrm>
            <a:off x="-4817094" y="1504333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0" y="0"/>
                </a:moveTo>
                <a:lnTo>
                  <a:pt x="5802923" y="0"/>
                </a:lnTo>
                <a:lnTo>
                  <a:pt x="5802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972144" y="-2359308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 flipV="1">
            <a:off x="9473128" y="8267700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580292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802923" y="0"/>
                </a:lnTo>
                <a:lnTo>
                  <a:pt x="5802923" y="411480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85413" y="2182294"/>
            <a:ext cx="16119516" cy="6873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5"/>
              </a:lnSpc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Hình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thức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</a:t>
            </a:r>
          </a:p>
          <a:p>
            <a:pPr algn="l">
              <a:lnSpc>
                <a:spcPts val="6725"/>
              </a:lnSpc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Nhân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vật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</a:t>
            </a:r>
          </a:p>
          <a:p>
            <a:pPr algn="l">
              <a:lnSpc>
                <a:spcPts val="6725"/>
              </a:lnSpc>
            </a:pPr>
            <a:endParaRPr lang="en-US" sz="6725" dirty="0">
              <a:solidFill>
                <a:srgbClr val="000000"/>
              </a:solidFill>
              <a:latin typeface="Faustina"/>
              <a:ea typeface="Faustina"/>
              <a:cs typeface="Faustina"/>
              <a:sym typeface="Faustina"/>
            </a:endParaRPr>
          </a:p>
          <a:p>
            <a:pPr algn="l">
              <a:lnSpc>
                <a:spcPts val="6725"/>
              </a:lnSpc>
            </a:pPr>
            <a:endParaRPr lang="en-US" sz="6725" dirty="0">
              <a:solidFill>
                <a:srgbClr val="000000"/>
              </a:solidFill>
              <a:latin typeface="Faustina"/>
              <a:ea typeface="Faustina"/>
              <a:cs typeface="Faustina"/>
              <a:sym typeface="Faustina"/>
            </a:endParaRPr>
          </a:p>
          <a:p>
            <a:pPr algn="l">
              <a:lnSpc>
                <a:spcPts val="6725"/>
              </a:lnSpc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Mục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đích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</a:t>
            </a:r>
          </a:p>
          <a:p>
            <a:pPr algn="l">
              <a:lnSpc>
                <a:spcPts val="6725"/>
              </a:lnSpc>
            </a:pPr>
            <a:endParaRPr lang="en-US" sz="6725" dirty="0">
              <a:solidFill>
                <a:srgbClr val="000000"/>
              </a:solidFill>
              <a:latin typeface="Faustina"/>
              <a:ea typeface="Faustina"/>
              <a:cs typeface="Faustina"/>
              <a:sym typeface="Faustina"/>
            </a:endParaRPr>
          </a:p>
          <a:p>
            <a:pPr algn="l">
              <a:lnSpc>
                <a:spcPts val="6725"/>
              </a:lnSpc>
            </a:pPr>
            <a:endParaRPr lang="en-US" sz="6725" dirty="0">
              <a:solidFill>
                <a:srgbClr val="000000"/>
              </a:solidFill>
              <a:latin typeface="Faustina"/>
              <a:ea typeface="Faustina"/>
              <a:cs typeface="Faustina"/>
              <a:sym typeface="Faustina"/>
            </a:endParaRPr>
          </a:p>
          <a:p>
            <a:pPr algn="l">
              <a:lnSpc>
                <a:spcPts val="6725"/>
              </a:lnSpc>
              <a:spcBef>
                <a:spcPct val="0"/>
              </a:spcBef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Ngôn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ngữ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A8787C-E7D4-D3A2-9034-FEBF7BEBE2C2}"/>
              </a:ext>
            </a:extLst>
          </p:cNvPr>
          <p:cNvSpPr txBox="1"/>
          <p:nvPr/>
        </p:nvSpPr>
        <p:spPr>
          <a:xfrm>
            <a:off x="5321985" y="1751547"/>
            <a:ext cx="12107779" cy="11280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ngắn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gọn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,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viết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bằng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văn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xuôi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,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thơ</a:t>
            </a:r>
            <a:endParaRPr lang="en-US" sz="673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0C9773-2FC4-5AFD-D962-7F5BD7C85BC5}"/>
              </a:ext>
            </a:extLst>
          </p:cNvPr>
          <p:cNvSpPr txBox="1"/>
          <p:nvPr/>
        </p:nvSpPr>
        <p:spPr>
          <a:xfrm>
            <a:off x="4943277" y="3073354"/>
            <a:ext cx="12687716" cy="21636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con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người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,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đồ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vật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, con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vật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được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nhân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hóa</a:t>
            </a:r>
            <a:endParaRPr lang="en-US" sz="673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EEACFF-4AE5-C129-F5FC-D9C67122832D}"/>
              </a:ext>
            </a:extLst>
          </p:cNvPr>
          <p:cNvSpPr txBox="1"/>
          <p:nvPr/>
        </p:nvSpPr>
        <p:spPr>
          <a:xfrm>
            <a:off x="4943277" y="5624573"/>
            <a:ext cx="12192416" cy="21636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nêu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lên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tư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tưởng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đạo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lí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,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bài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học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cuộc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sống</a:t>
            </a:r>
            <a:endParaRPr lang="en-US" sz="673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865F1-2CA6-C634-44A3-1927B8FADD1E}"/>
              </a:ext>
            </a:extLst>
          </p:cNvPr>
          <p:cNvSpPr txBox="1"/>
          <p:nvPr/>
        </p:nvSpPr>
        <p:spPr>
          <a:xfrm>
            <a:off x="4967115" y="8121776"/>
            <a:ext cx="9358485" cy="11280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giàu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hình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ảnh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,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hài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hước</a:t>
            </a:r>
            <a:endParaRPr lang="en-US" sz="673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79055">
            <a:off x="13796861" y="-6122862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4999" y="0"/>
                </a:lnTo>
                <a:lnTo>
                  <a:pt x="7814999" y="12245724"/>
                </a:lnTo>
                <a:lnTo>
                  <a:pt x="0" y="12245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381483">
            <a:off x="-3907500" y="430815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457531">
            <a:off x="1137924" y="6846681"/>
            <a:ext cx="1602407" cy="1787901"/>
          </a:xfrm>
          <a:custGeom>
            <a:avLst/>
            <a:gdLst/>
            <a:ahLst/>
            <a:cxnLst/>
            <a:rect l="l" t="t" r="r" b="b"/>
            <a:pathLst>
              <a:path w="1602407" h="1787901">
                <a:moveTo>
                  <a:pt x="0" y="0"/>
                </a:moveTo>
                <a:lnTo>
                  <a:pt x="1602406" y="0"/>
                </a:lnTo>
                <a:lnTo>
                  <a:pt x="1602406" y="1787901"/>
                </a:lnTo>
                <a:lnTo>
                  <a:pt x="0" y="17879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457531">
            <a:off x="14804382" y="584770"/>
            <a:ext cx="1648316" cy="1839126"/>
          </a:xfrm>
          <a:custGeom>
            <a:avLst/>
            <a:gdLst/>
            <a:ahLst/>
            <a:cxnLst/>
            <a:rect l="l" t="t" r="r" b="b"/>
            <a:pathLst>
              <a:path w="1648316" h="1839126">
                <a:moveTo>
                  <a:pt x="0" y="0"/>
                </a:moveTo>
                <a:lnTo>
                  <a:pt x="1648317" y="0"/>
                </a:lnTo>
                <a:lnTo>
                  <a:pt x="1648317" y="1839126"/>
                </a:lnTo>
                <a:lnTo>
                  <a:pt x="0" y="1839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849820">
            <a:off x="14848576" y="760537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0" y="0"/>
                </a:lnTo>
                <a:lnTo>
                  <a:pt x="1792970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16076645" y="-712947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2365310" y="2890720"/>
                </a:moveTo>
                <a:lnTo>
                  <a:pt x="0" y="2890720"/>
                </a:lnTo>
                <a:lnTo>
                  <a:pt x="0" y="0"/>
                </a:lnTo>
                <a:lnTo>
                  <a:pt x="2365310" y="0"/>
                </a:lnTo>
                <a:lnTo>
                  <a:pt x="2365310" y="289072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96826" y="7782149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962334" y="9664559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076645" y="1352854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70715" y="3998402"/>
            <a:ext cx="9718343" cy="207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>
                <a:solidFill>
                  <a:srgbClr val="B5838D"/>
                </a:solidFill>
                <a:latin typeface="Faustina Bold"/>
                <a:ea typeface="Faustina Bold"/>
                <a:cs typeface="Faustina Bold"/>
                <a:sym typeface="Faustina Bold"/>
              </a:rPr>
              <a:t>B. Đọc hiểu văn bản “Đẽo cày giữa đường”</a:t>
            </a:r>
          </a:p>
        </p:txBody>
      </p:sp>
      <p:sp>
        <p:nvSpPr>
          <p:cNvPr id="12" name="Freeform 12"/>
          <p:cNvSpPr/>
          <p:nvPr/>
        </p:nvSpPr>
        <p:spPr>
          <a:xfrm flipH="1" flipV="1">
            <a:off x="17259300" y="7351958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580292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802923" y="0"/>
                </a:lnTo>
                <a:lnTo>
                  <a:pt x="5802923" y="411480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3140600" y="-787260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390735" y="923755"/>
            <a:ext cx="8027488" cy="8439489"/>
          </a:xfrm>
          <a:custGeom>
            <a:avLst/>
            <a:gdLst/>
            <a:ahLst/>
            <a:cxnLst/>
            <a:rect l="l" t="t" r="r" b="b"/>
            <a:pathLst>
              <a:path w="8027488" h="8439489">
                <a:moveTo>
                  <a:pt x="0" y="0"/>
                </a:moveTo>
                <a:lnTo>
                  <a:pt x="8027488" y="0"/>
                </a:lnTo>
                <a:lnTo>
                  <a:pt x="8027488" y="8439490"/>
                </a:lnTo>
                <a:lnTo>
                  <a:pt x="0" y="843949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0122" r="-2012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79055">
            <a:off x="13796861" y="-6122862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4999" y="0"/>
                </a:lnTo>
                <a:lnTo>
                  <a:pt x="7814999" y="12245724"/>
                </a:lnTo>
                <a:lnTo>
                  <a:pt x="0" y="12245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381483">
            <a:off x="-3907500" y="430815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457531">
            <a:off x="1137924" y="6846681"/>
            <a:ext cx="1602407" cy="1787901"/>
          </a:xfrm>
          <a:custGeom>
            <a:avLst/>
            <a:gdLst/>
            <a:ahLst/>
            <a:cxnLst/>
            <a:rect l="l" t="t" r="r" b="b"/>
            <a:pathLst>
              <a:path w="1602407" h="1787901">
                <a:moveTo>
                  <a:pt x="0" y="0"/>
                </a:moveTo>
                <a:lnTo>
                  <a:pt x="1602406" y="0"/>
                </a:lnTo>
                <a:lnTo>
                  <a:pt x="1602406" y="1787901"/>
                </a:lnTo>
                <a:lnTo>
                  <a:pt x="0" y="17879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457531">
            <a:off x="14804382" y="584770"/>
            <a:ext cx="1648316" cy="1839126"/>
          </a:xfrm>
          <a:custGeom>
            <a:avLst/>
            <a:gdLst/>
            <a:ahLst/>
            <a:cxnLst/>
            <a:rect l="l" t="t" r="r" b="b"/>
            <a:pathLst>
              <a:path w="1648316" h="1839126">
                <a:moveTo>
                  <a:pt x="0" y="0"/>
                </a:moveTo>
                <a:lnTo>
                  <a:pt x="1648317" y="0"/>
                </a:lnTo>
                <a:lnTo>
                  <a:pt x="1648317" y="1839126"/>
                </a:lnTo>
                <a:lnTo>
                  <a:pt x="0" y="1839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849820">
            <a:off x="14848576" y="760537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0" y="0"/>
                </a:lnTo>
                <a:lnTo>
                  <a:pt x="1792970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16076645" y="-712947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2365310" y="2890720"/>
                </a:moveTo>
                <a:lnTo>
                  <a:pt x="0" y="2890720"/>
                </a:lnTo>
                <a:lnTo>
                  <a:pt x="0" y="0"/>
                </a:lnTo>
                <a:lnTo>
                  <a:pt x="2365310" y="0"/>
                </a:lnTo>
                <a:lnTo>
                  <a:pt x="2365310" y="289072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96826" y="7782149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962334" y="9664559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076645" y="1352854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939127" y="221506"/>
            <a:ext cx="14417669" cy="128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30"/>
              </a:lnSpc>
            </a:pPr>
            <a:r>
              <a:rPr lang="en-US" sz="9630" b="1">
                <a:solidFill>
                  <a:srgbClr val="B5838D"/>
                </a:solidFill>
                <a:latin typeface="Faustina Bold"/>
                <a:ea typeface="Faustina Bold"/>
                <a:cs typeface="Faustina Bold"/>
                <a:sym typeface="Faustina Bold"/>
              </a:rPr>
              <a:t>I. Khám phá chung văn bản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5829" y="2311123"/>
            <a:ext cx="17413255" cy="6819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5"/>
              </a:lnSpc>
            </a:pPr>
            <a:r>
              <a:rPr lang="en-US" sz="6725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1.Đọc - </a:t>
            </a:r>
            <a:r>
              <a:rPr lang="en-US" sz="6725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chú</a:t>
            </a:r>
            <a:r>
              <a:rPr lang="en-US" sz="6725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6725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thích</a:t>
            </a:r>
            <a:endParaRPr lang="en-US" sz="6725" b="1" dirty="0">
              <a:solidFill>
                <a:srgbClr val="000000"/>
              </a:solidFill>
              <a:latin typeface="Faustina Bold"/>
              <a:ea typeface="Faustina Bold"/>
              <a:cs typeface="Faustina Bold"/>
              <a:sym typeface="Faustina Bold"/>
            </a:endParaRPr>
          </a:p>
          <a:p>
            <a:pPr algn="l">
              <a:lnSpc>
                <a:spcPts val="6725"/>
              </a:lnSpc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a.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Đọc</a:t>
            </a:r>
            <a:endParaRPr lang="en-US" sz="6725" dirty="0">
              <a:solidFill>
                <a:srgbClr val="000000"/>
              </a:solidFill>
              <a:latin typeface="Faustina"/>
              <a:ea typeface="Faustina"/>
              <a:cs typeface="Faustina"/>
              <a:sym typeface="Faustina"/>
            </a:endParaRPr>
          </a:p>
          <a:p>
            <a:pPr algn="just">
              <a:lnSpc>
                <a:spcPts val="6725"/>
              </a:lnSpc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b.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Chú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thích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</a:t>
            </a:r>
          </a:p>
          <a:p>
            <a:pPr algn="l">
              <a:lnSpc>
                <a:spcPts val="6725"/>
              </a:lnSpc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-Quan: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đơn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vị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tiền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tệ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thời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xưa</a:t>
            </a:r>
            <a:endParaRPr lang="en-US" sz="6725" dirty="0">
              <a:solidFill>
                <a:srgbClr val="000000"/>
              </a:solidFill>
              <a:latin typeface="Faustina"/>
              <a:ea typeface="Faustina"/>
              <a:cs typeface="Faustina"/>
              <a:sym typeface="Faustina"/>
            </a:endParaRPr>
          </a:p>
          <a:p>
            <a:pPr algn="l">
              <a:lnSpc>
                <a:spcPts val="6725"/>
              </a:lnSpc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Ngàn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rừng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,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vùng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rừng</a:t>
            </a:r>
            <a:endParaRPr lang="en-US" sz="6725" dirty="0">
              <a:solidFill>
                <a:srgbClr val="000000"/>
              </a:solidFill>
              <a:latin typeface="Faustina"/>
              <a:ea typeface="Faustina"/>
              <a:cs typeface="Faustina"/>
              <a:sym typeface="Faustina"/>
            </a:endParaRPr>
          </a:p>
          <a:p>
            <a:pPr algn="l">
              <a:lnSpc>
                <a:spcPts val="6725"/>
              </a:lnSpc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Phá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hoang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khai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khẩn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đất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tự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nhiên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để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cấy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cày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,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trồng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trọt</a:t>
            </a:r>
            <a:endParaRPr lang="en-US" sz="6725" dirty="0">
              <a:solidFill>
                <a:srgbClr val="000000"/>
              </a:solidFill>
              <a:latin typeface="Faustina"/>
              <a:ea typeface="Faustina"/>
              <a:cs typeface="Faustina"/>
              <a:sym typeface="Faustina"/>
            </a:endParaRPr>
          </a:p>
          <a:p>
            <a:pPr algn="l">
              <a:lnSpc>
                <a:spcPts val="6725"/>
              </a:lnSpc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-Tinh: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hoàn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toàn</a:t>
            </a:r>
            <a:endParaRPr lang="en-US" sz="6725" dirty="0">
              <a:solidFill>
                <a:srgbClr val="000000"/>
              </a:solidFill>
              <a:latin typeface="Faustina"/>
              <a:ea typeface="Faustina"/>
              <a:cs typeface="Faustina"/>
              <a:sym typeface="Faustina"/>
            </a:endParaRPr>
          </a:p>
        </p:txBody>
      </p:sp>
      <p:sp>
        <p:nvSpPr>
          <p:cNvPr id="13" name="Freeform 13"/>
          <p:cNvSpPr/>
          <p:nvPr/>
        </p:nvSpPr>
        <p:spPr>
          <a:xfrm flipH="1" flipV="1">
            <a:off x="17259300" y="7351958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580292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802923" y="0"/>
                </a:lnTo>
                <a:lnTo>
                  <a:pt x="5802923" y="411480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5650863" y="-100295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81483">
            <a:off x="-4869834" y="4550007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4999" y="0"/>
                </a:lnTo>
                <a:lnTo>
                  <a:pt x="7814999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7457531">
            <a:off x="1417465" y="7936608"/>
            <a:ext cx="1602407" cy="1787901"/>
          </a:xfrm>
          <a:custGeom>
            <a:avLst/>
            <a:gdLst/>
            <a:ahLst/>
            <a:cxnLst/>
            <a:rect l="l" t="t" r="r" b="b"/>
            <a:pathLst>
              <a:path w="1602407" h="1787901">
                <a:moveTo>
                  <a:pt x="0" y="0"/>
                </a:moveTo>
                <a:lnTo>
                  <a:pt x="1602407" y="0"/>
                </a:lnTo>
                <a:lnTo>
                  <a:pt x="1602407" y="1787901"/>
                </a:lnTo>
                <a:lnTo>
                  <a:pt x="0" y="17879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849820">
            <a:off x="14049078" y="7941235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1" y="0"/>
                </a:lnTo>
                <a:lnTo>
                  <a:pt x="1792971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96826" y="7782149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962334" y="9664559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4817094" y="1504333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0" y="0"/>
                </a:moveTo>
                <a:lnTo>
                  <a:pt x="5802923" y="0"/>
                </a:lnTo>
                <a:lnTo>
                  <a:pt x="5802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972144" y="-2359308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 flipV="1">
            <a:off x="8085824" y="8559863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580292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802923" y="0"/>
                </a:lnTo>
                <a:lnTo>
                  <a:pt x="5802923" y="411480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953000" y="341158"/>
            <a:ext cx="7490936" cy="1032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77"/>
              </a:lnSpc>
              <a:spcBef>
                <a:spcPct val="0"/>
              </a:spcBef>
            </a:pPr>
            <a:r>
              <a:rPr lang="en-US" sz="6725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2. </a:t>
            </a:r>
            <a:r>
              <a:rPr lang="en-US" sz="6725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Tìm</a:t>
            </a:r>
            <a:r>
              <a:rPr lang="en-US" sz="6725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6725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hiểu</a:t>
            </a:r>
            <a:r>
              <a:rPr lang="en-US" sz="6725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6725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chung</a:t>
            </a:r>
            <a:endParaRPr lang="en-US" sz="6725" b="1" dirty="0">
              <a:solidFill>
                <a:srgbClr val="000000"/>
              </a:solidFill>
              <a:latin typeface="Faustina Bold"/>
              <a:ea typeface="Faustina Bold"/>
              <a:cs typeface="Faustina Bold"/>
              <a:sym typeface="Faustina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2122681"/>
            <a:ext cx="15974621" cy="6740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77"/>
              </a:lnSpc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Thể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loại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</a:t>
            </a:r>
          </a:p>
          <a:p>
            <a:pPr algn="l">
              <a:lnSpc>
                <a:spcPts val="8877"/>
              </a:lnSpc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Xuất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xứ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</a:t>
            </a:r>
          </a:p>
          <a:p>
            <a:pPr algn="l">
              <a:lnSpc>
                <a:spcPts val="8877"/>
              </a:lnSpc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</a:p>
          <a:p>
            <a:pPr algn="l">
              <a:lnSpc>
                <a:spcPts val="8877"/>
              </a:lnSpc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Ngôi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kể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 </a:t>
            </a:r>
          </a:p>
          <a:p>
            <a:pPr algn="l">
              <a:lnSpc>
                <a:spcPts val="8877"/>
              </a:lnSpc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-PTBĐ: </a:t>
            </a:r>
          </a:p>
          <a:p>
            <a:pPr algn="l">
              <a:lnSpc>
                <a:spcPts val="8877"/>
              </a:lnSpc>
            </a:pP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Bố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25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cục</a:t>
            </a:r>
            <a:r>
              <a:rPr lang="en-US" sz="6725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3E18B4-E52A-3D3D-DDAB-2F9C2CB2AEA4}"/>
              </a:ext>
            </a:extLst>
          </p:cNvPr>
          <p:cNvSpPr txBox="1"/>
          <p:nvPr/>
        </p:nvSpPr>
        <p:spPr>
          <a:xfrm>
            <a:off x="4572000" y="2039141"/>
            <a:ext cx="14615410" cy="1128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Truyện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ngụ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ngôn</a:t>
            </a:r>
            <a:endParaRPr lang="en-US" sz="673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63C57-37AF-26CD-DCA4-EB57F10F303F}"/>
              </a:ext>
            </a:extLst>
          </p:cNvPr>
          <p:cNvSpPr txBox="1"/>
          <p:nvPr/>
        </p:nvSpPr>
        <p:spPr>
          <a:xfrm>
            <a:off x="4226966" y="3172763"/>
            <a:ext cx="13868400" cy="2268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877"/>
              </a:lnSpc>
            </a:pP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Theo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Ôn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Như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Nguyễn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Văn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Ngọc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, “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Truyện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cổ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nước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Nam,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tập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1”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C8B893-8C7D-350C-7961-33179EF33011}"/>
              </a:ext>
            </a:extLst>
          </p:cNvPr>
          <p:cNvSpPr txBox="1"/>
          <p:nvPr/>
        </p:nvSpPr>
        <p:spPr>
          <a:xfrm>
            <a:off x="4200547" y="5524360"/>
            <a:ext cx="14615410" cy="1126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877"/>
              </a:lnSpc>
            </a:pP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thứ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D4A8F-6C41-D4F7-173C-5EAB2857C6B7}"/>
              </a:ext>
            </a:extLst>
          </p:cNvPr>
          <p:cNvSpPr txBox="1"/>
          <p:nvPr/>
        </p:nvSpPr>
        <p:spPr>
          <a:xfrm>
            <a:off x="3613437" y="6515127"/>
            <a:ext cx="14615410" cy="1126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877"/>
              </a:lnSpc>
            </a:pP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Tự</a:t>
            </a:r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sự</a:t>
            </a:r>
            <a:endParaRPr lang="en-US" sz="6730" dirty="0">
              <a:solidFill>
                <a:srgbClr val="000000"/>
              </a:solidFill>
              <a:latin typeface="Faustina"/>
              <a:ea typeface="Faustina"/>
              <a:cs typeface="Faustina"/>
              <a:sym typeface="Faustin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D9875D-D2AD-7628-AF50-9C58C67486E6}"/>
              </a:ext>
            </a:extLst>
          </p:cNvPr>
          <p:cNvSpPr txBox="1"/>
          <p:nvPr/>
        </p:nvSpPr>
        <p:spPr>
          <a:xfrm>
            <a:off x="3853461" y="7782519"/>
            <a:ext cx="14615410" cy="1128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73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2 </a:t>
            </a:r>
            <a:r>
              <a:rPr lang="en-US" sz="673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phần</a:t>
            </a:r>
            <a:endParaRPr lang="en-US" sz="673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79055">
            <a:off x="13351800" y="-570304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381483">
            <a:off x="-3907500" y="430815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457531">
            <a:off x="1137924" y="6846681"/>
            <a:ext cx="1602407" cy="1787901"/>
          </a:xfrm>
          <a:custGeom>
            <a:avLst/>
            <a:gdLst/>
            <a:ahLst/>
            <a:cxnLst/>
            <a:rect l="l" t="t" r="r" b="b"/>
            <a:pathLst>
              <a:path w="1602407" h="1787901">
                <a:moveTo>
                  <a:pt x="0" y="0"/>
                </a:moveTo>
                <a:lnTo>
                  <a:pt x="1602406" y="0"/>
                </a:lnTo>
                <a:lnTo>
                  <a:pt x="1602406" y="1787901"/>
                </a:lnTo>
                <a:lnTo>
                  <a:pt x="0" y="17879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457531">
            <a:off x="13806242" y="699249"/>
            <a:ext cx="1648316" cy="1839126"/>
          </a:xfrm>
          <a:custGeom>
            <a:avLst/>
            <a:gdLst/>
            <a:ahLst/>
            <a:cxnLst/>
            <a:rect l="l" t="t" r="r" b="b"/>
            <a:pathLst>
              <a:path w="1648316" h="1839126">
                <a:moveTo>
                  <a:pt x="0" y="0"/>
                </a:moveTo>
                <a:lnTo>
                  <a:pt x="1648316" y="0"/>
                </a:lnTo>
                <a:lnTo>
                  <a:pt x="1648316" y="1839126"/>
                </a:lnTo>
                <a:lnTo>
                  <a:pt x="0" y="1839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849820">
            <a:off x="14848576" y="760537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0" y="0"/>
                </a:lnTo>
                <a:lnTo>
                  <a:pt x="1792970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16076645" y="-712947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2365310" y="2890720"/>
                </a:moveTo>
                <a:lnTo>
                  <a:pt x="0" y="2890720"/>
                </a:lnTo>
                <a:lnTo>
                  <a:pt x="0" y="0"/>
                </a:lnTo>
                <a:lnTo>
                  <a:pt x="2365310" y="0"/>
                </a:lnTo>
                <a:lnTo>
                  <a:pt x="2365310" y="289072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96826" y="7782149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962334" y="9664559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408434" y="1352854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939127" y="306893"/>
            <a:ext cx="14379734" cy="108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0"/>
              </a:lnSpc>
            </a:pPr>
            <a:r>
              <a:rPr lang="en-US" sz="8130" b="1">
                <a:solidFill>
                  <a:srgbClr val="B5838D"/>
                </a:solidFill>
                <a:latin typeface="Faustina Bold"/>
                <a:ea typeface="Faustina Bold"/>
                <a:cs typeface="Faustina Bold"/>
                <a:sym typeface="Faustina Bold"/>
              </a:rPr>
              <a:t>II. Khám phá chi tiết văn bản</a:t>
            </a:r>
          </a:p>
        </p:txBody>
      </p:sp>
      <p:sp>
        <p:nvSpPr>
          <p:cNvPr id="12" name="Freeform 12"/>
          <p:cNvSpPr/>
          <p:nvPr/>
        </p:nvSpPr>
        <p:spPr>
          <a:xfrm rot="3849820" flipH="1" flipV="1">
            <a:off x="132215" y="-772531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1792970" y="3071470"/>
                </a:moveTo>
                <a:lnTo>
                  <a:pt x="0" y="3071470"/>
                </a:lnTo>
                <a:lnTo>
                  <a:pt x="0" y="0"/>
                </a:lnTo>
                <a:lnTo>
                  <a:pt x="1792970" y="0"/>
                </a:lnTo>
                <a:lnTo>
                  <a:pt x="1792970" y="307147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49159" y="1542612"/>
            <a:ext cx="16513240" cy="8338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28"/>
              </a:lnSpc>
            </a:pP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1.Nhân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vật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ngụ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ngôn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(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anh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thợ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mộc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)</a:t>
            </a:r>
          </a:p>
          <a:p>
            <a:pPr algn="l">
              <a:lnSpc>
                <a:spcPts val="7328"/>
              </a:lnSpc>
            </a:pP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a) Hoàn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cảnh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của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anh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thợ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mộc</a:t>
            </a:r>
            <a:endParaRPr lang="en-US" sz="5552" b="1" dirty="0">
              <a:solidFill>
                <a:srgbClr val="000000"/>
              </a:solidFill>
              <a:latin typeface="Faustina Bold"/>
              <a:ea typeface="Faustina Bold"/>
              <a:cs typeface="Faustina Bold"/>
              <a:sym typeface="Faustina Bold"/>
            </a:endParaRPr>
          </a:p>
          <a:p>
            <a:pPr algn="l">
              <a:lnSpc>
                <a:spcPts val="7328"/>
              </a:lnSpc>
            </a:pP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-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Nghề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nghiệp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</a:t>
            </a:r>
          </a:p>
          <a:p>
            <a:pPr algn="l">
              <a:lnSpc>
                <a:spcPts val="7328"/>
              </a:lnSpc>
            </a:pP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Công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việc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</a:t>
            </a:r>
          </a:p>
          <a:p>
            <a:pPr algn="l">
              <a:lnSpc>
                <a:spcPts val="7328"/>
              </a:lnSpc>
            </a:pP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Nơi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làm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việc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</a:t>
            </a:r>
          </a:p>
          <a:p>
            <a:pPr algn="l">
              <a:lnSpc>
                <a:spcPts val="7328"/>
              </a:lnSpc>
            </a:pP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Hành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động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</a:t>
            </a:r>
          </a:p>
          <a:p>
            <a:pPr algn="l">
              <a:lnSpc>
                <a:spcPts val="7328"/>
              </a:lnSpc>
            </a:pPr>
            <a:endParaRPr lang="en-US" sz="5552" dirty="0">
              <a:solidFill>
                <a:srgbClr val="000000"/>
              </a:solidFill>
              <a:latin typeface="Faustina"/>
              <a:ea typeface="Faustina"/>
              <a:cs typeface="Faustina"/>
              <a:sym typeface="Faustina"/>
            </a:endParaRPr>
          </a:p>
          <a:p>
            <a:pPr algn="ctr">
              <a:lnSpc>
                <a:spcPts val="7328"/>
              </a:lnSpc>
              <a:spcBef>
                <a:spcPct val="0"/>
              </a:spcBef>
            </a:pPr>
            <a:r>
              <a:rPr lang="en-US" sz="5552" b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=&gt;</a:t>
            </a:r>
            <a:r>
              <a:rPr lang="en-US" sz="5552" b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Công</a:t>
            </a:r>
            <a:r>
              <a:rPr lang="en-US" sz="5552" b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việc</a:t>
            </a:r>
            <a:r>
              <a:rPr lang="en-US" sz="5552" b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chân</a:t>
            </a:r>
            <a:r>
              <a:rPr lang="en-US" sz="5552" b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tay</a:t>
            </a:r>
            <a:r>
              <a:rPr lang="en-US" sz="5552" b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, </a:t>
            </a:r>
            <a:r>
              <a:rPr lang="en-US" sz="5552" b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mang</a:t>
            </a:r>
            <a:r>
              <a:rPr lang="en-US" sz="5552" b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hết</a:t>
            </a:r>
            <a:r>
              <a:rPr lang="en-US" sz="5552" b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gia</a:t>
            </a:r>
            <a:r>
              <a:rPr lang="en-US" sz="5552" b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tài</a:t>
            </a:r>
            <a:r>
              <a:rPr lang="en-US" sz="5552" b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để</a:t>
            </a:r>
            <a:r>
              <a:rPr lang="en-US" sz="5552" b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đầu</a:t>
            </a:r>
            <a:r>
              <a:rPr lang="en-US" sz="5552" b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tư</a:t>
            </a:r>
            <a:r>
              <a:rPr lang="en-US" sz="5552" b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vào</a:t>
            </a:r>
            <a:r>
              <a:rPr lang="en-US" sz="5552" b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công</a:t>
            </a:r>
            <a:r>
              <a:rPr lang="en-US" sz="5552" b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việc</a:t>
            </a:r>
            <a:r>
              <a:rPr lang="en-US" sz="5552" b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D56932-EA04-3B3C-9AB7-DA50E1B6E91A}"/>
              </a:ext>
            </a:extLst>
          </p:cNvPr>
          <p:cNvSpPr txBox="1"/>
          <p:nvPr/>
        </p:nvSpPr>
        <p:spPr>
          <a:xfrm>
            <a:off x="4926923" y="3390559"/>
            <a:ext cx="15687206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thợ</a:t>
            </a:r>
            <a:r>
              <a:rPr lang="en-US" sz="555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mộc</a:t>
            </a:r>
            <a:endParaRPr lang="en-US" sz="55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EF5B81-23C4-87CB-6B01-AD7C40AEAF47}"/>
              </a:ext>
            </a:extLst>
          </p:cNvPr>
          <p:cNvSpPr txBox="1"/>
          <p:nvPr/>
        </p:nvSpPr>
        <p:spPr>
          <a:xfrm>
            <a:off x="3916821" y="4320980"/>
            <a:ext cx="15687206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đẽo</a:t>
            </a:r>
            <a:r>
              <a:rPr lang="en-US" sz="555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cày</a:t>
            </a:r>
            <a:endParaRPr lang="en-US" sz="55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3C074A-CE8A-CFD8-1BAF-39D28EC21982}"/>
              </a:ext>
            </a:extLst>
          </p:cNvPr>
          <p:cNvSpPr txBox="1"/>
          <p:nvPr/>
        </p:nvSpPr>
        <p:spPr>
          <a:xfrm>
            <a:off x="4732294" y="5232477"/>
            <a:ext cx="15687206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cửa</a:t>
            </a:r>
            <a:r>
              <a:rPr lang="en-US" sz="555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hàng</a:t>
            </a:r>
            <a:r>
              <a:rPr lang="en-US" sz="555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ở </a:t>
            </a:r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bên</a:t>
            </a:r>
            <a:r>
              <a:rPr lang="en-US" sz="555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đường</a:t>
            </a:r>
            <a:endParaRPr lang="en-US" sz="55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804CAD-9A65-B5AC-21EA-4DE6066E1A11}"/>
              </a:ext>
            </a:extLst>
          </p:cNvPr>
          <p:cNvSpPr txBox="1"/>
          <p:nvPr/>
        </p:nvSpPr>
        <p:spPr>
          <a:xfrm>
            <a:off x="4337607" y="6162898"/>
            <a:ext cx="12350193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Bỏ</a:t>
            </a:r>
            <a:r>
              <a:rPr lang="en-US" sz="555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ra</a:t>
            </a:r>
            <a:r>
              <a:rPr lang="en-US" sz="555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“</a:t>
            </a:r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ba</a:t>
            </a:r>
            <a:r>
              <a:rPr lang="en-US" sz="555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trăm</a:t>
            </a:r>
            <a:r>
              <a:rPr lang="en-US" sz="555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quan</a:t>
            </a:r>
            <a:r>
              <a:rPr lang="en-US" sz="555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tiền</a:t>
            </a:r>
            <a:r>
              <a:rPr lang="en-US" sz="555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” </a:t>
            </a:r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mua</a:t>
            </a:r>
            <a:r>
              <a:rPr lang="en-US" sz="555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gỗ</a:t>
            </a:r>
            <a:r>
              <a:rPr lang="en-US" sz="555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về</a:t>
            </a:r>
            <a:r>
              <a:rPr lang="en-US" sz="555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đẽo</a:t>
            </a:r>
            <a:r>
              <a:rPr lang="en-US" sz="555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cày</a:t>
            </a:r>
            <a:r>
              <a:rPr lang="en-US" sz="555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để</a:t>
            </a:r>
            <a:r>
              <a:rPr lang="en-US" sz="5550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0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bán</a:t>
            </a:r>
            <a:endParaRPr lang="en-US" sz="55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79055">
            <a:off x="13351800" y="-570304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381483">
            <a:off x="-3907500" y="4308153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457531">
            <a:off x="1137924" y="6846681"/>
            <a:ext cx="1602407" cy="1787901"/>
          </a:xfrm>
          <a:custGeom>
            <a:avLst/>
            <a:gdLst/>
            <a:ahLst/>
            <a:cxnLst/>
            <a:rect l="l" t="t" r="r" b="b"/>
            <a:pathLst>
              <a:path w="1602407" h="1787901">
                <a:moveTo>
                  <a:pt x="0" y="0"/>
                </a:moveTo>
                <a:lnTo>
                  <a:pt x="1602406" y="0"/>
                </a:lnTo>
                <a:lnTo>
                  <a:pt x="1602406" y="1787901"/>
                </a:lnTo>
                <a:lnTo>
                  <a:pt x="0" y="17879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457531">
            <a:off x="13806242" y="699249"/>
            <a:ext cx="1648316" cy="1839126"/>
          </a:xfrm>
          <a:custGeom>
            <a:avLst/>
            <a:gdLst/>
            <a:ahLst/>
            <a:cxnLst/>
            <a:rect l="l" t="t" r="r" b="b"/>
            <a:pathLst>
              <a:path w="1648316" h="1839126">
                <a:moveTo>
                  <a:pt x="0" y="0"/>
                </a:moveTo>
                <a:lnTo>
                  <a:pt x="1648316" y="0"/>
                </a:lnTo>
                <a:lnTo>
                  <a:pt x="1648316" y="1839126"/>
                </a:lnTo>
                <a:lnTo>
                  <a:pt x="0" y="1839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849820">
            <a:off x="14848576" y="760537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0" y="0"/>
                </a:lnTo>
                <a:lnTo>
                  <a:pt x="1792970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16076645" y="-712947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2365310" y="2890720"/>
                </a:moveTo>
                <a:lnTo>
                  <a:pt x="0" y="2890720"/>
                </a:lnTo>
                <a:lnTo>
                  <a:pt x="0" y="0"/>
                </a:lnTo>
                <a:lnTo>
                  <a:pt x="2365310" y="0"/>
                </a:lnTo>
                <a:lnTo>
                  <a:pt x="2365310" y="289072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96826" y="7782149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962334" y="9664559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408434" y="1352854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939127" y="297368"/>
            <a:ext cx="14379734" cy="102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30"/>
              </a:lnSpc>
            </a:pPr>
            <a:r>
              <a:rPr lang="en-US" sz="7630" b="1">
                <a:solidFill>
                  <a:srgbClr val="B5838D"/>
                </a:solidFill>
                <a:latin typeface="Faustina Bold"/>
                <a:ea typeface="Faustina Bold"/>
                <a:cs typeface="Faustina Bold"/>
                <a:sym typeface="Faustina Bold"/>
              </a:rPr>
              <a:t>II. Khám phá chi tiết văn bản</a:t>
            </a:r>
          </a:p>
        </p:txBody>
      </p:sp>
      <p:sp>
        <p:nvSpPr>
          <p:cNvPr id="12" name="Freeform 12"/>
          <p:cNvSpPr/>
          <p:nvPr/>
        </p:nvSpPr>
        <p:spPr>
          <a:xfrm rot="3849820" flipH="1" flipV="1">
            <a:off x="132215" y="-772531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1792970" y="3071470"/>
                </a:moveTo>
                <a:lnTo>
                  <a:pt x="0" y="3071470"/>
                </a:lnTo>
                <a:lnTo>
                  <a:pt x="0" y="0"/>
                </a:lnTo>
                <a:lnTo>
                  <a:pt x="1792970" y="0"/>
                </a:lnTo>
                <a:lnTo>
                  <a:pt x="1792970" y="307147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49159" y="1542612"/>
            <a:ext cx="16513240" cy="8306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28"/>
              </a:lnSpc>
            </a:pP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1.Nhân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vật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ngụ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ngôn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(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anh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thợ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mộc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)</a:t>
            </a:r>
          </a:p>
          <a:p>
            <a:pPr algn="l">
              <a:lnSpc>
                <a:spcPts val="7328"/>
              </a:lnSpc>
            </a:pP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b)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Những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lần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góp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ý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và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hành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động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của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anh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thợ</a:t>
            </a:r>
            <a:r>
              <a:rPr lang="en-US" sz="5552" b="1" dirty="0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5552" b="1" dirty="0" err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mộc</a:t>
            </a:r>
            <a:endParaRPr lang="en-US" sz="5552" b="1" dirty="0">
              <a:solidFill>
                <a:srgbClr val="000000"/>
              </a:solidFill>
              <a:latin typeface="Faustina Bold"/>
              <a:ea typeface="Faustina Bold"/>
              <a:cs typeface="Faustina Bold"/>
              <a:sym typeface="Faustina Bold"/>
            </a:endParaRPr>
          </a:p>
          <a:p>
            <a:pPr algn="l">
              <a:lnSpc>
                <a:spcPts val="7328"/>
              </a:lnSpc>
            </a:pPr>
            <a:r>
              <a:rPr lang="en-US" sz="5552" i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5552" i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Người</a:t>
            </a:r>
            <a:r>
              <a:rPr lang="en-US" sz="5552" i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i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thứ</a:t>
            </a:r>
            <a:r>
              <a:rPr lang="en-US" sz="5552" i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i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nhất</a:t>
            </a:r>
            <a:r>
              <a:rPr lang="en-US" sz="5552" i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</a:t>
            </a:r>
          </a:p>
          <a:p>
            <a:pPr algn="l">
              <a:lnSpc>
                <a:spcPts val="7328"/>
              </a:lnSpc>
            </a:pP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+ “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Phải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đẽo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cày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cho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cao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,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cho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to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thì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mới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dễ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cày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”</a:t>
            </a:r>
          </a:p>
          <a:p>
            <a:pPr algn="l">
              <a:lnSpc>
                <a:spcPts val="7328"/>
              </a:lnSpc>
            </a:pPr>
            <a:r>
              <a:rPr lang="en-US" sz="5552" i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5552" i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Người</a:t>
            </a:r>
            <a:r>
              <a:rPr lang="en-US" sz="5552" i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i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thứ</a:t>
            </a:r>
            <a:r>
              <a:rPr lang="en-US" sz="5552" i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i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hai</a:t>
            </a:r>
            <a:r>
              <a:rPr lang="en-US" sz="5552" i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</a:t>
            </a:r>
          </a:p>
          <a:p>
            <a:pPr algn="l">
              <a:lnSpc>
                <a:spcPts val="7328"/>
              </a:lnSpc>
            </a:pP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+ “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Đẽo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nhỏ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hơn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,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thấp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hơn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thì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mới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dễ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cày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”</a:t>
            </a:r>
          </a:p>
          <a:p>
            <a:pPr algn="l">
              <a:lnSpc>
                <a:spcPts val="7328"/>
              </a:lnSpc>
            </a:pPr>
            <a:r>
              <a:rPr lang="en-US" sz="5552" i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-</a:t>
            </a:r>
            <a:r>
              <a:rPr lang="en-US" sz="5552" i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Người</a:t>
            </a:r>
            <a:r>
              <a:rPr lang="en-US" sz="5552" i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i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thứ</a:t>
            </a:r>
            <a:r>
              <a:rPr lang="en-US" sz="5552" i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i="1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ba</a:t>
            </a:r>
            <a:r>
              <a:rPr lang="en-US" sz="5552" i="1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:</a:t>
            </a:r>
          </a:p>
          <a:p>
            <a:pPr algn="l">
              <a:lnSpc>
                <a:spcPts val="7328"/>
              </a:lnSpc>
              <a:spcBef>
                <a:spcPct val="0"/>
              </a:spcBef>
            </a:pP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+ “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Đẽo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cày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cho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thật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cao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,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thật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to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gấp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đôi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,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gấp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ba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để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voi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cày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552" dirty="0" err="1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được</a:t>
            </a:r>
            <a:r>
              <a:rPr lang="en-US" sz="5552" dirty="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583</Words>
  <Application>Microsoft Office PowerPoint</Application>
  <PresentationFormat>Custom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Faustina</vt:lpstr>
      <vt:lpstr>Wedges</vt:lpstr>
      <vt:lpstr>Faustina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73: Đọc hiểu văn bản: Đẽo cày gi</dc:title>
  <cp:lastModifiedBy>nguyenngoc632002@gmail.com</cp:lastModifiedBy>
  <cp:revision>2</cp:revision>
  <dcterms:created xsi:type="dcterms:W3CDTF">2006-08-16T00:00:00Z</dcterms:created>
  <dcterms:modified xsi:type="dcterms:W3CDTF">2025-01-20T14:53:01Z</dcterms:modified>
  <dc:identifier>DAGcuXe6tKY</dc:identifier>
</cp:coreProperties>
</file>