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 id="2147483668" r:id="rId5"/>
    <p:sldMasterId id="2147483670" r:id="rId6"/>
  </p:sldMasterIdLst>
  <p:notesMasterIdLst>
    <p:notesMasterId r:id="rId41"/>
  </p:notesMasterIdLst>
  <p:sldIdLst>
    <p:sldId id="282" r:id="rId7"/>
    <p:sldId id="283" r:id="rId8"/>
    <p:sldId id="284" r:id="rId9"/>
    <p:sldId id="285" r:id="rId10"/>
    <p:sldId id="286" r:id="rId11"/>
    <p:sldId id="290" r:id="rId12"/>
    <p:sldId id="287" r:id="rId13"/>
    <p:sldId id="291" r:id="rId14"/>
    <p:sldId id="328" r:id="rId15"/>
    <p:sldId id="288" r:id="rId16"/>
    <p:sldId id="289" r:id="rId17"/>
    <p:sldId id="292" r:id="rId18"/>
    <p:sldId id="329" r:id="rId19"/>
    <p:sldId id="293" r:id="rId20"/>
    <p:sldId id="294" r:id="rId21"/>
    <p:sldId id="295" r:id="rId22"/>
    <p:sldId id="296" r:id="rId23"/>
    <p:sldId id="297" r:id="rId24"/>
    <p:sldId id="298" r:id="rId25"/>
    <p:sldId id="299" r:id="rId26"/>
    <p:sldId id="300" r:id="rId27"/>
    <p:sldId id="301" r:id="rId28"/>
    <p:sldId id="302" r:id="rId29"/>
    <p:sldId id="303" r:id="rId30"/>
    <p:sldId id="323" r:id="rId31"/>
    <p:sldId id="324" r:id="rId32"/>
    <p:sldId id="325" r:id="rId33"/>
    <p:sldId id="326" r:id="rId34"/>
    <p:sldId id="327" r:id="rId35"/>
    <p:sldId id="304" r:id="rId36"/>
    <p:sldId id="305" r:id="rId37"/>
    <p:sldId id="306" r:id="rId38"/>
    <p:sldId id="307" r:id="rId39"/>
    <p:sldId id="308"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53"/>
    <a:srgbClr val="619A44"/>
    <a:srgbClr val="D9D9D9"/>
    <a:srgbClr val="10B8A0"/>
    <a:srgbClr val="75F3E1"/>
    <a:srgbClr val="BE3E8E"/>
    <a:srgbClr val="FFFFFF"/>
    <a:srgbClr val="C33D80"/>
    <a:srgbClr val="A25E7A"/>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0B6A3F-A787-4159-8097-F3A50233755E}" v="503" dt="2022-02-11T10:23:23.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98" d="100"/>
          <a:sy n="98" d="100"/>
        </p:scale>
        <p:origin x="112" y="5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885A4-72E0-41AE-83DA-2616AF9DB841}" type="datetimeFigureOut">
              <a:rPr lang="en-GB" smtClean="0"/>
              <a:t>03/02/2025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617D3-968B-449D-83B7-FAAF0300008D}" type="slidenum">
              <a:rPr lang="en-GB" smtClean="0"/>
              <a:t>‹#›</a:t>
            </a:fld>
            <a:endParaRPr lang="en-GB"/>
          </a:p>
        </p:txBody>
      </p:sp>
    </p:spTree>
    <p:extLst>
      <p:ext uri="{BB962C8B-B14F-4D97-AF65-F5344CB8AC3E}">
        <p14:creationId xmlns:p14="http://schemas.microsoft.com/office/powerpoint/2010/main" val="3602104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10D2.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57358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394966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088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55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2/3/2025</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67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652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798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38040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2/3/2025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439637"/>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8C012C-B1B7-47F6-B168-A941E97A73A9}" type="datetimeFigureOut">
              <a:rPr lang="en-US" smtClean="0">
                <a:solidFill>
                  <a:prstClr val="white">
                    <a:tint val="75000"/>
                    <a:alpha val="60000"/>
                  </a:prstClr>
                </a:solidFill>
              </a:rPr>
              <a:pPr/>
              <a:t>2/3/2025</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1EC7793-07B9-4429-92E8-8730EA7702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89731002"/>
      </p:ext>
    </p:extLst>
  </p:cSld>
  <p:clrMap bg1="dk1" tx1="lt1" bg2="dk2" tx2="lt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8C012C-B1B7-47F6-B168-A941E97A73A9}" type="datetimeFigureOut">
              <a:rPr lang="en-US" smtClean="0">
                <a:solidFill>
                  <a:prstClr val="white">
                    <a:tint val="75000"/>
                    <a:alpha val="60000"/>
                  </a:prstClr>
                </a:solidFill>
              </a:rPr>
              <a:pPr/>
              <a:t>2/3/2025</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1EC7793-07B9-4429-92E8-8730EA7702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2334301"/>
      </p:ext>
    </p:extLst>
  </p:cSld>
  <p:clrMap bg1="dk1" tx1="lt1" bg2="dk2" tx2="lt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18367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840356"/>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2/3/2025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20727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sv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sv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sv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18" Type="http://schemas.openxmlformats.org/officeDocument/2006/relationships/image" Target="../media/image33.jpe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20" Type="http://schemas.openxmlformats.org/officeDocument/2006/relationships/image" Target="../media/image35.jfif"/><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19" Type="http://schemas.openxmlformats.org/officeDocument/2006/relationships/image" Target="../media/image34.jfif"/><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18" Type="http://schemas.openxmlformats.org/officeDocument/2006/relationships/image" Target="../media/image36.jp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18" Type="http://schemas.openxmlformats.org/officeDocument/2006/relationships/image" Target="../media/image19.png"/><Relationship Id="rId3" Type="http://schemas.openxmlformats.org/officeDocument/2006/relationships/image" Target="../media/image9.svg"/><Relationship Id="rId21" Type="http://schemas.openxmlformats.org/officeDocument/2006/relationships/image" Target="../media/image22.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19" Type="http://schemas.openxmlformats.org/officeDocument/2006/relationships/image" Target="../media/image20.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18" Type="http://schemas.openxmlformats.org/officeDocument/2006/relationships/image" Target="../media/image37.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www.youtube.com/user/TheMylove2011" TargetMode="External"/><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audio" Target="../media/audio4.wav"/><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hyperlink" Target="https://www.youtube.com/user/TheMylove2011" TargetMode="External"/><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41.gif"/></Relationships>
</file>

<file path=ppt/slides/_rels/slide27.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0.png"/><Relationship Id="rId5" Type="http://schemas.microsoft.com/office/2007/relationships/media" Target="../media/media5.mp3"/><Relationship Id="rId10" Type="http://schemas.openxmlformats.org/officeDocument/2006/relationships/image" Target="../media/image39.png"/><Relationship Id="rId4" Type="http://schemas.openxmlformats.org/officeDocument/2006/relationships/audio" Target="../media/media4.mp3"/><Relationship Id="rId9"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0.png"/><Relationship Id="rId5" Type="http://schemas.microsoft.com/office/2007/relationships/media" Target="../media/media5.mp3"/><Relationship Id="rId10" Type="http://schemas.openxmlformats.org/officeDocument/2006/relationships/image" Target="../media/image39.png"/><Relationship Id="rId4" Type="http://schemas.openxmlformats.org/officeDocument/2006/relationships/audio" Target="../media/media4.mp3"/><Relationship Id="rId9"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0.png"/><Relationship Id="rId5" Type="http://schemas.microsoft.com/office/2007/relationships/media" Target="../media/media5.mp3"/><Relationship Id="rId10" Type="http://schemas.openxmlformats.org/officeDocument/2006/relationships/image" Target="../media/image39.png"/><Relationship Id="rId4" Type="http://schemas.openxmlformats.org/officeDocument/2006/relationships/audio" Target="../media/media4.mp3"/><Relationship Id="rId9"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18" Type="http://schemas.openxmlformats.org/officeDocument/2006/relationships/image" Target="../media/image21.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19" Type="http://schemas.openxmlformats.org/officeDocument/2006/relationships/image" Target="../media/image22.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5.png"/><Relationship Id="rId18" Type="http://schemas.openxmlformats.org/officeDocument/2006/relationships/image" Target="../media/image17.png"/><Relationship Id="rId3" Type="http://schemas.openxmlformats.org/officeDocument/2006/relationships/slideLayout" Target="../slideLayouts/slideLayout1.xml"/><Relationship Id="rId21" Type="http://schemas.openxmlformats.org/officeDocument/2006/relationships/image" Target="../media/image30.png"/><Relationship Id="rId7" Type="http://schemas.openxmlformats.org/officeDocument/2006/relationships/image" Target="../media/image24.png"/><Relationship Id="rId12" Type="http://schemas.openxmlformats.org/officeDocument/2006/relationships/image" Target="../media/image16.png"/><Relationship Id="rId17" Type="http://schemas.openxmlformats.org/officeDocument/2006/relationships/image" Target="../media/image11.png"/><Relationship Id="rId2" Type="http://schemas.openxmlformats.org/officeDocument/2006/relationships/video" Target="../media/media1.mp4"/><Relationship Id="rId16" Type="http://schemas.openxmlformats.org/officeDocument/2006/relationships/image" Target="../media/image12.png"/><Relationship Id="rId20" Type="http://schemas.openxmlformats.org/officeDocument/2006/relationships/image" Target="../media/image29.png"/><Relationship Id="rId1" Type="http://schemas.microsoft.com/office/2007/relationships/media" Target="../media/media1.mp4"/><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9.svg"/><Relationship Id="rId15" Type="http://schemas.openxmlformats.org/officeDocument/2006/relationships/image" Target="../media/image13.png"/><Relationship Id="rId10" Type="http://schemas.openxmlformats.org/officeDocument/2006/relationships/image" Target="../media/image27.png"/><Relationship Id="rId19"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26.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18" Type="http://schemas.openxmlformats.org/officeDocument/2006/relationships/image" Target="../media/image31.jpe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19" Type="http://schemas.openxmlformats.org/officeDocument/2006/relationships/image" Target="../media/image32.jpe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6.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1"/>
          </a:xfrm>
          <a:prstGeom prst="rect">
            <a:avLst/>
          </a:prstGeom>
          <a:solidFill>
            <a:srgbClr val="7EBD29">
              <a:alpha val="65882"/>
            </a:srgbClr>
          </a:solidFill>
        </p:spPr>
      </p:sp>
      <p:pic>
        <p:nvPicPr>
          <p:cNvPr id="3" name="Picture 3"/>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9169" y="5109308"/>
            <a:ext cx="12773141" cy="227252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5840">
            <a:off x="4996857" y="4743803"/>
            <a:ext cx="1279282" cy="198198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84279">
            <a:off x="10644871" y="4258411"/>
            <a:ext cx="1101695" cy="1706852"/>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02335">
            <a:off x="10531745" y="-1195933"/>
            <a:ext cx="1598998" cy="24914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32528">
            <a:off x="5426345" y="-1035387"/>
            <a:ext cx="1598998" cy="2491462"/>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25127">
            <a:off x="-291377" y="-737813"/>
            <a:ext cx="1549988" cy="2415097"/>
          </a:xfrm>
          <a:prstGeom prst="rect">
            <a:avLst/>
          </a:prstGeom>
        </p:spPr>
      </p:pic>
      <p:pic>
        <p:nvPicPr>
          <p:cNvPr id="30"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776291" y="4996255"/>
            <a:ext cx="1119949" cy="1559555"/>
          </a:xfrm>
          <a:prstGeom prst="rect">
            <a:avLst/>
          </a:prstGeom>
        </p:spPr>
      </p:pic>
      <p:grpSp>
        <p:nvGrpSpPr>
          <p:cNvPr id="31" name="Group 3"/>
          <p:cNvGrpSpPr/>
          <p:nvPr/>
        </p:nvGrpSpPr>
        <p:grpSpPr>
          <a:xfrm>
            <a:off x="2851250" y="5196653"/>
            <a:ext cx="6240485" cy="2777710"/>
            <a:chOff x="0" y="0"/>
            <a:chExt cx="25932681" cy="11542927"/>
          </a:xfrm>
        </p:grpSpPr>
        <p:pic>
          <p:nvPicPr>
            <p:cNvPr id="32" name="Pictur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33" name="Picture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34" name="Picture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35" name="Picture 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36" name="Pictur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37" name="Picture 1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9118013">
            <a:off x="10330401" y="-254359"/>
            <a:ext cx="1371416" cy="1922546"/>
          </a:xfrm>
          <a:prstGeom prst="rect">
            <a:avLst/>
          </a:prstGeom>
        </p:spPr>
      </p:pic>
      <p:grpSp>
        <p:nvGrpSpPr>
          <p:cNvPr id="38" name="Group 14"/>
          <p:cNvGrpSpPr/>
          <p:nvPr/>
        </p:nvGrpSpPr>
        <p:grpSpPr>
          <a:xfrm>
            <a:off x="3203027" y="-1046750"/>
            <a:ext cx="6240485" cy="2777710"/>
            <a:chOff x="0" y="0"/>
            <a:chExt cx="25932681" cy="11542927"/>
          </a:xfrm>
        </p:grpSpPr>
        <p:pic>
          <p:nvPicPr>
            <p:cNvPr id="39"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40" name="Picture 1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41" name="Picture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42" name="Picture 1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43" name="Picture 1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44" name="Picture 20"/>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1596351">
            <a:off x="3406552" y="468961"/>
            <a:ext cx="1107588" cy="1070669"/>
          </a:xfrm>
          <a:prstGeom prst="rect">
            <a:avLst/>
          </a:prstGeom>
        </p:spPr>
      </p:pic>
      <p:pic>
        <p:nvPicPr>
          <p:cNvPr id="45" name="Picture 2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500408">
            <a:off x="7163247" y="5221292"/>
            <a:ext cx="1705686" cy="1705686"/>
          </a:xfrm>
          <a:prstGeom prst="rect">
            <a:avLst/>
          </a:prstGeom>
        </p:spPr>
      </p:pic>
      <p:pic>
        <p:nvPicPr>
          <p:cNvPr id="46"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104829" flipH="1">
            <a:off x="6951418" y="2669084"/>
            <a:ext cx="5299624" cy="2688355"/>
          </a:xfrm>
          <a:prstGeom prst="rect">
            <a:avLst/>
          </a:prstGeom>
        </p:spPr>
      </p:pic>
      <p:pic>
        <p:nvPicPr>
          <p:cNvPr id="47"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57019" y="2141380"/>
            <a:ext cx="4705201" cy="2977109"/>
          </a:xfrm>
          <a:prstGeom prst="rect">
            <a:avLst/>
          </a:prstGeom>
        </p:spPr>
      </p:pic>
      <p:sp>
        <p:nvSpPr>
          <p:cNvPr id="29" name="Rectangle 28"/>
          <p:cNvSpPr/>
          <p:nvPr/>
        </p:nvSpPr>
        <p:spPr>
          <a:xfrm>
            <a:off x="1855472" y="1166799"/>
            <a:ext cx="7430239" cy="2431435"/>
          </a:xfrm>
          <a:prstGeom prst="rect">
            <a:avLst/>
          </a:prstGeom>
          <a:noFill/>
        </p:spPr>
        <p:txBody>
          <a:bodyPr wrap="none" lIns="91440" tIns="45720" rIns="91440" bIns="45720">
            <a:spAutoFit/>
          </a:bodyPr>
          <a:lstStyle/>
          <a:p>
            <a:pPr algn="ctr"/>
            <a:r>
              <a:rPr lang="en-US" sz="60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TIẾT 80: </a:t>
            </a:r>
          </a:p>
          <a:p>
            <a:pPr algn="ctr"/>
            <a:r>
              <a:rPr lang="en-US" sz="6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a:t>
            </a:r>
            <a:endParaRPr lang="vi-VN" sz="6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endParaRPr>
          </a:p>
          <a:p>
            <a:pPr algn="ctr"/>
            <a:r>
              <a:rPr lang="vi-VN" sz="32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 VŨ TRINH -</a:t>
            </a:r>
            <a:r>
              <a:rPr lang="en-US" sz="32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 </a:t>
            </a:r>
            <a:endParaRPr lang="en-GB" sz="32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04" y="-25865"/>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grpSp>
        <p:nvGrpSpPr>
          <p:cNvPr id="29" name="Group 28"/>
          <p:cNvGrpSpPr>
            <a:grpSpLocks/>
          </p:cNvGrpSpPr>
          <p:nvPr/>
        </p:nvGrpSpPr>
        <p:grpSpPr bwMode="auto">
          <a:xfrm>
            <a:off x="6441711" y="1700852"/>
            <a:ext cx="149708" cy="614795"/>
            <a:chOff x="11964987" y="5550235"/>
            <a:chExt cx="234512" cy="938562"/>
          </a:xfrm>
        </p:grpSpPr>
        <p:cxnSp>
          <p:nvCxnSpPr>
            <p:cNvPr id="30" name="Straight Connector 29"/>
            <p:cNvCxnSpPr/>
            <p:nvPr/>
          </p:nvCxnSpPr>
          <p:spPr>
            <a:xfrm flipV="1">
              <a:off x="12077359" y="5550235"/>
              <a:ext cx="0" cy="719406"/>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1964987" y="6260112"/>
              <a:ext cx="229628"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2" name="Oval 31"/>
            <p:cNvSpPr/>
            <p:nvPr/>
          </p:nvSpPr>
          <p:spPr>
            <a:xfrm>
              <a:off x="11969874" y="5564529"/>
              <a:ext cx="229625"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3" name="Group 32"/>
          <p:cNvGrpSpPr>
            <a:grpSpLocks/>
          </p:cNvGrpSpPr>
          <p:nvPr/>
        </p:nvGrpSpPr>
        <p:grpSpPr bwMode="auto">
          <a:xfrm>
            <a:off x="7075234" y="1720682"/>
            <a:ext cx="1099153" cy="612915"/>
            <a:chOff x="14329629" y="5508596"/>
            <a:chExt cx="2699504" cy="1154643"/>
          </a:xfrm>
        </p:grpSpPr>
        <p:cxnSp>
          <p:nvCxnSpPr>
            <p:cNvPr id="34" name="Straight Connector 33"/>
            <p:cNvCxnSpPr>
              <a:stCxn id="35" idx="3"/>
            </p:cNvCxnSpPr>
            <p:nvPr/>
          </p:nvCxnSpPr>
          <p:spPr>
            <a:xfrm flipH="1" flipV="1">
              <a:off x="14329629" y="5523088"/>
              <a:ext cx="2667148" cy="1106335"/>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flipH="1">
              <a:off x="16802635" y="6436177"/>
              <a:ext cx="226498"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6" name="Oval 35"/>
            <p:cNvSpPr/>
            <p:nvPr/>
          </p:nvSpPr>
          <p:spPr>
            <a:xfrm>
              <a:off x="14440568" y="5508596"/>
              <a:ext cx="231122"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7" name="Group 36"/>
          <p:cNvGrpSpPr>
            <a:grpSpLocks/>
          </p:cNvGrpSpPr>
          <p:nvPr/>
        </p:nvGrpSpPr>
        <p:grpSpPr bwMode="auto">
          <a:xfrm>
            <a:off x="4616181" y="1717998"/>
            <a:ext cx="1463040" cy="555203"/>
            <a:chOff x="7285743" y="5508596"/>
            <a:chExt cx="2699505" cy="1143386"/>
          </a:xfrm>
        </p:grpSpPr>
        <p:cxnSp>
          <p:nvCxnSpPr>
            <p:cNvPr id="38" name="Straight Connector 37"/>
            <p:cNvCxnSpPr>
              <a:stCxn id="39"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0" name="Oval 39"/>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1" name="Group 40"/>
          <p:cNvGrpSpPr>
            <a:grpSpLocks/>
          </p:cNvGrpSpPr>
          <p:nvPr/>
        </p:nvGrpSpPr>
        <p:grpSpPr bwMode="auto">
          <a:xfrm>
            <a:off x="5184497" y="920620"/>
            <a:ext cx="2807607" cy="772892"/>
            <a:chOff x="9935513" y="4032988"/>
            <a:chExt cx="6075038" cy="1243345"/>
          </a:xfrm>
        </p:grpSpPr>
        <p:sp>
          <p:nvSpPr>
            <p:cNvPr id="42" name="Rounded Rectangle 41"/>
            <p:cNvSpPr/>
            <p:nvPr/>
          </p:nvSpPr>
          <p:spPr>
            <a:xfrm>
              <a:off x="9935513" y="4032988"/>
              <a:ext cx="6075038"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3" name="Rectangle 1"/>
            <p:cNvSpPr>
              <a:spLocks noChangeArrowheads="1"/>
            </p:cNvSpPr>
            <p:nvPr/>
          </p:nvSpPr>
          <p:spPr bwMode="auto">
            <a:xfrm>
              <a:off x="10395878" y="4243582"/>
              <a:ext cx="5366528" cy="8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a:solidFill>
                    <a:schemeClr val="bg1"/>
                  </a:solidFill>
                  <a:latin typeface="Times     New Roman"/>
                  <a:cs typeface="Arial" panose="020B0604020202020204" pitchFamily="34" charset="0"/>
                </a:rPr>
                <a:t>2. TÁC PHẨM</a:t>
              </a:r>
              <a:endParaRPr lang="en-US" altLang="en-US" sz="2800" b="1" dirty="0">
                <a:solidFill>
                  <a:schemeClr val="bg1"/>
                </a:solidFill>
                <a:latin typeface="Times     New Roman"/>
                <a:cs typeface="Arial" panose="020B0604020202020204" pitchFamily="34" charset="0"/>
              </a:endParaRPr>
            </a:p>
          </p:txBody>
        </p:sp>
      </p:grpSp>
      <p:grpSp>
        <p:nvGrpSpPr>
          <p:cNvPr id="44" name="Group 43"/>
          <p:cNvGrpSpPr>
            <a:grpSpLocks/>
          </p:cNvGrpSpPr>
          <p:nvPr/>
        </p:nvGrpSpPr>
        <p:grpSpPr bwMode="auto">
          <a:xfrm>
            <a:off x="880752" y="2285932"/>
            <a:ext cx="4508927" cy="2657768"/>
            <a:chOff x="1303601" y="5663194"/>
            <a:chExt cx="7810471" cy="6510184"/>
          </a:xfrm>
        </p:grpSpPr>
        <p:grpSp>
          <p:nvGrpSpPr>
            <p:cNvPr id="45" name="Group 5"/>
            <p:cNvGrpSpPr>
              <a:grpSpLocks/>
            </p:cNvGrpSpPr>
            <p:nvPr/>
          </p:nvGrpSpPr>
          <p:grpSpPr bwMode="auto">
            <a:xfrm>
              <a:off x="1303601" y="5663194"/>
              <a:ext cx="7810471" cy="6510184"/>
              <a:chOff x="1303601" y="5840803"/>
              <a:chExt cx="7810471" cy="5187972"/>
            </a:xfrm>
          </p:grpSpPr>
          <p:sp>
            <p:nvSpPr>
              <p:cNvPr id="47" name="Rounded Rectangle 46"/>
              <p:cNvSpPr/>
              <p:nvPr/>
            </p:nvSpPr>
            <p:spPr>
              <a:xfrm>
                <a:off x="1314886" y="5840803"/>
                <a:ext cx="7799186" cy="4544236"/>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48" name="Rectangle 29"/>
              <p:cNvSpPr>
                <a:spLocks noChangeArrowheads="1"/>
              </p:cNvSpPr>
              <p:nvPr/>
            </p:nvSpPr>
            <p:spPr bwMode="auto">
              <a:xfrm>
                <a:off x="1303601" y="7484167"/>
                <a:ext cx="7514036" cy="354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800">
                    <a:latin typeface="Times New Roman" panose="02020603050405020304" pitchFamily="18" charset="0"/>
                    <a:cs typeface="Times New Roman" panose="02020603050405020304" pitchFamily="18" charset="0"/>
                  </a:rPr>
                  <a:t> </a:t>
                </a:r>
                <a:r>
                  <a:rPr lang="vi-VN" sz="2800" i="1">
                    <a:latin typeface="Times New Roman" panose="02020603050405020304" pitchFamily="18" charset="0"/>
                    <a:cs typeface="Times New Roman" panose="02020603050405020304" pitchFamily="18" charset="0"/>
                  </a:rPr>
                  <a:t>Nghĩa</a:t>
                </a:r>
                <a:r>
                  <a:rPr lang="vi-VN" sz="2800">
                    <a:latin typeface="Times New Roman" panose="02020603050405020304" pitchFamily="18" charset="0"/>
                    <a:cs typeface="Times New Roman" panose="02020603050405020304" pitchFamily="18" charset="0"/>
                  </a:rPr>
                  <a:t>: là lẽ phải, gặp việc tốt nên giúp đỡ người khác; chịu ơn thì phải biết trả ơn.</a:t>
                </a:r>
                <a:endParaRPr lang="en-GB" sz="2800">
                  <a:latin typeface="Times New Roman" panose="02020603050405020304" pitchFamily="18" charset="0"/>
                  <a:cs typeface="Times New Roman" panose="02020603050405020304" pitchFamily="18" charset="0"/>
                </a:endParaRPr>
              </a:p>
            </p:txBody>
          </p:sp>
        </p:grpSp>
        <p:sp>
          <p:nvSpPr>
            <p:cNvPr id="46" name="Rounded Rectangle 45"/>
            <p:cNvSpPr/>
            <p:nvPr/>
          </p:nvSpPr>
          <p:spPr>
            <a:xfrm>
              <a:off x="1419497" y="5945959"/>
              <a:ext cx="7650306" cy="1763616"/>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r>
                <a:rPr lang="vi-VN" sz="2800" b="1">
                  <a:solidFill>
                    <a:schemeClr val="tx1"/>
                  </a:solidFill>
                  <a:latin typeface="Times New Roman" panose="02020603050405020304" pitchFamily="18" charset="0"/>
                  <a:cs typeface="Times New Roman" panose="02020603050405020304" pitchFamily="18" charset="0"/>
                </a:rPr>
                <a:t>* Đọc và tìm hiểu chú thích</a:t>
              </a:r>
              <a:endParaRPr lang="en-GB" sz="2800">
                <a:solidFill>
                  <a:schemeClr val="tx1"/>
                </a:solidFill>
                <a:latin typeface="Times New Roman" panose="02020603050405020304" pitchFamily="18" charset="0"/>
                <a:cs typeface="Times New Roman" panose="02020603050405020304" pitchFamily="18" charset="0"/>
              </a:endParaRPr>
            </a:p>
          </p:txBody>
        </p:sp>
      </p:grpSp>
      <p:grpSp>
        <p:nvGrpSpPr>
          <p:cNvPr id="49" name="Group 48"/>
          <p:cNvGrpSpPr>
            <a:grpSpLocks/>
          </p:cNvGrpSpPr>
          <p:nvPr/>
        </p:nvGrpSpPr>
        <p:grpSpPr bwMode="auto">
          <a:xfrm>
            <a:off x="5396194" y="2337689"/>
            <a:ext cx="3442966" cy="2239495"/>
            <a:chOff x="3622568" y="6235320"/>
            <a:chExt cx="6434914" cy="5095888"/>
          </a:xfrm>
        </p:grpSpPr>
        <p:grpSp>
          <p:nvGrpSpPr>
            <p:cNvPr id="50" name="Group 65"/>
            <p:cNvGrpSpPr>
              <a:grpSpLocks/>
            </p:cNvGrpSpPr>
            <p:nvPr/>
          </p:nvGrpSpPr>
          <p:grpSpPr bwMode="auto">
            <a:xfrm>
              <a:off x="3622568" y="6235320"/>
              <a:ext cx="6434914" cy="5095888"/>
              <a:chOff x="3622568" y="6296735"/>
              <a:chExt cx="6434914" cy="4060921"/>
            </a:xfrm>
          </p:grpSpPr>
          <p:sp>
            <p:nvSpPr>
              <p:cNvPr id="52" name="Rounded Rectangle 51"/>
              <p:cNvSpPr/>
              <p:nvPr/>
            </p:nvSpPr>
            <p:spPr>
              <a:xfrm>
                <a:off x="3779005" y="6296735"/>
                <a:ext cx="6278477" cy="4060921"/>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3" name="Rectangle 68"/>
              <p:cNvSpPr>
                <a:spLocks noChangeArrowheads="1"/>
              </p:cNvSpPr>
              <p:nvPr/>
            </p:nvSpPr>
            <p:spPr bwMode="auto">
              <a:xfrm>
                <a:off x="3622568" y="7432688"/>
                <a:ext cx="6434912" cy="223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2800">
                    <a:latin typeface="Times New Roman" panose="02020603050405020304" pitchFamily="18" charset="0"/>
                    <a:cs typeface="Times New Roman" panose="02020603050405020304" pitchFamily="18" charset="0"/>
                  </a:rPr>
                  <a:t>Là tác phẩm viết bằng chữ  Hán, in trong "</a:t>
                </a:r>
                <a:r>
                  <a:rPr lang="vi-VN" sz="2800" i="1">
                    <a:latin typeface="Times New Roman" panose="02020603050405020304" pitchFamily="18" charset="0"/>
                    <a:cs typeface="Times New Roman" panose="02020603050405020304" pitchFamily="18" charset="0"/>
                  </a:rPr>
                  <a:t>Lan Trì kiến văn lục</a:t>
                </a:r>
                <a:r>
                  <a:rPr lang="vi-VN" sz="280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grpSp>
        <p:sp>
          <p:nvSpPr>
            <p:cNvPr id="51" name="Rounded Rectangle 50"/>
            <p:cNvSpPr/>
            <p:nvPr/>
          </p:nvSpPr>
          <p:spPr>
            <a:xfrm>
              <a:off x="3877251" y="6458959"/>
              <a:ext cx="6036648"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1875"/>
                </a:lnSpc>
                <a:defRPr/>
              </a:pPr>
              <a:r>
                <a:rPr lang="vi-VN" sz="2800" b="1">
                  <a:solidFill>
                    <a:schemeClr val="tx1"/>
                  </a:solidFill>
                  <a:latin typeface="Times New Roman" panose="02020603050405020304" pitchFamily="18" charset="0"/>
                  <a:cs typeface="Times New Roman" panose="02020603050405020304" pitchFamily="18" charset="0"/>
                </a:rPr>
                <a:t>* Xuất xứ</a:t>
              </a:r>
              <a:endParaRPr lang="vi-VN" sz="2800" b="1" dirty="0">
                <a:solidFill>
                  <a:schemeClr val="tx1"/>
                </a:solidFill>
                <a:latin typeface="Times New Roman" panose="02020603050405020304" pitchFamily="18" charset="0"/>
                <a:cs typeface="Times New Roman" panose="02020603050405020304" pitchFamily="18" charset="0"/>
              </a:endParaRPr>
            </a:p>
          </p:txBody>
        </p:sp>
      </p:grpSp>
      <p:grpSp>
        <p:nvGrpSpPr>
          <p:cNvPr id="54" name="Group 53"/>
          <p:cNvGrpSpPr>
            <a:grpSpLocks/>
          </p:cNvGrpSpPr>
          <p:nvPr/>
        </p:nvGrpSpPr>
        <p:grpSpPr bwMode="auto">
          <a:xfrm>
            <a:off x="8645607" y="2367313"/>
            <a:ext cx="3422623" cy="2246606"/>
            <a:chOff x="5102208" y="6537678"/>
            <a:chExt cx="4712347" cy="5034494"/>
          </a:xfrm>
        </p:grpSpPr>
        <p:grpSp>
          <p:nvGrpSpPr>
            <p:cNvPr id="55" name="Group 70"/>
            <p:cNvGrpSpPr>
              <a:grpSpLocks/>
            </p:cNvGrpSpPr>
            <p:nvPr/>
          </p:nvGrpSpPr>
          <p:grpSpPr bwMode="auto">
            <a:xfrm>
              <a:off x="5102208" y="6537678"/>
              <a:ext cx="4712347" cy="5034494"/>
              <a:chOff x="5102208" y="6537682"/>
              <a:chExt cx="4712347" cy="4011995"/>
            </a:xfrm>
          </p:grpSpPr>
          <p:sp>
            <p:nvSpPr>
              <p:cNvPr id="57" name="Rounded Rectangle 56"/>
              <p:cNvSpPr/>
              <p:nvPr/>
            </p:nvSpPr>
            <p:spPr>
              <a:xfrm>
                <a:off x="5472561" y="6537682"/>
                <a:ext cx="3961375" cy="4011995"/>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8" name="Rectangle 73"/>
              <p:cNvSpPr>
                <a:spLocks noChangeArrowheads="1"/>
              </p:cNvSpPr>
              <p:nvPr/>
            </p:nvSpPr>
            <p:spPr bwMode="auto">
              <a:xfrm>
                <a:off x="5102208" y="7525043"/>
                <a:ext cx="4712347" cy="153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2800">
                    <a:latin typeface="Times New Roman" panose="02020603050405020304" pitchFamily="18" charset="0"/>
                    <a:cs typeface="Times New Roman" panose="02020603050405020304" pitchFamily="18" charset="0"/>
                  </a:rPr>
                  <a:t>Là văn bản truyện truyền kì trung đại</a:t>
                </a:r>
                <a:endParaRPr lang="en-US" altLang="en-US" sz="2800" b="1" dirty="0">
                  <a:latin typeface="Times New Roman" panose="02020603050405020304" pitchFamily="18" charset="0"/>
                  <a:cs typeface="Times New Roman" panose="02020603050405020304" pitchFamily="18" charset="0"/>
                </a:endParaRPr>
              </a:p>
            </p:txBody>
          </p:sp>
        </p:grpSp>
        <p:sp>
          <p:nvSpPr>
            <p:cNvPr id="56" name="Rounded Rectangle 55"/>
            <p:cNvSpPr/>
            <p:nvPr/>
          </p:nvSpPr>
          <p:spPr>
            <a:xfrm>
              <a:off x="5548281" y="6645357"/>
              <a:ext cx="3718449" cy="1009361"/>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nSpc>
                  <a:spcPts val="1875"/>
                </a:lnSpc>
                <a:defRPr/>
              </a:pPr>
              <a:r>
                <a:rPr lang="vi-VN" sz="2800" b="1">
                  <a:solidFill>
                    <a:schemeClr val="tx1"/>
                  </a:solidFill>
                  <a:latin typeface="Times New Roman" panose="02020603050405020304" pitchFamily="18" charset="0"/>
                  <a:cs typeface="Times New Roman" panose="02020603050405020304" pitchFamily="18" charset="0"/>
                </a:rPr>
                <a:t>* Kiểu văn bản</a:t>
              </a:r>
              <a:endParaRPr lang="vi-VN" sz="2800" b="1" dirty="0">
                <a:solidFill>
                  <a:schemeClr val="tx1"/>
                </a:solidFill>
                <a:latin typeface="Times New Roman" panose="02020603050405020304" pitchFamily="18" charset="0"/>
                <a:cs typeface="Times New Roman" panose="02020603050405020304" pitchFamily="18" charset="0"/>
              </a:endParaRPr>
            </a:p>
          </p:txBody>
        </p:sp>
      </p:grpSp>
      <p:pic>
        <p:nvPicPr>
          <p:cNvPr id="73" name="Shape 92"/>
          <p:cNvPicPr/>
          <p:nvPr/>
        </p:nvPicPr>
        <p:blipFill>
          <a:blip r:embed="rId18"/>
          <a:stretch/>
        </p:blipFill>
        <p:spPr>
          <a:xfrm>
            <a:off x="1757272" y="4515773"/>
            <a:ext cx="2450216" cy="17246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71511" y="4487040"/>
            <a:ext cx="2512717" cy="17420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18809" y="4456246"/>
            <a:ext cx="2509041" cy="1724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circle(in)">
                                      <p:cBhvr>
                                        <p:cTn id="26" dur="20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anim calcmode="lin" valueType="num">
                                      <p:cBhvr>
                                        <p:cTn id="39" dur="1000" fill="hold"/>
                                        <p:tgtEl>
                                          <p:spTgt spid="49"/>
                                        </p:tgtEl>
                                        <p:attrNameLst>
                                          <p:attrName>ppt_x</p:attrName>
                                        </p:attrNameLst>
                                      </p:cBhvr>
                                      <p:tavLst>
                                        <p:tav tm="0">
                                          <p:val>
                                            <p:strVal val="#ppt_x"/>
                                          </p:val>
                                        </p:tav>
                                        <p:tav tm="100000">
                                          <p:val>
                                            <p:strVal val="#ppt_x"/>
                                          </p:val>
                                        </p:tav>
                                      </p:tavLst>
                                    </p:anim>
                                    <p:anim calcmode="lin" valueType="num">
                                      <p:cBhvr>
                                        <p:cTn id="4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circle(in)">
                                      <p:cBhvr>
                                        <p:cTn id="45" dur="2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circle(in)">
                                      <p:cBhvr>
                                        <p:cTn id="6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9" name="Rounded Rectangle 28"/>
          <p:cNvSpPr/>
          <p:nvPr/>
        </p:nvSpPr>
        <p:spPr>
          <a:xfrm>
            <a:off x="3466707" y="966330"/>
            <a:ext cx="7417874" cy="4989197"/>
          </a:xfrm>
          <a:prstGeom prst="roundRect">
            <a:avLst/>
          </a:prstGeom>
          <a:solidFill>
            <a:schemeClr val="accent1">
              <a:lumMod val="50000"/>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3"/>
          </a:p>
        </p:txBody>
      </p:sp>
      <p:sp>
        <p:nvSpPr>
          <p:cNvPr id="31" name="AutoShape 77"/>
          <p:cNvSpPr>
            <a:spLocks noChangeArrowheads="1"/>
          </p:cNvSpPr>
          <p:nvPr/>
        </p:nvSpPr>
        <p:spPr bwMode="ltGray">
          <a:xfrm rot="5400000">
            <a:off x="2452394" y="2716852"/>
            <a:ext cx="2055911" cy="1939528"/>
          </a:xfrm>
          <a:custGeom>
            <a:avLst/>
            <a:gdLst>
              <a:gd name="G0" fmla="+- 64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
              <a:gd name="G18" fmla="*/ 64 1 2"/>
              <a:gd name="G19" fmla="+- G18 5400 0"/>
              <a:gd name="G20" fmla="cos G19 11796480"/>
              <a:gd name="G21" fmla="sin G19 11796480"/>
              <a:gd name="G22" fmla="+- G20 10800 0"/>
              <a:gd name="G23" fmla="+- G21 10800 0"/>
              <a:gd name="G24" fmla="+- 10800 0 G20"/>
              <a:gd name="G25" fmla="+- 64 10800 0"/>
              <a:gd name="G26" fmla="?: G9 G17 G25"/>
              <a:gd name="G27" fmla="?: G9 0 21600"/>
              <a:gd name="G28" fmla="cos 10800 11796480"/>
              <a:gd name="G29" fmla="sin 10800 11796480"/>
              <a:gd name="G30" fmla="sin 64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8 w 21600"/>
              <a:gd name="T15" fmla="*/ 10800 h 21600"/>
              <a:gd name="T16" fmla="*/ 10800 w 21600"/>
              <a:gd name="T17" fmla="*/ 10736 h 21600"/>
              <a:gd name="T18" fmla="*/ 16232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close/>
              </a:path>
            </a:pathLst>
          </a:custGeom>
          <a:gradFill rotWithShape="1">
            <a:gsLst>
              <a:gs pos="0">
                <a:srgbClr val="FFFF00">
                  <a:lumMod val="67000"/>
                </a:srgbClr>
              </a:gs>
              <a:gs pos="100000">
                <a:srgbClr val="FFC000">
                  <a:lumMod val="90000"/>
                </a:srgbClr>
              </a:gs>
            </a:gsLst>
            <a:lin ang="5400000" scaled="1"/>
          </a:gradFill>
          <a:ln>
            <a:noFill/>
          </a:ln>
          <a:effectLst/>
        </p:spPr>
        <p:txBody>
          <a:bodyPr wrap="none" anchor="ctr"/>
          <a:lstStyle/>
          <a:p>
            <a:endParaRPr lang="en-US" sz="1433" dirty="0"/>
          </a:p>
        </p:txBody>
      </p:sp>
      <p:sp>
        <p:nvSpPr>
          <p:cNvPr id="32" name="AutoShape 29"/>
          <p:cNvSpPr>
            <a:spLocks noChangeArrowheads="1"/>
          </p:cNvSpPr>
          <p:nvPr/>
        </p:nvSpPr>
        <p:spPr bwMode="gray">
          <a:xfrm rot="5400000">
            <a:off x="1893633" y="2276871"/>
            <a:ext cx="3813845" cy="259692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rgbClr val="FFFF00">
                  <a:lumMod val="56000"/>
                </a:srgbClr>
              </a:gs>
              <a:gs pos="100000">
                <a:schemeClr val="accent6">
                  <a:lumMod val="77000"/>
                </a:schemeClr>
              </a:gs>
            </a:gsLst>
            <a:lin ang="5400000" scaled="1"/>
          </a:gradFill>
          <a:ln>
            <a:noFill/>
          </a:ln>
          <a:effectLst/>
        </p:spPr>
        <p:txBody>
          <a:bodyPr wrap="none" anchor="ctr"/>
          <a:lstStyle/>
          <a:p>
            <a:endParaRPr lang="en-US" sz="1433"/>
          </a:p>
        </p:txBody>
      </p:sp>
      <p:grpSp>
        <p:nvGrpSpPr>
          <p:cNvPr id="33" name="Group 46"/>
          <p:cNvGrpSpPr>
            <a:grpSpLocks/>
          </p:cNvGrpSpPr>
          <p:nvPr/>
        </p:nvGrpSpPr>
        <p:grpSpPr bwMode="auto">
          <a:xfrm>
            <a:off x="4189158" y="2029403"/>
            <a:ext cx="962010" cy="922364"/>
            <a:chOff x="1583" y="1494"/>
            <a:chExt cx="526" cy="526"/>
          </a:xfrm>
        </p:grpSpPr>
        <p:sp>
          <p:nvSpPr>
            <p:cNvPr id="34"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35"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36"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37"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38"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grpSp>
      <p:grpSp>
        <p:nvGrpSpPr>
          <p:cNvPr id="39" name="Group 31"/>
          <p:cNvGrpSpPr>
            <a:grpSpLocks/>
          </p:cNvGrpSpPr>
          <p:nvPr/>
        </p:nvGrpSpPr>
        <p:grpSpPr bwMode="auto">
          <a:xfrm>
            <a:off x="4425190" y="3932626"/>
            <a:ext cx="926004" cy="1026372"/>
            <a:chOff x="1583" y="1494"/>
            <a:chExt cx="526" cy="526"/>
          </a:xfrm>
        </p:grpSpPr>
        <p:sp>
          <p:nvSpPr>
            <p:cNvPr id="40" name="Oval 32"/>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41" name="Oval 33"/>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42" name="Oval 34"/>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43" name="Oval 35"/>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44" name="Oval 36"/>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grpSp>
      <p:sp>
        <p:nvSpPr>
          <p:cNvPr id="45" name="AutoShape 45"/>
          <p:cNvSpPr>
            <a:spLocks noChangeArrowheads="1"/>
          </p:cNvSpPr>
          <p:nvPr/>
        </p:nvSpPr>
        <p:spPr bwMode="ltGray">
          <a:xfrm>
            <a:off x="5438216" y="3925839"/>
            <a:ext cx="5001848" cy="1565705"/>
          </a:xfrm>
          <a:prstGeom prst="roundRect">
            <a:avLst>
              <a:gd name="adj" fmla="val 50000"/>
            </a:avLst>
          </a:prstGeom>
          <a:gradFill rotWithShape="1">
            <a:gsLst>
              <a:gs pos="0">
                <a:srgbClr val="FFC000"/>
              </a:gs>
              <a:gs pos="100000">
                <a:schemeClr val="bg1">
                  <a:alpha val="0"/>
                </a:schemeClr>
              </a:gs>
            </a:gsLst>
            <a:lin ang="0" scaled="1"/>
          </a:gradFill>
          <a:ln>
            <a:noFill/>
          </a:ln>
          <a:effectLst/>
        </p:spPr>
        <p:txBody>
          <a:bodyPr wrap="none" anchor="ctr"/>
          <a:lstStyle/>
          <a:p>
            <a:endParaRPr lang="en-US" sz="1433"/>
          </a:p>
        </p:txBody>
      </p:sp>
      <p:sp>
        <p:nvSpPr>
          <p:cNvPr id="46" name="AutoShape 45"/>
          <p:cNvSpPr>
            <a:spLocks noChangeArrowheads="1"/>
          </p:cNvSpPr>
          <p:nvPr/>
        </p:nvSpPr>
        <p:spPr bwMode="ltGray">
          <a:xfrm>
            <a:off x="5162353" y="1779210"/>
            <a:ext cx="5410827" cy="1793706"/>
          </a:xfrm>
          <a:prstGeom prst="roundRect">
            <a:avLst>
              <a:gd name="adj" fmla="val 50000"/>
            </a:avLst>
          </a:prstGeom>
          <a:gradFill rotWithShape="1">
            <a:gsLst>
              <a:gs pos="0">
                <a:srgbClr val="FFC000"/>
              </a:gs>
              <a:gs pos="100000">
                <a:schemeClr val="bg1">
                  <a:alpha val="0"/>
                </a:schemeClr>
              </a:gs>
            </a:gsLst>
            <a:lin ang="0" scaled="1"/>
          </a:gradFill>
          <a:ln>
            <a:noFill/>
          </a:ln>
          <a:effectLst/>
        </p:spPr>
        <p:txBody>
          <a:bodyPr wrap="none" anchor="ctr"/>
          <a:lstStyle/>
          <a:p>
            <a:endParaRPr lang="en-US" sz="1433"/>
          </a:p>
        </p:txBody>
      </p:sp>
      <p:sp>
        <p:nvSpPr>
          <p:cNvPr id="47" name="Rectangle 46"/>
          <p:cNvSpPr/>
          <p:nvPr/>
        </p:nvSpPr>
        <p:spPr>
          <a:xfrm>
            <a:off x="3481991" y="3141928"/>
            <a:ext cx="878476" cy="762645"/>
          </a:xfrm>
          <a:prstGeom prst="rect">
            <a:avLst/>
          </a:prstGeom>
        </p:spPr>
        <p:txBody>
          <a:bodyPr wrap="square">
            <a:spAutoFit/>
          </a:bodyPr>
          <a:lstStyle/>
          <a:p>
            <a:r>
              <a:rPr lang="vi-VN" sz="2178" b="1"/>
              <a:t>* BỐ CỤC</a:t>
            </a:r>
            <a:endParaRPr lang="en-GB" sz="2178"/>
          </a:p>
        </p:txBody>
      </p:sp>
      <p:sp>
        <p:nvSpPr>
          <p:cNvPr id="48" name="Rectangle 47"/>
          <p:cNvSpPr/>
          <p:nvPr/>
        </p:nvSpPr>
        <p:spPr>
          <a:xfrm>
            <a:off x="5386669" y="1865250"/>
            <a:ext cx="5347592" cy="1754326"/>
          </a:xfrm>
          <a:prstGeom prst="rect">
            <a:avLst/>
          </a:prstGeom>
        </p:spPr>
        <p:txBody>
          <a:bodyPr wrap="square">
            <a:spAutoFit/>
          </a:bodyPr>
          <a:lstStyle/>
          <a:p>
            <a:r>
              <a:rPr lang="vi-VN" sz="3600" b="1">
                <a:latin typeface="Times New Roman" panose="02020603050405020304" pitchFamily="18" charset="0"/>
                <a:cs typeface="Times New Roman" panose="02020603050405020304" pitchFamily="18" charset="0"/>
              </a:rPr>
              <a:t>Đoạn 1:</a:t>
            </a:r>
            <a:r>
              <a:rPr lang="vi-VN" sz="3600">
                <a:latin typeface="Times New Roman" panose="02020603050405020304" pitchFamily="18" charset="0"/>
                <a:cs typeface="Times New Roman" panose="02020603050405020304" pitchFamily="18" charset="0"/>
              </a:rPr>
              <a:t> từ đầu đến </a:t>
            </a:r>
            <a:r>
              <a:rPr lang="vi-VN" sz="3600" i="1">
                <a:latin typeface="Times New Roman" panose="02020603050405020304" pitchFamily="18" charset="0"/>
                <a:cs typeface="Times New Roman" panose="02020603050405020304" pitchFamily="18" charset="0"/>
              </a:rPr>
              <a:t>mà sống qua được</a:t>
            </a:r>
            <a:r>
              <a:rPr lang="vi-VN" sz="3600">
                <a:latin typeface="Times New Roman" panose="02020603050405020304" pitchFamily="18" charset="0"/>
                <a:cs typeface="Times New Roman" panose="02020603050405020304" pitchFamily="18" charset="0"/>
              </a:rPr>
              <a:t>: Hổ trả nghĩa bà đỡ Trần. </a:t>
            </a:r>
            <a:endParaRPr lang="en-GB" sz="3200">
              <a:latin typeface="Times New Roman" panose="02020603050405020304" pitchFamily="18" charset="0"/>
              <a:cs typeface="Times New Roman" panose="02020603050405020304" pitchFamily="18" charset="0"/>
            </a:endParaRPr>
          </a:p>
        </p:txBody>
      </p:sp>
      <p:sp>
        <p:nvSpPr>
          <p:cNvPr id="49" name="Rectangle 48"/>
          <p:cNvSpPr/>
          <p:nvPr/>
        </p:nvSpPr>
        <p:spPr>
          <a:xfrm>
            <a:off x="5558818" y="4165159"/>
            <a:ext cx="4642706" cy="1200329"/>
          </a:xfrm>
          <a:prstGeom prst="rect">
            <a:avLst/>
          </a:prstGeom>
        </p:spPr>
        <p:txBody>
          <a:bodyPr wrap="square">
            <a:spAutoFit/>
          </a:bodyPr>
          <a:lstStyle/>
          <a:p>
            <a:pPr algn="just"/>
            <a:r>
              <a:rPr lang="vi-VN" sz="3600" b="1">
                <a:latin typeface="Times New Roman" panose="02020603050405020304" pitchFamily="18" charset="0"/>
                <a:cs typeface="Times New Roman" panose="02020603050405020304" pitchFamily="18" charset="0"/>
              </a:rPr>
              <a:t>Đoạn 2:</a:t>
            </a:r>
            <a:r>
              <a:rPr lang="vi-VN" sz="3600">
                <a:latin typeface="Times New Roman" panose="02020603050405020304" pitchFamily="18" charset="0"/>
                <a:cs typeface="Times New Roman" panose="02020603050405020304" pitchFamily="18" charset="0"/>
              </a:rPr>
              <a:t> tiếp đến hết: Hổ trả nghĩa bác tiều</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inVertical)">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circle(in)">
                                      <p:cBhvr>
                                        <p:cTn id="36" dur="20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45" grpId="0" animBg="1"/>
      <p:bldP spid="46" grpId="0" animBg="1"/>
      <p:bldP spid="47" grpId="0"/>
      <p:bldP spid="48"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5970478" y="126849"/>
            <a:ext cx="2390398" cy="646331"/>
          </a:xfrm>
          <a:prstGeom prst="rect">
            <a:avLst/>
          </a:prstGeom>
          <a:ln>
            <a:solidFill>
              <a:schemeClr val="accent1"/>
            </a:solidFill>
          </a:ln>
        </p:spPr>
        <p:txBody>
          <a:bodyPr wrap="none">
            <a:spAutoFit/>
          </a:bodyPr>
          <a:lstStyle/>
          <a:p>
            <a:r>
              <a:rPr lang="vi-VN" sz="3600" b="1">
                <a:solidFill>
                  <a:srgbClr val="0070C0"/>
                </a:solidFill>
                <a:latin typeface="Times New Roman" panose="02020603050405020304" pitchFamily="18" charset="0"/>
                <a:ea typeface="MS Mincho"/>
              </a:rPr>
              <a:t>* Nhận xét</a:t>
            </a:r>
            <a:endParaRPr lang="en-GB"/>
          </a:p>
        </p:txBody>
      </p:sp>
      <p:grpSp>
        <p:nvGrpSpPr>
          <p:cNvPr id="29" name="Group 28"/>
          <p:cNvGrpSpPr>
            <a:grpSpLocks/>
          </p:cNvGrpSpPr>
          <p:nvPr/>
        </p:nvGrpSpPr>
        <p:grpSpPr bwMode="auto">
          <a:xfrm>
            <a:off x="5722939" y="755533"/>
            <a:ext cx="1405174" cy="806510"/>
            <a:chOff x="7285743" y="5782777"/>
            <a:chExt cx="2699505" cy="1425973"/>
          </a:xfrm>
        </p:grpSpPr>
        <p:cxnSp>
          <p:nvCxnSpPr>
            <p:cNvPr id="30" name="Straight Connector 29"/>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2" name="Oval 31"/>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3" name="Group 32"/>
          <p:cNvGrpSpPr>
            <a:grpSpLocks/>
          </p:cNvGrpSpPr>
          <p:nvPr/>
        </p:nvGrpSpPr>
        <p:grpSpPr bwMode="auto">
          <a:xfrm>
            <a:off x="79514" y="1516492"/>
            <a:ext cx="5846628" cy="2246769"/>
            <a:chOff x="-9351592" y="4923947"/>
            <a:chExt cx="17681014" cy="6057252"/>
          </a:xfrm>
        </p:grpSpPr>
        <p:sp>
          <p:nvSpPr>
            <p:cNvPr id="34" name="Rounded Rectangle 33"/>
            <p:cNvSpPr/>
            <p:nvPr/>
          </p:nvSpPr>
          <p:spPr>
            <a:xfrm>
              <a:off x="-9351592" y="4960011"/>
              <a:ext cx="17453127" cy="5598126"/>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35" name="Rectangle 4"/>
            <p:cNvSpPr>
              <a:spLocks noChangeArrowheads="1"/>
            </p:cNvSpPr>
            <p:nvPr/>
          </p:nvSpPr>
          <p:spPr bwMode="auto">
            <a:xfrm>
              <a:off x="-9173806" y="4923947"/>
              <a:ext cx="17503228" cy="605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800">
                  <a:latin typeface="Times New Roman" panose="02020603050405020304" pitchFamily="18" charset="0"/>
                  <a:cs typeface="Times New Roman" panose="02020603050405020304" pitchFamily="18" charset="0"/>
                </a:rPr>
                <a:t> Việc tác giả ghép hai câu chuyện khác nhau vào trong cùng một văn bản nhằm mục đích nói đến con người giúp đỡ hổ và được hổ báo ơn. Từ đó để thấy rằng.</a:t>
              </a:r>
              <a:endParaRPr lang="en-GB" sz="2800">
                <a:latin typeface="Times New Roman" panose="02020603050405020304" pitchFamily="18" charset="0"/>
                <a:cs typeface="Times New Roman" panose="02020603050405020304" pitchFamily="18" charset="0"/>
              </a:endParaRPr>
            </a:p>
          </p:txBody>
        </p:sp>
      </p:grpSp>
      <p:grpSp>
        <p:nvGrpSpPr>
          <p:cNvPr id="37" name="Group 36"/>
          <p:cNvGrpSpPr>
            <a:grpSpLocks/>
          </p:cNvGrpSpPr>
          <p:nvPr/>
        </p:nvGrpSpPr>
        <p:grpSpPr bwMode="auto">
          <a:xfrm rot="15152611">
            <a:off x="7258738" y="722647"/>
            <a:ext cx="978066" cy="781906"/>
            <a:chOff x="7285743" y="5782777"/>
            <a:chExt cx="2699505" cy="1425973"/>
          </a:xfrm>
        </p:grpSpPr>
        <p:cxnSp>
          <p:nvCxnSpPr>
            <p:cNvPr id="38" name="Straight Connector 37"/>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0" name="Oval 39"/>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1" name="Group 40"/>
          <p:cNvGrpSpPr>
            <a:grpSpLocks/>
          </p:cNvGrpSpPr>
          <p:nvPr/>
        </p:nvGrpSpPr>
        <p:grpSpPr bwMode="auto">
          <a:xfrm>
            <a:off x="6112004" y="1517766"/>
            <a:ext cx="6138785" cy="2693916"/>
            <a:chOff x="-786479" y="6348025"/>
            <a:chExt cx="22908635" cy="6733068"/>
          </a:xfrm>
        </p:grpSpPr>
        <p:sp>
          <p:nvSpPr>
            <p:cNvPr id="42" name="Rounded Rectangle 41"/>
            <p:cNvSpPr/>
            <p:nvPr/>
          </p:nvSpPr>
          <p:spPr>
            <a:xfrm>
              <a:off x="-786479" y="6348025"/>
              <a:ext cx="22749627" cy="6733068"/>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43" name="Rectangle 4"/>
            <p:cNvSpPr>
              <a:spLocks noChangeArrowheads="1"/>
            </p:cNvSpPr>
            <p:nvPr/>
          </p:nvSpPr>
          <p:spPr bwMode="auto">
            <a:xfrm>
              <a:off x="-474285" y="6539911"/>
              <a:ext cx="22596441" cy="626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800">
                  <a:latin typeface="Times New Roman" panose="02020603050405020304" pitchFamily="18" charset="0"/>
                  <a:cs typeface="Times New Roman" panose="02020603050405020304" pitchFamily="18" charset="0"/>
                </a:rPr>
                <a:t>Nếu bớt đi một chuyện, văn bản sẽ chỉ kể đơn thuần về một câu chuyện con hổ được người khác giúp đỡ và nó cảm ơn. Đó chỉ là một con hổ, một câu chuyện đơn lẻ, không thể bật ra ý con hổ có nghĩa như ở nhan đề.</a:t>
              </a:r>
              <a:endParaRPr lang="en-GB" sz="2800">
                <a:latin typeface="Times New Roman" panose="02020603050405020304" pitchFamily="18" charset="0"/>
                <a:cs typeface="Times New Roman" panose="02020603050405020304" pitchFamily="18" charset="0"/>
              </a:endParaRPr>
            </a:p>
          </p:txBody>
        </p:sp>
      </p:grpSp>
      <p:grpSp>
        <p:nvGrpSpPr>
          <p:cNvPr id="45" name="Group 44"/>
          <p:cNvGrpSpPr>
            <a:grpSpLocks/>
          </p:cNvGrpSpPr>
          <p:nvPr/>
        </p:nvGrpSpPr>
        <p:grpSpPr bwMode="auto">
          <a:xfrm>
            <a:off x="1353481" y="3632642"/>
            <a:ext cx="1162900" cy="695662"/>
            <a:chOff x="7285743" y="5782777"/>
            <a:chExt cx="2699505" cy="1425973"/>
          </a:xfrm>
        </p:grpSpPr>
        <p:cxnSp>
          <p:nvCxnSpPr>
            <p:cNvPr id="46" name="Straight Connector 45"/>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8" name="Oval 47"/>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9" name="Group 48"/>
          <p:cNvGrpSpPr>
            <a:grpSpLocks/>
          </p:cNvGrpSpPr>
          <p:nvPr/>
        </p:nvGrpSpPr>
        <p:grpSpPr bwMode="auto">
          <a:xfrm>
            <a:off x="17901" y="4256587"/>
            <a:ext cx="3882920" cy="2294768"/>
            <a:chOff x="-9424623" y="5075903"/>
            <a:chExt cx="17526158" cy="6689761"/>
          </a:xfrm>
        </p:grpSpPr>
        <p:sp>
          <p:nvSpPr>
            <p:cNvPr id="50" name="Rounded Rectangle 49"/>
            <p:cNvSpPr/>
            <p:nvPr/>
          </p:nvSpPr>
          <p:spPr>
            <a:xfrm>
              <a:off x="-9351592" y="5075903"/>
              <a:ext cx="17453127" cy="6689758"/>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51" name="Rectangle 4"/>
            <p:cNvSpPr>
              <a:spLocks noChangeArrowheads="1"/>
            </p:cNvSpPr>
            <p:nvPr/>
          </p:nvSpPr>
          <p:spPr bwMode="auto">
            <a:xfrm>
              <a:off x="-9424623" y="5215831"/>
              <a:ext cx="17286691" cy="654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800">
                  <a:latin typeface="Times New Roman" panose="02020603050405020304" pitchFamily="18" charset="0"/>
                  <a:cs typeface="Times New Roman" panose="02020603050405020304" pitchFamily="18" charset="0"/>
                </a:rPr>
                <a:t>Đến loài vật tưởng như hung dữ, đáng sợ nhưng vẫn sống có nghĩa thì con người càng phải sống có nghĩa nhiều hơn.</a:t>
              </a:r>
              <a:endParaRPr lang="en-GB" sz="2800">
                <a:latin typeface="Times New Roman" panose="02020603050405020304" pitchFamily="18" charset="0"/>
                <a:cs typeface="Times New Roman" panose="02020603050405020304" pitchFamily="18" charset="0"/>
              </a:endParaRPr>
            </a:p>
          </p:txBody>
        </p:sp>
      </p:grpSp>
      <p:grpSp>
        <p:nvGrpSpPr>
          <p:cNvPr id="52" name="Group 51"/>
          <p:cNvGrpSpPr>
            <a:grpSpLocks/>
          </p:cNvGrpSpPr>
          <p:nvPr/>
        </p:nvGrpSpPr>
        <p:grpSpPr bwMode="auto">
          <a:xfrm rot="15398390">
            <a:off x="3095205" y="3433302"/>
            <a:ext cx="1004035" cy="1078836"/>
            <a:chOff x="7285743" y="5782777"/>
            <a:chExt cx="2699505" cy="1425973"/>
          </a:xfrm>
        </p:grpSpPr>
        <p:cxnSp>
          <p:nvCxnSpPr>
            <p:cNvPr id="53" name="Straight Connector 52"/>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55" name="Oval 54"/>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56" name="Group 55"/>
          <p:cNvGrpSpPr>
            <a:grpSpLocks/>
          </p:cNvGrpSpPr>
          <p:nvPr/>
        </p:nvGrpSpPr>
        <p:grpSpPr bwMode="auto">
          <a:xfrm>
            <a:off x="3937403" y="4304585"/>
            <a:ext cx="4729519" cy="2356022"/>
            <a:chOff x="-3520189" y="4849676"/>
            <a:chExt cx="17649557" cy="6868329"/>
          </a:xfrm>
        </p:grpSpPr>
        <p:sp>
          <p:nvSpPr>
            <p:cNvPr id="57" name="Rounded Rectangle 56"/>
            <p:cNvSpPr/>
            <p:nvPr/>
          </p:nvSpPr>
          <p:spPr>
            <a:xfrm>
              <a:off x="-3520189" y="4849676"/>
              <a:ext cx="17649557" cy="6601216"/>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58" name="Rectangle 4"/>
            <p:cNvSpPr>
              <a:spLocks noChangeArrowheads="1"/>
            </p:cNvSpPr>
            <p:nvPr/>
          </p:nvSpPr>
          <p:spPr bwMode="auto">
            <a:xfrm>
              <a:off x="-3508221" y="5168173"/>
              <a:ext cx="17132947" cy="654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800">
                  <a:latin typeface="Times New Roman" panose="02020603050405020304" pitchFamily="18" charset="0"/>
                  <a:cs typeface="Times New Roman" panose="02020603050405020304" pitchFamily="18" charset="0"/>
                </a:rPr>
                <a:t>Chuyện con hổ có nghĩa không chỉ có một câu chuyện mà nhiều câu chuyện, giúp cho văn bản trở nên phổ biến, đáng tin hơn.</a:t>
              </a:r>
              <a:endParaRPr lang="en-GB" sz="28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ircle(in)">
                                      <p:cBhvr>
                                        <p:cTn id="33" dur="20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circle(in)">
                                      <p:cBhvr>
                                        <p:cTn id="45" dur="20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barn(inVertical)">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barn(inVertical)">
                                      <p:cBhvr>
                                        <p:cTn id="5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3982087" y="1444661"/>
            <a:ext cx="6673622" cy="707886"/>
          </a:xfrm>
          <a:prstGeom prst="rect">
            <a:avLst/>
          </a:prstGeom>
        </p:spPr>
        <p:txBody>
          <a:bodyPr wrap="none">
            <a:spAutoFit/>
          </a:bodyPr>
          <a:lstStyle/>
          <a:p>
            <a:r>
              <a:rPr lang="pt-BR" sz="4000" b="1">
                <a:solidFill>
                  <a:srgbClr val="FF0000"/>
                </a:solidFill>
                <a:latin typeface="Times New Roman" panose="02020603050405020304" pitchFamily="18" charset="0"/>
                <a:ea typeface="Times New Roman" panose="02020603050405020304" pitchFamily="18" charset="0"/>
              </a:rPr>
              <a:t>II. Khám phá chi tiết văn bản</a:t>
            </a:r>
            <a:endParaRPr lang="en-GB" sz="4000"/>
          </a:p>
        </p:txBody>
      </p:sp>
      <p:sp>
        <p:nvSpPr>
          <p:cNvPr id="5" name="Rectangle 4"/>
          <p:cNvSpPr/>
          <p:nvPr/>
        </p:nvSpPr>
        <p:spPr>
          <a:xfrm>
            <a:off x="3403373" y="3010195"/>
            <a:ext cx="6822003" cy="1200329"/>
          </a:xfrm>
          <a:prstGeom prst="rect">
            <a:avLst/>
          </a:prstGeom>
        </p:spPr>
        <p:txBody>
          <a:bodyPr wrap="square">
            <a:spAutoFit/>
          </a:bodyPr>
          <a:lstStyle/>
          <a:p>
            <a:pPr algn="ctr">
              <a:spcAft>
                <a:spcPts val="0"/>
              </a:spcAft>
            </a:pPr>
            <a:r>
              <a:rPr lang="pt-BR" sz="3200" b="1">
                <a:solidFill>
                  <a:srgbClr val="FF0000"/>
                </a:solidFill>
                <a:latin typeface="Times New Roman" panose="02020603050405020304" pitchFamily="18" charset="0"/>
                <a:ea typeface="Times New Roman" panose="02020603050405020304" pitchFamily="18" charset="0"/>
              </a:rPr>
              <a:t>PHIẾU HỌC TẬP SỐ 7</a:t>
            </a:r>
            <a:endParaRPr lang="en-GB" sz="3200">
              <a:latin typeface="Times New Roman" panose="02020603050405020304" pitchFamily="18" charset="0"/>
              <a:ea typeface="Times New Roman" panose="02020603050405020304" pitchFamily="18" charset="0"/>
            </a:endParaRPr>
          </a:p>
          <a:p>
            <a:pPr algn="ctr">
              <a:spcAft>
                <a:spcPts val="0"/>
              </a:spcAft>
              <a:tabLst>
                <a:tab pos="152400" algn="l"/>
              </a:tabLst>
            </a:pPr>
            <a:r>
              <a:rPr lang="vi-VN" sz="2000" b="1">
                <a:solidFill>
                  <a:srgbClr val="0070C0"/>
                </a:solidFill>
                <a:latin typeface="Times New Roman" panose="02020603050405020304" pitchFamily="18" charset="0"/>
                <a:ea typeface="Times New Roman" panose="02020603050405020304" pitchFamily="18" charset="0"/>
              </a:rPr>
              <a:t>(Tìm hiểu </a:t>
            </a:r>
            <a:r>
              <a:rPr lang="pt-BR" sz="2000" b="1">
                <a:solidFill>
                  <a:srgbClr val="0070C0"/>
                </a:solidFill>
                <a:latin typeface="Times New Roman" panose="02020603050405020304" pitchFamily="18" charset="0"/>
                <a:ea typeface="Times New Roman" panose="02020603050405020304" pitchFamily="18" charset="0"/>
              </a:rPr>
              <a:t>các chi tiết thể hiện hành động giúp đỡ và trả ơn;</a:t>
            </a:r>
            <a:endParaRPr lang="en-GB" sz="2000">
              <a:latin typeface="Times New Roman" panose="02020603050405020304" pitchFamily="18" charset="0"/>
              <a:ea typeface="Times New Roman" panose="02020603050405020304" pitchFamily="18" charset="0"/>
            </a:endParaRPr>
          </a:p>
          <a:p>
            <a:pPr algn="ctr">
              <a:spcAft>
                <a:spcPts val="0"/>
              </a:spcAft>
              <a:tabLst>
                <a:tab pos="152400" algn="l"/>
              </a:tabLst>
            </a:pPr>
            <a:r>
              <a:rPr lang="pt-BR" sz="2000" b="1">
                <a:solidFill>
                  <a:srgbClr val="0070C0"/>
                </a:solidFill>
                <a:latin typeface="Times New Roman" panose="02020603050405020304" pitchFamily="18" charset="0"/>
                <a:ea typeface="Times New Roman" panose="02020603050405020304" pitchFamily="18" charset="0"/>
              </a:rPr>
              <a:t> thông điệp "có nghĩa" của VB</a:t>
            </a:r>
            <a:r>
              <a:rPr lang="vi-VN" sz="2000" b="1">
                <a:solidFill>
                  <a:srgbClr val="0070C0"/>
                </a:solidFill>
                <a:latin typeface="Times New Roman" panose="02020603050405020304" pitchFamily="18" charset="0"/>
                <a:ea typeface="Times New Roman" panose="02020603050405020304" pitchFamily="18" charset="0"/>
              </a:rPr>
              <a:t>)</a:t>
            </a:r>
            <a:endParaRPr lang="en-GB"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098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grpSp>
        <p:nvGrpSpPr>
          <p:cNvPr id="29" name="Group 5"/>
          <p:cNvGrpSpPr/>
          <p:nvPr/>
        </p:nvGrpSpPr>
        <p:grpSpPr>
          <a:xfrm>
            <a:off x="1244720" y="994656"/>
            <a:ext cx="9101354" cy="4981193"/>
            <a:chOff x="0" y="0"/>
            <a:chExt cx="2423495" cy="940711"/>
          </a:xfrm>
        </p:grpSpPr>
        <p:sp>
          <p:nvSpPr>
            <p:cNvPr id="30"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graphicFrame>
        <p:nvGraphicFramePr>
          <p:cNvPr id="7" name="Table 6"/>
          <p:cNvGraphicFramePr>
            <a:graphicFrameLocks noGrp="1"/>
          </p:cNvGraphicFramePr>
          <p:nvPr>
            <p:extLst>
              <p:ext uri="{D42A27DB-BD31-4B8C-83A1-F6EECF244321}">
                <p14:modId xmlns:p14="http://schemas.microsoft.com/office/powerpoint/2010/main" val="1109347351"/>
              </p:ext>
            </p:extLst>
          </p:nvPr>
        </p:nvGraphicFramePr>
        <p:xfrm>
          <a:off x="1550504" y="1457719"/>
          <a:ext cx="8497343" cy="4267200"/>
        </p:xfrm>
        <a:graphic>
          <a:graphicData uri="http://schemas.openxmlformats.org/drawingml/2006/table">
            <a:tbl>
              <a:tblPr firstRow="1" firstCol="1" bandRow="1">
                <a:tableStyleId>{5C22544A-7EE6-4342-B048-85BDC9FD1C3A}</a:tableStyleId>
              </a:tblPr>
              <a:tblGrid>
                <a:gridCol w="1709831">
                  <a:extLst>
                    <a:ext uri="{9D8B030D-6E8A-4147-A177-3AD203B41FA5}">
                      <a16:colId xmlns:a16="http://schemas.microsoft.com/office/drawing/2014/main" val="20000"/>
                    </a:ext>
                  </a:extLst>
                </a:gridCol>
                <a:gridCol w="4084598">
                  <a:extLst>
                    <a:ext uri="{9D8B030D-6E8A-4147-A177-3AD203B41FA5}">
                      <a16:colId xmlns:a16="http://schemas.microsoft.com/office/drawing/2014/main" val="20001"/>
                    </a:ext>
                  </a:extLst>
                </a:gridCol>
                <a:gridCol w="1062167">
                  <a:extLst>
                    <a:ext uri="{9D8B030D-6E8A-4147-A177-3AD203B41FA5}">
                      <a16:colId xmlns:a16="http://schemas.microsoft.com/office/drawing/2014/main" val="20002"/>
                    </a:ext>
                  </a:extLst>
                </a:gridCol>
                <a:gridCol w="1640747">
                  <a:extLst>
                    <a:ext uri="{9D8B030D-6E8A-4147-A177-3AD203B41FA5}">
                      <a16:colId xmlns:a16="http://schemas.microsoft.com/office/drawing/2014/main" val="20003"/>
                    </a:ext>
                  </a:extLst>
                </a:gridCol>
              </a:tblGrid>
              <a:tr h="591412">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Hành động</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Chi tiết thể hiện</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Nhận xét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Thông điệp "có nghĩa"</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4274">
                <a:tc rowSpan="2">
                  <a:txBody>
                    <a:bodyPr/>
                    <a:lstStyle/>
                    <a:p>
                      <a:pP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1. Hành động giúp đỡ:</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0"/>
                        </a:spcAft>
                        <a:buSzPts val="1400"/>
                        <a:buFont typeface="Times New Roman" panose="02020603050405020304" pitchFamily="18" charset="0"/>
                        <a:buNone/>
                        <a:tabLst>
                          <a:tab pos="152400" algn="l"/>
                        </a:tabLst>
                      </a:pPr>
                      <a:r>
                        <a:rPr lang="vi-VN" sz="2800">
                          <a:solidFill>
                            <a:schemeClr val="tx1"/>
                          </a:solidFill>
                          <a:effectLst/>
                          <a:latin typeface="Times New Roman" panose="02020603050405020304" pitchFamily="18" charset="0"/>
                          <a:cs typeface="Times New Roman" panose="02020603050405020304" pitchFamily="18" charset="0"/>
                        </a:rPr>
                        <a:t>C</a:t>
                      </a:r>
                      <a:r>
                        <a:rPr lang="en-US" sz="2800">
                          <a:solidFill>
                            <a:schemeClr val="tx1"/>
                          </a:solidFill>
                          <a:effectLst/>
                          <a:latin typeface="Times New Roman" panose="02020603050405020304" pitchFamily="18" charset="0"/>
                          <a:cs typeface="Times New Roman" panose="02020603050405020304" pitchFamily="18" charset="0"/>
                        </a:rPr>
                        <a:t>ủa bà đỡ</a:t>
                      </a:r>
                      <a:r>
                        <a:rPr lang="vi-VN" sz="2800" baseline="0">
                          <a:solidFill>
                            <a:schemeClr val="tx1"/>
                          </a:solidFill>
                          <a:effectLst/>
                          <a:latin typeface="Times New Roman" panose="02020603050405020304" pitchFamily="18" charset="0"/>
                          <a:cs typeface="Times New Roman" panose="02020603050405020304" pitchFamily="18" charset="0"/>
                        </a:rPr>
                        <a:t> </a:t>
                      </a:r>
                      <a:r>
                        <a:rPr lang="en-US" sz="2800">
                          <a:solidFill>
                            <a:schemeClr val="tx1"/>
                          </a:solidFill>
                          <a:effectLst/>
                          <a:latin typeface="Times New Roman" panose="02020603050405020304" pitchFamily="18" charset="0"/>
                          <a:cs typeface="Times New Roman" panose="02020603050405020304" pitchFamily="18" charset="0"/>
                        </a:rPr>
                        <a:t>Trần:………</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4274">
                <a:tc vMerge="1">
                  <a:txBody>
                    <a:bodyPr/>
                    <a:lstStyle/>
                    <a:p>
                      <a:endParaRPr lang="en-GB"/>
                    </a:p>
                  </a:txBody>
                  <a:tcPr/>
                </a:tc>
                <a:tc>
                  <a:txBody>
                    <a:bodyPr/>
                    <a:lstStyle/>
                    <a:p>
                      <a:pPr marL="0" lvl="0" indent="0">
                        <a:spcAft>
                          <a:spcPts val="0"/>
                        </a:spcAft>
                        <a:buSzPts val="1400"/>
                        <a:buFont typeface="Times New Roman" panose="02020603050405020304" pitchFamily="18" charset="0"/>
                        <a:buNone/>
                        <a:tabLst>
                          <a:tab pos="152400" algn="l"/>
                        </a:tabLst>
                      </a:pPr>
                      <a:r>
                        <a:rPr lang="vi-VN" sz="2800">
                          <a:solidFill>
                            <a:schemeClr val="tx1"/>
                          </a:solidFill>
                          <a:effectLst/>
                          <a:latin typeface="Times New Roman" panose="02020603050405020304" pitchFamily="18" charset="0"/>
                          <a:cs typeface="Times New Roman" panose="02020603050405020304" pitchFamily="18" charset="0"/>
                        </a:rPr>
                        <a:t>C</a:t>
                      </a:r>
                      <a:r>
                        <a:rPr lang="en-US" sz="2800">
                          <a:solidFill>
                            <a:schemeClr val="tx1"/>
                          </a:solidFill>
                          <a:effectLst/>
                          <a:latin typeface="Times New Roman" panose="02020603050405020304" pitchFamily="18" charset="0"/>
                          <a:cs typeface="Times New Roman" panose="02020603050405020304" pitchFamily="18" charset="0"/>
                        </a:rPr>
                        <a:t>ủa bác tiều:…………</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10002"/>
                  </a:ext>
                </a:extLst>
              </a:tr>
              <a:tr h="591412">
                <a:tc rowSpan="2">
                  <a:txBody>
                    <a:bodyPr/>
                    <a:lstStyle/>
                    <a:p>
                      <a:pP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2. Hành động trả ơn:</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tabLst>
                          <a:tab pos="152400" algn="l"/>
                        </a:tabLst>
                      </a:pPr>
                      <a:r>
                        <a:rPr lang="vi-VN" sz="2800">
                          <a:solidFill>
                            <a:schemeClr val="tx1"/>
                          </a:solidFill>
                          <a:effectLst/>
                          <a:latin typeface="Times New Roman" panose="02020603050405020304" pitchFamily="18" charset="0"/>
                          <a:cs typeface="Times New Roman" panose="02020603050405020304" pitchFamily="18" charset="0"/>
                        </a:rPr>
                        <a:t>C</a:t>
                      </a:r>
                      <a:r>
                        <a:rPr lang="en-US" sz="2800">
                          <a:solidFill>
                            <a:schemeClr val="tx1"/>
                          </a:solidFill>
                          <a:effectLst/>
                          <a:latin typeface="Times New Roman" panose="02020603050405020304" pitchFamily="18" charset="0"/>
                          <a:cs typeface="Times New Roman" panose="02020603050405020304" pitchFamily="18" charset="0"/>
                        </a:rPr>
                        <a:t>ủa con hổ được bà đỡ Trần giúp:………………</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10003"/>
                  </a:ext>
                </a:extLst>
              </a:tr>
              <a:tr h="788549">
                <a:tc vMerge="1">
                  <a:txBody>
                    <a:bodyPr/>
                    <a:lstStyle/>
                    <a:p>
                      <a:endParaRPr lang="en-GB"/>
                    </a:p>
                  </a:txBody>
                  <a:tcPr/>
                </a:tc>
                <a:tc>
                  <a:txBody>
                    <a:bodyPr/>
                    <a:lstStyle/>
                    <a:p>
                      <a:pPr marL="0" lvl="0" indent="0">
                        <a:spcAft>
                          <a:spcPts val="0"/>
                        </a:spcAft>
                        <a:buSzPts val="1400"/>
                        <a:buFont typeface="Times New Roman" panose="02020603050405020304" pitchFamily="18" charset="0"/>
                        <a:buNone/>
                        <a:tabLst>
                          <a:tab pos="152400" algn="l"/>
                        </a:tabLst>
                      </a:pPr>
                      <a:r>
                        <a:rPr lang="vi-VN" sz="2800">
                          <a:solidFill>
                            <a:schemeClr val="tx1"/>
                          </a:solidFill>
                          <a:effectLst/>
                          <a:latin typeface="Times New Roman" panose="02020603050405020304" pitchFamily="18" charset="0"/>
                          <a:cs typeface="Times New Roman" panose="02020603050405020304" pitchFamily="18" charset="0"/>
                        </a:rPr>
                        <a:t>Của con hổ được bác tiều giúp:………………….</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3946355" y="1045942"/>
            <a:ext cx="6096000" cy="1307537"/>
          </a:xfrm>
          <a:prstGeom prst="rect">
            <a:avLst/>
          </a:prstGeom>
        </p:spPr>
        <p:txBody>
          <a:bodyPr>
            <a:spAutoFit/>
          </a:bodyPr>
          <a:lstStyle/>
          <a:p>
            <a:pPr algn="just">
              <a:lnSpc>
                <a:spcPct val="150000"/>
              </a:lnSpc>
              <a:spcAft>
                <a:spcPts val="0"/>
              </a:spcAft>
              <a:tabLst>
                <a:tab pos="1386840" algn="l"/>
                <a:tab pos="2703195" algn="l"/>
              </a:tabLst>
            </a:pPr>
            <a:r>
              <a:rPr lang="vi-VN" sz="2800" b="1">
                <a:solidFill>
                  <a:srgbClr val="0070C0"/>
                </a:solidFill>
                <a:latin typeface="Times New Roman" panose="02020603050405020304" pitchFamily="18" charset="0"/>
                <a:ea typeface="MS Mincho"/>
              </a:rPr>
              <a:t>1. Hành động giúp đỡ của bà đỡ Trần và bác tiều phu với con hổ.</a:t>
            </a:r>
            <a:endParaRPr lang="en-GB" sz="24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302561" y="3067131"/>
            <a:ext cx="3760062" cy="2062103"/>
          </a:xfrm>
          <a:prstGeom prst="rect">
            <a:avLst/>
          </a:prstGeom>
        </p:spPr>
        <p:txBody>
          <a:bodyPr wrap="square">
            <a:spAutoFit/>
          </a:bodyPr>
          <a:lstStyle/>
          <a:p>
            <a:pPr algn="just">
              <a:spcAft>
                <a:spcPts val="0"/>
              </a:spcAft>
            </a:pPr>
            <a:r>
              <a:rPr lang="en-US" sz="3200" i="1">
                <a:solidFill>
                  <a:srgbClr val="000000"/>
                </a:solidFill>
                <a:latin typeface="Times New Roman" panose="02020603050405020304" pitchFamily="18" charset="0"/>
                <a:ea typeface="Times New Roman" panose="02020603050405020304" pitchFamily="18" charset="0"/>
              </a:rPr>
              <a:t>1) </a:t>
            </a:r>
            <a:r>
              <a:rPr lang="en-US" sz="3200" i="1">
                <a:latin typeface="Times New Roman" panose="02020603050405020304" pitchFamily="18" charset="0"/>
                <a:ea typeface="Times New Roman" panose="02020603050405020304" pitchFamily="18" charset="0"/>
              </a:rPr>
              <a:t>Các con hổ đã được bà đỡ Trần và bác tiều phu giúp đỡ như thế nào?</a:t>
            </a:r>
            <a:endParaRPr lang="en-GB" sz="2800">
              <a:effectLst/>
              <a:latin typeface="Times New Roman" panose="02020603050405020304" pitchFamily="18" charset="0"/>
              <a:ea typeface="Times New Roman" panose="02020603050405020304" pitchFamily="18" charset="0"/>
            </a:endParaRPr>
          </a:p>
        </p:txBody>
      </p:sp>
      <p:sp>
        <p:nvSpPr>
          <p:cNvPr id="7" name="Oval Callout 6"/>
          <p:cNvSpPr/>
          <p:nvPr/>
        </p:nvSpPr>
        <p:spPr>
          <a:xfrm>
            <a:off x="3859276" y="2620370"/>
            <a:ext cx="4807646" cy="284220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767089" y="1414597"/>
            <a:ext cx="3345788" cy="523220"/>
          </a:xfrm>
          <a:prstGeom prst="rect">
            <a:avLst/>
          </a:prstGeom>
        </p:spPr>
        <p:txBody>
          <a:bodyPr wrap="none">
            <a:spAutoFit/>
          </a:bodyPr>
          <a:lstStyle/>
          <a:p>
            <a:pPr algn="just">
              <a:spcAft>
                <a:spcPts val="0"/>
              </a:spcAft>
              <a:tabLst>
                <a:tab pos="1386840" algn="l"/>
                <a:tab pos="2703195" algn="l"/>
              </a:tabLst>
            </a:pPr>
            <a:r>
              <a:rPr lang="vi-VN" sz="28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Các con hổ đã được:</a:t>
            </a:r>
            <a:endParaRPr lang="en-GB" sz="2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 name="Rectangle 4"/>
          <p:cNvSpPr/>
          <p:nvPr/>
        </p:nvSpPr>
        <p:spPr>
          <a:xfrm>
            <a:off x="731750" y="2009950"/>
            <a:ext cx="5755230" cy="523220"/>
          </a:xfrm>
          <a:prstGeom prst="rect">
            <a:avLst/>
          </a:prstGeom>
        </p:spPr>
        <p:txBody>
          <a:bodyPr wrap="none">
            <a:spAutoFit/>
          </a:bodyPr>
          <a:lstStyle/>
          <a:p>
            <a:pPr algn="just">
              <a:spcAft>
                <a:spcPts val="0"/>
              </a:spcAft>
            </a:pP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Bà đỡ Trần đỡ đẻ cho mẹ con hổ cái.</a:t>
            </a:r>
            <a:endParaRPr lang="en-GB" sz="2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751187" y="2634373"/>
            <a:ext cx="6096000" cy="954107"/>
          </a:xfrm>
          <a:prstGeom prst="rect">
            <a:avLst/>
          </a:prstGeom>
        </p:spPr>
        <p:txBody>
          <a:bodyPr>
            <a:spAutoFit/>
          </a:bodyPr>
          <a:lstStyle/>
          <a:p>
            <a:pPr algn="just">
              <a:spcAft>
                <a:spcPts val="0"/>
              </a:spcAft>
            </a:pP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Bác tiều phu giúp lấy cái xương bò to như cánh tay ra khỏi họng.</a:t>
            </a:r>
            <a:endParaRPr lang="en-GB" sz="2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459426" y="3707065"/>
            <a:ext cx="11292601" cy="2246769"/>
          </a:xfrm>
          <a:prstGeom prst="rect">
            <a:avLst/>
          </a:prstGeom>
          <a:ln>
            <a:solidFill>
              <a:schemeClr val="accent1"/>
            </a:solidFill>
          </a:ln>
        </p:spPr>
        <p:txBody>
          <a:bodyPr wrap="square">
            <a:spAutoFit/>
          </a:bodyPr>
          <a:lstStyle/>
          <a:p>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=&gt; Họ đề có lòng dũng cảm và nhân ái, vị tha. Lúc đầu, họ đều </a:t>
            </a:r>
            <a:r>
              <a:rPr lang="vi-VN" sz="28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hoảng sợ khi nhận ra con hổ, nhưng họ đã vượt qua nỗi sợ hãi (bà đỡ Trần nhận ra sự chỉ dẫn và những giọt nước mắt của hổ đực, bác tiều chủ động uống rượu lấy can đảm) để giúp hổ vượt qua khó khăn (đỡ một ca đẻ khó cho hổ cái, lấy cái xương bò hóc trong họng hổ).</a:t>
            </a:r>
            <a:endParaRPr lang="en-GB" sz="2800">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28643" y="789116"/>
            <a:ext cx="3902028" cy="2569764"/>
          </a:xfrm>
          <a:prstGeom prst="rect">
            <a:avLst/>
          </a:prstGeom>
        </p:spPr>
      </p:pic>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2308750" y="1497217"/>
            <a:ext cx="8257389" cy="584775"/>
          </a:xfrm>
          <a:prstGeom prst="rect">
            <a:avLst/>
          </a:prstGeom>
        </p:spPr>
        <p:txBody>
          <a:bodyPr wrap="none">
            <a:spAutoFit/>
          </a:bodyPr>
          <a:lstStyle/>
          <a:p>
            <a:pPr algn="just">
              <a:spcAft>
                <a:spcPts val="0"/>
              </a:spcAft>
              <a:tabLst>
                <a:tab pos="90170" algn="l"/>
                <a:tab pos="180340" algn="l"/>
              </a:tabLst>
            </a:pPr>
            <a:r>
              <a:rPr lang="vi-VN" sz="3200" b="1">
                <a:solidFill>
                  <a:srgbClr val="0070C0"/>
                </a:solidFill>
                <a:latin typeface="Times New Roman" panose="02020603050405020304" pitchFamily="18" charset="0"/>
                <a:ea typeface="MS Mincho"/>
              </a:rPr>
              <a:t>2. Hành động trả ơn người giúp đỡ của con hổ</a:t>
            </a:r>
            <a:endParaRPr lang="en-GB" sz="2800">
              <a:effectLst/>
              <a:latin typeface="Times New Roman" panose="02020603050405020304" pitchFamily="18" charset="0"/>
              <a:ea typeface="Times New Roman" panose="02020603050405020304" pitchFamily="18" charset="0"/>
            </a:endParaRPr>
          </a:p>
        </p:txBody>
      </p:sp>
      <p:sp>
        <p:nvSpPr>
          <p:cNvPr id="29" name="Rounded Rectangle 28"/>
          <p:cNvSpPr/>
          <p:nvPr/>
        </p:nvSpPr>
        <p:spPr>
          <a:xfrm>
            <a:off x="2573038" y="2548973"/>
            <a:ext cx="3060187" cy="2658260"/>
          </a:xfrm>
          <a:prstGeom prst="roundRect">
            <a:avLst/>
          </a:prstGeom>
          <a:noFill/>
          <a:ln w="12700" cmpd="sng">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6134228" y="2561108"/>
            <a:ext cx="4043442" cy="2738671"/>
          </a:xfrm>
          <a:prstGeom prst="roundRect">
            <a:avLst/>
          </a:prstGeom>
          <a:noFill/>
          <a:ln w="12700" cmpd="sng">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715628" y="2783753"/>
            <a:ext cx="2775005" cy="2062103"/>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Hổ đã làm những gì để tri ân người giúp đỡ mình?</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6234590" y="2860842"/>
            <a:ext cx="3842718" cy="2062103"/>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 Em cảm nhận được điều gì về tiếng gầm của hai con hổ ở phần cuối mỗi câu chuyện?</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29" grpId="1" animBg="1"/>
      <p:bldP spid="30" grpId="0" animBg="1"/>
      <p:bldP spid="30" grpId="1" animBg="1"/>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grpSp>
        <p:nvGrpSpPr>
          <p:cNvPr id="34" name="Group 33"/>
          <p:cNvGrpSpPr>
            <a:grpSpLocks/>
          </p:cNvGrpSpPr>
          <p:nvPr/>
        </p:nvGrpSpPr>
        <p:grpSpPr bwMode="auto">
          <a:xfrm rot="6912900">
            <a:off x="6946251" y="2245874"/>
            <a:ext cx="1099153" cy="612915"/>
            <a:chOff x="14329629" y="5508596"/>
            <a:chExt cx="2699504" cy="1154643"/>
          </a:xfrm>
        </p:grpSpPr>
        <p:cxnSp>
          <p:nvCxnSpPr>
            <p:cNvPr id="35" name="Straight Connector 34"/>
            <p:cNvCxnSpPr>
              <a:stCxn id="36" idx="3"/>
            </p:cNvCxnSpPr>
            <p:nvPr/>
          </p:nvCxnSpPr>
          <p:spPr>
            <a:xfrm flipH="1" flipV="1">
              <a:off x="14329629" y="5523088"/>
              <a:ext cx="2667148" cy="1106335"/>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flipH="1">
              <a:off x="16802635" y="6436177"/>
              <a:ext cx="226498"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7" name="Oval 36"/>
            <p:cNvSpPr/>
            <p:nvPr/>
          </p:nvSpPr>
          <p:spPr>
            <a:xfrm>
              <a:off x="14440568" y="5508596"/>
              <a:ext cx="231122"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8" name="Group 37"/>
          <p:cNvGrpSpPr>
            <a:grpSpLocks/>
          </p:cNvGrpSpPr>
          <p:nvPr/>
        </p:nvGrpSpPr>
        <p:grpSpPr bwMode="auto">
          <a:xfrm>
            <a:off x="2568495" y="2175195"/>
            <a:ext cx="1849718" cy="658266"/>
            <a:chOff x="7285743" y="5508596"/>
            <a:chExt cx="2699505" cy="1143386"/>
          </a:xfrm>
        </p:grpSpPr>
        <p:cxnSp>
          <p:nvCxnSpPr>
            <p:cNvPr id="39" name="Straight Connector 38"/>
            <p:cNvCxnSpPr>
              <a:stCxn id="40"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1" name="Oval 40"/>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2" name="Group 41"/>
          <p:cNvGrpSpPr>
            <a:grpSpLocks/>
          </p:cNvGrpSpPr>
          <p:nvPr/>
        </p:nvGrpSpPr>
        <p:grpSpPr bwMode="auto">
          <a:xfrm>
            <a:off x="3897971" y="1407924"/>
            <a:ext cx="5152327" cy="772892"/>
            <a:chOff x="9830578" y="4419600"/>
            <a:chExt cx="11148490" cy="1243345"/>
          </a:xfrm>
        </p:grpSpPr>
        <p:sp>
          <p:nvSpPr>
            <p:cNvPr id="43" name="Rounded Rectangle 42"/>
            <p:cNvSpPr/>
            <p:nvPr/>
          </p:nvSpPr>
          <p:spPr>
            <a:xfrm>
              <a:off x="9830578" y="4419600"/>
              <a:ext cx="11148490"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4" name="Rectangle 1"/>
            <p:cNvSpPr>
              <a:spLocks noChangeArrowheads="1"/>
            </p:cNvSpPr>
            <p:nvPr/>
          </p:nvSpPr>
          <p:spPr bwMode="auto">
            <a:xfrm>
              <a:off x="9830578" y="4603633"/>
              <a:ext cx="10848073" cy="9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atin typeface="+mj-lt"/>
                </a:rPr>
                <a:t>Con hổ được bà đỡ Trần giúp</a:t>
              </a:r>
              <a:endParaRPr lang="en-US" altLang="en-US" b="1" dirty="0">
                <a:solidFill>
                  <a:schemeClr val="bg1"/>
                </a:solidFill>
                <a:latin typeface="+mj-lt"/>
                <a:cs typeface="Arial" panose="020B0604020202020204" pitchFamily="34" charset="0"/>
              </a:endParaRPr>
            </a:p>
          </p:txBody>
        </p:sp>
      </p:grpSp>
      <p:grpSp>
        <p:nvGrpSpPr>
          <p:cNvPr id="45" name="Group 44"/>
          <p:cNvGrpSpPr>
            <a:grpSpLocks/>
          </p:cNvGrpSpPr>
          <p:nvPr/>
        </p:nvGrpSpPr>
        <p:grpSpPr bwMode="auto">
          <a:xfrm>
            <a:off x="652541" y="2895311"/>
            <a:ext cx="2340290" cy="2647564"/>
            <a:chOff x="3725931" y="6537678"/>
            <a:chExt cx="5220096" cy="6039359"/>
          </a:xfrm>
        </p:grpSpPr>
        <p:grpSp>
          <p:nvGrpSpPr>
            <p:cNvPr id="46" name="Group 5"/>
            <p:cNvGrpSpPr>
              <a:grpSpLocks/>
            </p:cNvGrpSpPr>
            <p:nvPr/>
          </p:nvGrpSpPr>
          <p:grpSpPr bwMode="auto">
            <a:xfrm>
              <a:off x="3725931" y="6537678"/>
              <a:ext cx="5220096" cy="6039359"/>
              <a:chOff x="3725931" y="6537682"/>
              <a:chExt cx="5220096" cy="4812772"/>
            </a:xfrm>
          </p:grpSpPr>
          <p:sp>
            <p:nvSpPr>
              <p:cNvPr id="48" name="Rounded Rectangle 47"/>
              <p:cNvSpPr/>
              <p:nvPr/>
            </p:nvSpPr>
            <p:spPr>
              <a:xfrm>
                <a:off x="3725931" y="6537682"/>
                <a:ext cx="5220096" cy="4812772"/>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49" name="Rectangle 29"/>
              <p:cNvSpPr>
                <a:spLocks noChangeArrowheads="1"/>
              </p:cNvSpPr>
              <p:nvPr/>
            </p:nvSpPr>
            <p:spPr bwMode="auto">
              <a:xfrm>
                <a:off x="4052152" y="8492447"/>
                <a:ext cx="4712055" cy="251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800">
                    <a:latin typeface="Times New Roman" panose="02020603050405020304" pitchFamily="18" charset="0"/>
                    <a:cs typeface="Times New Roman" panose="02020603050405020304" pitchFamily="18" charset="0"/>
                  </a:rPr>
                  <a:t>=&gt; Thể hiện thái độ biết ơn</a:t>
                </a:r>
                <a:endParaRPr lang="en-GB" sz="2800">
                  <a:latin typeface="Times New Roman" panose="02020603050405020304" pitchFamily="18" charset="0"/>
                  <a:cs typeface="Times New Roman" panose="02020603050405020304" pitchFamily="18" charset="0"/>
                </a:endParaRPr>
              </a:p>
            </p:txBody>
          </p:sp>
        </p:grpSp>
        <p:sp>
          <p:nvSpPr>
            <p:cNvPr id="47" name="Rounded Rectangle 46"/>
            <p:cNvSpPr/>
            <p:nvPr/>
          </p:nvSpPr>
          <p:spPr>
            <a:xfrm>
              <a:off x="3816560" y="6622792"/>
              <a:ext cx="4980587" cy="2273656"/>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2800">
                <a:solidFill>
                  <a:schemeClr val="tx1"/>
                </a:solidFill>
                <a:latin typeface="Times New Roman" panose="02020603050405020304" pitchFamily="18" charset="0"/>
                <a:cs typeface="Times New Roman" panose="02020603050405020304" pitchFamily="18" charset="0"/>
              </a:endParaRPr>
            </a:p>
          </p:txBody>
        </p:sp>
      </p:grpSp>
      <p:grpSp>
        <p:nvGrpSpPr>
          <p:cNvPr id="50" name="Group 49"/>
          <p:cNvGrpSpPr>
            <a:grpSpLocks/>
          </p:cNvGrpSpPr>
          <p:nvPr/>
        </p:nvGrpSpPr>
        <p:grpSpPr bwMode="auto">
          <a:xfrm>
            <a:off x="3237662" y="2919812"/>
            <a:ext cx="2427984" cy="2620128"/>
            <a:chOff x="3725931" y="6537674"/>
            <a:chExt cx="5220096" cy="6985790"/>
          </a:xfrm>
        </p:grpSpPr>
        <p:grpSp>
          <p:nvGrpSpPr>
            <p:cNvPr id="51" name="Group 65"/>
            <p:cNvGrpSpPr>
              <a:grpSpLocks/>
            </p:cNvGrpSpPr>
            <p:nvPr/>
          </p:nvGrpSpPr>
          <p:grpSpPr bwMode="auto">
            <a:xfrm>
              <a:off x="3725931" y="6537674"/>
              <a:ext cx="5220096" cy="6985790"/>
              <a:chOff x="3725931" y="6537682"/>
              <a:chExt cx="5220096" cy="5566988"/>
            </a:xfrm>
          </p:grpSpPr>
          <p:sp>
            <p:nvSpPr>
              <p:cNvPr id="53" name="Rounded Rectangle 52"/>
              <p:cNvSpPr/>
              <p:nvPr/>
            </p:nvSpPr>
            <p:spPr>
              <a:xfrm>
                <a:off x="3725931" y="6537682"/>
                <a:ext cx="5220096" cy="5566988"/>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4" name="Rectangle 68"/>
              <p:cNvSpPr>
                <a:spLocks noChangeArrowheads="1"/>
              </p:cNvSpPr>
              <p:nvPr/>
            </p:nvSpPr>
            <p:spPr bwMode="auto">
              <a:xfrm>
                <a:off x="3826131" y="9193690"/>
                <a:ext cx="5059921" cy="202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2800">
                    <a:latin typeface="Times New Roman" panose="02020603050405020304" pitchFamily="18" charset="0"/>
                    <a:cs typeface="Times New Roman" panose="02020603050405020304" pitchFamily="18" charset="0"/>
                  </a:rPr>
                  <a:t>=&gt; Tạ ơn bằng vật chất</a:t>
                </a:r>
                <a:endParaRPr lang="en-US" altLang="en-US" sz="2800" b="1" dirty="0">
                  <a:latin typeface="Times New Roman" panose="02020603050405020304" pitchFamily="18" charset="0"/>
                  <a:cs typeface="Times New Roman" panose="02020603050405020304" pitchFamily="18" charset="0"/>
                </a:endParaRPr>
              </a:p>
            </p:txBody>
          </p:sp>
        </p:grpSp>
        <p:sp>
          <p:nvSpPr>
            <p:cNvPr id="52" name="Rounded Rectangle 51"/>
            <p:cNvSpPr/>
            <p:nvPr/>
          </p:nvSpPr>
          <p:spPr>
            <a:xfrm>
              <a:off x="3816559" y="6622790"/>
              <a:ext cx="4980587" cy="1814753"/>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1875"/>
                </a:lnSpc>
                <a:defRPr/>
              </a:pPr>
              <a:endParaRPr lang="vi-VN" sz="2800" b="1" dirty="0">
                <a:solidFill>
                  <a:schemeClr val="tx1"/>
                </a:solidFill>
                <a:latin typeface="Times New Roman" panose="02020603050405020304" pitchFamily="18" charset="0"/>
                <a:cs typeface="Times New Roman" panose="02020603050405020304" pitchFamily="18" charset="0"/>
              </a:endParaRPr>
            </a:p>
          </p:txBody>
        </p:sp>
      </p:grpSp>
      <p:grpSp>
        <p:nvGrpSpPr>
          <p:cNvPr id="55" name="Group 54"/>
          <p:cNvGrpSpPr>
            <a:grpSpLocks/>
          </p:cNvGrpSpPr>
          <p:nvPr/>
        </p:nvGrpSpPr>
        <p:grpSpPr bwMode="auto">
          <a:xfrm>
            <a:off x="5894397" y="2956297"/>
            <a:ext cx="1974639" cy="2666445"/>
            <a:chOff x="2761725" y="6825433"/>
            <a:chExt cx="4788834" cy="7109294"/>
          </a:xfrm>
        </p:grpSpPr>
        <p:grpSp>
          <p:nvGrpSpPr>
            <p:cNvPr id="56" name="Group 70"/>
            <p:cNvGrpSpPr>
              <a:grpSpLocks/>
            </p:cNvGrpSpPr>
            <p:nvPr/>
          </p:nvGrpSpPr>
          <p:grpSpPr bwMode="auto">
            <a:xfrm>
              <a:off x="2761725" y="6825433"/>
              <a:ext cx="4788834" cy="7109294"/>
              <a:chOff x="2761725" y="6766993"/>
              <a:chExt cx="4788834" cy="5665405"/>
            </a:xfrm>
          </p:grpSpPr>
          <p:sp>
            <p:nvSpPr>
              <p:cNvPr id="58" name="Rounded Rectangle 57"/>
              <p:cNvSpPr/>
              <p:nvPr/>
            </p:nvSpPr>
            <p:spPr>
              <a:xfrm>
                <a:off x="2761725" y="6766993"/>
                <a:ext cx="4478325" cy="5665405"/>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9" name="Rectangle 73"/>
              <p:cNvSpPr>
                <a:spLocks noChangeArrowheads="1"/>
              </p:cNvSpPr>
              <p:nvPr/>
            </p:nvSpPr>
            <p:spPr bwMode="auto">
              <a:xfrm>
                <a:off x="2838212" y="8870048"/>
                <a:ext cx="4712347" cy="29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800">
                    <a:latin typeface="Times New Roman" panose="02020603050405020304" pitchFamily="18" charset="0"/>
                    <a:cs typeface="Times New Roman" panose="02020603050405020304" pitchFamily="18" charset="0"/>
                  </a:rPr>
                  <a:t>=&gt; Bảo vệ an toàn cho ân nhân.</a:t>
                </a:r>
                <a:endParaRPr lang="en-GB" sz="2800">
                  <a:latin typeface="Times New Roman" panose="02020603050405020304" pitchFamily="18" charset="0"/>
                  <a:cs typeface="Times New Roman" panose="02020603050405020304" pitchFamily="18" charset="0"/>
                </a:endParaRPr>
              </a:p>
            </p:txBody>
          </p:sp>
        </p:grpSp>
        <p:sp>
          <p:nvSpPr>
            <p:cNvPr id="57" name="Rounded Rectangle 56"/>
            <p:cNvSpPr/>
            <p:nvPr/>
          </p:nvSpPr>
          <p:spPr>
            <a:xfrm>
              <a:off x="2838210" y="6931049"/>
              <a:ext cx="4397999" cy="2014501"/>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defRPr/>
              </a:pPr>
              <a:r>
                <a:rPr lang="vi-VN" sz="2800" b="1" i="1">
                  <a:solidFill>
                    <a:schemeClr val="tx1"/>
                  </a:solidFill>
                  <a:latin typeface="Times New Roman" panose="02020603050405020304" pitchFamily="18" charset="0"/>
                  <a:cs typeface="Times New Roman" panose="02020603050405020304" pitchFamily="18" charset="0"/>
                </a:rPr>
                <a:t>Dẫn ra khỏi rừng</a:t>
              </a:r>
              <a:r>
                <a:rPr lang="vi-VN" sz="2800" b="1">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323908" y="3085871"/>
            <a:ext cx="2422458" cy="523220"/>
          </a:xfrm>
          <a:prstGeom prst="rect">
            <a:avLst/>
          </a:prstGeom>
        </p:spPr>
        <p:txBody>
          <a:bodyPr wrap="none">
            <a:spAutoFit/>
          </a:bodyPr>
          <a:lstStyle/>
          <a:p>
            <a:r>
              <a:rPr lang="vi-VN" sz="2800" b="1" i="1">
                <a:solidFill>
                  <a:srgbClr val="000000"/>
                </a:solidFill>
                <a:latin typeface="Times New Roman" panose="02020603050405020304" pitchFamily="18" charset="0"/>
                <a:ea typeface="Times New Roman" panose="02020603050405020304" pitchFamily="18" charset="0"/>
              </a:rPr>
              <a:t>Tặng khơi bạc </a:t>
            </a:r>
            <a:endParaRPr lang="en-GB" sz="2800" b="1"/>
          </a:p>
        </p:txBody>
      </p:sp>
      <p:grpSp>
        <p:nvGrpSpPr>
          <p:cNvPr id="60" name="Group 59"/>
          <p:cNvGrpSpPr>
            <a:grpSpLocks/>
          </p:cNvGrpSpPr>
          <p:nvPr/>
        </p:nvGrpSpPr>
        <p:grpSpPr bwMode="auto">
          <a:xfrm>
            <a:off x="8107895" y="2228174"/>
            <a:ext cx="1099153" cy="612915"/>
            <a:chOff x="14329629" y="5508596"/>
            <a:chExt cx="2699504" cy="1154643"/>
          </a:xfrm>
        </p:grpSpPr>
        <p:cxnSp>
          <p:nvCxnSpPr>
            <p:cNvPr id="61" name="Straight Connector 60"/>
            <p:cNvCxnSpPr>
              <a:stCxn id="62" idx="3"/>
            </p:cNvCxnSpPr>
            <p:nvPr/>
          </p:nvCxnSpPr>
          <p:spPr>
            <a:xfrm flipH="1" flipV="1">
              <a:off x="14329629" y="5523088"/>
              <a:ext cx="2667148" cy="1106335"/>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flipH="1">
              <a:off x="16802635" y="6436177"/>
              <a:ext cx="226498"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3" name="Oval 62"/>
            <p:cNvSpPr/>
            <p:nvPr/>
          </p:nvSpPr>
          <p:spPr>
            <a:xfrm>
              <a:off x="14440568" y="5508596"/>
              <a:ext cx="231122"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64" name="Group 63"/>
          <p:cNvGrpSpPr>
            <a:grpSpLocks/>
          </p:cNvGrpSpPr>
          <p:nvPr/>
        </p:nvGrpSpPr>
        <p:grpSpPr bwMode="auto">
          <a:xfrm>
            <a:off x="7896167" y="2855933"/>
            <a:ext cx="4022838" cy="2951044"/>
            <a:chOff x="3725931" y="6537676"/>
            <a:chExt cx="4974144" cy="2488768"/>
          </a:xfrm>
        </p:grpSpPr>
        <p:grpSp>
          <p:nvGrpSpPr>
            <p:cNvPr id="65" name="Group 70"/>
            <p:cNvGrpSpPr>
              <a:grpSpLocks/>
            </p:cNvGrpSpPr>
            <p:nvPr/>
          </p:nvGrpSpPr>
          <p:grpSpPr bwMode="auto">
            <a:xfrm>
              <a:off x="3725931" y="6537676"/>
              <a:ext cx="4974144" cy="2488768"/>
              <a:chOff x="3725931" y="6537682"/>
              <a:chExt cx="4974144" cy="1983303"/>
            </a:xfrm>
          </p:grpSpPr>
          <p:sp>
            <p:nvSpPr>
              <p:cNvPr id="67" name="Rounded Rectangle 66"/>
              <p:cNvSpPr/>
              <p:nvPr/>
            </p:nvSpPr>
            <p:spPr>
              <a:xfrm>
                <a:off x="3725931" y="6537682"/>
                <a:ext cx="4785497" cy="1983303"/>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68" name="Rectangle 73"/>
              <p:cNvSpPr>
                <a:spLocks noChangeArrowheads="1"/>
              </p:cNvSpPr>
              <p:nvPr/>
            </p:nvSpPr>
            <p:spPr bwMode="auto">
              <a:xfrm>
                <a:off x="3987728" y="7366943"/>
                <a:ext cx="4712347" cy="11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endParaRPr lang="en-GB" sz="2800">
                  <a:latin typeface="Times New Roman" panose="02020603050405020304" pitchFamily="18" charset="0"/>
                  <a:cs typeface="Times New Roman" panose="02020603050405020304" pitchFamily="18" charset="0"/>
                </a:endParaRPr>
              </a:p>
            </p:txBody>
          </p:sp>
        </p:grpSp>
        <p:sp>
          <p:nvSpPr>
            <p:cNvPr id="66" name="Rounded Rectangle 65"/>
            <p:cNvSpPr/>
            <p:nvPr/>
          </p:nvSpPr>
          <p:spPr>
            <a:xfrm>
              <a:off x="3734429" y="6557956"/>
              <a:ext cx="4883515"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defRPr/>
              </a:pPr>
              <a:r>
                <a:rPr lang="vi-VN" sz="2800" b="1" i="1">
                  <a:solidFill>
                    <a:schemeClr val="tx1"/>
                  </a:solidFill>
                  <a:latin typeface="Times New Roman" panose="02020603050405020304" pitchFamily="18" charset="0"/>
                  <a:cs typeface="Times New Roman" panose="02020603050405020304" pitchFamily="18" charset="0"/>
                </a:rPr>
                <a:t>Quẫy đuôi tiễn biệt - bà đỡ đi khá xa mới gầm lớn rồi rời đi</a:t>
              </a:r>
              <a:r>
                <a:rPr lang="vi-VN" sz="2800" b="1">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anose="02020603050405020304" pitchFamily="18" charset="0"/>
                <a:cs typeface="Times New Roman" panose="02020603050405020304" pitchFamily="18" charset="0"/>
              </a:endParaRPr>
            </a:p>
          </p:txBody>
        </p:sp>
      </p:grpSp>
      <p:sp>
        <p:nvSpPr>
          <p:cNvPr id="5" name="Rectangle 4"/>
          <p:cNvSpPr/>
          <p:nvPr/>
        </p:nvSpPr>
        <p:spPr>
          <a:xfrm>
            <a:off x="7921410" y="3983423"/>
            <a:ext cx="3875999" cy="1815882"/>
          </a:xfrm>
          <a:prstGeom prst="rect">
            <a:avLst/>
          </a:prstGeom>
        </p:spPr>
        <p:txBody>
          <a:bodyPr wrap="square">
            <a:spAutoFit/>
          </a:bodyPr>
          <a:lstStyle/>
          <a:p>
            <a:r>
              <a:rPr lang="vi-VN" sz="2800">
                <a:latin typeface="Times New Roman" panose="02020603050405020304" pitchFamily="18" charset="0"/>
                <a:ea typeface="Times New Roman" panose="02020603050405020304" pitchFamily="18" charset="0"/>
                <a:cs typeface="Times New Roman" panose="02020603050405020304" pitchFamily="18" charset="0"/>
              </a:rPr>
              <a:t>=&gt; Vừa quan sát để đảm bảo sự an toàn của ân nhân, vừa thể hiện tình cảm lưu luyến, trân trọng.</a:t>
            </a:r>
            <a:endParaRPr lang="en-GB" sz="2800">
              <a:latin typeface="Times New Roman" panose="02020603050405020304" pitchFamily="18" charset="0"/>
              <a:cs typeface="Times New Roman" panose="02020603050405020304" pitchFamily="18" charset="0"/>
            </a:endParaRPr>
          </a:p>
        </p:txBody>
      </p:sp>
      <p:sp>
        <p:nvSpPr>
          <p:cNvPr id="7" name="Rectangle 6"/>
          <p:cNvSpPr/>
          <p:nvPr/>
        </p:nvSpPr>
        <p:spPr>
          <a:xfrm>
            <a:off x="818668" y="3029316"/>
            <a:ext cx="2064342" cy="954107"/>
          </a:xfrm>
          <a:prstGeom prst="rect">
            <a:avLst/>
          </a:prstGeom>
        </p:spPr>
        <p:txBody>
          <a:bodyPr wrap="square">
            <a:spAutoFit/>
          </a:bodyPr>
          <a:lstStyle/>
          <a:p>
            <a:r>
              <a:rPr lang="vi-VN" sz="28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Vừa quỳ vừa nhìn bà</a:t>
            </a:r>
            <a:r>
              <a:rPr lang="vi-VN"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4" name="Group 73"/>
          <p:cNvGrpSpPr>
            <a:grpSpLocks/>
          </p:cNvGrpSpPr>
          <p:nvPr/>
        </p:nvGrpSpPr>
        <p:grpSpPr bwMode="auto">
          <a:xfrm rot="16200000">
            <a:off x="4433003" y="2334406"/>
            <a:ext cx="723039" cy="465030"/>
            <a:chOff x="7285743" y="5508596"/>
            <a:chExt cx="2699505" cy="1143386"/>
          </a:xfrm>
        </p:grpSpPr>
        <p:cxnSp>
          <p:nvCxnSpPr>
            <p:cNvPr id="75" name="Straight Connector 74"/>
            <p:cNvCxnSpPr>
              <a:stCxn id="76"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77" name="Oval 76"/>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500" fill="hold"/>
                                        <p:tgtEl>
                                          <p:spTgt spid="74"/>
                                        </p:tgtEl>
                                        <p:attrNameLst>
                                          <p:attrName>ppt_x</p:attrName>
                                        </p:attrNameLst>
                                      </p:cBhvr>
                                      <p:tavLst>
                                        <p:tav tm="0">
                                          <p:val>
                                            <p:strVal val="#ppt_x"/>
                                          </p:val>
                                        </p:tav>
                                        <p:tav tm="100000">
                                          <p:val>
                                            <p:strVal val="#ppt_x"/>
                                          </p:val>
                                        </p:tav>
                                      </p:tavLst>
                                    </p:anim>
                                    <p:anim calcmode="lin" valueType="num">
                                      <p:cBhvr additive="base">
                                        <p:cTn id="3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1000"/>
                                        <p:tgtEl>
                                          <p:spTgt spid="50"/>
                                        </p:tgtEl>
                                      </p:cBhvr>
                                    </p:animEffect>
                                    <p:anim calcmode="lin" valueType="num">
                                      <p:cBhvr>
                                        <p:cTn id="36" dur="1000" fill="hold"/>
                                        <p:tgtEl>
                                          <p:spTgt spid="50"/>
                                        </p:tgtEl>
                                        <p:attrNameLst>
                                          <p:attrName>ppt_x</p:attrName>
                                        </p:attrNameLst>
                                      </p:cBhvr>
                                      <p:tavLst>
                                        <p:tav tm="0">
                                          <p:val>
                                            <p:strVal val="#ppt_x"/>
                                          </p:val>
                                        </p:tav>
                                        <p:tav tm="100000">
                                          <p:val>
                                            <p:strVal val="#ppt_x"/>
                                          </p:val>
                                        </p:tav>
                                      </p:tavLst>
                                    </p:anim>
                                    <p:anim calcmode="lin" valueType="num">
                                      <p:cBhvr>
                                        <p:cTn id="3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000"/>
                                        <p:tgtEl>
                                          <p:spTgt spid="34"/>
                                        </p:tgtEl>
                                      </p:cBhvr>
                                    </p:animEffect>
                                    <p:anim calcmode="lin" valueType="num">
                                      <p:cBhvr>
                                        <p:cTn id="50" dur="1000" fill="hold"/>
                                        <p:tgtEl>
                                          <p:spTgt spid="34"/>
                                        </p:tgtEl>
                                        <p:attrNameLst>
                                          <p:attrName>ppt_x</p:attrName>
                                        </p:attrNameLst>
                                      </p:cBhvr>
                                      <p:tavLst>
                                        <p:tav tm="0">
                                          <p:val>
                                            <p:strVal val="#ppt_x"/>
                                          </p:val>
                                        </p:tav>
                                        <p:tav tm="100000">
                                          <p:val>
                                            <p:strVal val="#ppt_x"/>
                                          </p:val>
                                        </p:tav>
                                      </p:tavLst>
                                    </p:anim>
                                    <p:anim calcmode="lin" valueType="num">
                                      <p:cBhvr>
                                        <p:cTn id="5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1000"/>
                                        <p:tgtEl>
                                          <p:spTgt spid="55"/>
                                        </p:tgtEl>
                                      </p:cBhvr>
                                    </p:animEffect>
                                    <p:anim calcmode="lin" valueType="num">
                                      <p:cBhvr>
                                        <p:cTn id="57" dur="1000" fill="hold"/>
                                        <p:tgtEl>
                                          <p:spTgt spid="55"/>
                                        </p:tgtEl>
                                        <p:attrNameLst>
                                          <p:attrName>ppt_x</p:attrName>
                                        </p:attrNameLst>
                                      </p:cBhvr>
                                      <p:tavLst>
                                        <p:tav tm="0">
                                          <p:val>
                                            <p:strVal val="#ppt_x"/>
                                          </p:val>
                                        </p:tav>
                                        <p:tav tm="100000">
                                          <p:val>
                                            <p:strVal val="#ppt_x"/>
                                          </p:val>
                                        </p:tav>
                                      </p:tavLst>
                                    </p:anim>
                                    <p:anim calcmode="lin" valueType="num">
                                      <p:cBhvr>
                                        <p:cTn id="5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1000"/>
                                        <p:tgtEl>
                                          <p:spTgt spid="60"/>
                                        </p:tgtEl>
                                      </p:cBhvr>
                                    </p:animEffect>
                                    <p:anim calcmode="lin" valueType="num">
                                      <p:cBhvr>
                                        <p:cTn id="64" dur="1000" fill="hold"/>
                                        <p:tgtEl>
                                          <p:spTgt spid="60"/>
                                        </p:tgtEl>
                                        <p:attrNameLst>
                                          <p:attrName>ppt_x</p:attrName>
                                        </p:attrNameLst>
                                      </p:cBhvr>
                                      <p:tavLst>
                                        <p:tav tm="0">
                                          <p:val>
                                            <p:strVal val="#ppt_x"/>
                                          </p:val>
                                        </p:tav>
                                        <p:tav tm="100000">
                                          <p:val>
                                            <p:strVal val="#ppt_x"/>
                                          </p:val>
                                        </p:tav>
                                      </p:tavLst>
                                    </p:anim>
                                    <p:anim calcmode="lin" valueType="num">
                                      <p:cBhvr>
                                        <p:cTn id="6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barn(inVertical)">
                                      <p:cBhvr>
                                        <p:cTn id="70" dur="5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circle(in)">
                                      <p:cBhvr>
                                        <p:cTn id="7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grpSp>
        <p:nvGrpSpPr>
          <p:cNvPr id="29" name="Group 28"/>
          <p:cNvGrpSpPr>
            <a:grpSpLocks/>
          </p:cNvGrpSpPr>
          <p:nvPr/>
        </p:nvGrpSpPr>
        <p:grpSpPr bwMode="auto">
          <a:xfrm>
            <a:off x="4880270" y="2240622"/>
            <a:ext cx="149708" cy="614795"/>
            <a:chOff x="11964987" y="5550235"/>
            <a:chExt cx="234512" cy="938562"/>
          </a:xfrm>
        </p:grpSpPr>
        <p:cxnSp>
          <p:nvCxnSpPr>
            <p:cNvPr id="30" name="Straight Connector 29"/>
            <p:cNvCxnSpPr/>
            <p:nvPr/>
          </p:nvCxnSpPr>
          <p:spPr>
            <a:xfrm flipV="1">
              <a:off x="12077359" y="5550235"/>
              <a:ext cx="0" cy="719406"/>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1964987" y="6260112"/>
              <a:ext cx="229628"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2" name="Oval 31"/>
            <p:cNvSpPr/>
            <p:nvPr/>
          </p:nvSpPr>
          <p:spPr>
            <a:xfrm>
              <a:off x="11969874" y="5564529"/>
              <a:ext cx="229625"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7" name="Group 36"/>
          <p:cNvGrpSpPr>
            <a:grpSpLocks/>
          </p:cNvGrpSpPr>
          <p:nvPr/>
        </p:nvGrpSpPr>
        <p:grpSpPr bwMode="auto">
          <a:xfrm>
            <a:off x="2881549" y="2243975"/>
            <a:ext cx="1463040" cy="555203"/>
            <a:chOff x="7285743" y="5508596"/>
            <a:chExt cx="2699505" cy="1143386"/>
          </a:xfrm>
        </p:grpSpPr>
        <p:cxnSp>
          <p:nvCxnSpPr>
            <p:cNvPr id="38" name="Straight Connector 37"/>
            <p:cNvCxnSpPr>
              <a:stCxn id="39"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0" name="Oval 39"/>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1" name="Group 40"/>
          <p:cNvGrpSpPr>
            <a:grpSpLocks/>
          </p:cNvGrpSpPr>
          <p:nvPr/>
        </p:nvGrpSpPr>
        <p:grpSpPr bwMode="auto">
          <a:xfrm>
            <a:off x="4343680" y="1473737"/>
            <a:ext cx="4663089" cy="772892"/>
            <a:chOff x="9830580" y="4419600"/>
            <a:chExt cx="10089888" cy="1243345"/>
          </a:xfrm>
        </p:grpSpPr>
        <p:sp>
          <p:nvSpPr>
            <p:cNvPr id="42" name="Rounded Rectangle 41"/>
            <p:cNvSpPr/>
            <p:nvPr/>
          </p:nvSpPr>
          <p:spPr>
            <a:xfrm>
              <a:off x="9830580" y="4419600"/>
              <a:ext cx="10003222"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3" name="Rectangle 1"/>
            <p:cNvSpPr>
              <a:spLocks noChangeArrowheads="1"/>
            </p:cNvSpPr>
            <p:nvPr/>
          </p:nvSpPr>
          <p:spPr bwMode="auto">
            <a:xfrm>
              <a:off x="10107269" y="4591082"/>
              <a:ext cx="9813199" cy="9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atin typeface="+mj-lt"/>
                </a:rPr>
                <a:t>Con hổ được bác tiều giúp</a:t>
              </a:r>
              <a:endParaRPr lang="en-US" altLang="en-US" b="1" dirty="0">
                <a:solidFill>
                  <a:schemeClr val="bg1"/>
                </a:solidFill>
                <a:latin typeface="+mj-lt"/>
                <a:cs typeface="Arial" panose="020B0604020202020204" pitchFamily="34" charset="0"/>
              </a:endParaRPr>
            </a:p>
          </p:txBody>
        </p:sp>
      </p:grpSp>
      <p:grpSp>
        <p:nvGrpSpPr>
          <p:cNvPr id="44" name="Group 43"/>
          <p:cNvGrpSpPr>
            <a:grpSpLocks/>
          </p:cNvGrpSpPr>
          <p:nvPr/>
        </p:nvGrpSpPr>
        <p:grpSpPr bwMode="auto">
          <a:xfrm>
            <a:off x="268091" y="2834202"/>
            <a:ext cx="2476182" cy="2526856"/>
            <a:chOff x="3368114" y="6537676"/>
            <a:chExt cx="3883516" cy="4491731"/>
          </a:xfrm>
        </p:grpSpPr>
        <p:grpSp>
          <p:nvGrpSpPr>
            <p:cNvPr id="45" name="Group 5"/>
            <p:cNvGrpSpPr>
              <a:grpSpLocks/>
            </p:cNvGrpSpPr>
            <p:nvPr/>
          </p:nvGrpSpPr>
          <p:grpSpPr bwMode="auto">
            <a:xfrm>
              <a:off x="3368114" y="6537676"/>
              <a:ext cx="3883516" cy="4491731"/>
              <a:chOff x="3368114" y="6537682"/>
              <a:chExt cx="3883516" cy="3579466"/>
            </a:xfrm>
          </p:grpSpPr>
          <p:sp>
            <p:nvSpPr>
              <p:cNvPr id="47" name="Rounded Rectangle 46"/>
              <p:cNvSpPr/>
              <p:nvPr/>
            </p:nvSpPr>
            <p:spPr>
              <a:xfrm>
                <a:off x="3368114" y="6537682"/>
                <a:ext cx="3883516" cy="3542013"/>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48" name="Rectangle 29"/>
              <p:cNvSpPr>
                <a:spLocks noChangeArrowheads="1"/>
              </p:cNvSpPr>
              <p:nvPr/>
            </p:nvSpPr>
            <p:spPr bwMode="auto">
              <a:xfrm>
                <a:off x="3380366" y="8155207"/>
                <a:ext cx="3843112" cy="196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800">
                    <a:latin typeface="Times New Roman" panose="02020603050405020304" pitchFamily="18" charset="0"/>
                    <a:cs typeface="Times New Roman" panose="02020603050405020304" pitchFamily="18" charset="0"/>
                  </a:rPr>
                  <a:t>=&gt; Để ghi nhớ khuôn mặt ân nhân</a:t>
                </a:r>
                <a:endParaRPr lang="en-GB" sz="2800">
                  <a:latin typeface="Times New Roman" panose="02020603050405020304" pitchFamily="18" charset="0"/>
                  <a:cs typeface="Times New Roman" panose="02020603050405020304" pitchFamily="18" charset="0"/>
                </a:endParaRPr>
              </a:p>
            </p:txBody>
          </p:sp>
        </p:grpSp>
        <p:sp>
          <p:nvSpPr>
            <p:cNvPr id="46" name="Rounded Rectangle 45"/>
            <p:cNvSpPr/>
            <p:nvPr/>
          </p:nvSpPr>
          <p:spPr>
            <a:xfrm>
              <a:off x="3547565" y="6724147"/>
              <a:ext cx="3621119" cy="1698876"/>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r>
                <a:rPr lang="vi-VN" sz="2800" b="1" i="1">
                  <a:solidFill>
                    <a:schemeClr val="tx1"/>
                  </a:solidFill>
                  <a:latin typeface="Times New Roman" panose="02020603050405020304" pitchFamily="18" charset="0"/>
                  <a:cs typeface="Times New Roman" panose="02020603050405020304" pitchFamily="18" charset="0"/>
                </a:rPr>
                <a:t>Nhìn khuôn mặt bác tiều</a:t>
              </a:r>
              <a:r>
                <a:rPr lang="vi-VN" sz="2800" b="1">
                  <a:solidFill>
                    <a:schemeClr val="tx1"/>
                  </a:solidFill>
                  <a:latin typeface="Times New Roman" panose="02020603050405020304" pitchFamily="18" charset="0"/>
                  <a:cs typeface="Times New Roman" panose="02020603050405020304" pitchFamily="18" charset="0"/>
                </a:rPr>
                <a:t> </a:t>
              </a:r>
              <a:endParaRPr lang="en-GB" sz="2800" b="1">
                <a:solidFill>
                  <a:schemeClr val="tx1"/>
                </a:solidFill>
                <a:latin typeface="Times New Roman" panose="02020603050405020304" pitchFamily="18" charset="0"/>
                <a:cs typeface="Times New Roman" panose="02020603050405020304" pitchFamily="18" charset="0"/>
              </a:endParaRPr>
            </a:p>
          </p:txBody>
        </p:sp>
      </p:grpSp>
      <p:grpSp>
        <p:nvGrpSpPr>
          <p:cNvPr id="49" name="Group 48"/>
          <p:cNvGrpSpPr>
            <a:grpSpLocks/>
          </p:cNvGrpSpPr>
          <p:nvPr/>
        </p:nvGrpSpPr>
        <p:grpSpPr bwMode="auto">
          <a:xfrm>
            <a:off x="2817796" y="2855416"/>
            <a:ext cx="2643617" cy="2479203"/>
            <a:chOff x="3725931" y="6537674"/>
            <a:chExt cx="5220096" cy="2488767"/>
          </a:xfrm>
        </p:grpSpPr>
        <p:grpSp>
          <p:nvGrpSpPr>
            <p:cNvPr id="50" name="Group 65"/>
            <p:cNvGrpSpPr>
              <a:grpSpLocks/>
            </p:cNvGrpSpPr>
            <p:nvPr/>
          </p:nvGrpSpPr>
          <p:grpSpPr bwMode="auto">
            <a:xfrm>
              <a:off x="3725931" y="6537674"/>
              <a:ext cx="5220096" cy="2488767"/>
              <a:chOff x="3725931" y="6537682"/>
              <a:chExt cx="5220096" cy="1983303"/>
            </a:xfrm>
          </p:grpSpPr>
          <p:sp>
            <p:nvSpPr>
              <p:cNvPr id="52" name="Rounded Rectangle 51"/>
              <p:cNvSpPr/>
              <p:nvPr/>
            </p:nvSpPr>
            <p:spPr>
              <a:xfrm>
                <a:off x="3725931" y="6537682"/>
                <a:ext cx="5220096" cy="1983303"/>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3" name="Rectangle 68"/>
              <p:cNvSpPr>
                <a:spLocks noChangeArrowheads="1"/>
              </p:cNvSpPr>
              <p:nvPr/>
            </p:nvSpPr>
            <p:spPr bwMode="auto">
              <a:xfrm>
                <a:off x="3866185" y="7496479"/>
                <a:ext cx="5059920" cy="74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2800">
                    <a:latin typeface="Times New Roman" panose="02020603050405020304" pitchFamily="18" charset="0"/>
                    <a:cs typeface="Times New Roman" panose="02020603050405020304" pitchFamily="18" charset="0"/>
                  </a:rPr>
                  <a:t>=&gt; Tặng quà và gửi lời tri ân</a:t>
                </a:r>
                <a:endParaRPr lang="en-US" altLang="en-US" sz="2800" b="1" dirty="0">
                  <a:latin typeface="Times New Roman" panose="02020603050405020304" pitchFamily="18" charset="0"/>
                  <a:cs typeface="Times New Roman" panose="02020603050405020304" pitchFamily="18" charset="0"/>
                </a:endParaRPr>
              </a:p>
            </p:txBody>
          </p:sp>
        </p:grpSp>
        <p:sp>
          <p:nvSpPr>
            <p:cNvPr id="51" name="Rounded Rectangle 50"/>
            <p:cNvSpPr/>
            <p:nvPr/>
          </p:nvSpPr>
          <p:spPr>
            <a:xfrm>
              <a:off x="3816560" y="6622793"/>
              <a:ext cx="4980586"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1875"/>
                </a:lnSpc>
                <a:defRPr/>
              </a:pPr>
              <a:endParaRPr lang="vi-VN" sz="2800" b="1" dirty="0">
                <a:solidFill>
                  <a:schemeClr val="tx1"/>
                </a:solidFill>
                <a:latin typeface="Times New Roman" panose="02020603050405020304" pitchFamily="18" charset="0"/>
                <a:cs typeface="Times New Roman" panose="02020603050405020304" pitchFamily="18" charset="0"/>
              </a:endParaRPr>
            </a:p>
          </p:txBody>
        </p:sp>
      </p:grpSp>
      <p:grpSp>
        <p:nvGrpSpPr>
          <p:cNvPr id="54" name="Group 53"/>
          <p:cNvGrpSpPr>
            <a:grpSpLocks/>
          </p:cNvGrpSpPr>
          <p:nvPr/>
        </p:nvGrpSpPr>
        <p:grpSpPr bwMode="auto">
          <a:xfrm>
            <a:off x="5514301" y="2838732"/>
            <a:ext cx="3030259" cy="3457490"/>
            <a:chOff x="3043343" y="6537677"/>
            <a:chExt cx="5838586" cy="7867990"/>
          </a:xfrm>
        </p:grpSpPr>
        <p:grpSp>
          <p:nvGrpSpPr>
            <p:cNvPr id="55" name="Group 70"/>
            <p:cNvGrpSpPr>
              <a:grpSpLocks/>
            </p:cNvGrpSpPr>
            <p:nvPr/>
          </p:nvGrpSpPr>
          <p:grpSpPr bwMode="auto">
            <a:xfrm>
              <a:off x="3043343" y="6537677"/>
              <a:ext cx="5827789" cy="7867990"/>
              <a:chOff x="3043343" y="6537680"/>
              <a:chExt cx="5827789" cy="6270011"/>
            </a:xfrm>
          </p:grpSpPr>
          <p:sp>
            <p:nvSpPr>
              <p:cNvPr id="57" name="Rounded Rectangle 56"/>
              <p:cNvSpPr/>
              <p:nvPr/>
            </p:nvSpPr>
            <p:spPr>
              <a:xfrm>
                <a:off x="3043343" y="6537680"/>
                <a:ext cx="5827789" cy="6055916"/>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8" name="Rectangle 73"/>
              <p:cNvSpPr>
                <a:spLocks noChangeArrowheads="1"/>
              </p:cNvSpPr>
              <p:nvPr/>
            </p:nvSpPr>
            <p:spPr bwMode="auto">
              <a:xfrm>
                <a:off x="3344642" y="8733271"/>
                <a:ext cx="5282531" cy="407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800">
                    <a:latin typeface="Times New Roman" panose="02020603050405020304" pitchFamily="18" charset="0"/>
                    <a:cs typeface="Times New Roman" panose="02020603050405020304" pitchFamily="18" charset="0"/>
                  </a:rPr>
                  <a:t>=&gt; Đến viếng, thể hiện lòng thương mến, xót xa đối với ân nhân đã khuất</a:t>
                </a:r>
                <a:endParaRPr lang="en-GB" sz="2800">
                  <a:latin typeface="Times New Roman" panose="02020603050405020304" pitchFamily="18" charset="0"/>
                  <a:cs typeface="Times New Roman" panose="02020603050405020304" pitchFamily="18" charset="0"/>
                </a:endParaRPr>
              </a:p>
            </p:txBody>
          </p:sp>
        </p:grpSp>
        <p:sp>
          <p:nvSpPr>
            <p:cNvPr id="56" name="Rounded Rectangle 55"/>
            <p:cNvSpPr/>
            <p:nvPr/>
          </p:nvSpPr>
          <p:spPr>
            <a:xfrm>
              <a:off x="3185004" y="6557953"/>
              <a:ext cx="5696925" cy="2985168"/>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defRPr/>
              </a:pPr>
              <a:r>
                <a:rPr lang="vi-VN" sz="2800" b="1" i="1">
                  <a:solidFill>
                    <a:schemeClr val="tx1"/>
                  </a:solidFill>
                  <a:latin typeface="Times New Roman" panose="02020603050405020304" pitchFamily="18" charset="0"/>
                  <a:cs typeface="Times New Roman" panose="02020603050405020304" pitchFamily="18" charset="0"/>
                </a:rPr>
                <a:t>Đến trước mộ, dụi đầu vào quan tài, gầm gào</a:t>
              </a:r>
              <a:endParaRPr lang="vi-VN" sz="2800" b="1" dirty="0">
                <a:solidFill>
                  <a:schemeClr val="tx1"/>
                </a:solidFill>
                <a:latin typeface="Times New Roman" panose="02020603050405020304" pitchFamily="18" charset="0"/>
                <a:cs typeface="Times New Roman" panose="02020603050405020304" pitchFamily="18" charset="0"/>
              </a:endParaRPr>
            </a:p>
          </p:txBody>
        </p:sp>
      </p:grpSp>
      <p:sp>
        <p:nvSpPr>
          <p:cNvPr id="59" name="Rectangle 58"/>
          <p:cNvSpPr/>
          <p:nvPr/>
        </p:nvSpPr>
        <p:spPr>
          <a:xfrm>
            <a:off x="2874016" y="2935474"/>
            <a:ext cx="2602810" cy="954107"/>
          </a:xfrm>
          <a:prstGeom prst="rect">
            <a:avLst/>
          </a:prstGeom>
        </p:spPr>
        <p:txBody>
          <a:bodyPr wrap="square">
            <a:spAutoFit/>
          </a:bodyPr>
          <a:lstStyle/>
          <a:p>
            <a:r>
              <a:rPr lang="vi-VN" sz="2800" b="1" i="1">
                <a:latin typeface="Times New Roman" panose="02020603050405020304" pitchFamily="18" charset="0"/>
                <a:cs typeface="Times New Roman" panose="02020603050405020304" pitchFamily="18" charset="0"/>
              </a:rPr>
              <a:t>Mang hươu đến và gầm dữ dội</a:t>
            </a:r>
            <a:r>
              <a:rPr lang="vi-VN" sz="2800" b="1">
                <a:latin typeface="Times New Roman" panose="02020603050405020304" pitchFamily="18" charset="0"/>
                <a:cs typeface="Times New Roman" panose="02020603050405020304" pitchFamily="18" charset="0"/>
              </a:rPr>
              <a:t> </a:t>
            </a:r>
            <a:endParaRPr lang="en-GB" sz="2800" b="1">
              <a:latin typeface="Times New Roman" panose="02020603050405020304" pitchFamily="18" charset="0"/>
              <a:cs typeface="Times New Roman" panose="02020603050405020304" pitchFamily="18" charset="0"/>
            </a:endParaRPr>
          </a:p>
        </p:txBody>
      </p:sp>
      <p:grpSp>
        <p:nvGrpSpPr>
          <p:cNvPr id="60" name="Group 59"/>
          <p:cNvGrpSpPr>
            <a:grpSpLocks/>
          </p:cNvGrpSpPr>
          <p:nvPr/>
        </p:nvGrpSpPr>
        <p:grpSpPr bwMode="auto">
          <a:xfrm>
            <a:off x="9035587" y="2238463"/>
            <a:ext cx="1099153" cy="612915"/>
            <a:chOff x="14329629" y="5508596"/>
            <a:chExt cx="2699504" cy="1154643"/>
          </a:xfrm>
        </p:grpSpPr>
        <p:cxnSp>
          <p:nvCxnSpPr>
            <p:cNvPr id="61" name="Straight Connector 60"/>
            <p:cNvCxnSpPr>
              <a:stCxn id="62" idx="3"/>
            </p:cNvCxnSpPr>
            <p:nvPr/>
          </p:nvCxnSpPr>
          <p:spPr>
            <a:xfrm flipH="1" flipV="1">
              <a:off x="14329629" y="5523088"/>
              <a:ext cx="2667148" cy="1106335"/>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flipH="1">
              <a:off x="16802635" y="6436177"/>
              <a:ext cx="226498"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3" name="Oval 62"/>
            <p:cNvSpPr/>
            <p:nvPr/>
          </p:nvSpPr>
          <p:spPr>
            <a:xfrm>
              <a:off x="14440568" y="5508596"/>
              <a:ext cx="231122"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64" name="Group 63"/>
          <p:cNvGrpSpPr>
            <a:grpSpLocks/>
          </p:cNvGrpSpPr>
          <p:nvPr/>
        </p:nvGrpSpPr>
        <p:grpSpPr bwMode="auto">
          <a:xfrm>
            <a:off x="8750257" y="2855932"/>
            <a:ext cx="3280066" cy="3664137"/>
            <a:chOff x="3725931" y="6537676"/>
            <a:chExt cx="4974144" cy="2488768"/>
          </a:xfrm>
        </p:grpSpPr>
        <p:grpSp>
          <p:nvGrpSpPr>
            <p:cNvPr id="65" name="Group 70"/>
            <p:cNvGrpSpPr>
              <a:grpSpLocks/>
            </p:cNvGrpSpPr>
            <p:nvPr/>
          </p:nvGrpSpPr>
          <p:grpSpPr bwMode="auto">
            <a:xfrm>
              <a:off x="3725931" y="6537676"/>
              <a:ext cx="4974144" cy="2488768"/>
              <a:chOff x="3725931" y="6537682"/>
              <a:chExt cx="4974144" cy="1983303"/>
            </a:xfrm>
          </p:grpSpPr>
          <p:sp>
            <p:nvSpPr>
              <p:cNvPr id="67" name="Rounded Rectangle 66"/>
              <p:cNvSpPr/>
              <p:nvPr/>
            </p:nvSpPr>
            <p:spPr>
              <a:xfrm>
                <a:off x="3725931" y="6537682"/>
                <a:ext cx="4785497" cy="1983303"/>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8" name="Rectangle 73"/>
              <p:cNvSpPr>
                <a:spLocks noChangeArrowheads="1"/>
              </p:cNvSpPr>
              <p:nvPr/>
            </p:nvSpPr>
            <p:spPr bwMode="auto">
              <a:xfrm>
                <a:off x="3987728" y="7366943"/>
                <a:ext cx="4712347" cy="7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endParaRPr lang="en-GB" sz="1800"/>
              </a:p>
            </p:txBody>
          </p:sp>
        </p:grpSp>
        <p:sp>
          <p:nvSpPr>
            <p:cNvPr id="66" name="Rounded Rectangle 65"/>
            <p:cNvSpPr/>
            <p:nvPr/>
          </p:nvSpPr>
          <p:spPr>
            <a:xfrm>
              <a:off x="3734429" y="6557956"/>
              <a:ext cx="4883515"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just">
                <a:defRPr/>
              </a:pPr>
              <a:r>
                <a:rPr lang="vi-VN" sz="2400" b="1" i="1">
                  <a:solidFill>
                    <a:schemeClr val="tx1"/>
                  </a:solidFill>
                  <a:latin typeface="Times New Roman" panose="02020603050405020304" pitchFamily="18" charset="0"/>
                  <a:cs typeface="Times New Roman" panose="02020603050405020304" pitchFamily="18" charset="0"/>
                </a:rPr>
                <a:t>Ngày giỗ lại nhớ mang các con thú đến để ở ngoài cửa trong mấy chục năm liền</a:t>
              </a:r>
              <a:endParaRPr lang="vi-VN" sz="2000" b="1" dirty="0">
                <a:solidFill>
                  <a:schemeClr val="tx1"/>
                </a:solidFill>
                <a:latin typeface="Times New Roman" panose="02020603050405020304" pitchFamily="18" charset="0"/>
                <a:cs typeface="Times New Roman" panose="02020603050405020304" pitchFamily="18" charset="0"/>
              </a:endParaRPr>
            </a:p>
          </p:txBody>
        </p:sp>
      </p:grpSp>
      <p:sp>
        <p:nvSpPr>
          <p:cNvPr id="69" name="Rectangle 68"/>
          <p:cNvSpPr/>
          <p:nvPr/>
        </p:nvSpPr>
        <p:spPr>
          <a:xfrm>
            <a:off x="8821325" y="4594623"/>
            <a:ext cx="3089374" cy="1815882"/>
          </a:xfrm>
          <a:prstGeom prst="rect">
            <a:avLst/>
          </a:prstGeom>
        </p:spPr>
        <p:txBody>
          <a:bodyPr wrap="square">
            <a:spAutoFit/>
          </a:bodyPr>
          <a:lstStyle/>
          <a:p>
            <a:pPr algn="just"/>
            <a:r>
              <a:rPr lang="vi-VN" sz="2800">
                <a:latin typeface="Times New Roman" panose="02020603050405020304" pitchFamily="18" charset="0"/>
                <a:cs typeface="Times New Roman" panose="02020603050405020304" pitchFamily="18" charset="0"/>
              </a:rPr>
              <a:t>=&gt; Tình cảm vững bền, khắc cốt ghi tâm ơn nghĩa của ân nhân với mình.</a:t>
            </a:r>
            <a:endParaRPr lang="en-GB" sz="2800">
              <a:latin typeface="Times New Roman" panose="02020603050405020304" pitchFamily="18" charset="0"/>
              <a:cs typeface="Times New Roman" panose="02020603050405020304" pitchFamily="18" charset="0"/>
            </a:endParaRPr>
          </a:p>
        </p:txBody>
      </p:sp>
      <p:grpSp>
        <p:nvGrpSpPr>
          <p:cNvPr id="70" name="Group 69"/>
          <p:cNvGrpSpPr>
            <a:grpSpLocks/>
          </p:cNvGrpSpPr>
          <p:nvPr/>
        </p:nvGrpSpPr>
        <p:grpSpPr bwMode="auto">
          <a:xfrm>
            <a:off x="6993796" y="2241955"/>
            <a:ext cx="149708" cy="614795"/>
            <a:chOff x="11964987" y="5550235"/>
            <a:chExt cx="234512" cy="938562"/>
          </a:xfrm>
        </p:grpSpPr>
        <p:cxnSp>
          <p:nvCxnSpPr>
            <p:cNvPr id="71" name="Straight Connector 70"/>
            <p:cNvCxnSpPr/>
            <p:nvPr/>
          </p:nvCxnSpPr>
          <p:spPr>
            <a:xfrm flipV="1">
              <a:off x="12077359" y="5550235"/>
              <a:ext cx="0" cy="719406"/>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11964987" y="6260112"/>
              <a:ext cx="229628"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73" name="Oval 72"/>
            <p:cNvSpPr/>
            <p:nvPr/>
          </p:nvSpPr>
          <p:spPr>
            <a:xfrm>
              <a:off x="11969874" y="5564529"/>
              <a:ext cx="229625"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1000"/>
                                        <p:tgtEl>
                                          <p:spTgt spid="59"/>
                                        </p:tgtEl>
                                      </p:cBhvr>
                                    </p:animEffect>
                                    <p:anim calcmode="lin" valueType="num">
                                      <p:cBhvr>
                                        <p:cTn id="32" dur="1000" fill="hold"/>
                                        <p:tgtEl>
                                          <p:spTgt spid="59"/>
                                        </p:tgtEl>
                                        <p:attrNameLst>
                                          <p:attrName>ppt_x</p:attrName>
                                        </p:attrNameLst>
                                      </p:cBhvr>
                                      <p:tavLst>
                                        <p:tav tm="0">
                                          <p:val>
                                            <p:strVal val="#ppt_x"/>
                                          </p:val>
                                        </p:tav>
                                        <p:tav tm="100000">
                                          <p:val>
                                            <p:strVal val="#ppt_x"/>
                                          </p:val>
                                        </p:tav>
                                      </p:tavLst>
                                    </p:anim>
                                    <p:anim calcmode="lin" valueType="num">
                                      <p:cBhvr>
                                        <p:cTn id="3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1000"/>
                                        <p:tgtEl>
                                          <p:spTgt spid="70"/>
                                        </p:tgtEl>
                                      </p:cBhvr>
                                    </p:animEffect>
                                    <p:anim calcmode="lin" valueType="num">
                                      <p:cBhvr>
                                        <p:cTn id="44" dur="1000" fill="hold"/>
                                        <p:tgtEl>
                                          <p:spTgt spid="70"/>
                                        </p:tgtEl>
                                        <p:attrNameLst>
                                          <p:attrName>ppt_x</p:attrName>
                                        </p:attrNameLst>
                                      </p:cBhvr>
                                      <p:tavLst>
                                        <p:tav tm="0">
                                          <p:val>
                                            <p:strVal val="#ppt_x"/>
                                          </p:val>
                                        </p:tav>
                                        <p:tav tm="100000">
                                          <p:val>
                                            <p:strVal val="#ppt_x"/>
                                          </p:val>
                                        </p:tav>
                                      </p:tavLst>
                                    </p:anim>
                                    <p:anim calcmode="lin" valueType="num">
                                      <p:cBhvr>
                                        <p:cTn id="4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1000"/>
                                        <p:tgtEl>
                                          <p:spTgt spid="60"/>
                                        </p:tgtEl>
                                      </p:cBhvr>
                                    </p:animEffect>
                                    <p:anim calcmode="lin" valueType="num">
                                      <p:cBhvr>
                                        <p:cTn id="56" dur="1000" fill="hold"/>
                                        <p:tgtEl>
                                          <p:spTgt spid="60"/>
                                        </p:tgtEl>
                                        <p:attrNameLst>
                                          <p:attrName>ppt_x</p:attrName>
                                        </p:attrNameLst>
                                      </p:cBhvr>
                                      <p:tavLst>
                                        <p:tav tm="0">
                                          <p:val>
                                            <p:strVal val="#ppt_x"/>
                                          </p:val>
                                        </p:tav>
                                        <p:tav tm="100000">
                                          <p:val>
                                            <p:strVal val="#ppt_x"/>
                                          </p:val>
                                        </p:tav>
                                      </p:tavLst>
                                    </p:anim>
                                    <p:anim calcmode="lin" valueType="num">
                                      <p:cBhvr>
                                        <p:cTn id="5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circle(in)">
                                      <p:cBhvr>
                                        <p:cTn id="62" dur="20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wipe(down)">
                                      <p:cBhvr>
                                        <p:cTn id="6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sp>
        <p:nvSpPr>
          <p:cNvPr id="14" name="Rectangle 13"/>
          <p:cNvSpPr/>
          <p:nvPr/>
        </p:nvSpPr>
        <p:spPr>
          <a:xfrm>
            <a:off x="3403374" y="1923907"/>
            <a:ext cx="5212003" cy="2435988"/>
          </a:xfrm>
          <a:prstGeom prst="rect">
            <a:avLst/>
          </a:prstGeom>
          <a:noFill/>
        </p:spPr>
        <p:txBody>
          <a:bodyPr wrap="none" lIns="91440" tIns="45720" rIns="91440" bIns="45720">
            <a:spAutoFit/>
          </a:bodyPr>
          <a:lstStyle/>
          <a:p>
            <a:pPr algn="ctr">
              <a:lnSpc>
                <a:spcPct val="150000"/>
              </a:lnSpc>
            </a:pPr>
            <a:r>
              <a:rPr lang="vi-VN" sz="5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1:</a:t>
            </a:r>
          </a:p>
          <a:p>
            <a:pPr algn="ctr">
              <a:lnSpc>
                <a:spcPct val="150000"/>
              </a:lnSpc>
            </a:pPr>
            <a:r>
              <a:rPr lang="vi-VN" sz="54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endParaRPr lang="en-GB" sz="5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down)">
                                      <p:cBhvr>
                                        <p:cTn id="23" dur="580">
                                          <p:stCondLst>
                                            <p:cond delay="0"/>
                                          </p:stCondLst>
                                        </p:cTn>
                                        <p:tgtEl>
                                          <p:spTgt spid="14">
                                            <p:txEl>
                                              <p:pRg st="1" end="1"/>
                                            </p:txEl>
                                          </p:spTgt>
                                        </p:tgtEl>
                                      </p:cBhvr>
                                    </p:animEffect>
                                    <p:anim calcmode="lin" valueType="num">
                                      <p:cBhvr>
                                        <p:cTn id="24" dur="1822" tmFilter="0,0; 0.14,0.36; 0.43,0.73; 0.71,0.91; 1.0,1.0">
                                          <p:stCondLst>
                                            <p:cond delay="0"/>
                                          </p:stCondLst>
                                        </p:cTn>
                                        <p:tgtEl>
                                          <p:spTgt spid="14">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xEl>
                                              <p:pRg st="1" end="1"/>
                                            </p:txEl>
                                          </p:spTgt>
                                        </p:tgtEl>
                                      </p:cBhvr>
                                      <p:to x="100000" y="60000"/>
                                    </p:animScale>
                                    <p:animScale>
                                      <p:cBhvr>
                                        <p:cTn id="30" dur="166" decel="50000">
                                          <p:stCondLst>
                                            <p:cond delay="676"/>
                                          </p:stCondLst>
                                        </p:cTn>
                                        <p:tgtEl>
                                          <p:spTgt spid="14">
                                            <p:txEl>
                                              <p:pRg st="1" end="1"/>
                                            </p:txEl>
                                          </p:spTgt>
                                        </p:tgtEl>
                                      </p:cBhvr>
                                      <p:to x="100000" y="100000"/>
                                    </p:animScale>
                                    <p:animScale>
                                      <p:cBhvr>
                                        <p:cTn id="31" dur="26">
                                          <p:stCondLst>
                                            <p:cond delay="1312"/>
                                          </p:stCondLst>
                                        </p:cTn>
                                        <p:tgtEl>
                                          <p:spTgt spid="14">
                                            <p:txEl>
                                              <p:pRg st="1" end="1"/>
                                            </p:txEl>
                                          </p:spTgt>
                                        </p:tgtEl>
                                      </p:cBhvr>
                                      <p:to x="100000" y="80000"/>
                                    </p:animScale>
                                    <p:animScale>
                                      <p:cBhvr>
                                        <p:cTn id="32" dur="166" decel="50000">
                                          <p:stCondLst>
                                            <p:cond delay="1338"/>
                                          </p:stCondLst>
                                        </p:cTn>
                                        <p:tgtEl>
                                          <p:spTgt spid="14">
                                            <p:txEl>
                                              <p:pRg st="1" end="1"/>
                                            </p:txEl>
                                          </p:spTgt>
                                        </p:tgtEl>
                                      </p:cBhvr>
                                      <p:to x="100000" y="100000"/>
                                    </p:animScale>
                                    <p:animScale>
                                      <p:cBhvr>
                                        <p:cTn id="33" dur="26">
                                          <p:stCondLst>
                                            <p:cond delay="1642"/>
                                          </p:stCondLst>
                                        </p:cTn>
                                        <p:tgtEl>
                                          <p:spTgt spid="14">
                                            <p:txEl>
                                              <p:pRg st="1" end="1"/>
                                            </p:txEl>
                                          </p:spTgt>
                                        </p:tgtEl>
                                      </p:cBhvr>
                                      <p:to x="100000" y="90000"/>
                                    </p:animScale>
                                    <p:animScale>
                                      <p:cBhvr>
                                        <p:cTn id="34" dur="166" decel="50000">
                                          <p:stCondLst>
                                            <p:cond delay="1668"/>
                                          </p:stCondLst>
                                        </p:cTn>
                                        <p:tgtEl>
                                          <p:spTgt spid="14">
                                            <p:txEl>
                                              <p:pRg st="1" end="1"/>
                                            </p:txEl>
                                          </p:spTgt>
                                        </p:tgtEl>
                                      </p:cBhvr>
                                      <p:to x="100000" y="100000"/>
                                    </p:animScale>
                                    <p:animScale>
                                      <p:cBhvr>
                                        <p:cTn id="35" dur="26">
                                          <p:stCondLst>
                                            <p:cond delay="1808"/>
                                          </p:stCondLst>
                                        </p:cTn>
                                        <p:tgtEl>
                                          <p:spTgt spid="14">
                                            <p:txEl>
                                              <p:pRg st="1" end="1"/>
                                            </p:txEl>
                                          </p:spTgt>
                                        </p:tgtEl>
                                      </p:cBhvr>
                                      <p:to x="100000" y="95000"/>
                                    </p:animScale>
                                    <p:animScale>
                                      <p:cBhvr>
                                        <p:cTn id="36" dur="166" decel="50000">
                                          <p:stCondLst>
                                            <p:cond delay="1834"/>
                                          </p:stCondLst>
                                        </p:cTn>
                                        <p:tgtEl>
                                          <p:spTgt spid="1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9" name="Rounded Rectangle 28"/>
          <p:cNvSpPr/>
          <p:nvPr/>
        </p:nvSpPr>
        <p:spPr>
          <a:xfrm>
            <a:off x="2762713" y="1246286"/>
            <a:ext cx="6965677" cy="4346236"/>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3" name="Rectangle 2"/>
          <p:cNvSpPr/>
          <p:nvPr/>
        </p:nvSpPr>
        <p:spPr>
          <a:xfrm>
            <a:off x="3187120" y="1555574"/>
            <a:ext cx="6576963" cy="1077218"/>
          </a:xfrm>
          <a:prstGeom prst="rect">
            <a:avLst/>
          </a:prstGeom>
        </p:spPr>
        <p:txBody>
          <a:bodyPr wrap="square">
            <a:spAutoFit/>
          </a:bodyPr>
          <a:lstStyle/>
          <a:p>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Tiếng gầm của hai con hổ ở phần cuối mỗi câu chuyện</a:t>
            </a:r>
            <a:endParaRPr lang="en-GB" sz="3200">
              <a:effectLst>
                <a:outerShdw blurRad="38100" dist="38100" dir="2700000" algn="tl">
                  <a:srgbClr val="000000">
                    <a:alpha val="43137"/>
                  </a:srgbClr>
                </a:outerShdw>
              </a:effectLst>
            </a:endParaRPr>
          </a:p>
        </p:txBody>
      </p:sp>
      <p:sp>
        <p:nvSpPr>
          <p:cNvPr id="5" name="Rectangle 4"/>
          <p:cNvSpPr/>
          <p:nvPr/>
        </p:nvSpPr>
        <p:spPr>
          <a:xfrm>
            <a:off x="3109648" y="2867162"/>
            <a:ext cx="6492985" cy="1077218"/>
          </a:xfrm>
          <a:prstGeom prst="rect">
            <a:avLst/>
          </a:prstGeom>
        </p:spPr>
        <p:txBody>
          <a:bodyPr wrap="square">
            <a:spAutoFit/>
          </a:bodyPr>
          <a:lstStyle/>
          <a:p>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Thể hiện sự cảm ơn và chào tiễn biệt của con hổ đối với ân nhân của mình.</a:t>
            </a:r>
            <a:endParaRPr lang="en-GB" sz="3200">
              <a:effectLst>
                <a:outerShdw blurRad="38100" dist="38100" dir="2700000" algn="tl">
                  <a:srgbClr val="000000">
                    <a:alpha val="43137"/>
                  </a:srgbClr>
                </a:outerShdw>
              </a:effectLst>
            </a:endParaRPr>
          </a:p>
        </p:txBody>
      </p:sp>
      <p:sp>
        <p:nvSpPr>
          <p:cNvPr id="7" name="Rectangle 6"/>
          <p:cNvSpPr/>
          <p:nvPr/>
        </p:nvSpPr>
        <p:spPr>
          <a:xfrm>
            <a:off x="3120932" y="4165617"/>
            <a:ext cx="6301364" cy="1077218"/>
          </a:xfrm>
          <a:prstGeom prst="rect">
            <a:avLst/>
          </a:prstGeom>
        </p:spPr>
        <p:txBody>
          <a:bodyPr wrap="square">
            <a:spAutoFit/>
          </a:bodyPr>
          <a:lstStyle/>
          <a:p>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=&gt; Hai con hổ sống vô cùng thuỷ chung, ân nghĩa.</a:t>
            </a:r>
            <a:endParaRPr lang="en-GB" sz="3200">
              <a:effectLst>
                <a:outerShdw blurRad="38100" dist="38100" dir="2700000" algn="tl">
                  <a:srgbClr val="000000">
                    <a:alpha val="43137"/>
                  </a:srgbClr>
                </a:outerShdw>
              </a:effectLst>
            </a:endParaRPr>
          </a:p>
        </p:txBody>
      </p:sp>
      <p:pic>
        <p:nvPicPr>
          <p:cNvPr id="30"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04829" flipH="1">
            <a:off x="7547940" y="4430910"/>
            <a:ext cx="4303635" cy="2183117"/>
          </a:xfrm>
          <a:prstGeom prst="rect">
            <a:avLst/>
          </a:prstGeom>
        </p:spPr>
      </p:pic>
      <p:pic>
        <p:nvPicPr>
          <p:cNvPr id="31"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88435" y="3932245"/>
            <a:ext cx="3436854" cy="2174591"/>
          </a:xfrm>
          <a:prstGeom prst="rect">
            <a:avLst/>
          </a:prstGeom>
        </p:spPr>
      </p:pic>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04" y="0"/>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3883055" y="1238745"/>
            <a:ext cx="5164875" cy="646331"/>
          </a:xfrm>
          <a:prstGeom prst="rect">
            <a:avLst/>
          </a:prstGeom>
        </p:spPr>
        <p:txBody>
          <a:bodyPr wrap="none">
            <a:spAutoFit/>
          </a:bodyPr>
          <a:lstStyle/>
          <a:p>
            <a:pPr algn="just">
              <a:spcAft>
                <a:spcPts val="0"/>
              </a:spcAft>
              <a:tabLst>
                <a:tab pos="90170" algn="l"/>
                <a:tab pos="180340" algn="l"/>
              </a:tabLst>
            </a:pPr>
            <a:r>
              <a:rPr lang="vi-VN" sz="3600" b="1">
                <a:solidFill>
                  <a:srgbClr val="0070C0"/>
                </a:solidFill>
                <a:latin typeface="Times New Roman" panose="02020603050405020304" pitchFamily="18" charset="0"/>
                <a:ea typeface="MS Mincho"/>
              </a:rPr>
              <a:t>3. Thông điệp "có nghĩa"</a:t>
            </a:r>
            <a:endParaRPr lang="en-GB" sz="3200">
              <a:effectLst/>
              <a:latin typeface="Times New Roman" panose="02020603050405020304" pitchFamily="18" charset="0"/>
              <a:ea typeface="Times New Roman" panose="02020603050405020304" pitchFamily="18" charset="0"/>
            </a:endParaRPr>
          </a:p>
        </p:txBody>
      </p:sp>
      <p:sp>
        <p:nvSpPr>
          <p:cNvPr id="5" name="Cloud Callout 4"/>
          <p:cNvSpPr/>
          <p:nvPr/>
        </p:nvSpPr>
        <p:spPr>
          <a:xfrm>
            <a:off x="1725433" y="2172116"/>
            <a:ext cx="8825948" cy="3420406"/>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110614" y="2833116"/>
            <a:ext cx="6543923" cy="2062103"/>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a:t>
            </a:r>
            <a:r>
              <a:rPr lang="en-US"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Mượn hình tượng con hổ có nghĩa, tác phẩm đã gửi gắm bài học đạo lí nào cho con người?(Hãy rút ra thông điệp "có nghĩa" của tác phẩm).</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621" y="-7547"/>
            <a:ext cx="12110652" cy="6865548"/>
          </a:xfrm>
          <a:prstGeom prst="rect">
            <a:avLst/>
          </a:prstGeom>
        </p:spPr>
      </p:pic>
      <p:sp>
        <p:nvSpPr>
          <p:cNvPr id="34" name="Rectangle 33">
            <a:extLst>
              <a:ext uri="{FF2B5EF4-FFF2-40B4-BE49-F238E27FC236}">
                <a16:creationId xmlns:a16="http://schemas.microsoft.com/office/drawing/2014/main" id="{407E3729-BB04-4D5C-BB93-FBA119F07B39}"/>
              </a:ext>
            </a:extLst>
          </p:cNvPr>
          <p:cNvSpPr/>
          <p:nvPr/>
        </p:nvSpPr>
        <p:spPr>
          <a:xfrm>
            <a:off x="1427246" y="516322"/>
            <a:ext cx="9906000" cy="5929377"/>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ounded Rectangle 34"/>
          <p:cNvSpPr/>
          <p:nvPr/>
        </p:nvSpPr>
        <p:spPr>
          <a:xfrm>
            <a:off x="1868175" y="885776"/>
            <a:ext cx="8660866" cy="4957786"/>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2502141" y="1052315"/>
            <a:ext cx="5957080" cy="584775"/>
          </a:xfrm>
          <a:prstGeom prst="rect">
            <a:avLst/>
          </a:prstGeom>
        </p:spPr>
        <p:txBody>
          <a:bodyPr wrap="none">
            <a:spAutoFit/>
          </a:bodyPr>
          <a:lstStyle/>
          <a:p>
            <a:pPr algn="just">
              <a:spcAft>
                <a:spcPts val="0"/>
              </a:spcAft>
              <a:tabLst>
                <a:tab pos="90170" algn="l"/>
                <a:tab pos="180340" algn="l"/>
              </a:tabLst>
            </a:pP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Con người hay con vật đều cần</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Rectangle 36"/>
          <p:cNvSpPr/>
          <p:nvPr/>
        </p:nvSpPr>
        <p:spPr>
          <a:xfrm>
            <a:off x="2341860" y="2010938"/>
            <a:ext cx="7779593" cy="1481175"/>
          </a:xfrm>
          <a:prstGeom prst="rect">
            <a:avLst/>
          </a:prstGeom>
        </p:spPr>
        <p:txBody>
          <a:bodyPr wrap="square">
            <a:spAutoFit/>
          </a:bodyPr>
          <a:lstStyle/>
          <a:p>
            <a:pPr algn="just">
              <a:lnSpc>
                <a:spcPct val="150000"/>
              </a:lnSpc>
              <a:spcAft>
                <a:spcPts val="0"/>
              </a:spcAft>
              <a:tabLst>
                <a:tab pos="90170" algn="l"/>
                <a:tab pos="180340" algn="l"/>
              </a:tabLst>
            </a:pP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Có lòng nhân ái: yêu thương giúp đỡ nhau trong cuộc sống.</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8" name="Rectangle 37"/>
          <p:cNvSpPr/>
          <p:nvPr/>
        </p:nvSpPr>
        <p:spPr>
          <a:xfrm>
            <a:off x="2497655" y="3846946"/>
            <a:ext cx="7544842" cy="1481175"/>
          </a:xfrm>
          <a:prstGeom prst="rect">
            <a:avLst/>
          </a:prstGeom>
        </p:spPr>
        <p:txBody>
          <a:bodyPr wrap="square">
            <a:spAutoFit/>
          </a:bodyPr>
          <a:lstStyle/>
          <a:p>
            <a:pPr algn="just">
              <a:lnSpc>
                <a:spcPct val="150000"/>
              </a:lnSpc>
              <a:spcAft>
                <a:spcPts val="0"/>
              </a:spcAft>
              <a:tabLst>
                <a:tab pos="90170" algn="l"/>
                <a:tab pos="180340" algn="l"/>
              </a:tabLst>
            </a:pP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Sống ân nghĩa thuỷ chung, có trước có sau, đền đáp với người đã giúp đỡ mình.</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p:bldP spid="37"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5069473" y="884396"/>
            <a:ext cx="2424638" cy="584775"/>
          </a:xfrm>
          <a:prstGeom prst="rect">
            <a:avLst/>
          </a:prstGeom>
        </p:spPr>
        <p:txBody>
          <a:bodyPr wrap="none">
            <a:spAutoFit/>
          </a:bodyPr>
          <a:lstStyle/>
          <a:p>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III. Tổng kết</a:t>
            </a:r>
            <a:endParaRPr lang="en-GB" sz="3200">
              <a:effectLst>
                <a:outerShdw blurRad="38100" dist="38100" dir="2700000" algn="tl">
                  <a:srgbClr val="000000">
                    <a:alpha val="43137"/>
                  </a:srgbClr>
                </a:outerShdw>
              </a:effectLst>
            </a:endParaRPr>
          </a:p>
        </p:txBody>
      </p:sp>
      <p:sp>
        <p:nvSpPr>
          <p:cNvPr id="5" name="Rectangle 4"/>
          <p:cNvSpPr/>
          <p:nvPr/>
        </p:nvSpPr>
        <p:spPr>
          <a:xfrm>
            <a:off x="1979535" y="1896819"/>
            <a:ext cx="2252540" cy="523220"/>
          </a:xfrm>
          <a:prstGeom prst="rect">
            <a:avLst/>
          </a:prstGeom>
        </p:spPr>
        <p:txBody>
          <a:bodyPr wrap="none">
            <a:spAutoFit/>
          </a:bodyPr>
          <a:lstStyle/>
          <a:p>
            <a:pPr>
              <a:spcAft>
                <a:spcPts val="0"/>
              </a:spcAft>
            </a:pPr>
            <a:r>
              <a:rPr lang="vi-VN" sz="2800" b="1">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Nghệ thuật</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339666" y="2550211"/>
            <a:ext cx="5396494" cy="1384995"/>
          </a:xfrm>
          <a:prstGeom prst="rect">
            <a:avLst/>
          </a:prstGeom>
        </p:spPr>
        <p:txBody>
          <a:bodyPr wrap="square">
            <a:spAutoFit/>
          </a:bodyPr>
          <a:lstStyle/>
          <a:p>
            <a:pPr algn="just">
              <a:lnSpc>
                <a:spcPct val="150000"/>
              </a:lnSpc>
              <a:spcAft>
                <a:spcPts val="0"/>
              </a:spcAft>
            </a:pP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Sử dụng </a:t>
            </a:r>
            <a:r>
              <a:rPr lang="pt-BR"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chi tiết kì ảo hư cấu; </a:t>
            </a: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biện pháp tu từ nhân hóa và ẩn dụ.</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320426" y="3881665"/>
            <a:ext cx="5598007" cy="523220"/>
          </a:xfrm>
          <a:prstGeom prst="rect">
            <a:avLst/>
          </a:prstGeom>
        </p:spPr>
        <p:txBody>
          <a:bodyPr wrap="none">
            <a:spAutoFit/>
          </a:bodyPr>
          <a:lstStyle/>
          <a:p>
            <a:pPr algn="just">
              <a:spcAft>
                <a:spcPts val="0"/>
              </a:spcAft>
            </a:pP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Đan xen yếu tố thực và yếu tố kì ảo.</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20425" y="4361425"/>
            <a:ext cx="5556555" cy="1384995"/>
          </a:xfrm>
          <a:prstGeom prst="rect">
            <a:avLst/>
          </a:prstGeom>
        </p:spPr>
        <p:txBody>
          <a:bodyPr wrap="square">
            <a:spAutoFit/>
          </a:bodyPr>
          <a:lstStyle/>
          <a:p>
            <a:pPr>
              <a:lnSpc>
                <a:spcPct val="150000"/>
              </a:lnSpc>
            </a:pP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Mượn chuyện loài vật để khuyên dạy đạo lí làm người.</a:t>
            </a:r>
            <a:endParaRPr lang="en-GB" sz="2800">
              <a:effectLst>
                <a:outerShdw blurRad="38100" dist="38100" dir="2700000" algn="tl">
                  <a:srgbClr val="000000">
                    <a:alpha val="43137"/>
                  </a:srgbClr>
                </a:outerShdw>
              </a:effectLst>
            </a:endParaRPr>
          </a:p>
        </p:txBody>
      </p:sp>
      <p:sp>
        <p:nvSpPr>
          <p:cNvPr id="11" name="Rectangle 10"/>
          <p:cNvSpPr/>
          <p:nvPr/>
        </p:nvSpPr>
        <p:spPr>
          <a:xfrm>
            <a:off x="7538349" y="1977949"/>
            <a:ext cx="3440365" cy="523220"/>
          </a:xfrm>
          <a:prstGeom prst="rect">
            <a:avLst/>
          </a:prstGeom>
        </p:spPr>
        <p:txBody>
          <a:bodyPr wrap="none">
            <a:spAutoFit/>
          </a:bodyPr>
          <a:lstStyle/>
          <a:p>
            <a:pPr>
              <a:spcAft>
                <a:spcPts val="0"/>
              </a:spcAft>
            </a:pPr>
            <a:r>
              <a:rPr lang="vi-VN" sz="2800" b="1">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Nội dung – ý nghĩa</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422612" y="2585366"/>
            <a:ext cx="5359201" cy="3323987"/>
          </a:xfrm>
          <a:prstGeom prst="rect">
            <a:avLst/>
          </a:prstGeom>
        </p:spPr>
        <p:txBody>
          <a:bodyPr wrap="square">
            <a:spAutoFit/>
          </a:bodyPr>
          <a:lstStyle/>
          <a:p>
            <a:pPr marR="16510" algn="just">
              <a:lnSpc>
                <a:spcPct val="150000"/>
              </a:lnSpc>
              <a:spcAft>
                <a:spcPts val="0"/>
              </a:spcAft>
            </a:pPr>
            <a:r>
              <a:rPr lang="vi-VN" sz="28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Qua câu chuyện người giúp hổ, hổ trả ơn người, truyện đã đề cao lòng nhân ái, thủy chung bền chặt; giáo dục lòng biết ơn, khuyên người ta biết trọng ân nghĩa.</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9" name="Rounded Rectangle 28"/>
          <p:cNvSpPr/>
          <p:nvPr/>
        </p:nvSpPr>
        <p:spPr>
          <a:xfrm>
            <a:off x="191682" y="1824208"/>
            <a:ext cx="5733451" cy="4019353"/>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6281792" y="1841236"/>
            <a:ext cx="5613359" cy="4201755"/>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1"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0" grpId="0"/>
      <p:bldP spid="11" grpId="0"/>
      <p:bldP spid="12" grpId="0"/>
      <p:bldP spid="29" grpId="0" animBg="1"/>
      <p:bldP spid="29" grpId="1" animBg="1"/>
      <p:bldP spid="30" grpId="0" animBg="1"/>
      <p:bldP spid="3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9" name="Rectangle 28"/>
          <p:cNvSpPr/>
          <p:nvPr/>
        </p:nvSpPr>
        <p:spPr>
          <a:xfrm>
            <a:off x="2336242" y="1870532"/>
            <a:ext cx="8147437" cy="2308324"/>
          </a:xfrm>
          <a:prstGeom prst="rect">
            <a:avLst/>
          </a:prstGeom>
        </p:spPr>
        <p:txBody>
          <a:bodyPr wrap="square">
            <a:spAutoFit/>
          </a:bodyPr>
          <a:lstStyle/>
          <a:p>
            <a:pPr algn="ctr">
              <a:lnSpc>
                <a:spcPct val="150000"/>
              </a:lnSpc>
            </a:pPr>
            <a:r>
              <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a:t>
            </a:r>
            <a:r>
              <a:rPr lang="en-US"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3</a:t>
            </a:r>
            <a:endPar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lnSpc>
                <a:spcPct val="150000"/>
              </a:lnSpc>
            </a:pPr>
            <a:r>
              <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Hover r:id="rId6" highlightClick="1">
              <a:snd r:embed="rId5" name="applause.wav"/>
            </a:hlinkHover>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pic>
        <p:nvPicPr>
          <p:cNvPr id="7" name="Picture 6">
            <a:extLst>
              <a:ext uri="{FF2B5EF4-FFF2-40B4-BE49-F238E27FC236}">
                <a16:creationId xmlns:a16="http://schemas.microsoft.com/office/drawing/2014/main" id="{2AB8A841-494C-4C05-B559-B83B93E270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1194" y="430449"/>
            <a:ext cx="6092885" cy="6092885"/>
          </a:xfrm>
          <a:prstGeom prst="rect">
            <a:avLst/>
          </a:prstGeom>
        </p:spPr>
      </p:pic>
      <p:pic>
        <p:nvPicPr>
          <p:cNvPr id="3" name="AiLaTrieuPhu-VA_43vp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00208" y="6320134"/>
            <a:ext cx="406400" cy="406400"/>
          </a:xfrm>
          <a:prstGeom prst="rect">
            <a:avLst/>
          </a:prstGeom>
        </p:spPr>
      </p:pic>
    </p:spTree>
    <p:extLst>
      <p:ext uri="{BB962C8B-B14F-4D97-AF65-F5344CB8AC3E}">
        <p14:creationId xmlns:p14="http://schemas.microsoft.com/office/powerpoint/2010/main" val="2698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6000" b="1" dirty="0">
                <a:solidFill>
                  <a:prstClr val="white"/>
                </a:solidFill>
                <a:cs typeface="Arial" panose="020B0604020202020204" pitchFamily="34" charset="0"/>
              </a:rPr>
              <a:t>BẮT ĐẦU</a:t>
            </a:r>
            <a:endParaRPr lang="en-US" sz="60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32" name="Picture 31">
            <a:hlinkHover r:id="rId11" highlightClick="1">
              <a:snd r:embed="rId10" name="applause.wav"/>
            </a:hlinkHover>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02513" y="5549153"/>
            <a:ext cx="1374162" cy="1315935"/>
          </a:xfrm>
          <a:prstGeom prst="rect">
            <a:avLst/>
          </a:prstGeom>
        </p:spPr>
      </p:pic>
      <p:pic>
        <p:nvPicPr>
          <p:cNvPr id="16" name="AiLaTrieuPhu-VA_43vp2">
            <a:hlinkClick r:id="" action="ppaction://media"/>
          </p:cNvPr>
          <p:cNvPicPr>
            <a:picLocks noChangeAspect="1"/>
          </p:cNvPicPr>
          <p:nvPr>
            <a:audioFile r:link="rId1"/>
            <p:extLst>
              <p:ext uri="{DAA4B4D4-6D71-4841-9C94-3DE7FCFB9230}">
                <p14:media xmlns:p14="http://schemas.microsoft.com/office/powerpoint/2010/main" r:embed="rId2">
                  <p14:trim st="38793"/>
                </p14:media>
              </p:ext>
            </p:extLst>
          </p:nvPr>
        </p:nvPicPr>
        <p:blipFill>
          <a:blip r:embed="rId13"/>
          <a:stretch>
            <a:fillRect/>
          </a:stretch>
        </p:blipFill>
        <p:spPr>
          <a:xfrm>
            <a:off x="11370275" y="5549153"/>
            <a:ext cx="406400" cy="406400"/>
          </a:xfrm>
          <a:prstGeom prst="rect">
            <a:avLst/>
          </a:prstGeom>
        </p:spPr>
      </p:pic>
    </p:spTree>
    <p:extLst>
      <p:ext uri="{BB962C8B-B14F-4D97-AF65-F5344CB8AC3E}">
        <p14:creationId xmlns:p14="http://schemas.microsoft.com/office/powerpoint/2010/main" val="272286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fins__success-2.wav"/>
                                        </p:tgtEl>
                                      </p:cMediaNode>
                                    </p:audio>
                                  </p:subTnLst>
                                </p:cTn>
                              </p:par>
                              <p:par>
                                <p:cTn id="47" presetID="1" presetClass="mediacall" presetSubtype="0" fill="hold" nodeType="withEffect">
                                  <p:stCondLst>
                                    <p:cond delay="0"/>
                                  </p:stCondLst>
                                  <p:childTnLst>
                                    <p:cmd type="call" cmd="playFrom(0.0)">
                                      <p:cBhvr>
                                        <p:cTn id="48" dur="2327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6"/>
                </p:tgtEl>
              </p:cMediaNode>
            </p:audio>
          </p:childTnLst>
        </p:cTn>
      </p:par>
    </p:tnLst>
    <p:bldLst>
      <p:bldP spid="2" grpId="0" animBg="1"/>
      <p:bldP spid="5"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44046" y="3902321"/>
            <a:ext cx="9383697" cy="584775"/>
          </a:xfrm>
          <a:prstGeom prst="rect">
            <a:avLst/>
          </a:prstGeom>
          <a:noFill/>
        </p:spPr>
        <p:txBody>
          <a:bodyPr wrap="square" rtlCol="0">
            <a:spAutoFit/>
          </a:bodyPr>
          <a:lstStyle/>
          <a:p>
            <a:r>
              <a:rPr lang="vi-VN"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1. Văn bản </a:t>
            </a:r>
            <a:r>
              <a:rPr lang="pt-BR"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32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hổ có nghĩa</a:t>
            </a:r>
            <a:r>
              <a:rPr lang="pt-BR"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thuộc loại truyện</a:t>
            </a:r>
            <a:endParaRPr 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95743" y="5113576"/>
            <a:ext cx="4650419" cy="584775"/>
          </a:xfrm>
          <a:prstGeom prst="rect">
            <a:avLst/>
          </a:prstGeom>
          <a:noFill/>
        </p:spPr>
        <p:txBody>
          <a:bodyPr wrap="square" rtlCol="0">
            <a:spAutoFit/>
          </a:bodyPr>
          <a:lstStyle/>
          <a:p>
            <a:pPr fontAlgn="base"/>
            <a:r>
              <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A. </a:t>
            </a:r>
            <a:r>
              <a:rPr lang="vi-VN"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truyền kì</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5944878"/>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 </a:t>
            </a:r>
            <a:r>
              <a:rPr lang="vi-VN"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ngắn</a:t>
            </a:r>
            <a:endPar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093434"/>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 </a:t>
            </a:r>
            <a:r>
              <a:rPr lang="vi-VN"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đồng thoại</a:t>
            </a:r>
            <a:endPar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5968092"/>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D. </a:t>
            </a:r>
            <a:r>
              <a:rPr lang="vi-VN"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hồi kí</a:t>
            </a:r>
            <a:endPar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72923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0" y="3679357"/>
            <a:ext cx="10872190" cy="9148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077218"/>
          </a:xfrm>
          <a:prstGeom prst="rect">
            <a:avLst/>
          </a:prstGeom>
          <a:noFill/>
        </p:spPr>
        <p:txBody>
          <a:bodyPr wrap="square" rtlCol="0">
            <a:spAutoFit/>
          </a:bodyPr>
          <a:lstStyle/>
          <a:p>
            <a:pPr fontAlgn="base"/>
            <a:r>
              <a:rPr lang="vi-VN" sz="3200" b="1">
                <a:solidFill>
                  <a:schemeClr val="bg1"/>
                </a:solidFill>
                <a:latin typeface="Times New Roman" panose="02020603050405020304" pitchFamily="18" charset="0"/>
                <a:cs typeface="Times New Roman" panose="02020603050405020304" pitchFamily="18" charset="0"/>
              </a:rPr>
              <a:t>Câu 2. </a:t>
            </a:r>
            <a:r>
              <a:rPr lang="vi-VN" sz="3200">
                <a:solidFill>
                  <a:schemeClr val="bg1"/>
                </a:solidFill>
                <a:latin typeface="Times New Roman" panose="02020603050405020304" pitchFamily="18" charset="0"/>
                <a:cs typeface="Times New Roman" panose="02020603050405020304" pitchFamily="18" charset="0"/>
              </a:rPr>
              <a:t>Ý nghĩa nào sau đây đúng nhất với truyện "Con hổ có nghĩa"?</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803271"/>
            <a:ext cx="5249773" cy="90182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1" y="5958224"/>
            <a:ext cx="5249773" cy="8083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864949" y="4873788"/>
            <a:ext cx="5520718"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vi-VN" sz="2000">
                <a:solidFill>
                  <a:schemeClr val="bg1"/>
                </a:solidFill>
                <a:latin typeface="Times New Roman" panose="02020603050405020304" pitchFamily="18" charset="0"/>
                <a:cs typeface="Times New Roman" panose="02020603050405020304" pitchFamily="18" charset="0"/>
              </a:rPr>
              <a:t>Truyện đề cao ân nghĩa thuỷ chung và khuyên con người biết coi trọng đạo lí làm người.</a:t>
            </a:r>
            <a:endParaRPr lang="en-US" sz="20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8" y="5980915"/>
            <a:ext cx="4650419" cy="120032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vi-VN" sz="2400">
                <a:solidFill>
                  <a:schemeClr val="bg1"/>
                </a:solidFill>
                <a:latin typeface="Times New Roman" panose="02020603050405020304" pitchFamily="18" charset="0"/>
                <a:cs typeface="Times New Roman" panose="02020603050405020304" pitchFamily="18" charset="0"/>
              </a:rPr>
              <a:t>Truyện đề cao tình cảm giữa con người với loài vật xung quanh</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94278"/>
            <a:ext cx="5249773" cy="9051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4" y="5958224"/>
            <a:ext cx="5249773" cy="8646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94690" y="4808997"/>
            <a:ext cx="5061414" cy="83099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vi-VN" sz="2400">
                <a:solidFill>
                  <a:schemeClr val="bg1"/>
                </a:solidFill>
                <a:latin typeface="Times New Roman" panose="02020603050405020304" pitchFamily="18" charset="0"/>
                <a:cs typeface="Times New Roman" panose="02020603050405020304" pitchFamily="18" charset="0"/>
              </a:rPr>
              <a:t>Truyện đề cao tình cảm thủy chung giữa con người với con người.</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12719"/>
            <a:ext cx="4650419" cy="83099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vi-VN" sz="2400">
                <a:solidFill>
                  <a:schemeClr val="bg1"/>
                </a:solidFill>
                <a:latin typeface="Times New Roman" panose="02020603050405020304" pitchFamily="18" charset="0"/>
                <a:cs typeface="Times New Roman" panose="02020603050405020304" pitchFamily="18" charset="0"/>
              </a:rPr>
              <a:t>Truyện ca ngợi phẩm chất tốt đẹp của loài vật.</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0363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954107"/>
          </a:xfrm>
          <a:prstGeom prst="rect">
            <a:avLst/>
          </a:prstGeom>
          <a:noFill/>
        </p:spPr>
        <p:txBody>
          <a:bodyPr wrap="square" rtlCol="0">
            <a:spAutoFit/>
          </a:bodyPr>
          <a:lstStyle/>
          <a:p>
            <a:pPr>
              <a:defRPr/>
            </a:pP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3: Tại sao văn bản "</a:t>
            </a:r>
            <a:r>
              <a:rPr lang="vi-VN" sz="28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hổ có nghĩa</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lại được xếp chung vào với bài học "</a:t>
            </a:r>
            <a:r>
              <a:rPr lang="vi-VN" sz="28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học cuộc sống</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7" y="5823163"/>
            <a:ext cx="5249773" cy="97614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805141"/>
            <a:ext cx="5249773" cy="8943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76042" y="5883071"/>
            <a:ext cx="4906902" cy="769441"/>
          </a:xfrm>
          <a:prstGeom prst="rect">
            <a:avLst/>
          </a:prstGeom>
          <a:noFill/>
        </p:spPr>
        <p:txBody>
          <a:bodyPr wrap="square" rtlCol="0">
            <a:spAutoFit/>
          </a:bodyPr>
          <a:lstStyle/>
          <a:p>
            <a:pPr fontAlgn="base"/>
            <a:r>
              <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vi-VN" sz="2200">
                <a:solidFill>
                  <a:schemeClr val="bg1"/>
                </a:solidFill>
                <a:latin typeface="Times New Roman" panose="02020603050405020304" pitchFamily="18" charset="0"/>
                <a:cs typeface="Times New Roman" panose="02020603050405020304" pitchFamily="18" charset="0"/>
              </a:rPr>
              <a:t>Vì nội dung VB đúc kết lời khuyên về đạo lí của con người trong cuộc sống.</a:t>
            </a:r>
            <a:endParaRPr lang="en-GB" sz="220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5918746" y="4879562"/>
            <a:ext cx="5539093" cy="769441"/>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vi-VN" sz="2200">
                <a:solidFill>
                  <a:schemeClr val="bg1"/>
                </a:solidFill>
                <a:latin typeface="Times New Roman" panose="02020603050405020304" pitchFamily="18" charset="0"/>
                <a:cs typeface="Times New Roman" panose="02020603050405020304" pitchFamily="18" charset="0"/>
              </a:rPr>
              <a:t>Vì nội dung VB mang đến cho người đọc những yếu tố li kì hấp dẫn trong cuộc sống.</a:t>
            </a:r>
            <a:endPar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86786"/>
            <a:ext cx="5249773" cy="9126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823163"/>
            <a:ext cx="5249773" cy="9727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75420" y="4848154"/>
            <a:ext cx="4992643" cy="769441"/>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vi-VN" sz="2200">
                <a:solidFill>
                  <a:schemeClr val="bg1"/>
                </a:solidFill>
                <a:latin typeface="Times New Roman" panose="02020603050405020304" pitchFamily="18" charset="0"/>
                <a:cs typeface="Times New Roman" panose="02020603050405020304" pitchFamily="18" charset="0"/>
              </a:rPr>
              <a:t>Vì nội dung VB kết hợp các yếu tố thực và yếu tố kì ảo.</a:t>
            </a:r>
            <a:endPar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225815" y="5924822"/>
            <a:ext cx="4969622" cy="769441"/>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vi-VN" sz="2200">
                <a:solidFill>
                  <a:schemeClr val="bg1"/>
                </a:solidFill>
                <a:latin typeface="Times New Roman" panose="02020603050405020304" pitchFamily="18" charset="0"/>
                <a:cs typeface="Times New Roman" panose="02020603050405020304" pitchFamily="18" charset="0"/>
              </a:rPr>
              <a:t>Vì nội dung VB dẫn người đọc đến những hành động đẹp đáng khâm phục.</a:t>
            </a:r>
            <a:endPar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0928"/>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ounded Rectangular Callout 2"/>
          <p:cNvSpPr/>
          <p:nvPr/>
        </p:nvSpPr>
        <p:spPr>
          <a:xfrm>
            <a:off x="2241493" y="1589065"/>
            <a:ext cx="7443195" cy="3421369"/>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346877" y="1616396"/>
            <a:ext cx="7337811" cy="3323987"/>
          </a:xfrm>
          <a:prstGeom prst="rect">
            <a:avLst/>
          </a:prstGeom>
        </p:spPr>
        <p:txBody>
          <a:bodyPr wrap="square">
            <a:spAutoFit/>
          </a:bodyPr>
          <a:lstStyle/>
          <a:p>
            <a:pPr algn="just">
              <a:lnSpc>
                <a:spcPct val="150000"/>
              </a:lnSpc>
            </a:pPr>
            <a:r>
              <a:rPr lang="vi-VN" sz="2800" b="1" i="1">
                <a:solidFill>
                  <a:schemeClr val="bg1"/>
                </a:solidFill>
                <a:latin typeface="Times New Roman" panose="02020603050405020304" pitchFamily="18" charset="0"/>
                <a:ea typeface="Times New Roman" panose="02020603050405020304" pitchFamily="18" charset="0"/>
              </a:rPr>
              <a:t>Hãy xem Video dưới đây và trả lời câu hỏi sau:</a:t>
            </a:r>
          </a:p>
          <a:p>
            <a:pPr algn="just">
              <a:lnSpc>
                <a:spcPct val="150000"/>
              </a:lnSpc>
            </a:pPr>
            <a:r>
              <a:rPr lang="vi-VN" sz="2800" b="1" i="1">
                <a:solidFill>
                  <a:schemeClr val="bg1"/>
                </a:solidFill>
                <a:latin typeface="Times New Roman" panose="02020603050405020304" pitchFamily="18" charset="0"/>
                <a:ea typeface="Times New Roman" panose="02020603050405020304" pitchFamily="18" charset="0"/>
              </a:rPr>
              <a:t>Nêu ấn tượng của bản thân em khi xem xong clip. Các em có biết, hổ còn được gọi là gì? Trong tâm thức của người Việt, họ ứng xử với hổ ra sao?</a:t>
            </a:r>
            <a:endParaRPr lang="en-GB" sz="2800" b="1">
              <a:solidFill>
                <a:schemeClr val="bg1"/>
              </a:solidFill>
            </a:endParaRPr>
          </a:p>
        </p:txBody>
      </p:sp>
    </p:spTree>
    <p:extLst>
      <p:ext uri="{BB962C8B-B14F-4D97-AF65-F5344CB8AC3E}">
        <p14:creationId xmlns:p14="http://schemas.microsoft.com/office/powerpoint/2010/main" val="3385919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9" name="Rectangle 28"/>
          <p:cNvSpPr/>
          <p:nvPr/>
        </p:nvSpPr>
        <p:spPr>
          <a:xfrm>
            <a:off x="2336242" y="1870532"/>
            <a:ext cx="8147437" cy="2308324"/>
          </a:xfrm>
          <a:prstGeom prst="rect">
            <a:avLst/>
          </a:prstGeom>
        </p:spPr>
        <p:txBody>
          <a:bodyPr wrap="square">
            <a:spAutoFit/>
          </a:bodyPr>
          <a:lstStyle/>
          <a:p>
            <a:pPr algn="ctr">
              <a:lnSpc>
                <a:spcPct val="150000"/>
              </a:lnSpc>
            </a:pPr>
            <a:r>
              <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4</a:t>
            </a:r>
          </a:p>
          <a:p>
            <a:pPr algn="ctr">
              <a:lnSpc>
                <a:spcPct val="150000"/>
              </a:lnSpc>
            </a:pPr>
            <a:r>
              <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77" y="1302298"/>
            <a:ext cx="2381186" cy="4306097"/>
          </a:xfrm>
          <a:prstGeom prst="rect">
            <a:avLst/>
          </a:prstGeom>
        </p:spPr>
      </p:pic>
      <p:sp>
        <p:nvSpPr>
          <p:cNvPr id="3" name="Flowchart: Sequential Access Storage 2"/>
          <p:cNvSpPr/>
          <p:nvPr/>
        </p:nvSpPr>
        <p:spPr>
          <a:xfrm rot="10800000">
            <a:off x="1372042" y="1845999"/>
            <a:ext cx="3727746" cy="3361232"/>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21446735">
            <a:off x="5327332" y="4155651"/>
            <a:ext cx="1371416" cy="1922546"/>
          </a:xfrm>
          <a:prstGeom prst="rect">
            <a:avLst/>
          </a:prstGeom>
        </p:spPr>
      </p:pic>
      <p:sp>
        <p:nvSpPr>
          <p:cNvPr id="31" name="Flowchart: Sequential Access Storage 30"/>
          <p:cNvSpPr/>
          <p:nvPr/>
        </p:nvSpPr>
        <p:spPr>
          <a:xfrm rot="11488864">
            <a:off x="6705630" y="566193"/>
            <a:ext cx="4850850" cy="3265680"/>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Sequential Access Storage 31"/>
          <p:cNvSpPr/>
          <p:nvPr/>
        </p:nvSpPr>
        <p:spPr>
          <a:xfrm rot="7644084">
            <a:off x="7653983" y="3122183"/>
            <a:ext cx="3673350" cy="4232806"/>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747347" y="2263157"/>
            <a:ext cx="2902421" cy="2554545"/>
          </a:xfrm>
          <a:prstGeom prst="rect">
            <a:avLst/>
          </a:prstGeom>
        </p:spPr>
        <p:txBody>
          <a:bodyPr wrap="square">
            <a:spAutoFit/>
          </a:bodyPr>
          <a:lstStyle/>
          <a:p>
            <a:pPr marR="6985" algn="just">
              <a:spcAft>
                <a:spcPts val="0"/>
              </a:spcAft>
            </a:pPr>
            <a:r>
              <a:rPr lang="pt-BR"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1. </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Nêu cảm nghĩ về một chi tiết em thấy ấn tượng nhất trong truyện.</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7128113" y="1076036"/>
            <a:ext cx="4016021" cy="2062103"/>
          </a:xfrm>
          <a:prstGeom prst="rect">
            <a:avLst/>
          </a:prstGeom>
        </p:spPr>
        <p:txBody>
          <a:bodyPr wrap="square">
            <a:spAutoFit/>
          </a:bodyPr>
          <a:lstStyle/>
          <a:p>
            <a:pPr marR="6985" algn="just">
              <a:spcAft>
                <a:spcPts val="0"/>
              </a:spcAft>
            </a:pPr>
            <a:r>
              <a:rPr lang="pt-BR"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2.</a:t>
            </a:r>
            <a:r>
              <a:rPr lang="pt-BR"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Kể một câu chuyện đền ơn đáp nghĩa của em đối với người đã giúp đỡ mình.</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7664238" y="3899905"/>
            <a:ext cx="3364220" cy="2554545"/>
          </a:xfrm>
          <a:prstGeom prst="rect">
            <a:avLst/>
          </a:prstGeom>
        </p:spPr>
        <p:txBody>
          <a:bodyPr wrap="square">
            <a:spAutoFit/>
          </a:bodyPr>
          <a:lstStyle/>
          <a:p>
            <a:pPr marR="6985" algn="just">
              <a:spcAft>
                <a:spcPts val="0"/>
              </a:spcAft>
            </a:pPr>
            <a:r>
              <a:rPr lang="pt-BR"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a:t>
            </a:r>
            <a:r>
              <a:rPr lang="vi-VN"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3. </a:t>
            </a:r>
            <a:r>
              <a:rPr lang="vi-VN"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Tìm và đọc những câu ca dao, tục ngữ, thành ngữ nói về lối sống ân nghĩa, thủy chung.</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33"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4794592" y="911173"/>
            <a:ext cx="2336984" cy="2336984"/>
          </a:xfrm>
          <a:prstGeom prst="rect">
            <a:avLst/>
          </a:prstGeom>
        </p:spPr>
      </p:pic>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5"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649457" y="1246285"/>
            <a:ext cx="10925093" cy="4524315"/>
          </a:xfrm>
          <a:prstGeom prst="rect">
            <a:avLst/>
          </a:prstGeom>
        </p:spPr>
        <p:txBody>
          <a:bodyPr wrap="square">
            <a:spAutoFit/>
          </a:bodyPr>
          <a:lstStyle/>
          <a:p>
            <a:pPr indent="292100" algn="ctr">
              <a:spcAft>
                <a:spcPts val="0"/>
              </a:spcAft>
            </a:pP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THAM KHẢO</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a:p>
            <a:pPr indent="292100" algn="ctr">
              <a:spcAft>
                <a:spcPts val="0"/>
              </a:spcAft>
            </a:pP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a:p>
            <a:pPr indent="292100"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Chi tiết em thấy ấn tượng nhất trong truyện là chi tiết hổ đực một chân trước ôm bà đỡ Trần chạy như bay vào rừng, gặp bụi rậm gai góc thì dùng một chân rẽ lối. Chi tiết này cho thấy hổ đực đang rất lo cho hổ cái, nên phải chạy như bay, nhưng không vì thế mà hổ đực quên đi sự an toàn của bà đỡ Trần. Hổ đực ôm bà đỡ Trần và rẽ lối khi gặp bụi rậm cho thấy nó cũng rất quan tâm đến an nguy của bà, coi trọng bà.</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2416961" y="1369982"/>
            <a:ext cx="8163339" cy="3785652"/>
          </a:xfrm>
          <a:prstGeom prst="rect">
            <a:avLst/>
          </a:prstGeom>
        </p:spPr>
        <p:txBody>
          <a:bodyPr wrap="square">
            <a:spAutoFit/>
          </a:bodyPr>
          <a:lstStyle/>
          <a:p>
            <a:pPr algn="ctr">
              <a:lnSpc>
                <a:spcPct val="150000"/>
              </a:lnSpc>
              <a:spcAft>
                <a:spcPts val="0"/>
              </a:spcAft>
              <a:tabLst>
                <a:tab pos="2703195" algn="l"/>
              </a:tabLst>
            </a:pPr>
            <a:r>
              <a:rPr lang="en-US" sz="3200" b="1">
                <a:solidFill>
                  <a:srgbClr val="7030A0"/>
                </a:solidFill>
                <a:latin typeface="Times New Roman" panose="02020603050405020304" pitchFamily="18" charset="0"/>
                <a:ea typeface="Times New Roman" panose="02020603050405020304" pitchFamily="18" charset="0"/>
              </a:rPr>
              <a:t>HƯỚNG DẪN TỰ HỌC</a:t>
            </a:r>
            <a:endParaRPr lang="en-GB" sz="3200">
              <a:latin typeface="Times New Roman" panose="02020603050405020304" pitchFamily="18" charset="0"/>
              <a:ea typeface="Times New Roman" panose="02020603050405020304" pitchFamily="18" charset="0"/>
            </a:endParaRPr>
          </a:p>
          <a:p>
            <a:pPr algn="just">
              <a:lnSpc>
                <a:spcPct val="150000"/>
              </a:lnSpc>
              <a:spcAft>
                <a:spcPts val="0"/>
              </a:spcAft>
              <a:tabLst>
                <a:tab pos="2703195" algn="l"/>
              </a:tabLst>
            </a:pPr>
            <a:r>
              <a:rPr lang="pt-BR" sz="3200">
                <a:latin typeface="Times New Roman" panose="02020603050405020304" pitchFamily="18" charset="0"/>
                <a:ea typeface="Times New Roman" panose="02020603050405020304" pitchFamily="18" charset="0"/>
              </a:rPr>
              <a:t>- Hoàn thiện các nội dung bài học.</a:t>
            </a:r>
            <a:endParaRPr lang="en-GB" sz="3200">
              <a:latin typeface="Times New Roman" panose="02020603050405020304" pitchFamily="18" charset="0"/>
              <a:ea typeface="Times New Roman" panose="02020603050405020304" pitchFamily="18" charset="0"/>
            </a:endParaRPr>
          </a:p>
          <a:p>
            <a:pPr algn="just">
              <a:lnSpc>
                <a:spcPct val="150000"/>
              </a:lnSpc>
              <a:spcAft>
                <a:spcPts val="0"/>
              </a:spcAft>
              <a:tabLst>
                <a:tab pos="2703195" algn="l"/>
              </a:tabLst>
            </a:pPr>
            <a:r>
              <a:rPr lang="pt-BR" sz="3200">
                <a:latin typeface="Times New Roman" panose="02020603050405020304" pitchFamily="18" charset="0"/>
                <a:ea typeface="Times New Roman" panose="02020603050405020304" pitchFamily="18" charset="0"/>
              </a:rPr>
              <a:t>- HS chuẩn bị cho tiết sau học bài: </a:t>
            </a:r>
            <a:r>
              <a:rPr lang="pt-BR" sz="3200" b="1">
                <a:latin typeface="Times New Roman" panose="02020603050405020304" pitchFamily="18" charset="0"/>
                <a:ea typeface="Times New Roman" panose="02020603050405020304" pitchFamily="18" charset="0"/>
              </a:rPr>
              <a:t>Viết bài văn nghị luận trình bày về một vấn đề trong đời sống (trình bày ý kiến tán thành).</a:t>
            </a:r>
            <a:endParaRPr lang="en-GB"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120"/>
            <a:ext cx="12192000" cy="6858000"/>
          </a:xfrm>
          <a:prstGeom prst="rect">
            <a:avLst/>
          </a:prstGeom>
          <a:solidFill>
            <a:srgbClr val="7EBD29">
              <a:alpha val="65882"/>
            </a:srgbClr>
          </a:solidFill>
        </p:spPr>
        <p:txBody>
          <a:bodyPr/>
          <a:lstStyle/>
          <a:p>
            <a:r>
              <a:rPr lang="vi-VN">
                <a:solidFill>
                  <a:prstClr val="black"/>
                </a:solidFill>
              </a:rPr>
              <a:t>tH</a:t>
            </a:r>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5" name="Rounded Rectangular Callout 4"/>
          <p:cNvSpPr/>
          <p:nvPr/>
        </p:nvSpPr>
        <p:spPr>
          <a:xfrm>
            <a:off x="4643185" y="1671745"/>
            <a:ext cx="3379304" cy="219259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835554" y="2882640"/>
            <a:ext cx="3509692" cy="2220678"/>
          </a:xfrm>
          <a:prstGeom prst="rect">
            <a:avLst/>
          </a:prstGeom>
        </p:spPr>
      </p:pic>
      <p:sp>
        <p:nvSpPr>
          <p:cNvPr id="7" name="TextBox 6"/>
          <p:cNvSpPr txBox="1"/>
          <p:nvPr/>
        </p:nvSpPr>
        <p:spPr>
          <a:xfrm>
            <a:off x="4640153" y="2401172"/>
            <a:ext cx="3382336" cy="646331"/>
          </a:xfrm>
          <a:prstGeom prst="rect">
            <a:avLst/>
          </a:prstGeom>
          <a:noFill/>
        </p:spPr>
        <p:txBody>
          <a:bodyPr wrap="none" rtlCol="0">
            <a:spAutoFit/>
          </a:bodyPr>
          <a:lstStyle/>
          <a:p>
            <a:r>
              <a:rPr lang="vi-VN" sz="3600" b="1">
                <a:effectLst>
                  <a:outerShdw blurRad="38100" dist="38100" dir="2700000" algn="tl">
                    <a:srgbClr val="000000">
                      <a:alpha val="43137"/>
                    </a:srgbClr>
                  </a:outerShdw>
                </a:effectLst>
              </a:rPr>
              <a:t>THANK YOU!!!</a:t>
            </a:r>
            <a:endParaRPr lang="en-GB" sz="36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9" name="Picture 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a:xfrm>
            <a:off x="2654426" y="1337413"/>
            <a:ext cx="7400111" cy="4904841"/>
          </a:xfrm>
          <a:prstGeom prst="rect">
            <a:avLst/>
          </a:prstGeom>
        </p:spPr>
      </p:pic>
      <p:pic>
        <p:nvPicPr>
          <p:cNvPr id="3" name="www-motthegioi-vn_ho_cuu_ngu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3071123" y="1616090"/>
            <a:ext cx="6661273" cy="3048000"/>
          </a:xfrm>
          <a:prstGeom prst="rect">
            <a:avLst/>
          </a:prstGeom>
        </p:spPr>
      </p:pic>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2336242" y="1870532"/>
            <a:ext cx="8147437" cy="2308324"/>
          </a:xfrm>
          <a:prstGeom prst="rect">
            <a:avLst/>
          </a:prstGeom>
        </p:spPr>
        <p:txBody>
          <a:bodyPr wrap="square">
            <a:spAutoFit/>
          </a:bodyPr>
          <a:lstStyle/>
          <a:p>
            <a:pPr algn="ctr">
              <a:lnSpc>
                <a:spcPct val="150000"/>
              </a:lnSpc>
            </a:pPr>
            <a:r>
              <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2</a:t>
            </a:r>
          </a:p>
          <a:p>
            <a:pPr algn="ctr">
              <a:lnSpc>
                <a:spcPct val="150000"/>
              </a:lnSpc>
            </a:pPr>
            <a:r>
              <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HÌNH THÀNH KIẾN THỨC</a:t>
            </a: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9" name="Rectangle 28"/>
          <p:cNvSpPr/>
          <p:nvPr/>
        </p:nvSpPr>
        <p:spPr>
          <a:xfrm>
            <a:off x="3246502" y="1448751"/>
            <a:ext cx="5698996" cy="646331"/>
          </a:xfrm>
          <a:prstGeom prst="rect">
            <a:avLst/>
          </a:prstGeom>
        </p:spPr>
        <p:txBody>
          <a:bodyPr wrap="none">
            <a:spAutoFit/>
          </a:bodyPr>
          <a:lstStyle/>
          <a:p>
            <a:r>
              <a:rPr lang="pt-BR" sz="3600" b="1">
                <a:solidFill>
                  <a:srgbClr val="FF0000"/>
                </a:solidFill>
                <a:latin typeface="Times New Roman" panose="02020603050405020304" pitchFamily="18" charset="0"/>
                <a:ea typeface="Times New Roman" panose="02020603050405020304" pitchFamily="18" charset="0"/>
              </a:rPr>
              <a:t>I. Khám phá chung văn bản</a:t>
            </a:r>
            <a:endParaRPr lang="en-GB" sz="3600"/>
          </a:p>
        </p:txBody>
      </p:sp>
      <p:sp>
        <p:nvSpPr>
          <p:cNvPr id="3" name="Oval Callout 2"/>
          <p:cNvSpPr/>
          <p:nvPr/>
        </p:nvSpPr>
        <p:spPr>
          <a:xfrm>
            <a:off x="3878785" y="2669596"/>
            <a:ext cx="4978531" cy="2207716"/>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149291" y="2958826"/>
            <a:ext cx="4437518" cy="1481175"/>
          </a:xfrm>
          <a:prstGeom prst="rect">
            <a:avLst/>
          </a:prstGeom>
        </p:spPr>
        <p:txBody>
          <a:bodyPr wrap="square">
            <a:spAutoFit/>
          </a:bodyPr>
          <a:lstStyle/>
          <a:p>
            <a:pPr algn="just">
              <a:lnSpc>
                <a:spcPct val="150000"/>
              </a:lnSpc>
              <a:spcAft>
                <a:spcPts val="0"/>
              </a:spcAft>
              <a:tabLst>
                <a:tab pos="457835" algn="l"/>
              </a:tabLst>
            </a:pPr>
            <a:r>
              <a:rPr lang="en-US" sz="32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a:t>
            </a:r>
            <a:r>
              <a:rPr lang="en-US" sz="3200"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Nêu hiểu biết của em về tác giả Vũ Trinh?</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5119"/>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grpSp>
        <p:nvGrpSpPr>
          <p:cNvPr id="29" name="Group 28"/>
          <p:cNvGrpSpPr>
            <a:grpSpLocks/>
          </p:cNvGrpSpPr>
          <p:nvPr/>
        </p:nvGrpSpPr>
        <p:grpSpPr bwMode="auto">
          <a:xfrm>
            <a:off x="5183125" y="1631513"/>
            <a:ext cx="1162900" cy="695662"/>
            <a:chOff x="7285743" y="5782777"/>
            <a:chExt cx="2699505" cy="1425973"/>
          </a:xfrm>
        </p:grpSpPr>
        <p:cxnSp>
          <p:nvCxnSpPr>
            <p:cNvPr id="30" name="Straight Connector 29"/>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2" name="Oval 31"/>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3" name="Group 32"/>
          <p:cNvGrpSpPr>
            <a:grpSpLocks/>
          </p:cNvGrpSpPr>
          <p:nvPr/>
        </p:nvGrpSpPr>
        <p:grpSpPr bwMode="auto">
          <a:xfrm>
            <a:off x="4964976" y="917908"/>
            <a:ext cx="2262047" cy="677820"/>
            <a:chOff x="9983006" y="4693781"/>
            <a:chExt cx="4917580" cy="1243345"/>
          </a:xfrm>
        </p:grpSpPr>
        <p:sp>
          <p:nvSpPr>
            <p:cNvPr id="34" name="Rounded Rectangle 33"/>
            <p:cNvSpPr/>
            <p:nvPr/>
          </p:nvSpPr>
          <p:spPr>
            <a:xfrm>
              <a:off x="9983006" y="4693781"/>
              <a:ext cx="4852229"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5" name="Rectangle 1"/>
            <p:cNvSpPr>
              <a:spLocks noChangeArrowheads="1"/>
            </p:cNvSpPr>
            <p:nvPr/>
          </p:nvSpPr>
          <p:spPr bwMode="auto">
            <a:xfrm>
              <a:off x="10421857" y="4841797"/>
              <a:ext cx="4478729" cy="95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a:solidFill>
                    <a:schemeClr val="bg1"/>
                  </a:solidFill>
                  <a:latin typeface="Times   New Roman"/>
                  <a:cs typeface="Arial" panose="020B0604020202020204" pitchFamily="34" charset="0"/>
                </a:rPr>
                <a:t>1. TÁC GIẢ</a:t>
              </a:r>
              <a:endParaRPr lang="en-US" altLang="en-US" sz="2800" b="1" dirty="0">
                <a:solidFill>
                  <a:schemeClr val="bg1"/>
                </a:solidFill>
                <a:latin typeface="Times   New Roman"/>
                <a:cs typeface="Arial" panose="020B0604020202020204" pitchFamily="34" charset="0"/>
              </a:endParaRPr>
            </a:p>
          </p:txBody>
        </p:sp>
      </p:grpSp>
      <p:grpSp>
        <p:nvGrpSpPr>
          <p:cNvPr id="36" name="Group 35"/>
          <p:cNvGrpSpPr>
            <a:grpSpLocks/>
          </p:cNvGrpSpPr>
          <p:nvPr/>
        </p:nvGrpSpPr>
        <p:grpSpPr bwMode="auto">
          <a:xfrm>
            <a:off x="2790153" y="2441724"/>
            <a:ext cx="2898405" cy="1188138"/>
            <a:chOff x="15347411" y="6322901"/>
            <a:chExt cx="7879343" cy="3463688"/>
          </a:xfrm>
        </p:grpSpPr>
        <p:sp>
          <p:nvSpPr>
            <p:cNvPr id="37" name="Rounded Rectangle 36"/>
            <p:cNvSpPr/>
            <p:nvPr/>
          </p:nvSpPr>
          <p:spPr>
            <a:xfrm>
              <a:off x="16014184" y="6322901"/>
              <a:ext cx="6935096" cy="3463688"/>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8" name="Rectangle 4"/>
            <p:cNvSpPr>
              <a:spLocks noChangeArrowheads="1"/>
            </p:cNvSpPr>
            <p:nvPr/>
          </p:nvSpPr>
          <p:spPr bwMode="auto">
            <a:xfrm>
              <a:off x="15347411" y="7232824"/>
              <a:ext cx="7879343" cy="206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4000" b="1">
                  <a:effectLst>
                    <a:outerShdw blurRad="38100" dist="38100" dir="2700000" algn="tl">
                      <a:srgbClr val="000000">
                        <a:alpha val="43137"/>
                      </a:srgbClr>
                    </a:outerShdw>
                  </a:effectLst>
                </a:rPr>
                <a:t>1759-1828</a:t>
              </a:r>
              <a:r>
                <a:rPr lang="vi-VN" sz="1800"/>
                <a:t> </a:t>
              </a:r>
              <a:endParaRPr lang="en-US" altLang="en-US" sz="1800" b="1" dirty="0">
                <a:solidFill>
                  <a:schemeClr val="bg1"/>
                </a:solidFill>
                <a:latin typeface="Times   New Roman"/>
                <a:cs typeface="Arial" panose="020B0604020202020204" pitchFamily="34" charset="0"/>
              </a:endParaRPr>
            </a:p>
          </p:txBody>
        </p:sp>
      </p:grpSp>
      <p:grpSp>
        <p:nvGrpSpPr>
          <p:cNvPr id="40" name="Group 39"/>
          <p:cNvGrpSpPr>
            <a:grpSpLocks/>
          </p:cNvGrpSpPr>
          <p:nvPr/>
        </p:nvGrpSpPr>
        <p:grpSpPr bwMode="auto">
          <a:xfrm rot="14789331">
            <a:off x="6315487" y="1677620"/>
            <a:ext cx="1162900" cy="695662"/>
            <a:chOff x="7285743" y="5782777"/>
            <a:chExt cx="2699505" cy="1425973"/>
          </a:xfrm>
        </p:grpSpPr>
        <p:cxnSp>
          <p:nvCxnSpPr>
            <p:cNvPr id="41" name="Straight Connector 40"/>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3" name="Oval 42"/>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4" name="Group 43"/>
          <p:cNvGrpSpPr>
            <a:grpSpLocks/>
          </p:cNvGrpSpPr>
          <p:nvPr/>
        </p:nvGrpSpPr>
        <p:grpSpPr bwMode="auto">
          <a:xfrm>
            <a:off x="5978335" y="2464340"/>
            <a:ext cx="3968747" cy="2043838"/>
            <a:chOff x="754886" y="7094450"/>
            <a:chExt cx="7879343" cy="5958244"/>
          </a:xfrm>
        </p:grpSpPr>
        <p:sp>
          <p:nvSpPr>
            <p:cNvPr id="45" name="Rounded Rectangle 44"/>
            <p:cNvSpPr/>
            <p:nvPr/>
          </p:nvSpPr>
          <p:spPr>
            <a:xfrm>
              <a:off x="1166442" y="7094450"/>
              <a:ext cx="6935094" cy="3463688"/>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6" name="Rectangle 4"/>
            <p:cNvSpPr>
              <a:spLocks noChangeArrowheads="1"/>
            </p:cNvSpPr>
            <p:nvPr/>
          </p:nvSpPr>
          <p:spPr bwMode="auto">
            <a:xfrm>
              <a:off x="754886" y="7938442"/>
              <a:ext cx="7879343" cy="511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3600" b="1">
                  <a:effectLst>
                    <a:outerShdw blurRad="38100" dist="38100" dir="2700000" algn="tl">
                      <a:srgbClr val="000000">
                        <a:alpha val="43137"/>
                      </a:srgbClr>
                    </a:outerShdw>
                  </a:effectLst>
                </a:rPr>
                <a:t>Quê Bắc Ninh</a:t>
              </a:r>
              <a:endParaRPr lang="en-US" altLang="en-US" sz="3600" b="1" dirty="0">
                <a:solidFill>
                  <a:schemeClr val="bg1"/>
                </a:solidFill>
                <a:effectLst>
                  <a:outerShdw blurRad="38100" dist="38100" dir="2700000" algn="tl">
                    <a:srgbClr val="000000">
                      <a:alpha val="43137"/>
                    </a:srgbClr>
                  </a:outerShdw>
                </a:effectLst>
                <a:latin typeface="Times   New Roman"/>
                <a:cs typeface="Arial" panose="020B0604020202020204" pitchFamily="34" charset="0"/>
              </a:endParaRPr>
            </a:p>
          </p:txBody>
        </p:sp>
      </p:grpSp>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37984" y="3574125"/>
            <a:ext cx="2938040" cy="2787753"/>
          </a:xfrm>
          <a:prstGeom prst="ellipse">
            <a:avLst/>
          </a:prstGeom>
          <a:ln>
            <a:noFill/>
          </a:ln>
          <a:effectLst>
            <a:softEdge rad="112500"/>
          </a:effectLst>
        </p:spPr>
      </p:pic>
      <p:pic>
        <p:nvPicPr>
          <p:cNvPr id="10" name="Picture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9513" y="3707391"/>
            <a:ext cx="3527567" cy="2487669"/>
          </a:xfrm>
          <a:prstGeom prst="ellipse">
            <a:avLst/>
          </a:prstGeom>
          <a:ln>
            <a:noFill/>
          </a:ln>
          <a:effectLst>
            <a:softEdge rad="112500"/>
          </a:effectLst>
        </p:spPr>
      </p:pic>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up)">
                                      <p:cBhvr>
                                        <p:cTn id="21" dur="500"/>
                                        <p:tgtEl>
                                          <p:spTgt spid="4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5469918" y="907206"/>
            <a:ext cx="3168881" cy="769441"/>
          </a:xfrm>
          <a:prstGeom prst="rect">
            <a:avLst/>
          </a:prstGeom>
        </p:spPr>
        <p:txBody>
          <a:bodyPr wrap="none">
            <a:spAutoFit/>
          </a:bodyPr>
          <a:lstStyle/>
          <a:p>
            <a:r>
              <a:rPr lang="vi-VN" sz="4400" b="1">
                <a:solidFill>
                  <a:srgbClr val="0070C0"/>
                </a:solidFill>
                <a:latin typeface="Times New Roman" panose="02020603050405020304" pitchFamily="18" charset="0"/>
                <a:ea typeface="MS Mincho"/>
              </a:rPr>
              <a:t>2. Tác phẩm</a:t>
            </a:r>
            <a:endParaRPr lang="en-GB" sz="4400"/>
          </a:p>
        </p:txBody>
      </p:sp>
      <p:sp>
        <p:nvSpPr>
          <p:cNvPr id="5" name="Rounded Rectangular Callout 4"/>
          <p:cNvSpPr/>
          <p:nvPr/>
        </p:nvSpPr>
        <p:spPr>
          <a:xfrm>
            <a:off x="1704018" y="2231683"/>
            <a:ext cx="4243553" cy="2841943"/>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ular Callout 28"/>
          <p:cNvSpPr/>
          <p:nvPr/>
        </p:nvSpPr>
        <p:spPr>
          <a:xfrm>
            <a:off x="7694348" y="2125490"/>
            <a:ext cx="3024010" cy="2751822"/>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842488" y="2332779"/>
            <a:ext cx="3856921" cy="2677656"/>
          </a:xfrm>
          <a:prstGeom prst="rect">
            <a:avLst/>
          </a:prstGeom>
        </p:spPr>
        <p:txBody>
          <a:bodyPr wrap="square">
            <a:spAutoFit/>
          </a:bodyPr>
          <a:lstStyle/>
          <a:p>
            <a:pPr algn="just">
              <a:lnSpc>
                <a:spcPct val="150000"/>
              </a:lnSpc>
              <a:spcAft>
                <a:spcPts val="0"/>
              </a:spcAft>
            </a:pPr>
            <a:r>
              <a:rPr lang="fr-FR" sz="28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a:t>
            </a:r>
            <a:r>
              <a:rPr lang="fr-FR" sz="28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Em hiểu "nghĩa" là gì? "Nghĩa" trong </a:t>
            </a:r>
            <a:r>
              <a:rPr lang="vi-VN" sz="28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văn bản</a:t>
            </a:r>
            <a:r>
              <a:rPr lang="fr-FR" sz="28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"Con hổ có nghĩa" được hiểu như thế nào?</a:t>
            </a:r>
            <a:endParaRPr lang="en-GB" sz="2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7883870" y="2746472"/>
            <a:ext cx="2644966" cy="1569660"/>
          </a:xfrm>
          <a:prstGeom prst="rect">
            <a:avLst/>
          </a:prstGeom>
        </p:spPr>
        <p:txBody>
          <a:bodyPr wrap="square">
            <a:spAutoFit/>
          </a:bodyPr>
          <a:lstStyle/>
          <a:p>
            <a:pPr algn="just">
              <a:spcAft>
                <a:spcPts val="0"/>
              </a:spcAft>
            </a:pPr>
            <a:r>
              <a:rPr lang="fr-FR" sz="32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 Trình bày xuất xứ, thể loại văn bản.</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in)">
                                      <p:cBhvr>
                                        <p:cTn id="2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29" grpId="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5119"/>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47" name="Rounded Rectangular Callout 46"/>
          <p:cNvSpPr/>
          <p:nvPr/>
        </p:nvSpPr>
        <p:spPr>
          <a:xfrm>
            <a:off x="1020301" y="2147115"/>
            <a:ext cx="3806142" cy="2630538"/>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ounded Rectangular Callout 47"/>
          <p:cNvSpPr/>
          <p:nvPr/>
        </p:nvSpPr>
        <p:spPr>
          <a:xfrm>
            <a:off x="5764696" y="1530742"/>
            <a:ext cx="5245020" cy="3991727"/>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1285062" y="2472394"/>
            <a:ext cx="3311806" cy="2246769"/>
          </a:xfrm>
          <a:prstGeom prst="rect">
            <a:avLst/>
          </a:prstGeom>
        </p:spPr>
        <p:txBody>
          <a:bodyPr wrap="square">
            <a:spAutoFit/>
          </a:bodyPr>
          <a:lstStyle/>
          <a:p>
            <a:pPr algn="just">
              <a:spcAft>
                <a:spcPts val="0"/>
              </a:spcAft>
            </a:pPr>
            <a:r>
              <a:rPr lang="vi-VN" sz="28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 Văn bản kể về những sự việc gì? Mỗi sự việc tương ứng với đoạn văn bản nào?</a:t>
            </a:r>
            <a:endParaRPr lang="en-GB" sz="2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0" name="Rectangle 49"/>
          <p:cNvSpPr/>
          <p:nvPr/>
        </p:nvSpPr>
        <p:spPr>
          <a:xfrm>
            <a:off x="5975568" y="1563982"/>
            <a:ext cx="4952325" cy="3970318"/>
          </a:xfrm>
          <a:prstGeom prst="rect">
            <a:avLst/>
          </a:prstGeom>
        </p:spPr>
        <p:txBody>
          <a:bodyPr wrap="square">
            <a:spAutoFit/>
          </a:bodyPr>
          <a:lstStyle/>
          <a:p>
            <a:pPr algn="just">
              <a:lnSpc>
                <a:spcPct val="150000"/>
              </a:lnSpc>
              <a:spcAft>
                <a:spcPts val="0"/>
              </a:spcAft>
            </a:pPr>
            <a:r>
              <a:rPr lang="vi-VN" sz="28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 Việc tác giả ghép hai câu chuyện khác nhau vào trong cùng một văn bản có ý nghĩa gì? Theo em, nếu bớt đi một chuyện, ý nghĩa của văn bản có thể bị ảnh hưởng như thế nào?</a:t>
            </a:r>
            <a:endParaRPr lang="en-GB" sz="2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6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circle(in)">
                                      <p:cBhvr>
                                        <p:cTn id="13" dur="20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circle(in)">
                                      <p:cBhvr>
                                        <p:cTn id="18" dur="2000"/>
                                        <p:tgtEl>
                                          <p:spTgt spid="4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circle(in)">
                                      <p:cBhvr>
                                        <p:cTn id="21"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P spid="49" grpId="0"/>
      <p:bldP spid="50"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TotalTime>
  <Words>1835</Words>
  <Application>Microsoft Office PowerPoint</Application>
  <PresentationFormat>Widescreen</PresentationFormat>
  <Paragraphs>158</Paragraphs>
  <Slides>34</Slides>
  <Notes>2</Notes>
  <HiddenSlides>0</HiddenSlides>
  <MMClips>15</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34</vt:i4>
      </vt:variant>
    </vt:vector>
  </HeadingPairs>
  <TitlesOfParts>
    <vt:vector size="49" baseType="lpstr">
      <vt:lpstr>Arial</vt:lpstr>
      <vt:lpstr>Calibri</vt:lpstr>
      <vt:lpstr>Calibri Light</vt:lpstr>
      <vt:lpstr>Century Gothic</vt:lpstr>
      <vt:lpstr>Times     New Roman</vt:lpstr>
      <vt:lpstr>Times   New Roman</vt:lpstr>
      <vt:lpstr>Times New Roman</vt:lpstr>
      <vt:lpstr>Wingdings</vt:lpstr>
      <vt:lpstr>Wingdings 3</vt:lpstr>
      <vt:lpstr>1_Office Theme</vt:lpstr>
      <vt:lpstr>Ion</vt:lpstr>
      <vt:lpstr>1_Ion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Công Nguyễn</dc:creator>
  <cp:lastModifiedBy>Administrator</cp:lastModifiedBy>
  <cp:revision>71</cp:revision>
  <dcterms:created xsi:type="dcterms:W3CDTF">2022-02-11T00:32:42Z</dcterms:created>
  <dcterms:modified xsi:type="dcterms:W3CDTF">2025-02-03T07:01:27Z</dcterms:modified>
</cp:coreProperties>
</file>