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300" r:id="rId22"/>
    <p:sldId id="304" r:id="rId23"/>
  </p:sldIdLst>
  <p:sldSz cx="18288000" cy="10287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mbria Math" panose="02040503050406030204" pitchFamily="18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FDB5"/>
    <a:srgbClr val="E7AF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634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5.svg"/><Relationship Id="rId7" Type="http://schemas.openxmlformats.org/officeDocument/2006/relationships/image" Target="../media/image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10" Type="http://schemas.openxmlformats.org/officeDocument/2006/relationships/image" Target="../media/image56.png"/><Relationship Id="rId4" Type="http://schemas.openxmlformats.org/officeDocument/2006/relationships/image" Target="../media/image3.png"/><Relationship Id="rId9" Type="http://schemas.openxmlformats.org/officeDocument/2006/relationships/image" Target="../media/image2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58.png"/><Relationship Id="rId5" Type="http://schemas.openxmlformats.org/officeDocument/2006/relationships/image" Target="../media/image4.svg"/><Relationship Id="rId10" Type="http://schemas.openxmlformats.org/officeDocument/2006/relationships/image" Target="../media/image57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0.svg"/><Relationship Id="rId10" Type="http://schemas.openxmlformats.org/officeDocument/2006/relationships/image" Target="../media/image59.png"/><Relationship Id="rId4" Type="http://schemas.openxmlformats.org/officeDocument/2006/relationships/image" Target="../media/image5.png"/><Relationship Id="rId9" Type="http://schemas.openxmlformats.org/officeDocument/2006/relationships/image" Target="../media/image1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1.svg"/><Relationship Id="rId10" Type="http://schemas.openxmlformats.org/officeDocument/2006/relationships/image" Target="../media/image60.png"/><Relationship Id="rId4" Type="http://schemas.openxmlformats.org/officeDocument/2006/relationships/image" Target="../media/image10.png"/><Relationship Id="rId9" Type="http://schemas.openxmlformats.org/officeDocument/2006/relationships/image" Target="../media/image25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1.svg"/><Relationship Id="rId7" Type="http://schemas.openxmlformats.org/officeDocument/2006/relationships/image" Target="../media/image33.svg"/><Relationship Id="rId12" Type="http://schemas.openxmlformats.org/officeDocument/2006/relationships/image" Target="../media/image6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62.png"/><Relationship Id="rId5" Type="http://schemas.openxmlformats.org/officeDocument/2006/relationships/image" Target="../media/image6.svg"/><Relationship Id="rId10" Type="http://schemas.openxmlformats.org/officeDocument/2006/relationships/image" Target="../media/image61.png"/><Relationship Id="rId4" Type="http://schemas.openxmlformats.org/officeDocument/2006/relationships/image" Target="../media/image3.png"/><Relationship Id="rId9" Type="http://schemas.openxmlformats.org/officeDocument/2006/relationships/image" Target="../media/image27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29.sv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21.svg"/><Relationship Id="rId7" Type="http://schemas.openxmlformats.org/officeDocument/2006/relationships/image" Target="../media/image37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3.sv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image" Target="../media/image8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46.sv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49.svg"/><Relationship Id="rId7" Type="http://schemas.openxmlformats.org/officeDocument/2006/relationships/image" Target="../media/image51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6.png"/><Relationship Id="rId5" Type="http://schemas.openxmlformats.org/officeDocument/2006/relationships/image" Target="../media/image10.sv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14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5.svg"/><Relationship Id="rId7" Type="http://schemas.openxmlformats.org/officeDocument/2006/relationships/image" Target="../media/image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10" Type="http://schemas.openxmlformats.org/officeDocument/2006/relationships/image" Target="../media/image68.png"/><Relationship Id="rId4" Type="http://schemas.openxmlformats.org/officeDocument/2006/relationships/image" Target="../media/image3.png"/><Relationship Id="rId9" Type="http://schemas.openxmlformats.org/officeDocument/2006/relationships/image" Target="../media/image29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10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9.sv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7" Type="http://schemas.openxmlformats.org/officeDocument/2006/relationships/image" Target="../media/image51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1.svg"/><Relationship Id="rId4" Type="http://schemas.openxmlformats.org/officeDocument/2006/relationships/image" Target="../media/image10.png"/><Relationship Id="rId9" Type="http://schemas.openxmlformats.org/officeDocument/2006/relationships/image" Target="../media/image2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sv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1.svg"/><Relationship Id="rId7" Type="http://schemas.openxmlformats.org/officeDocument/2006/relationships/image" Target="../media/image33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35.png"/><Relationship Id="rId5" Type="http://schemas.openxmlformats.org/officeDocument/2006/relationships/image" Target="../media/image6.svg"/><Relationship Id="rId10" Type="http://schemas.openxmlformats.org/officeDocument/2006/relationships/image" Target="../media/image34.png"/><Relationship Id="rId4" Type="http://schemas.openxmlformats.org/officeDocument/2006/relationships/image" Target="../media/image18.png"/><Relationship Id="rId9" Type="http://schemas.openxmlformats.org/officeDocument/2006/relationships/image" Target="../media/image2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1.svg"/><Relationship Id="rId7" Type="http://schemas.openxmlformats.org/officeDocument/2006/relationships/image" Target="../media/image37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3.sv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0.svg"/><Relationship Id="rId7" Type="http://schemas.openxmlformats.org/officeDocument/2006/relationships/image" Target="../media/image8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4" Type="http://schemas.openxmlformats.org/officeDocument/2006/relationships/image" Target="../media/image3.png"/><Relationship Id="rId9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9.svg"/><Relationship Id="rId7" Type="http://schemas.openxmlformats.org/officeDocument/2006/relationships/image" Target="../media/image51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12.png"/><Relationship Id="rId9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096233" y="-206777"/>
            <a:ext cx="2163067" cy="37529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810109" y="6641098"/>
            <a:ext cx="5730130" cy="47772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4239687">
            <a:off x="-1595429" y="-1178094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993729" y="7391295"/>
            <a:ext cx="4044858" cy="2419560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D41847E0-51F9-587F-2DA8-89112D9B32E4}"/>
              </a:ext>
            </a:extLst>
          </p:cNvPr>
          <p:cNvSpPr txBox="1"/>
          <p:nvPr/>
        </p:nvSpPr>
        <p:spPr>
          <a:xfrm>
            <a:off x="3086100" y="3209009"/>
            <a:ext cx="12115800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BUỔI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2152226">
            <a:off x="15012073" y="-859490"/>
            <a:ext cx="5730130" cy="477720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621784">
            <a:off x="-1000117" y="7224893"/>
            <a:ext cx="5248259" cy="569559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917278" y="461838"/>
            <a:ext cx="3472856" cy="207739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3997910" y="6092710"/>
            <a:ext cx="2930614" cy="4498925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A5F9B7B-F02A-408D-CF6B-09CC88FB69CC}"/>
              </a:ext>
            </a:extLst>
          </p:cNvPr>
          <p:cNvSpPr txBox="1"/>
          <p:nvPr/>
        </p:nvSpPr>
        <p:spPr>
          <a:xfrm>
            <a:off x="7467600" y="1885615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0DC6A7B2-313B-11B4-75C3-3F9D84263C57}"/>
                  </a:ext>
                </a:extLst>
              </p:cNvPr>
              <p:cNvSpPr txBox="1"/>
              <p:nvPr/>
            </p:nvSpPr>
            <p:spPr>
              <a:xfrm>
                <a:off x="3250131" y="3450416"/>
                <a:ext cx="11787738" cy="4519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=1,2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=0,4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0,4=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.1,2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hay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0,4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0DC6A7B2-313B-11B4-75C3-3F9D84263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131" y="3450416"/>
                <a:ext cx="11787738" cy="4519892"/>
              </a:xfrm>
              <a:prstGeom prst="rect">
                <a:avLst/>
              </a:prstGeom>
              <a:blipFill>
                <a:blip r:embed="rId10"/>
                <a:stretch>
                  <a:fillRect l="-1810" r="-517" b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096233" y="-206777"/>
            <a:ext cx="2163067" cy="37529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478000" y="4757372"/>
            <a:ext cx="5730130" cy="47772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4239687">
            <a:off x="-1595429" y="-1178094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993729" y="7391295"/>
            <a:ext cx="4044858" cy="24195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B1205D07-9173-EECD-A7BB-010455B17732}"/>
                  </a:ext>
                </a:extLst>
              </p:cNvPr>
              <p:cNvSpPr txBox="1"/>
              <p:nvPr/>
            </p:nvSpPr>
            <p:spPr>
              <a:xfrm>
                <a:off x="4874244" y="1109391"/>
                <a:ext cx="8539511" cy="55317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c) Khi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=−5,1 </m:t>
                    </m:r>
                  </m:oMath>
                </a14:m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−5,1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=−1,7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=−3,9 </m:t>
                    </m:r>
                  </m:oMath>
                </a14:m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−3,9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=−1,3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=2,4 </m:t>
                    </m:r>
                  </m:oMath>
                </a14:m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.2,4 =0,8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=12 </m:t>
                    </m:r>
                  </m:oMath>
                </a14:m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.12 =4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bảng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B1205D07-9173-EECD-A7BB-010455B17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4244" y="1109391"/>
                <a:ext cx="8539511" cy="5531707"/>
              </a:xfrm>
              <a:prstGeom prst="rect">
                <a:avLst/>
              </a:prstGeom>
              <a:blipFill>
                <a:blip r:embed="rId10"/>
                <a:stretch>
                  <a:fillRect l="-2214" b="-3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Bảng 4">
                <a:extLst>
                  <a:ext uri="{FF2B5EF4-FFF2-40B4-BE49-F238E27FC236}">
                    <a16:creationId xmlns:a16="http://schemas.microsoft.com/office/drawing/2014/main" id="{9F30FAA4-D41F-737E-8E39-CC2C4D53AC3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8273514"/>
                  </p:ext>
                </p:extLst>
              </p:nvPr>
            </p:nvGraphicFramePr>
            <p:xfrm>
              <a:off x="3047999" y="7183621"/>
              <a:ext cx="12192000" cy="2103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24668743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3252158290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2142251463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4192629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983090435"/>
                        </a:ext>
                      </a:extLst>
                    </a:gridCol>
                  </a:tblGrid>
                  <a:tr h="10515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−5,1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−3,9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2,4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41580656"/>
                      </a:ext>
                    </a:extLst>
                  </a:tr>
                  <a:tr h="10515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−1,7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−1,3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0,8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840695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Bảng 4">
                <a:extLst>
                  <a:ext uri="{FF2B5EF4-FFF2-40B4-BE49-F238E27FC236}">
                    <a16:creationId xmlns:a16="http://schemas.microsoft.com/office/drawing/2014/main" id="{9F30FAA4-D41F-737E-8E39-CC2C4D53AC3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8273514"/>
                  </p:ext>
                </p:extLst>
              </p:nvPr>
            </p:nvGraphicFramePr>
            <p:xfrm>
              <a:off x="3047999" y="7183621"/>
              <a:ext cx="12192000" cy="2103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24668743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3252158290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2142251463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4192629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983090435"/>
                        </a:ext>
                      </a:extLst>
                    </a:gridCol>
                  </a:tblGrid>
                  <a:tr h="1051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50" t="-578" r="-401000" b="-10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250" t="-578" r="-301000" b="-10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99751" t="-578" r="-200249" b="-10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00500" t="-578" r="-100750" b="-10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400500" t="-578" r="-750" b="-1011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1580656"/>
                      </a:ext>
                    </a:extLst>
                  </a:tr>
                  <a:tr h="1051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50" t="-100578" r="-401000" b="-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250" t="-100578" r="-301000" b="-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99751" t="-100578" r="-200249" b="-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00500" t="-100578" r="-100750" b="-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400500" t="-100578" r="-750" b="-11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406959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1909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4082745">
            <a:off x="-1472006" y="7439205"/>
            <a:ext cx="5248259" cy="56955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8499379">
            <a:off x="14533923" y="-1139321"/>
            <a:ext cx="5091243" cy="433604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242255" y="6287061"/>
            <a:ext cx="2904387" cy="445866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917E2855-6057-7328-8BAA-7FAEF176C233}"/>
              </a:ext>
            </a:extLst>
          </p:cNvPr>
          <p:cNvSpPr/>
          <p:nvPr/>
        </p:nvSpPr>
        <p:spPr>
          <a:xfrm>
            <a:off x="7492639" y="1619335"/>
            <a:ext cx="3302722" cy="1171822"/>
          </a:xfrm>
          <a:prstGeom prst="roundRect">
            <a:avLst/>
          </a:prstGeom>
          <a:solidFill>
            <a:srgbClr val="DEFDB5"/>
          </a:solidFill>
          <a:ln>
            <a:solidFill>
              <a:srgbClr val="DEFD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36A17AAC-6284-B7D7-0F67-730457650F04}"/>
                  </a:ext>
                </a:extLst>
              </p:cNvPr>
              <p:cNvSpPr txBox="1"/>
              <p:nvPr/>
            </p:nvSpPr>
            <p:spPr>
              <a:xfrm>
                <a:off x="2781300" y="3104944"/>
                <a:ext cx="12725400" cy="5905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Một ô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tốc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65 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thời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=0,5;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36A17AAC-6284-B7D7-0F67-730457650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300" y="3104944"/>
                <a:ext cx="12725400" cy="5905912"/>
              </a:xfrm>
              <a:prstGeom prst="rect">
                <a:avLst/>
              </a:prstGeom>
              <a:blipFill>
                <a:blip r:embed="rId10"/>
                <a:stretch>
                  <a:fillRect l="-1676" r="-1676" b="-1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13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447555" y="5965371"/>
            <a:ext cx="2952509" cy="45486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6897869">
            <a:off x="-2249484" y="-1802926"/>
            <a:ext cx="5730130" cy="47772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7281959">
            <a:off x="13594629" y="-745811"/>
            <a:ext cx="6798772" cy="445010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815144" y="7989477"/>
            <a:ext cx="3472856" cy="2077399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25643B9-03ED-98B1-EEC8-9CB776FE8D72}"/>
              </a:ext>
            </a:extLst>
          </p:cNvPr>
          <p:cNvSpPr txBox="1"/>
          <p:nvPr/>
        </p:nvSpPr>
        <p:spPr>
          <a:xfrm>
            <a:off x="7467600" y="1325916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9AA1990F-2C93-5AEA-745F-A5785D774682}"/>
                  </a:ext>
                </a:extLst>
              </p:cNvPr>
              <p:cNvSpPr txBox="1"/>
              <p:nvPr/>
            </p:nvSpPr>
            <p:spPr>
              <a:xfrm>
                <a:off x="2058307" y="2328615"/>
                <a:ext cx="14171386" cy="7443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Công thức tính quãng đường đi được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theo thời gian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của chuyển động là: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=65.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Vì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65.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nl-NL" sz="36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đại lượng tỉ lệ thuận. Hệ số tỉ lệ của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đối với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là: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65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65.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=0,5</m:t>
                    </m:r>
                    <m:r>
                      <a:rPr lang="en-US" sz="36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=65.0,5= 32,5 (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6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 65.</m:t>
                    </m:r>
                    <m:r>
                      <a:rPr lang="en-US" sz="36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=97,5 (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sz="36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=65.2=130 (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9AA1990F-2C93-5AEA-745F-A5785D7746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307" y="2328615"/>
                <a:ext cx="14171386" cy="7443448"/>
              </a:xfrm>
              <a:prstGeom prst="rect">
                <a:avLst/>
              </a:prstGeom>
              <a:blipFill>
                <a:blip r:embed="rId10"/>
                <a:stretch>
                  <a:fillRect l="-1334" b="-2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423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7368775">
            <a:off x="-1716542" y="-2344069"/>
            <a:ext cx="5248259" cy="569559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849600" y="39914"/>
            <a:ext cx="2281153" cy="354495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097886">
            <a:off x="14678243" y="8253015"/>
            <a:ext cx="5162115" cy="4303651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2310B20-53BE-815D-DBC0-106C1925849A}"/>
              </a:ext>
            </a:extLst>
          </p:cNvPr>
          <p:cNvSpPr txBox="1"/>
          <p:nvPr/>
        </p:nvSpPr>
        <p:spPr>
          <a:xfrm>
            <a:off x="2895600" y="1610835"/>
            <a:ext cx="6067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II. TÍNH CHẤT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8D834CDC-1A14-90E8-BCC5-CB429E346BC3}"/>
              </a:ext>
            </a:extLst>
          </p:cNvPr>
          <p:cNvSpPr/>
          <p:nvPr/>
        </p:nvSpPr>
        <p:spPr>
          <a:xfrm>
            <a:off x="2557547" y="2746664"/>
            <a:ext cx="1524000" cy="838200"/>
          </a:xfrm>
          <a:prstGeom prst="roundRect">
            <a:avLst/>
          </a:prstGeom>
          <a:solidFill>
            <a:srgbClr val="E7AF60"/>
          </a:solidFill>
          <a:ln>
            <a:solidFill>
              <a:srgbClr val="E7AF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F0A79EF1-4961-AD5C-5814-4715FE70E3EF}"/>
                  </a:ext>
                </a:extLst>
              </p:cNvPr>
              <p:cNvSpPr txBox="1"/>
              <p:nvPr/>
            </p:nvSpPr>
            <p:spPr>
              <a:xfrm>
                <a:off x="4191000" y="2831728"/>
                <a:ext cx="11277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F0A79EF1-4961-AD5C-5814-4715FE70E3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2831728"/>
                <a:ext cx="11277600" cy="707886"/>
              </a:xfrm>
              <a:prstGeom prst="rect">
                <a:avLst/>
              </a:prstGeom>
              <a:blipFill>
                <a:blip r:embed="rId10"/>
                <a:stretch>
                  <a:fillRect l="-1946" t="-15517" r="-129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22788039-673A-61E7-3747-DFDF3B88B4D1}"/>
              </a:ext>
            </a:extLst>
          </p:cNvPr>
          <p:cNvSpPr txBox="1"/>
          <p:nvPr/>
        </p:nvSpPr>
        <p:spPr>
          <a:xfrm>
            <a:off x="8389257" y="4746171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Bảng 20">
                <a:extLst>
                  <a:ext uri="{FF2B5EF4-FFF2-40B4-BE49-F238E27FC236}">
                    <a16:creationId xmlns:a16="http://schemas.microsoft.com/office/drawing/2014/main" id="{F00D0F13-8261-382A-E05C-E64F209374D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77065356"/>
                  </p:ext>
                </p:extLst>
              </p:nvPr>
            </p:nvGraphicFramePr>
            <p:xfrm>
              <a:off x="2866571" y="4083364"/>
              <a:ext cx="12192000" cy="1737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3789109717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4071922982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3862203905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805744550"/>
                        </a:ext>
                      </a:extLst>
                    </a:gridCol>
                  </a:tblGrid>
                  <a:tr h="8686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=7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31693281"/>
                      </a:ext>
                    </a:extLst>
                  </a:tr>
                  <a:tr h="8686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=9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=15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=21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060618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Bảng 20">
                <a:extLst>
                  <a:ext uri="{FF2B5EF4-FFF2-40B4-BE49-F238E27FC236}">
                    <a16:creationId xmlns:a16="http://schemas.microsoft.com/office/drawing/2014/main" id="{F00D0F13-8261-382A-E05C-E64F209374D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77065356"/>
                  </p:ext>
                </p:extLst>
              </p:nvPr>
            </p:nvGraphicFramePr>
            <p:xfrm>
              <a:off x="2866571" y="4083364"/>
              <a:ext cx="12192000" cy="1737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3789109717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4071922982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3862203905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805744550"/>
                        </a:ext>
                      </a:extLst>
                    </a:gridCol>
                  </a:tblGrid>
                  <a:tr h="868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00" t="-699" r="-300600" b="-10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000" t="-699" r="-200000" b="-10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00400" t="-699" r="-100400" b="-10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00400" t="-699" r="-400" b="-1013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1693281"/>
                      </a:ext>
                    </a:extLst>
                  </a:tr>
                  <a:tr h="868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00" t="-100699" r="-300600" b="-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000" t="-100699" r="-200000" b="-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00400" t="-100699" r="-100400" b="-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00400" t="-100699" r="-400" b="-13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60618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8E2F6B3D-295A-9626-CDC1-5F1F4BF9A45F}"/>
                  </a:ext>
                </a:extLst>
              </p:cNvPr>
              <p:cNvSpPr txBox="1"/>
              <p:nvPr/>
            </p:nvSpPr>
            <p:spPr>
              <a:xfrm>
                <a:off x="2712533" y="6273975"/>
                <a:ext cx="12501972" cy="36020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So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;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;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;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So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8E2F6B3D-295A-9626-CDC1-5F1F4BF9A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2533" y="6273975"/>
                <a:ext cx="12501972" cy="3602076"/>
              </a:xfrm>
              <a:prstGeom prst="rect">
                <a:avLst/>
              </a:prstGeom>
              <a:blipFill>
                <a:blip r:embed="rId12"/>
                <a:stretch>
                  <a:fillRect l="-1755" b="-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056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676401" y="2628900"/>
            <a:ext cx="15317614" cy="6346228"/>
            <a:chOff x="0" y="0"/>
            <a:chExt cx="14423829" cy="424352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423828" cy="4243521"/>
            </a:xfrm>
            <a:custGeom>
              <a:avLst/>
              <a:gdLst/>
              <a:ahLst/>
              <a:cxnLst/>
              <a:rect l="l" t="t" r="r" b="b"/>
              <a:pathLst>
                <a:path w="14423828" h="4243521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938721"/>
                  </a:lnTo>
                  <a:cubicBezTo>
                    <a:pt x="0" y="4107631"/>
                    <a:pt x="135890" y="4243521"/>
                    <a:pt x="304800" y="4243521"/>
                  </a:cubicBezTo>
                  <a:lnTo>
                    <a:pt x="14119028" y="4243521"/>
                  </a:lnTo>
                  <a:cubicBezTo>
                    <a:pt x="14287939" y="4243521"/>
                    <a:pt x="14423828" y="4107631"/>
                    <a:pt x="14423828" y="3938721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8984001">
            <a:off x="-1388837" y="-1123126"/>
            <a:ext cx="5162115" cy="430365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45130" y="6457950"/>
            <a:ext cx="2904387" cy="4458662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AE74A5F-4E02-7CAC-8E59-B0F87419970B}"/>
              </a:ext>
            </a:extLst>
          </p:cNvPr>
          <p:cNvSpPr txBox="1"/>
          <p:nvPr/>
        </p:nvSpPr>
        <p:spPr>
          <a:xfrm>
            <a:off x="7467600" y="1325916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40F982AF-CCDD-4CD6-96DA-298BF0602376}"/>
                  </a:ext>
                </a:extLst>
              </p:cNvPr>
              <p:cNvSpPr txBox="1"/>
              <p:nvPr/>
            </p:nvSpPr>
            <p:spPr>
              <a:xfrm>
                <a:off x="3545793" y="2847775"/>
                <a:ext cx="11578828" cy="59084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 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liên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bởi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=3.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</m:t>
                      </m:r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</m:t>
                      </m:r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40F982AF-CCDD-4CD6-96DA-298BF06023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5793" y="2847775"/>
                <a:ext cx="11578828" cy="5908477"/>
              </a:xfrm>
              <a:prstGeom prst="rect">
                <a:avLst/>
              </a:prstGeom>
              <a:blipFill>
                <a:blip r:embed="rId6"/>
                <a:stretch>
                  <a:fillRect l="-1896" r="-3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299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93985" y="1658833"/>
            <a:ext cx="15700029" cy="6969333"/>
            <a:chOff x="0" y="0"/>
            <a:chExt cx="28026449" cy="94813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026451" cy="9481379"/>
            </a:xfrm>
            <a:custGeom>
              <a:avLst/>
              <a:gdLst/>
              <a:ahLst/>
              <a:cxnLst/>
              <a:rect l="l" t="t" r="r" b="b"/>
              <a:pathLst>
                <a:path w="28026451" h="9481379">
                  <a:moveTo>
                    <a:pt x="2772165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76579"/>
                  </a:lnTo>
                  <a:cubicBezTo>
                    <a:pt x="0" y="9345488"/>
                    <a:pt x="135890" y="9481379"/>
                    <a:pt x="304800" y="9481379"/>
                  </a:cubicBezTo>
                  <a:lnTo>
                    <a:pt x="27721651" y="9481379"/>
                  </a:lnTo>
                  <a:cubicBezTo>
                    <a:pt x="27890558" y="9481379"/>
                    <a:pt x="28026451" y="9345488"/>
                    <a:pt x="28026451" y="9176579"/>
                  </a:cubicBezTo>
                  <a:lnTo>
                    <a:pt x="28026451" y="304800"/>
                  </a:lnTo>
                  <a:cubicBezTo>
                    <a:pt x="28026451" y="135890"/>
                    <a:pt x="27890558" y="0"/>
                    <a:pt x="27721651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097886">
            <a:off x="15249743" y="-867172"/>
            <a:ext cx="5162115" cy="43036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862963" y="7044708"/>
            <a:ext cx="2281153" cy="35449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2EE115C3-8064-08C8-59F3-374473FC7137}"/>
                  </a:ext>
                </a:extLst>
              </p:cNvPr>
              <p:cNvSpPr txBox="1"/>
              <p:nvPr/>
            </p:nvSpPr>
            <p:spPr>
              <a:xfrm>
                <a:off x="4762500" y="2512267"/>
                <a:ext cx="8763000" cy="52624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So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21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2EE115C3-8064-08C8-59F3-374473FC7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0" y="2512267"/>
                <a:ext cx="8763000" cy="5262466"/>
              </a:xfrm>
              <a:prstGeom prst="rect">
                <a:avLst/>
              </a:prstGeom>
              <a:blipFill>
                <a:blip r:embed="rId8"/>
                <a:stretch>
                  <a:fillRect l="-2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802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294693" y="1676399"/>
            <a:ext cx="15698614" cy="6934201"/>
            <a:chOff x="0" y="0"/>
            <a:chExt cx="14423829" cy="137328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423828" cy="13732850"/>
            </a:xfrm>
            <a:custGeom>
              <a:avLst/>
              <a:gdLst/>
              <a:ahLst/>
              <a:cxnLst/>
              <a:rect l="l" t="t" r="r" b="b"/>
              <a:pathLst>
                <a:path w="14423828" h="13732850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3428050"/>
                  </a:lnTo>
                  <a:cubicBezTo>
                    <a:pt x="0" y="13596959"/>
                    <a:pt x="135890" y="13732850"/>
                    <a:pt x="304800" y="13732850"/>
                  </a:cubicBezTo>
                  <a:lnTo>
                    <a:pt x="14119028" y="13732850"/>
                  </a:lnTo>
                  <a:cubicBezTo>
                    <a:pt x="14287939" y="13732850"/>
                    <a:pt x="14423828" y="13596959"/>
                    <a:pt x="14423828" y="13428050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163288" y="32452"/>
            <a:ext cx="2192023" cy="380319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6483644">
            <a:off x="-1472006" y="7686855"/>
            <a:ext cx="5248259" cy="569559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896261" y="895350"/>
            <a:ext cx="3472856" cy="2077399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30A4995D-A692-E157-6621-EFFF69D17EAE}"/>
              </a:ext>
            </a:extLst>
          </p:cNvPr>
          <p:cNvSpPr txBox="1"/>
          <p:nvPr/>
        </p:nvSpPr>
        <p:spPr>
          <a:xfrm>
            <a:off x="2855574" y="2730626"/>
            <a:ext cx="12576850" cy="4825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nl-NL" sz="40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 luận: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thuận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ứng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luôn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bất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kì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ứng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kia.</a:t>
            </a:r>
          </a:p>
        </p:txBody>
      </p:sp>
    </p:spTree>
    <p:extLst>
      <p:ext uri="{BB962C8B-B14F-4D97-AF65-F5344CB8AC3E}">
        <p14:creationId xmlns:p14="http://schemas.microsoft.com/office/powerpoint/2010/main" val="296601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8499379">
            <a:off x="15160484" y="-716091"/>
            <a:ext cx="4554351" cy="38787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A597F5AE-1250-CDD0-C786-50E07F29252C}"/>
                  </a:ext>
                </a:extLst>
              </p:cNvPr>
              <p:cNvSpPr txBox="1"/>
              <p:nvPr/>
            </p:nvSpPr>
            <p:spPr>
              <a:xfrm>
                <a:off x="3302794" y="1864813"/>
                <a:ext cx="11682412" cy="66461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b="1" u="sng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Cụ </a:t>
                </a:r>
                <a:r>
                  <a:rPr lang="en-US" sz="4000" b="1" u="sng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b="1" u="sng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Giả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baseline="-2500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baseline="-2500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baseline="-2500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,…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baseline="-2500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baseline="-2500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baseline="-2500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,…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R="0" lv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=…=</m:t>
                      </m:r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𝑘</m:t>
                      </m:r>
                    </m:oMath>
                  </m:oMathPara>
                </a14:m>
                <a:endParaRPr lang="en-US" sz="40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R="0" lv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+) </m:t>
                      </m:r>
                      <m:f>
                        <m:fPr>
                          <m:ctrlPr>
                            <a:rPr lang="en-US" sz="40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40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; …</m:t>
                      </m:r>
                    </m:oMath>
                  </m:oMathPara>
                </a14:m>
                <a:endParaRPr lang="en-US" sz="40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A597F5AE-1250-CDD0-C786-50E07F2925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794" y="1864813"/>
                <a:ext cx="11682412" cy="6646115"/>
              </a:xfrm>
              <a:prstGeom prst="rect">
                <a:avLst/>
              </a:prstGeom>
              <a:blipFill>
                <a:blip r:embed="rId6"/>
                <a:stretch>
                  <a:fillRect l="-1879" r="-18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150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6483644">
            <a:off x="-805256" y="-3064151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967698" y="7936428"/>
            <a:ext cx="3472856" cy="20773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720575" y="6438900"/>
            <a:ext cx="2567425" cy="3955417"/>
          </a:xfrm>
          <a:prstGeom prst="rect">
            <a:avLst/>
          </a:prstGeom>
        </p:spPr>
      </p:pic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2E563D17-CBA9-D049-1BCB-C2EDBD5727D1}"/>
              </a:ext>
            </a:extLst>
          </p:cNvPr>
          <p:cNvSpPr/>
          <p:nvPr/>
        </p:nvSpPr>
        <p:spPr>
          <a:xfrm>
            <a:off x="7674106" y="2162216"/>
            <a:ext cx="2939788" cy="131309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1051C0E8-B83B-0B82-0A22-A80223F38323}"/>
                  </a:ext>
                </a:extLst>
              </p:cNvPr>
              <p:cNvSpPr txBox="1"/>
              <p:nvPr/>
            </p:nvSpPr>
            <p:spPr>
              <a:xfrm>
                <a:off x="2128879" y="3789248"/>
                <a:ext cx="14030242" cy="3671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Khối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10 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1051C0E8-B83B-0B82-0A22-A80223F38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879" y="3789248"/>
                <a:ext cx="14030242" cy="3671583"/>
              </a:xfrm>
              <a:prstGeom prst="rect">
                <a:avLst/>
              </a:prstGeom>
              <a:blipFill>
                <a:blip r:embed="rId8"/>
                <a:stretch>
                  <a:fillRect l="-1520" r="-1520" b="-6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474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4082745">
            <a:off x="-1472006" y="7439205"/>
            <a:ext cx="5248259" cy="56955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8499379">
            <a:off x="14533923" y="-1139321"/>
            <a:ext cx="5091243" cy="433604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242255" y="6287061"/>
            <a:ext cx="2904387" cy="445866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1DC5400-402C-681B-9A5E-6B888EAB77E3}"/>
              </a:ext>
            </a:extLst>
          </p:cNvPr>
          <p:cNvSpPr txBox="1"/>
          <p:nvPr/>
        </p:nvSpPr>
        <p:spPr>
          <a:xfrm>
            <a:off x="6591300" y="1409700"/>
            <a:ext cx="510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076CA2D9-E7CC-7D10-0F4A-BD7E4E41B0A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" r="50000" b="41376"/>
          <a:stretch/>
        </p:blipFill>
        <p:spPr>
          <a:xfrm>
            <a:off x="1322134" y="4308333"/>
            <a:ext cx="7142359" cy="38752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21F0C0BA-A886-33F5-992C-451165816563}"/>
                  </a:ext>
                </a:extLst>
              </p:cNvPr>
              <p:cNvSpPr txBox="1"/>
              <p:nvPr/>
            </p:nvSpPr>
            <p:spPr>
              <a:xfrm>
                <a:off x="2300513" y="2865025"/>
                <a:ext cx="13503728" cy="9015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 chiếc máy bay bay với vận tốc không đổi là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900 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21F0C0BA-A886-33F5-992C-4511658165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513" y="2865025"/>
                <a:ext cx="13503728" cy="901593"/>
              </a:xfrm>
              <a:prstGeom prst="rect">
                <a:avLst/>
              </a:prstGeom>
              <a:blipFill>
                <a:blip r:embed="rId11"/>
                <a:stretch>
                  <a:fillRect l="-1579" r="-587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D9A83533-3E0C-B343-0923-2E6C5D3D7A34}"/>
                  </a:ext>
                </a:extLst>
              </p:cNvPr>
              <p:cNvSpPr txBox="1"/>
              <p:nvPr/>
            </p:nvSpPr>
            <p:spPr>
              <a:xfrm>
                <a:off x="8518065" y="4308333"/>
                <a:ext cx="8398583" cy="36715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Quãng đường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 máy bay đó bay được với thời gian di chuyển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 hai đại lượng liên hệ với nhau như thế nào?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D9A83533-3E0C-B343-0923-2E6C5D3D7A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8065" y="4308333"/>
                <a:ext cx="8398583" cy="3671583"/>
              </a:xfrm>
              <a:prstGeom prst="rect">
                <a:avLst/>
              </a:prstGeom>
              <a:blipFill>
                <a:blip r:embed="rId12"/>
                <a:stretch>
                  <a:fillRect l="-2540" r="-4354" b="-6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2152226">
            <a:off x="15012073" y="-859490"/>
            <a:ext cx="5730130" cy="477720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621784">
            <a:off x="-1000117" y="7224893"/>
            <a:ext cx="5248259" cy="569559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917278" y="461838"/>
            <a:ext cx="3472856" cy="207739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3997910" y="6092710"/>
            <a:ext cx="2930614" cy="4498925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64CCBF6-5C4A-D7C8-1696-E647F25863AE}"/>
              </a:ext>
            </a:extLst>
          </p:cNvPr>
          <p:cNvSpPr txBox="1"/>
          <p:nvPr/>
        </p:nvSpPr>
        <p:spPr>
          <a:xfrm>
            <a:off x="7467600" y="1721376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5D9C56DD-2760-668A-50CD-4C11DA99E0D4}"/>
                  </a:ext>
                </a:extLst>
              </p:cNvPr>
              <p:cNvSpPr txBox="1"/>
              <p:nvPr/>
            </p:nvSpPr>
            <p:spPr>
              <a:xfrm>
                <a:off x="2971800" y="3066636"/>
                <a:ext cx="12344400" cy="4748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Gọi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10 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15 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Áp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dụng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5D9C56DD-2760-668A-50CD-4C11DA99E0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3066636"/>
                <a:ext cx="12344400" cy="4748159"/>
              </a:xfrm>
              <a:prstGeom prst="rect">
                <a:avLst/>
              </a:prstGeom>
              <a:blipFill>
                <a:blip r:embed="rId10"/>
                <a:stretch>
                  <a:fillRect l="-1778" r="-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439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686762"/>
            <a:ext cx="16230600" cy="8991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8984001">
            <a:off x="-1388837" y="-1123126"/>
            <a:ext cx="5162115" cy="430365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-754714" y="6185081"/>
            <a:ext cx="2904387" cy="4458662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A235DE6-557F-5E89-3FB1-F9F7A4B8F50B}"/>
              </a:ext>
            </a:extLst>
          </p:cNvPr>
          <p:cNvSpPr txBox="1"/>
          <p:nvPr/>
        </p:nvSpPr>
        <p:spPr>
          <a:xfrm>
            <a:off x="4343400" y="1333500"/>
            <a:ext cx="960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CDDB8A61-19D2-887B-6925-FCE5EBB89789}"/>
              </a:ext>
            </a:extLst>
          </p:cNvPr>
          <p:cNvSpPr txBox="1"/>
          <p:nvPr/>
        </p:nvSpPr>
        <p:spPr>
          <a:xfrm>
            <a:off x="1679972" y="6457950"/>
            <a:ext cx="4339828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Ghi nhớ kiến thức trong bài.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478816BB-BD6C-971C-6352-93BCA5AC2313}"/>
              </a:ext>
            </a:extLst>
          </p:cNvPr>
          <p:cNvSpPr txBox="1"/>
          <p:nvPr/>
        </p:nvSpPr>
        <p:spPr>
          <a:xfrm>
            <a:off x="6897886" y="6457949"/>
            <a:ext cx="4492228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 bài tập trong SBT.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AE912104-ED98-4CB8-750C-F2A785D9C0E3}"/>
              </a:ext>
            </a:extLst>
          </p:cNvPr>
          <p:cNvSpPr txBox="1"/>
          <p:nvPr/>
        </p:nvSpPr>
        <p:spPr>
          <a:xfrm>
            <a:off x="12268200" y="6486525"/>
            <a:ext cx="433982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 bị bài mới “</a:t>
            </a:r>
            <a:r>
              <a:rPr lang="pt-BR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8. Đại lượng  tỉ lệ </a:t>
            </a:r>
            <a:r>
              <a:rPr lang="pt-BR" sz="40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thuận tiết 2</a:t>
            </a:r>
            <a:r>
              <a:rPr lang="pt-BR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Đồ họa 19" descr="Backpack outline">
            <a:extLst>
              <a:ext uri="{FF2B5EF4-FFF2-40B4-BE49-F238E27FC236}">
                <a16:creationId xmlns:a16="http://schemas.microsoft.com/office/drawing/2014/main" id="{12580315-E91C-5879-053E-6E637BF66A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582869" y="4124325"/>
            <a:ext cx="2362200" cy="2362200"/>
          </a:xfrm>
          <a:prstGeom prst="rect">
            <a:avLst/>
          </a:prstGeom>
        </p:spPr>
      </p:pic>
      <p:pic>
        <p:nvPicPr>
          <p:cNvPr id="21" name="Đồ họa 20" descr="Backpack outline">
            <a:extLst>
              <a:ext uri="{FF2B5EF4-FFF2-40B4-BE49-F238E27FC236}">
                <a16:creationId xmlns:a16="http://schemas.microsoft.com/office/drawing/2014/main" id="{9F92E1B4-6D9E-6666-6657-9A6D36F4AC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044213" y="4188126"/>
            <a:ext cx="2362200" cy="2362200"/>
          </a:xfrm>
          <a:prstGeom prst="rect">
            <a:avLst/>
          </a:prstGeom>
        </p:spPr>
      </p:pic>
      <p:pic>
        <p:nvPicPr>
          <p:cNvPr id="22" name="Đồ họa 21" descr="Backpack outline">
            <a:extLst>
              <a:ext uri="{FF2B5EF4-FFF2-40B4-BE49-F238E27FC236}">
                <a16:creationId xmlns:a16="http://schemas.microsoft.com/office/drawing/2014/main" id="{8D04F033-22AE-9B24-58B3-36C20AA9E6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3257014" y="4188126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3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960735" y="2225338"/>
            <a:ext cx="14422265" cy="6346228"/>
            <a:chOff x="0" y="0"/>
            <a:chExt cx="16124156" cy="660314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124157" cy="6603141"/>
            </a:xfrm>
            <a:custGeom>
              <a:avLst/>
              <a:gdLst/>
              <a:ahLst/>
              <a:cxnLst/>
              <a:rect l="l" t="t" r="r" b="b"/>
              <a:pathLst>
                <a:path w="16124157" h="6603141">
                  <a:moveTo>
                    <a:pt x="15819357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298341"/>
                  </a:lnTo>
                  <a:cubicBezTo>
                    <a:pt x="0" y="6467251"/>
                    <a:pt x="135890" y="6603141"/>
                    <a:pt x="304800" y="6603141"/>
                  </a:cubicBezTo>
                  <a:lnTo>
                    <a:pt x="15819357" y="6603141"/>
                  </a:lnTo>
                  <a:cubicBezTo>
                    <a:pt x="15988266" y="6603141"/>
                    <a:pt x="16124157" y="6467251"/>
                    <a:pt x="16124157" y="6298341"/>
                  </a:cubicBezTo>
                  <a:lnTo>
                    <a:pt x="16124157" y="304800"/>
                  </a:lnTo>
                  <a:cubicBezTo>
                    <a:pt x="16124157" y="135890"/>
                    <a:pt x="15988266" y="0"/>
                    <a:pt x="15819357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6483644">
            <a:off x="-805256" y="-3064151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967698" y="7936428"/>
            <a:ext cx="3472856" cy="20773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383000" y="6438900"/>
            <a:ext cx="2567425" cy="3955417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B177ED9-C658-AA0A-C931-B9F6074F2497}"/>
              </a:ext>
            </a:extLst>
          </p:cNvPr>
          <p:cNvSpPr txBox="1"/>
          <p:nvPr/>
        </p:nvSpPr>
        <p:spPr>
          <a:xfrm>
            <a:off x="3464230" y="2725100"/>
            <a:ext cx="11415275" cy="5404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HẸN GẶP LẠI CÁC EM TRONG BUỔI HỌC TIẾP THEO</a:t>
            </a:r>
          </a:p>
        </p:txBody>
      </p:sp>
    </p:spTree>
    <p:extLst>
      <p:ext uri="{BB962C8B-B14F-4D97-AF65-F5344CB8AC3E}">
        <p14:creationId xmlns:p14="http://schemas.microsoft.com/office/powerpoint/2010/main" val="155358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75843" y="2487831"/>
            <a:ext cx="15700029" cy="5311337"/>
            <a:chOff x="0" y="0"/>
            <a:chExt cx="28026449" cy="94813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026451" cy="9481379"/>
            </a:xfrm>
            <a:custGeom>
              <a:avLst/>
              <a:gdLst/>
              <a:ahLst/>
              <a:cxnLst/>
              <a:rect l="l" t="t" r="r" b="b"/>
              <a:pathLst>
                <a:path w="28026451" h="9481379">
                  <a:moveTo>
                    <a:pt x="2772165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76579"/>
                  </a:lnTo>
                  <a:cubicBezTo>
                    <a:pt x="0" y="9345488"/>
                    <a:pt x="135890" y="9481379"/>
                    <a:pt x="304800" y="9481379"/>
                  </a:cubicBezTo>
                  <a:lnTo>
                    <a:pt x="27721651" y="9481379"/>
                  </a:lnTo>
                  <a:cubicBezTo>
                    <a:pt x="27890558" y="9481379"/>
                    <a:pt x="28026451" y="9345488"/>
                    <a:pt x="28026451" y="9176579"/>
                  </a:cubicBezTo>
                  <a:lnTo>
                    <a:pt x="28026451" y="304800"/>
                  </a:lnTo>
                  <a:cubicBezTo>
                    <a:pt x="28026451" y="135890"/>
                    <a:pt x="27890558" y="0"/>
                    <a:pt x="27721651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3340" y="6332965"/>
            <a:ext cx="2952509" cy="45486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6897869">
            <a:off x="-1869330" y="-1364602"/>
            <a:ext cx="5730130" cy="47772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7281959">
            <a:off x="13594629" y="-745811"/>
            <a:ext cx="6798772" cy="445010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913648" y="8111859"/>
            <a:ext cx="3472856" cy="2077399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4CF4015C-0DDE-74C2-85DF-A2C46DE2574F}"/>
              </a:ext>
            </a:extLst>
          </p:cNvPr>
          <p:cNvSpPr txBox="1"/>
          <p:nvPr/>
        </p:nvSpPr>
        <p:spPr>
          <a:xfrm>
            <a:off x="3885124" y="3191491"/>
            <a:ext cx="10517751" cy="3904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BÀ 7: ĐẠI LƯỢNG TỈ LỆ THUẬN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8913985" y="1311872"/>
            <a:ext cx="8080029" cy="2377162"/>
            <a:chOff x="0" y="0"/>
            <a:chExt cx="14423829" cy="424352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423828" cy="4243521"/>
            </a:xfrm>
            <a:custGeom>
              <a:avLst/>
              <a:gdLst/>
              <a:ahLst/>
              <a:cxnLst/>
              <a:rect l="l" t="t" r="r" b="b"/>
              <a:pathLst>
                <a:path w="14423828" h="4243521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938721"/>
                  </a:lnTo>
                  <a:cubicBezTo>
                    <a:pt x="0" y="4107631"/>
                    <a:pt x="135890" y="4243521"/>
                    <a:pt x="304800" y="4243521"/>
                  </a:cubicBezTo>
                  <a:lnTo>
                    <a:pt x="14119028" y="4243521"/>
                  </a:lnTo>
                  <a:cubicBezTo>
                    <a:pt x="14287939" y="4243521"/>
                    <a:pt x="14423828" y="4107631"/>
                    <a:pt x="14423828" y="3938721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8913985" y="3952060"/>
            <a:ext cx="8080029" cy="2377162"/>
            <a:chOff x="0" y="0"/>
            <a:chExt cx="14423829" cy="424352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423828" cy="4243521"/>
            </a:xfrm>
            <a:custGeom>
              <a:avLst/>
              <a:gdLst/>
              <a:ahLst/>
              <a:cxnLst/>
              <a:rect l="l" t="t" r="r" b="b"/>
              <a:pathLst>
                <a:path w="14423828" h="4243521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938721"/>
                  </a:lnTo>
                  <a:cubicBezTo>
                    <a:pt x="0" y="4107631"/>
                    <a:pt x="135890" y="4243521"/>
                    <a:pt x="304800" y="4243521"/>
                  </a:cubicBezTo>
                  <a:lnTo>
                    <a:pt x="14119028" y="4243521"/>
                  </a:lnTo>
                  <a:cubicBezTo>
                    <a:pt x="14287939" y="4243521"/>
                    <a:pt x="14423828" y="4107631"/>
                    <a:pt x="14423828" y="3938721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8913985" y="6597966"/>
            <a:ext cx="8080029" cy="2377162"/>
            <a:chOff x="0" y="0"/>
            <a:chExt cx="14423829" cy="424352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423828" cy="4243521"/>
            </a:xfrm>
            <a:custGeom>
              <a:avLst/>
              <a:gdLst/>
              <a:ahLst/>
              <a:cxnLst/>
              <a:rect l="l" t="t" r="r" b="b"/>
              <a:pathLst>
                <a:path w="14423828" h="4243521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938721"/>
                  </a:lnTo>
                  <a:cubicBezTo>
                    <a:pt x="0" y="4107631"/>
                    <a:pt x="135890" y="4243521"/>
                    <a:pt x="304800" y="4243521"/>
                  </a:cubicBezTo>
                  <a:lnTo>
                    <a:pt x="14119028" y="4243521"/>
                  </a:lnTo>
                  <a:cubicBezTo>
                    <a:pt x="14287939" y="4243521"/>
                    <a:pt x="14423828" y="4107631"/>
                    <a:pt x="14423828" y="3938721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8984001">
            <a:off x="-1388837" y="-1123126"/>
            <a:ext cx="5162115" cy="430365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45130" y="6457950"/>
            <a:ext cx="2904387" cy="4458662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0F17BDF-8382-D89E-DCBE-05B961E2202A}"/>
              </a:ext>
            </a:extLst>
          </p:cNvPr>
          <p:cNvSpPr txBox="1"/>
          <p:nvPr/>
        </p:nvSpPr>
        <p:spPr>
          <a:xfrm>
            <a:off x="2057400" y="3314700"/>
            <a:ext cx="4800600" cy="2951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E9D65694-AECA-A390-0BF8-E7006BA936F6}"/>
              </a:ext>
            </a:extLst>
          </p:cNvPr>
          <p:cNvSpPr txBox="1"/>
          <p:nvPr/>
        </p:nvSpPr>
        <p:spPr>
          <a:xfrm>
            <a:off x="10058399" y="2038788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C490D9BB-C291-7458-5FC4-82413CB405D2}"/>
              </a:ext>
            </a:extLst>
          </p:cNvPr>
          <p:cNvSpPr txBox="1"/>
          <p:nvPr/>
        </p:nvSpPr>
        <p:spPr>
          <a:xfrm>
            <a:off x="10058399" y="4790232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69F91F4B-DD96-ABB9-4814-4D726885683F}"/>
              </a:ext>
            </a:extLst>
          </p:cNvPr>
          <p:cNvSpPr txBox="1"/>
          <p:nvPr/>
        </p:nvSpPr>
        <p:spPr>
          <a:xfrm>
            <a:off x="10058399" y="7324882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7368775">
            <a:off x="-1091151" y="-1156693"/>
            <a:ext cx="3249720" cy="352670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28700" y="6846467"/>
            <a:ext cx="2281153" cy="354495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097886">
            <a:off x="14678243" y="8253015"/>
            <a:ext cx="5162115" cy="4303651"/>
          </a:xfrm>
          <a:prstGeom prst="rect">
            <a:avLst/>
          </a:prstGeom>
        </p:spPr>
      </p:pic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10AE6C9F-8883-2BFD-6DB6-1F6B60403654}"/>
              </a:ext>
            </a:extLst>
          </p:cNvPr>
          <p:cNvSpPr/>
          <p:nvPr/>
        </p:nvSpPr>
        <p:spPr>
          <a:xfrm>
            <a:off x="2284389" y="2822741"/>
            <a:ext cx="1524000" cy="838200"/>
          </a:xfrm>
          <a:prstGeom prst="roundRect">
            <a:avLst/>
          </a:prstGeom>
          <a:solidFill>
            <a:srgbClr val="E7AF60"/>
          </a:solidFill>
          <a:ln>
            <a:solidFill>
              <a:srgbClr val="E7AF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4CF3D674-EC80-9AB8-8F37-908A74720327}"/>
              </a:ext>
            </a:extLst>
          </p:cNvPr>
          <p:cNvSpPr txBox="1"/>
          <p:nvPr/>
        </p:nvSpPr>
        <p:spPr>
          <a:xfrm>
            <a:off x="2286000" y="1638300"/>
            <a:ext cx="6067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I. KHÁI NIỆM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F35D0C63-AF14-E6B2-2D09-7D13E12EF3EA}"/>
                  </a:ext>
                </a:extLst>
              </p:cNvPr>
              <p:cNvSpPr txBox="1"/>
              <p:nvPr/>
            </p:nvSpPr>
            <p:spPr>
              <a:xfrm>
                <a:off x="4285343" y="2519814"/>
                <a:ext cx="11125200" cy="274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𝑘𝑔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sắt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phi 18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liên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F35D0C63-AF14-E6B2-2D09-7D13E12EF3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343" y="2519814"/>
                <a:ext cx="11125200" cy="2748253"/>
              </a:xfrm>
              <a:prstGeom prst="rect">
                <a:avLst/>
              </a:prstGeom>
              <a:blipFill>
                <a:blip r:embed="rId10"/>
                <a:stretch>
                  <a:fillRect l="-1973" r="-1918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Bảng 20">
                <a:extLst>
                  <a:ext uri="{FF2B5EF4-FFF2-40B4-BE49-F238E27FC236}">
                    <a16:creationId xmlns:a16="http://schemas.microsoft.com/office/drawing/2014/main" id="{A3CB32C5-8DE9-DA96-36CF-587B512A9D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2481892"/>
                  </p:ext>
                </p:extLst>
              </p:nvPr>
            </p:nvGraphicFramePr>
            <p:xfrm>
              <a:off x="3046389" y="6110260"/>
              <a:ext cx="12192000" cy="1920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1436369581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3138873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996801662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102864509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4114742314"/>
                        </a:ext>
                      </a:extLst>
                    </a:gridCol>
                  </a:tblGrid>
                  <a:tr h="9601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(</m:t>
                                </m:r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4799581"/>
                      </a:ext>
                    </a:extLst>
                  </a:tr>
                  <a:tr h="9601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(</m:t>
                                </m:r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𝑘𝑔</m:t>
                                </m:r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726162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Bảng 20">
                <a:extLst>
                  <a:ext uri="{FF2B5EF4-FFF2-40B4-BE49-F238E27FC236}">
                    <a16:creationId xmlns:a16="http://schemas.microsoft.com/office/drawing/2014/main" id="{A3CB32C5-8DE9-DA96-36CF-587B512A9D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2481892"/>
                  </p:ext>
                </p:extLst>
              </p:nvPr>
            </p:nvGraphicFramePr>
            <p:xfrm>
              <a:off x="3046389" y="6110260"/>
              <a:ext cx="12192000" cy="1920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1436369581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3138873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996801662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102864509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4114742314"/>
                        </a:ext>
                      </a:extLst>
                    </a:gridCol>
                  </a:tblGrid>
                  <a:tr h="960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50" t="-633" r="-400750" b="-1132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4799581"/>
                      </a:ext>
                    </a:extLst>
                  </a:tr>
                  <a:tr h="960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50" t="-100633" r="-400750" b="-132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7261624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id="{ACCA27B0-B1CB-1F49-B1BC-8D847B4B7BFE}"/>
              </a:ext>
            </a:extLst>
          </p:cNvPr>
          <p:cNvSpPr/>
          <p:nvPr/>
        </p:nvSpPr>
        <p:spPr>
          <a:xfrm>
            <a:off x="9372600" y="4533900"/>
            <a:ext cx="653143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id="{DAD467C2-CCA1-F6DB-FDB1-61FF3AE6F446}"/>
              </a:ext>
            </a:extLst>
          </p:cNvPr>
          <p:cNvSpPr/>
          <p:nvPr/>
        </p:nvSpPr>
        <p:spPr>
          <a:xfrm>
            <a:off x="6230479" y="7162276"/>
            <a:ext cx="910943" cy="8250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89DD7870-2832-0660-7C9B-9B8B95E837A2}"/>
              </a:ext>
            </a:extLst>
          </p:cNvPr>
          <p:cNvSpPr/>
          <p:nvPr/>
        </p:nvSpPr>
        <p:spPr>
          <a:xfrm>
            <a:off x="8686917" y="7157586"/>
            <a:ext cx="910943" cy="8250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47D00D43-C2B8-7072-B05C-11144C77C520}"/>
              </a:ext>
            </a:extLst>
          </p:cNvPr>
          <p:cNvSpPr/>
          <p:nvPr/>
        </p:nvSpPr>
        <p:spPr>
          <a:xfrm>
            <a:off x="11160077" y="7157586"/>
            <a:ext cx="910943" cy="8250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5" name="Hình chữ nhật: Góc Tròn 24">
            <a:extLst>
              <a:ext uri="{FF2B5EF4-FFF2-40B4-BE49-F238E27FC236}">
                <a16:creationId xmlns:a16="http://schemas.microsoft.com/office/drawing/2014/main" id="{08BC9D94-84DA-E127-923E-DC57486E9433}"/>
              </a:ext>
            </a:extLst>
          </p:cNvPr>
          <p:cNvSpPr/>
          <p:nvPr/>
        </p:nvSpPr>
        <p:spPr>
          <a:xfrm>
            <a:off x="13633237" y="7157586"/>
            <a:ext cx="910943" cy="8250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765947" y="2486949"/>
            <a:ext cx="13272163" cy="5480512"/>
            <a:chOff x="0" y="0"/>
            <a:chExt cx="28026449" cy="94813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026451" cy="9481379"/>
            </a:xfrm>
            <a:custGeom>
              <a:avLst/>
              <a:gdLst/>
              <a:ahLst/>
              <a:cxnLst/>
              <a:rect l="l" t="t" r="r" b="b"/>
              <a:pathLst>
                <a:path w="28026451" h="9481379">
                  <a:moveTo>
                    <a:pt x="2772165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76579"/>
                  </a:lnTo>
                  <a:cubicBezTo>
                    <a:pt x="0" y="9345488"/>
                    <a:pt x="135890" y="9481379"/>
                    <a:pt x="304800" y="9481379"/>
                  </a:cubicBezTo>
                  <a:lnTo>
                    <a:pt x="27721651" y="9481379"/>
                  </a:lnTo>
                  <a:cubicBezTo>
                    <a:pt x="27890558" y="9481379"/>
                    <a:pt x="28026451" y="9345488"/>
                    <a:pt x="28026451" y="9176579"/>
                  </a:cubicBezTo>
                  <a:lnTo>
                    <a:pt x="28026451" y="304800"/>
                  </a:lnTo>
                  <a:cubicBezTo>
                    <a:pt x="28026451" y="135890"/>
                    <a:pt x="27890558" y="0"/>
                    <a:pt x="27721651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097886">
            <a:off x="15249743" y="-867172"/>
            <a:ext cx="5162115" cy="43036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862963" y="7044708"/>
            <a:ext cx="2281153" cy="35449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5BDEF6E-834F-6729-A11A-B6DDA86BA810}"/>
                  </a:ext>
                </a:extLst>
              </p:cNvPr>
              <p:cNvSpPr txBox="1"/>
              <p:nvPr/>
            </p:nvSpPr>
            <p:spPr>
              <a:xfrm>
                <a:off x="3803144" y="3009900"/>
                <a:ext cx="11197770" cy="38408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400" b="1" u="sng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Kết luận: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 đại lượng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liên hệ với đại lượng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theo công thức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𝑘𝑥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(với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một hằng số khác </a:t>
                </a:r>
                <a:r>
                  <a:rPr lang="nl-NL" sz="40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0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thì ta nói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tỉ lệ thuận với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theo hệ số tỉ lệ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5BDEF6E-834F-6729-A11A-B6DDA86BA8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3144" y="3009900"/>
                <a:ext cx="11197770" cy="3840860"/>
              </a:xfrm>
              <a:prstGeom prst="rect">
                <a:avLst/>
              </a:prstGeom>
              <a:blipFill>
                <a:blip r:embed="rId8"/>
                <a:stretch>
                  <a:fillRect l="-1960" r="-1905" b="-5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8913985" y="1295681"/>
            <a:ext cx="8080029" cy="7692952"/>
            <a:chOff x="0" y="0"/>
            <a:chExt cx="14423829" cy="137328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423828" cy="13732850"/>
            </a:xfrm>
            <a:custGeom>
              <a:avLst/>
              <a:gdLst/>
              <a:ahLst/>
              <a:cxnLst/>
              <a:rect l="l" t="t" r="r" b="b"/>
              <a:pathLst>
                <a:path w="14423828" h="13732850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3428050"/>
                  </a:lnTo>
                  <a:cubicBezTo>
                    <a:pt x="0" y="13596959"/>
                    <a:pt x="135890" y="13732850"/>
                    <a:pt x="304800" y="13732850"/>
                  </a:cubicBezTo>
                  <a:lnTo>
                    <a:pt x="14119028" y="13732850"/>
                  </a:lnTo>
                  <a:cubicBezTo>
                    <a:pt x="14287939" y="13732850"/>
                    <a:pt x="14423828" y="13596959"/>
                    <a:pt x="14423828" y="13428050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295932" y="23812"/>
            <a:ext cx="2192023" cy="380319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6483644">
            <a:off x="-1472006" y="7686855"/>
            <a:ext cx="5248259" cy="569559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896261" y="895350"/>
            <a:ext cx="3472856" cy="2077399"/>
          </a:xfrm>
          <a:prstGeom prst="rect">
            <a:avLst/>
          </a:prstGeom>
        </p:spPr>
      </p:pic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1B204E58-F4E5-A80E-F9BA-ED85BB8D9016}"/>
              </a:ext>
            </a:extLst>
          </p:cNvPr>
          <p:cNvSpPr/>
          <p:nvPr/>
        </p:nvSpPr>
        <p:spPr>
          <a:xfrm>
            <a:off x="3067746" y="1911121"/>
            <a:ext cx="2939788" cy="131309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89B98896-6EE7-2D3F-49F5-CA4238C3B793}"/>
                  </a:ext>
                </a:extLst>
              </p:cNvPr>
              <p:cNvSpPr txBox="1"/>
              <p:nvPr/>
            </p:nvSpPr>
            <p:spPr>
              <a:xfrm>
                <a:off x="1689342" y="3490107"/>
                <a:ext cx="6019800" cy="3671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Chu vi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89B98896-6EE7-2D3F-49F5-CA4238C3B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342" y="3490107"/>
                <a:ext cx="6019800" cy="3671583"/>
              </a:xfrm>
              <a:prstGeom prst="rect">
                <a:avLst/>
              </a:prstGeom>
              <a:blipFill>
                <a:blip r:embed="rId8"/>
                <a:stretch>
                  <a:fillRect l="-3543" r="-3543" b="-6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B19D6422-4E7E-5D2C-DE04-CBDB52930978}"/>
              </a:ext>
            </a:extLst>
          </p:cNvPr>
          <p:cNvSpPr txBox="1"/>
          <p:nvPr/>
        </p:nvSpPr>
        <p:spPr>
          <a:xfrm>
            <a:off x="11277599" y="2328812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25AD1CBD-49CC-65EF-2D1E-A35303A4D81B}"/>
                  </a:ext>
                </a:extLst>
              </p:cNvPr>
              <p:cNvSpPr txBox="1"/>
              <p:nvPr/>
            </p:nvSpPr>
            <p:spPr>
              <a:xfrm>
                <a:off x="9556275" y="3306365"/>
                <a:ext cx="6795448" cy="3671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chu vi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l-GR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l-GR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≈3,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14)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25AD1CBD-49CC-65EF-2D1E-A35303A4D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6275" y="3306365"/>
                <a:ext cx="6795448" cy="3671583"/>
              </a:xfrm>
              <a:prstGeom prst="rect">
                <a:avLst/>
              </a:prstGeom>
              <a:blipFill>
                <a:blip r:embed="rId9"/>
                <a:stretch>
                  <a:fillRect l="-3232" r="-3232" b="-6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508521" y="2452233"/>
            <a:ext cx="15270957" cy="5382534"/>
            <a:chOff x="0" y="0"/>
            <a:chExt cx="8654477" cy="122323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654477" cy="12232394"/>
            </a:xfrm>
            <a:custGeom>
              <a:avLst/>
              <a:gdLst/>
              <a:ahLst/>
              <a:cxnLst/>
              <a:rect l="l" t="t" r="r" b="b"/>
              <a:pathLst>
                <a:path w="8654477" h="12232394">
                  <a:moveTo>
                    <a:pt x="8349677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1927594"/>
                  </a:lnTo>
                  <a:cubicBezTo>
                    <a:pt x="0" y="12096504"/>
                    <a:pt x="135890" y="12232394"/>
                    <a:pt x="304800" y="12232394"/>
                  </a:cubicBezTo>
                  <a:lnTo>
                    <a:pt x="8349677" y="12232394"/>
                  </a:lnTo>
                  <a:cubicBezTo>
                    <a:pt x="8518587" y="12232394"/>
                    <a:pt x="8654477" y="12096504"/>
                    <a:pt x="8654477" y="11927594"/>
                  </a:cubicBezTo>
                  <a:lnTo>
                    <a:pt x="8654477" y="304800"/>
                  </a:lnTo>
                  <a:cubicBezTo>
                    <a:pt x="8654477" y="135890"/>
                    <a:pt x="8518587" y="0"/>
                    <a:pt x="8349677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8499379">
            <a:off x="15160484" y="-716091"/>
            <a:ext cx="4554351" cy="38787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20108343-90C6-C08B-3E00-1FFD258E10F0}"/>
                  </a:ext>
                </a:extLst>
              </p:cNvPr>
              <p:cNvSpPr txBox="1"/>
              <p:nvPr/>
            </p:nvSpPr>
            <p:spPr>
              <a:xfrm>
                <a:off x="2693192" y="2857500"/>
                <a:ext cx="12901613" cy="42982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400" b="1" u="sng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* Chú ý:</a:t>
                </a:r>
                <a:endParaRPr lang="en-US" sz="4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tỉ lệ thuận với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theo hệ số tỉ lệ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tỉ lệ thuận với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theo hệ số tỉ lệ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k</m:t>
                        </m:r>
                      </m:den>
                    </m:f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nói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đại lượng tỉ lệ thuận với nhau.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20108343-90C6-C08B-3E00-1FFD258E1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192" y="2857500"/>
                <a:ext cx="12901613" cy="4298293"/>
              </a:xfrm>
              <a:prstGeom prst="rect">
                <a:avLst/>
              </a:prstGeom>
              <a:blipFill>
                <a:blip r:embed="rId6"/>
                <a:stretch>
                  <a:fillRect l="-1701" r="-2788" b="-5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6483644">
            <a:off x="-805256" y="-3064151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967698" y="7936428"/>
            <a:ext cx="3472856" cy="20773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842945" y="6515100"/>
            <a:ext cx="2567425" cy="3955417"/>
          </a:xfrm>
          <a:prstGeom prst="rect">
            <a:avLst/>
          </a:prstGeom>
        </p:spPr>
      </p:pic>
      <p:sp>
        <p:nvSpPr>
          <p:cNvPr id="12" name="Hình Bầu dục 11">
            <a:extLst>
              <a:ext uri="{FF2B5EF4-FFF2-40B4-BE49-F238E27FC236}">
                <a16:creationId xmlns:a16="http://schemas.microsoft.com/office/drawing/2014/main" id="{243EE878-2C35-26BF-DFB3-24C672D5E66F}"/>
              </a:ext>
            </a:extLst>
          </p:cNvPr>
          <p:cNvSpPr/>
          <p:nvPr/>
        </p:nvSpPr>
        <p:spPr>
          <a:xfrm>
            <a:off x="1292003" y="1263486"/>
            <a:ext cx="2939788" cy="131309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42D40E2E-22EA-3B06-4954-1B4AF036EA74}"/>
                  </a:ext>
                </a:extLst>
              </p:cNvPr>
              <p:cNvSpPr txBox="1"/>
              <p:nvPr/>
            </p:nvSpPr>
            <p:spPr>
              <a:xfrm>
                <a:off x="4495093" y="1232149"/>
                <a:ext cx="11735507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=1,2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=0,4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42D40E2E-22EA-3B06-4954-1B4AF036E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093" y="1232149"/>
                <a:ext cx="11735507" cy="4594912"/>
              </a:xfrm>
              <a:prstGeom prst="rect">
                <a:avLst/>
              </a:prstGeom>
              <a:blipFill>
                <a:blip r:embed="rId8"/>
                <a:stretch>
                  <a:fillRect l="-1817" r="-1817" b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Bảng 4">
                <a:extLst>
                  <a:ext uri="{FF2B5EF4-FFF2-40B4-BE49-F238E27FC236}">
                    <a16:creationId xmlns:a16="http://schemas.microsoft.com/office/drawing/2014/main" id="{2B9F0EEA-4A45-9FCF-EC28-996608751A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3935551"/>
                  </p:ext>
                </p:extLst>
              </p:nvPr>
            </p:nvGraphicFramePr>
            <p:xfrm>
              <a:off x="3048000" y="6781166"/>
              <a:ext cx="12192000" cy="2103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24668743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3252158290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2142251463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4192629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983090435"/>
                        </a:ext>
                      </a:extLst>
                    </a:gridCol>
                  </a:tblGrid>
                  <a:tr h="10515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−5,1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−3,9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2,4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41580656"/>
                      </a:ext>
                    </a:extLst>
                  </a:tr>
                  <a:tr h="10515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840695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Bảng 4">
                <a:extLst>
                  <a:ext uri="{FF2B5EF4-FFF2-40B4-BE49-F238E27FC236}">
                    <a16:creationId xmlns:a16="http://schemas.microsoft.com/office/drawing/2014/main" id="{2B9F0EEA-4A45-9FCF-EC28-996608751A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3935551"/>
                  </p:ext>
                </p:extLst>
              </p:nvPr>
            </p:nvGraphicFramePr>
            <p:xfrm>
              <a:off x="3048000" y="6781166"/>
              <a:ext cx="12192000" cy="2103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24668743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3252158290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2142251463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4192629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983090435"/>
                        </a:ext>
                      </a:extLst>
                    </a:gridCol>
                  </a:tblGrid>
                  <a:tr h="1051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500" t="-578" r="-400750" b="-1080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100500" t="-578" r="-300750" b="-1080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200500" t="-578" r="-200750" b="-1080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300500" t="-578" r="-100750" b="-1080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400500" t="-578" r="-750" b="-1080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1580656"/>
                      </a:ext>
                    </a:extLst>
                  </a:tr>
                  <a:tr h="1051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500" t="-100578" r="-400750" b="-80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8406959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12BC75F7-8033-3228-266C-7FC1BE2EC4D4}"/>
              </a:ext>
            </a:extLst>
          </p:cNvPr>
          <p:cNvSpPr/>
          <p:nvPr/>
        </p:nvSpPr>
        <p:spPr>
          <a:xfrm>
            <a:off x="10134600" y="5153478"/>
            <a:ext cx="653143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846</Words>
  <Application>Microsoft Office PowerPoint</Application>
  <PresentationFormat>Custom</PresentationFormat>
  <Paragraphs>127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Times New Roman</vt:lpstr>
      <vt:lpstr>Symbol</vt:lpstr>
      <vt:lpstr>Calibri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Website@VnTeach.Com</dc:creator>
  <cp:keywords>Website@VnTeach.Com</cp:keywords>
  <cp:lastModifiedBy>Admin</cp:lastModifiedBy>
  <cp:revision>1</cp:revision>
  <dcterms:created xsi:type="dcterms:W3CDTF">2006-08-16T00:00:00Z</dcterms:created>
  <dcterms:modified xsi:type="dcterms:W3CDTF">2024-12-08T08:21:13Z</dcterms:modified>
  <dc:identifier>DAFN9zBzeTs</dc:identifier>
</cp:coreProperties>
</file>