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57" r:id="rId4"/>
    <p:sldId id="268" r:id="rId5"/>
    <p:sldId id="275" r:id="rId6"/>
    <p:sldId id="270" r:id="rId7"/>
    <p:sldId id="291" r:id="rId8"/>
    <p:sldId id="256" r:id="rId9"/>
    <p:sldId id="261" r:id="rId10"/>
    <p:sldId id="272" r:id="rId11"/>
    <p:sldId id="292" r:id="rId12"/>
    <p:sldId id="260" r:id="rId13"/>
    <p:sldId id="265" r:id="rId14"/>
    <p:sldId id="273" r:id="rId15"/>
    <p:sldId id="259" r:id="rId16"/>
    <p:sldId id="281" r:id="rId17"/>
    <p:sldId id="269" r:id="rId18"/>
    <p:sldId id="287" r:id="rId19"/>
    <p:sldId id="293" r:id="rId20"/>
    <p:sldId id="271" r:id="rId21"/>
    <p:sldId id="262" r:id="rId22"/>
    <p:sldId id="276" r:id="rId23"/>
    <p:sldId id="284" r:id="rId24"/>
    <p:sldId id="279" r:id="rId25"/>
    <p:sldId id="264" r:id="rId26"/>
    <p:sldId id="278" r:id="rId27"/>
    <p:sldId id="263" r:id="rId28"/>
    <p:sldId id="286" r:id="rId29"/>
  </p:sldIdLst>
  <p:sldSz cx="18288000" cy="10287000"/>
  <p:notesSz cx="6858000" cy="9144000"/>
  <p:embeddedFontLs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53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42.png"/><Relationship Id="rId3" Type="http://schemas.openxmlformats.org/officeDocument/2006/relationships/image" Target="../media/image21.png"/><Relationship Id="rId12"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10" Type="http://schemas.openxmlformats.org/officeDocument/2006/relationships/image" Target="../media/image44.png"/><Relationship Id="rId4" Type="http://schemas.openxmlformats.org/officeDocument/2006/relationships/image" Target="../media/image20.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0.png"/><Relationship Id="rId15" Type="http://schemas.openxmlformats.org/officeDocument/2006/relationships/image" Target="../media/image4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6"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12"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12"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png"/><Relationship Id="rId7"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0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3" Type="http://schemas.openxmlformats.org/officeDocument/2006/relationships/image" Target="../media/image24.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89408" y="1879265"/>
            <a:ext cx="13944600" cy="6728851"/>
          </a:xfrm>
          <a:prstGeom prst="rect">
            <a:avLst/>
          </a:prstGeom>
        </p:spPr>
      </p:pic>
      <p:sp>
        <p:nvSpPr>
          <p:cNvPr id="3" name="TextBox 3"/>
          <p:cNvSpPr txBox="1"/>
          <p:nvPr/>
        </p:nvSpPr>
        <p:spPr>
          <a:xfrm>
            <a:off x="2732308" y="3136134"/>
            <a:ext cx="13258800" cy="2821285"/>
          </a:xfrm>
          <a:prstGeom prst="rect">
            <a:avLst/>
          </a:prstGeom>
        </p:spPr>
        <p:txBody>
          <a:bodyPr wrap="square" lIns="0" tIns="0" rIns="0" bIns="0" rtlCol="0" anchor="t">
            <a:spAutoFit/>
          </a:bodyPr>
          <a:lstStyle/>
          <a:p>
            <a:pPr algn="ctr">
              <a:lnSpc>
                <a:spcPts val="11017"/>
              </a:lnSpc>
            </a:pPr>
            <a:r>
              <a:rPr lang="en-US" sz="7200" b="1" dirty="0">
                <a:solidFill>
                  <a:schemeClr val="bg1"/>
                </a:solidFill>
                <a:latin typeface="Arial" panose="020B0604020202020204" pitchFamily="34" charset="0"/>
                <a:cs typeface="Arial" panose="020B0604020202020204" pitchFamily="34" charset="0"/>
              </a:rPr>
              <a:t>CHÀO MỪNG CÁC EM </a:t>
            </a:r>
          </a:p>
          <a:p>
            <a:pPr algn="ctr">
              <a:lnSpc>
                <a:spcPts val="11017"/>
              </a:lnSpc>
            </a:pPr>
            <a:r>
              <a:rPr lang="en-US" sz="7200" b="1" dirty="0">
                <a:solidFill>
                  <a:schemeClr val="bg1"/>
                </a:solidFill>
                <a:latin typeface="Arial" panose="020B0604020202020204" pitchFamily="34" charset="0"/>
                <a:cs typeface="Arial" panose="020B0604020202020204" pitchFamily="34" charset="0"/>
              </a:rPr>
              <a:t>ĐẾN VỚI TIẾT HỌC HÔM NAY!</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Trong </a:t>
                </a:r>
                <a:r>
                  <a:rPr lang="en-US" sz="4400" dirty="0" err="1">
                    <a:latin typeface="Arial" panose="020B0604020202020204" pitchFamily="34" charset="0"/>
                    <a:cs typeface="Arial" panose="020B0604020202020204" pitchFamily="34" charset="0"/>
                  </a:rPr>
                  <a:t>đợt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kì</a:t>
                </a:r>
                <a:r>
                  <a:rPr lang="en-US" sz="4400" dirty="0">
                    <a:latin typeface="Arial" panose="020B0604020202020204" pitchFamily="34" charset="0"/>
                    <a:cs typeface="Arial" panose="020B0604020202020204" pitchFamily="34" charset="0"/>
                  </a:rPr>
                  <a:t> I,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24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p>
            </p:txBody>
          </p:sp>
        </mc:Choice>
        <mc:Fallback xmlns="">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1340" y="5847050"/>
            <a:ext cx="4037883" cy="4037883"/>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300220" y="4114120"/>
                <a:ext cx="11506200" cy="5101781"/>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00220" y="4114120"/>
                <a:ext cx="11506200" cy="5101781"/>
              </a:xfrm>
              <a:prstGeom prst="rect">
                <a:avLst/>
              </a:prstGeom>
              <a:blipFill rotWithShape="0">
                <a:blip r:embed="rId6"/>
                <a:stretch>
                  <a:fillRect l="-1854" r="-1854"/>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1028700" y="59965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KẾT LUẬN</a:t>
            </a:r>
          </a:p>
        </p:txBody>
      </p:sp>
      <mc:AlternateContent xmlns:mc="http://schemas.openxmlformats.org/markup-compatibility/2006">
        <mc:Choice xmlns:a14="http://schemas.microsoft.com/office/drawing/2010/main" Requires="a14">
          <p:sp>
            <p:nvSpPr>
              <p:cNvPr id="24" name="Rectangle 23"/>
              <p:cNvSpPr/>
              <p:nvPr/>
            </p:nvSpPr>
            <p:spPr>
              <a:xfrm>
                <a:off x="1638300" y="3047612"/>
                <a:ext cx="15011400" cy="451668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ủ</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a:rPr lang="en-GB" sz="4400">
                            <a:solidFill>
                              <a:srgbClr val="000000"/>
                            </a:solidFill>
                            <a:effectLst/>
                            <a:latin typeface="Cambria Math" panose="02040503050406030204" pitchFamily="18" charset="0"/>
                            <a:ea typeface="Calibri" panose="020F0502020204030204" pitchFamily="34" charset="0"/>
                          </a:rPr>
                          <m:t>100</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1638300" y="3047612"/>
                <a:ext cx="15011400" cy="4516686"/>
              </a:xfrm>
              <a:prstGeom prst="rect">
                <a:avLst/>
              </a:prstGeom>
              <a:blipFill>
                <a:blip r:embed="rId4"/>
                <a:stretch>
                  <a:fillRect l="-1503" b="-33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mc:AlternateContent xmlns:mc="http://schemas.openxmlformats.org/markup-compatibility/2006" xmlns:a14="http://schemas.microsoft.com/office/drawing/2010/main">
        <mc:Choice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a:solidFill>
                      <a:schemeClr val="accent3">
                        <a:lumMod val="75000"/>
                      </a:schemeClr>
                    </a:solidFill>
                    <a:latin typeface="Arial" panose="020B0604020202020204" pitchFamily="34" charset="0"/>
                    <a:cs typeface="Arial" panose="020B0604020202020204" pitchFamily="34" charset="0"/>
                  </a:rPr>
                  <a:t>Luyện </a:t>
                </a:r>
                <a:r>
                  <a:rPr lang="en-US" sz="4400" b="1" dirty="0" err="1">
                    <a:solidFill>
                      <a:schemeClr val="accent3">
                        <a:lumMod val="75000"/>
                      </a:schemeClr>
                    </a:solidFill>
                    <a:latin typeface="Arial" panose="020B0604020202020204" pitchFamily="34" charset="0"/>
                    <a:cs typeface="Arial" panose="020B0604020202020204" pitchFamily="34" charset="0"/>
                  </a:rPr>
                  <a:t>tập</a:t>
                </a:r>
                <a:r>
                  <a:rPr lang="en-US" sz="4400" b="1" dirty="0">
                    <a:solidFill>
                      <a:schemeClr val="accent3">
                        <a:lumMod val="75000"/>
                      </a:schemeClr>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-21</a:t>
                </a:r>
              </a:p>
              <a:p>
                <a:pPr algn="just">
                  <a:lnSpc>
                    <a:spcPct val="150000"/>
                  </a:lnSpc>
                </a:pPr>
                <a:r>
                  <a:rPr lang="en-US" sz="4400" dirty="0">
                    <a:latin typeface="Arial" panose="020B0604020202020204" pitchFamily="34" charset="0"/>
                    <a:cs typeface="Arial" panose="020B0604020202020204" pitchFamily="34" charset="0"/>
                  </a:rPr>
                  <a:t>b) 27%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18 </a:t>
                </a:r>
              </a:p>
            </p:txBody>
          </p:sp>
        </mc:Choice>
        <mc:Fallback xmlns="">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- 21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latin typeface="Cambria Math" panose="02040503050406030204" pitchFamily="18" charset="0"/>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- 27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18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57200" y="2514600"/>
            <a:ext cx="7772400" cy="77724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pic>
        <p:nvPicPr>
          <p:cNvPr id="13"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3</a:t>
            </a:r>
          </a:p>
        </p:txBody>
      </p:sp>
      <p:sp>
        <p:nvSpPr>
          <p:cNvPr id="15" name="TextBox 14"/>
          <p:cNvSpPr txBox="1"/>
          <p:nvPr/>
        </p:nvSpPr>
        <p:spPr>
          <a:xfrm>
            <a:off x="2895600" y="3410234"/>
            <a:ext cx="12496800" cy="4939814"/>
          </a:xfrm>
          <a:prstGeom prst="rect">
            <a:avLst/>
          </a:prstGeom>
          <a:noFill/>
        </p:spPr>
        <p:txBody>
          <a:bodyPr wrap="square" rtlCol="0">
            <a:spAutoFit/>
          </a:bodyPr>
          <a:lstStyle/>
          <a:p>
            <a:pPr algn="just">
              <a:lnSpc>
                <a:spcPct val="150000"/>
              </a:lnSpc>
            </a:pP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dự</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định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suất</a:t>
            </a:r>
            <a:r>
              <a:rPr lang="en-US" sz="4200" dirty="0">
                <a:latin typeface="Arial" panose="020B0604020202020204" pitchFamily="34" charset="0"/>
                <a:cs typeface="Arial" panose="020B0604020202020204" pitchFamily="34" charset="0"/>
              </a:rPr>
              <a:t> 6,8%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muốn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được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3 400 000 </a:t>
            </a:r>
            <a:r>
              <a:rPr lang="en-US" sz="4200" dirty="0" err="1">
                <a:latin typeface="Arial" panose="020B0604020202020204" pitchFamily="34" charset="0"/>
                <a:cs typeface="Arial" panose="020B0604020202020204" pitchFamily="34" charset="0"/>
              </a:rPr>
              <a:t>đồng</a:t>
            </a:r>
            <a:r>
              <a:rPr lang="en-US" sz="4200" dirty="0">
                <a:latin typeface="Arial" panose="020B0604020202020204" pitchFamily="34" charset="0"/>
                <a:cs typeface="Arial" panose="020B0604020202020204" pitchFamily="34" charset="0"/>
              </a:rPr>
              <a:t>. Ban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bao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028700" y="840021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6,8</m:t>
                        </m:r>
                      </m:num>
                      <m:den>
                        <m:r>
                          <a:rPr lang="en-US" sz="4400" b="0" i="1" smtClean="0">
                            <a:latin typeface="Cambria Math" panose="02040503050406030204" pitchFamily="18" charset="0"/>
                            <a:cs typeface="Arial" panose="020B0604020202020204" pitchFamily="34" charset="0"/>
                          </a:rPr>
                          <m:t>100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cô</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gửi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hàng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1 000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3 400 000 . 1 000</m:t>
                        </m:r>
                      </m:num>
                      <m:den>
                        <m:r>
                          <a:rPr lang="en-US" sz="4400" b="0" i="1" smtClean="0">
                            <a:latin typeface="Cambria Math" panose="02040503050406030204" pitchFamily="18" charset="0"/>
                            <a:cs typeface="Arial" panose="020B0604020202020204" pitchFamily="34" charset="0"/>
                          </a:rPr>
                          <m:t>68</m:t>
                        </m:r>
                      </m:den>
                    </m:f>
                  </m:oMath>
                </a14:m>
                <a:r>
                  <a:rPr lang="en-US" sz="4400" dirty="0">
                    <a:latin typeface="Arial" panose="020B0604020202020204" pitchFamily="34" charset="0"/>
                    <a:cs typeface="Arial" panose="020B0604020202020204" pitchFamily="34" charset="0"/>
                  </a:rPr>
                  <a:t> = 50 000 000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2"/>
                <a:stretch>
                  <a:fillRect l="-1880" r="-14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7419"/>
          <a:stretch/>
        </p:blipFill>
        <p:spPr>
          <a:xfrm>
            <a:off x="7614920" y="3924300"/>
            <a:ext cx="9343836" cy="678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a:solidFill>
                  <a:srgbClr val="000000"/>
                </a:solidFill>
                <a:latin typeface="Arial" panose="020B0604020202020204" pitchFamily="34" charset="0"/>
                <a:cs typeface="Arial" panose="020B0604020202020204" pitchFamily="34" charset="0"/>
              </a:rPr>
              <a:t>LUYỆN TẬP</a:t>
            </a:r>
          </a:p>
        </p:txBody>
      </p:sp>
      <p:pic>
        <p:nvPicPr>
          <p:cNvPr id="1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864388" y="2678239"/>
                <a:ext cx="15222206" cy="2451953"/>
              </a:xfrm>
              <a:prstGeom prst="rect">
                <a:avLst/>
              </a:prstGeom>
              <a:noFill/>
            </p:spPr>
            <p:txBody>
              <a:bodyPr wrap="square" rtlCol="0">
                <a:spAutoFit/>
              </a:bodyPr>
              <a:lstStyle/>
              <a:p>
                <a:pPr algn="just">
                  <a:lnSpc>
                    <a:spcPct val="150000"/>
                  </a:lnSpc>
                </a:pPr>
                <a:r>
                  <a:rPr lang="en-US" sz="4000" b="1" dirty="0">
                    <a:solidFill>
                      <a:srgbClr val="002060"/>
                    </a:solidFill>
                    <a:latin typeface="Arial" panose="020B0604020202020204" pitchFamily="34" charset="0"/>
                    <a:cs typeface="Arial" panose="020B0604020202020204" pitchFamily="34" charset="0"/>
                  </a:rPr>
                  <a:t>Bài 1 (SGK - tr69): </a:t>
                </a:r>
                <a:r>
                  <a:rPr lang="en-US" sz="4000" dirty="0" err="1">
                    <a:latin typeface="Arial" panose="020B0604020202020204" pitchFamily="34" charset="0"/>
                    <a:cs typeface="Arial" panose="020B0604020202020204" pitchFamily="34" charset="0"/>
                  </a:rPr>
                  <a:t>Tính</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-49      b)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4</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−18</m:t>
                        </m:r>
                      </m:num>
                      <m:den>
                        <m:r>
                          <a:rPr lang="en-US" sz="4400" b="0" i="1" smtClean="0">
                            <a:latin typeface="Cambria Math" panose="02040503050406030204" pitchFamily="18" charset="0"/>
                            <a:cs typeface="Arial" panose="020B0604020202020204" pitchFamily="34" charset="0"/>
                          </a:rPr>
                          <m:t>25</m:t>
                        </m:r>
                      </m:den>
                    </m:f>
                  </m:oMath>
                </a14:m>
                <a:r>
                  <a:rPr lang="en-US" sz="4000" dirty="0">
                    <a:latin typeface="Arial" panose="020B0604020202020204" pitchFamily="34" charset="0"/>
                    <a:cs typeface="Arial" panose="020B0604020202020204" pitchFamily="34" charset="0"/>
                  </a:rPr>
                  <a:t>       c) 1</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3</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d) 40%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82211" y="6057900"/>
                <a:ext cx="14478000" cy="2960939"/>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panose="02040503050406030204" pitchFamily="18" charset="0"/>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−18</m:t>
                        </m:r>
                      </m:num>
                      <m:den>
                        <m:r>
                          <a:rPr lang="en-GB" sz="4400" i="1">
                            <a:solidFill>
                              <a:srgbClr val="000000"/>
                            </a:solidFill>
                            <a:effectLst/>
                            <a:latin typeface="Cambria Math" panose="02040503050406030204" pitchFamily="18" charset="0"/>
                            <a:ea typeface="Calibri" panose="020F0502020204030204" pitchFamily="34" charset="0"/>
                          </a:rPr>
                          <m:t>25</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−27</m:t>
                        </m:r>
                      </m:num>
                      <m:den>
                        <m:r>
                          <a:rPr lang="en-GB" sz="4400" i="1">
                            <a:solidFill>
                              <a:srgbClr val="000000"/>
                            </a:solidFill>
                            <a:effectLst/>
                            <a:latin typeface="Cambria Math" panose="02040503050406030204" pitchFamily="18" charset="0"/>
                            <a:ea typeface="Calibri" panose="020F0502020204030204" pitchFamily="34" charset="0"/>
                          </a:rPr>
                          <m:t>50</m:t>
                        </m:r>
                      </m:den>
                    </m:f>
                    <m:r>
                      <a:rPr lang="en-GB" sz="44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GB" sz="4400" i="1">
                        <a:solidFill>
                          <a:srgbClr val="000000"/>
                        </a:solidFill>
                        <a:effectLst/>
                        <a:latin typeface="Cambria Math" panose="02040503050406030204" pitchFamily="18" charset="0"/>
                        <a:ea typeface="Calibri" panose="020F0502020204030204" pitchFamily="34" charset="0"/>
                      </a:rPr>
                      <m:t>3</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1</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3</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29</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5</m:t>
                        </m:r>
                      </m:num>
                      <m:den>
                        <m:r>
                          <a:rPr lang="en-GB" sz="4400" i="1">
                            <a:solidFill>
                              <a:srgbClr val="000000"/>
                            </a:solidFill>
                            <a:effectLst/>
                            <a:latin typeface="Cambria Math" panose="02040503050406030204" pitchFamily="18" charset="0"/>
                            <a:ea typeface="Calibri" panose="020F0502020204030204" pitchFamily="34" charset="0"/>
                          </a:rPr>
                          <m:t>3 </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145</m:t>
                        </m:r>
                      </m:num>
                      <m:den>
                        <m:r>
                          <a:rPr lang="en-GB" sz="4400" i="1">
                            <a:solidFill>
                              <a:srgbClr val="000000"/>
                            </a:solidFill>
                            <a:effectLst/>
                            <a:latin typeface="Cambria Math" panose="02040503050406030204" pitchFamily="18" charset="0"/>
                            <a:ea typeface="Calibri" panose="020F0502020204030204" pitchFamily="34" charset="0"/>
                          </a:rPr>
                          <m:t>27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197204" y="1258645"/>
                <a:ext cx="13944600" cy="3654911"/>
              </a:xfrm>
              <a:prstGeom prst="rect">
                <a:avLst/>
              </a:prstGeom>
              <a:noFill/>
            </p:spPr>
            <p:txBody>
              <a:bodyPr wrap="square" rtlCol="0">
                <a:spAutoFit/>
              </a:bodyPr>
              <a:lstStyle/>
              <a:p>
                <a:pPr algn="just">
                  <a:lnSpc>
                    <a:spcPct val="150000"/>
                  </a:lnSpc>
                </a:pPr>
                <a:r>
                  <a:rPr lang="en-US" sz="4000" b="1" dirty="0">
                    <a:solidFill>
                      <a:srgbClr val="C00000"/>
                    </a:solidFill>
                    <a:latin typeface="Arial" panose="020B0604020202020204" pitchFamily="34" charset="0"/>
                    <a:cs typeface="Arial" panose="020B0604020202020204" pitchFamily="34" charset="0"/>
                  </a:rPr>
                  <a:t>Bài 2 (SGK - tr69):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14;                      b)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25</m:t>
                        </m:r>
                      </m:num>
                      <m:den>
                        <m:r>
                          <a:rPr lang="en-US" sz="4000" i="1">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cs typeface="Arial" panose="020B0604020202020204" pitchFamily="34" charset="0"/>
                          </a:rPr>
                          <m:t>4</m:t>
                        </m:r>
                      </m:den>
                    </m:f>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c)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− 10</m:t>
                        </m:r>
                      </m:num>
                      <m:den>
                        <m:r>
                          <a:rPr lang="en-US" sz="40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d) 30%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90.</a:t>
                </a:r>
              </a:p>
            </p:txBody>
          </p:sp>
        </mc:Choice>
        <mc:Fallback xmlns="">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7204" y="5706822"/>
                <a:ext cx="13398604" cy="3615605"/>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7</m:t>
                        </m:r>
                      </m:den>
                    </m:f>
                    <m:r>
                      <a:rPr lang="en-GB" sz="4000" i="1">
                        <a:solidFill>
                          <a:srgbClr val="000000"/>
                        </a:solidFill>
                        <a:effectLst/>
                        <a:latin typeface="Cambria Math" panose="02040503050406030204" pitchFamily="18" charset="0"/>
                        <a:ea typeface="Calibri" panose="020F050202020403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9</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3</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90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97204" y="5706822"/>
                <a:ext cx="13398604" cy="3615605"/>
              </a:xfrm>
              <a:prstGeom prst="rect">
                <a:avLst/>
              </a:prstGeom>
              <a:blipFill rotWithShape="0">
                <a:blip r:embed="rId10"/>
                <a:stretch>
                  <a:fillRect l="-1592" b="-1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p:pic>
        <p:nvPicPr>
          <p:cNvPr id="16"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83416" y="1028700"/>
            <a:ext cx="1322309" cy="584220"/>
          </a:xfrm>
          <a:prstGeom prst="rect">
            <a:avLst/>
          </a:prstGeom>
        </p:spPr>
      </p:pic>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a:solidFill>
                  <a:schemeClr val="bg1"/>
                </a:solidFill>
                <a:latin typeface="Arial" panose="020B0604020202020204" pitchFamily="34" charset="0"/>
                <a:cs typeface="Arial" panose="020B0604020202020204" pitchFamily="34" charset="0"/>
              </a:rPr>
              <a:t>Bạn An </a:t>
            </a:r>
            <a:r>
              <a:rPr lang="en-US" sz="4400" dirty="0" err="1">
                <a:solidFill>
                  <a:schemeClr val="bg1"/>
                </a:solidFill>
                <a:latin typeface="Arial" panose="020B0604020202020204" pitchFamily="34" charset="0"/>
                <a:cs typeface="Arial" panose="020B0604020202020204" pitchFamily="34" charset="0"/>
              </a:rPr>
              <a:t>tham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gia</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hoạt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tình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nguyện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gom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loại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thải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trong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xóm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Hết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ngày</a:t>
            </a:r>
            <a:r>
              <a:rPr lang="en-US" sz="4400" dirty="0">
                <a:solidFill>
                  <a:schemeClr val="bg1"/>
                </a:solidFill>
                <a:latin typeface="Arial" panose="020B0604020202020204" pitchFamily="34" charset="0"/>
                <a:cs typeface="Arial" panose="020B0604020202020204" pitchFamily="34" charset="0"/>
              </a:rPr>
              <a:t>, An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được</a:t>
            </a:r>
            <a:r>
              <a:rPr lang="en-US" sz="4400" dirty="0">
                <a:solidFill>
                  <a:schemeClr val="bg1"/>
                </a:solidFill>
                <a:latin typeface="Arial" panose="020B0604020202020204" pitchFamily="34" charset="0"/>
                <a:cs typeface="Arial" panose="020B0604020202020204" pitchFamily="34" charset="0"/>
              </a:rPr>
              <a:t> 9kg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khó</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12 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dễ</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p:pic>
        <p:nvPicPr>
          <p:cNvPr id="16"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83416" y="1028700"/>
            <a:ext cx="1322309" cy="58422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a:solidFill>
                      <a:schemeClr val="bg1"/>
                    </a:solidFill>
                    <a:latin typeface="Arial" panose="020B0604020202020204" pitchFamily="34" charset="0"/>
                    <a:cs typeface="Arial" panose="020B0604020202020204" pitchFamily="34" charset="0"/>
                  </a:rPr>
                  <a:t>b)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bạn</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bằng</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của</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tất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mc:Choice xmlns:a14="http://schemas.microsoft.com/office/drawing/2010/main"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a:t>
                </a:r>
                <a:r>
                  <a:rPr lang="en-US" sz="3600" dirty="0">
                    <a:latin typeface="Arial" panose="020B0604020202020204" pitchFamily="34" charset="0"/>
                    <a:cs typeface="Arial" panose="020B0604020202020204" pitchFamily="34" charset="0"/>
                  </a:rPr>
                  <a:t>ủ</a:t>
                </a:r>
                <a:r>
                  <a:rPr lang="vi-VN" sz="3600" dirty="0">
                    <a:latin typeface="Arial" panose="020B0604020202020204" pitchFamily="34" charset="0"/>
                    <a:cs typeface="Arial" panose="020B0604020202020204" pitchFamily="34" charset="0"/>
                  </a:rPr>
                  <a:t>a 7 chặng leo núi xấp xỉ 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a:latin typeface="Arial" panose="020B0604020202020204" pitchFamily="34" charset="0"/>
                    <a:cs typeface="Arial" panose="020B0604020202020204" pitchFamily="34" charset="0"/>
                  </a:rPr>
                  <a:t> tổng chi</a:t>
                </a:r>
                <a:r>
                  <a:rPr lang="en-US" sz="3600" dirty="0">
                    <a:latin typeface="Arial" panose="020B0604020202020204" pitchFamily="34" charset="0"/>
                    <a:cs typeface="Arial" panose="020B0604020202020204" pitchFamily="34" charset="0"/>
                  </a:rPr>
                  <a:t>ề</a:t>
                </a:r>
                <a:r>
                  <a:rPr lang="vi-VN" sz="3600" dirty="0">
                    <a:latin typeface="Arial" panose="020B0604020202020204" pitchFamily="34" charset="0"/>
                    <a:cs typeface="Arial" panose="020B0604020202020204" pitchFamily="34" charset="0"/>
                  </a:rPr>
                  <a:t>u dài c</a:t>
                </a:r>
                <a:r>
                  <a:rPr lang="en-US" sz="3600" dirty="0" err="1">
                    <a:latin typeface="Arial" panose="020B0604020202020204" pitchFamily="34" charset="0"/>
                    <a:cs typeface="Arial" panose="020B0604020202020204" pitchFamily="34" charset="0"/>
                  </a:rPr>
                  <a:t>ủa</a:t>
                </a:r>
                <a:r>
                  <a:rPr lang="vi-VN" sz="3600" dirty="0">
                    <a:latin typeface="Arial" panose="020B0604020202020204" pitchFamily="34" charset="0"/>
                    <a:cs typeface="Arial" panose="020B0604020202020204" pitchFamily="34" charset="0"/>
                  </a:rPr>
                  <a:t> toàn bộ cuộc đua.</a:t>
                </a:r>
                <a:endParaRPr lang="en-US" sz="3600" dirty="0">
                  <a:latin typeface="Arial" panose="020B060402020202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Tổng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chiều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dài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của</a:t>
            </a:r>
            <a:r>
              <a:rPr lang="en-US" sz="4000" i="1" dirty="0">
                <a:solidFill>
                  <a:srgbClr val="002060"/>
                </a:solidFill>
                <a:latin typeface="Arial" panose="020B0604020202020204" pitchFamily="34" charset="0"/>
                <a:cs typeface="Arial" panose="020B0604020202020204" pitchFamily="34" charset="0"/>
              </a:rPr>
              <a:t> 7 </a:t>
            </a:r>
            <a:r>
              <a:rPr lang="en-US" sz="4000" i="1" dirty="0" err="1">
                <a:solidFill>
                  <a:srgbClr val="002060"/>
                </a:solidFill>
                <a:latin typeface="Arial" panose="020B0604020202020204" pitchFamily="34" charset="0"/>
                <a:cs typeface="Arial" panose="020B0604020202020204" pitchFamily="34" charset="0"/>
              </a:rPr>
              <a:t>chặng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leo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núi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đó</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khoảng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bao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nhiêu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ki-lô-mét</a:t>
            </a:r>
            <a:r>
              <a:rPr lang="en-US" sz="4000" i="1" dirty="0">
                <a:solidFill>
                  <a:srgbClr val="002060"/>
                </a:solidFill>
                <a:latin typeface="Arial" panose="020B0604020202020204" pitchFamily="34" charset="0"/>
                <a:cs typeface="Arial" panose="020B0604020202020204" pitchFamily="34" charset="0"/>
              </a:rPr>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p:pic>
        <p:nvPicPr>
          <p:cNvPr id="32" name="Picture 3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mc:AlternateContent xmlns:mc="http://schemas.openxmlformats.org/markup-compatibility/2006" xmlns:a14="http://schemas.microsoft.com/office/drawing/2010/main">
        <mc:Choice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5 (SGK - tr70):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gửi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6,8%/</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qua </a:t>
            </a:r>
            <a:r>
              <a:rPr lang="en-US" sz="4000" dirty="0" err="1">
                <a:latin typeface="Arial" panose="020B0604020202020204" pitchFamily="34" charset="0"/>
                <a:cs typeface="Arial" panose="020B0604020202020204" pitchFamily="34" charset="0"/>
              </a:rPr>
              <a:t>hằng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278185968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a:latin typeface="Arial" panose="020B0604020202020204" pitchFamily="34" charset="0"/>
                <a:cs typeface="Arial" panose="020B0604020202020204" pitchFamily="34" charset="0"/>
              </a:rPr>
              <a:t>VẬN DỤNG</a:t>
            </a: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Thảo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luận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đây</a:t>
            </a:r>
            <a:r>
              <a:rPr lang="en-US" sz="4400" dirty="0">
                <a:latin typeface="Arial" panose="020B0604020202020204" pitchFamily="34" charset="0"/>
                <a:cs typeface="Arial" panose="020B0604020202020204" pitchFamily="34" charset="0"/>
              </a:rPr>
              <a:t>:</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092" y="2268564"/>
            <a:ext cx="1384314" cy="138431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panose="02040503050406030204" pitchFamily="18" charset="0"/>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a:t> </a:t>
                </a:r>
                <a:r>
                  <a:rPr lang="vi-VN" sz="4400" dirty="0"/>
                  <a:t>kế hoạch, còn phải làm tiếp 560 sản phẩm nữa mới hoàn thành kế hoạch</a:t>
                </a:r>
                <a:r>
                  <a:rPr lang="en-US" sz="4400" dirty="0"/>
                  <a:t>.</a:t>
                </a:r>
                <a:r>
                  <a:rPr lang="vi-VN" sz="4400" dirty="0"/>
                  <a:t> Hỏi số sản phẩm được giao theo kế hoạc</a:t>
                </a:r>
                <a:r>
                  <a:rPr lang="en-US" sz="4400" dirty="0"/>
                  <a:t>h</a:t>
                </a:r>
                <a:r>
                  <a:rPr lang="vi-VN" sz="4400" dirty="0"/>
                  <a:t> là bao nhiêu?</a:t>
                </a:r>
                <a:endParaRPr lang="en-US" sz="4400" dirty="0"/>
              </a:p>
            </p:txBody>
          </p:sp>
        </mc:Choice>
        <mc:Fallback xmlns="">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xmlns:p14="http://schemas.microsoft.com/office/powerpoint/2010/main">
    <mc:Choice Requires="p14">
      <p:transition spd="slow" p14:dur="125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560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ctr">
                  <a:lnSpc>
                    <a:spcPct val="150000"/>
                  </a:lnSpc>
                </a:pPr>
                <a:r>
                  <a:rPr lang="en-US" sz="4400" dirty="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a:latin typeface="Arial" panose="020B0604020202020204" pitchFamily="34" charset="0"/>
                    <a:cs typeface="Arial" panose="020B0604020202020204" pitchFamily="34" charset="0"/>
                  </a:rPr>
                  <a:t> = 1 260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925664" y="5747414"/>
            <a:ext cx="5562123" cy="478342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070385" y="1257300"/>
            <a:ext cx="1192453" cy="1192453"/>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543800" y="1257300"/>
            <a:ext cx="4177384" cy="1192453"/>
          </a:xfrm>
          <a:prstGeom prst="rect">
            <a:avLst/>
          </a:prstGeom>
        </p:spPr>
      </p:pic>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+ 14) : (1 - 40%) = 90 (kg)</a:t>
            </a:r>
          </a:p>
          <a:p>
            <a:pPr algn="just">
              <a:lnSpc>
                <a:spcPct val="150000"/>
              </a:lnSpc>
            </a:pPr>
            <a:r>
              <a:rPr lang="vi-VN" sz="4000" dirty="0">
                <a:latin typeface="Arial" panose="020B0604020202020204" pitchFamily="34" charset="0"/>
                <a:cs typeface="Arial" panose="020B0604020202020204" pitchFamily="34" charset="0"/>
              </a:rPr>
              <a:t>Lần thứ hai bán được 40% tổng số gạo còn 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90 = 36 (kg)</a:t>
            </a:r>
          </a:p>
          <a:p>
            <a:pPr algn="just">
              <a:lnSpc>
                <a:spcPct val="150000"/>
              </a:lnSpc>
            </a:pP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ban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90 : (1 - 25%) = 120 (kg)</a:t>
            </a:r>
          </a:p>
          <a:p>
            <a:pPr algn="just">
              <a:lnSpc>
                <a:spcPct val="150000"/>
              </a:lnSpc>
            </a:pP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25% . 120 = 30 (kg)</a:t>
            </a: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a:solidFill>
                  <a:srgbClr val="C00000"/>
                </a:solidFill>
                <a:latin typeface="Arial" panose="020B0604020202020204" pitchFamily="34" charset="0"/>
                <a:cs typeface="Arial" panose="020B0604020202020204" pitchFamily="34" charset="0"/>
              </a:rPr>
              <a:t>HƯỚNG DẪN VỀ NHÀ</a:t>
            </a: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SGK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SBT</a:t>
            </a: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p>
          <a:p>
            <a:pPr algn="ctr">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cuối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chương</a:t>
            </a:r>
            <a:r>
              <a:rPr lang="en-US" sz="4000" b="1" dirty="0">
                <a:latin typeface="Arial" panose="020B0604020202020204" pitchFamily="34" charset="0"/>
                <a:cs typeface="Arial" panose="020B0604020202020204" pitchFamily="34" charset="0"/>
              </a:rPr>
              <a:t> V</a:t>
            </a: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02</a:t>
            </a: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03</a:t>
            </a:r>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algn="ctr">
              <a:lnSpc>
                <a:spcPct val="150000"/>
              </a:lnSpc>
            </a:pPr>
            <a:r>
              <a:rPr lang="en-US" sz="7200" b="1" dirty="0">
                <a:solidFill>
                  <a:schemeClr val="bg1"/>
                </a:solidFill>
                <a:latin typeface="Arial" panose="020B0604020202020204" pitchFamily="34" charset="0"/>
                <a:cs typeface="Arial" panose="020B0604020202020204" pitchFamily="34" charset="0"/>
              </a:rPr>
              <a:t>HẸN GẶP LẠI CÁC EM TRONG TIẾT HỌC SAU!</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762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2400" y="3238500"/>
            <a:ext cx="7293120" cy="729312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2505025" y="1790461"/>
                <a:ext cx="10972800" cy="6096477"/>
              </a:xfrm>
              <a:prstGeom prst="rect">
                <a:avLst/>
              </a:prstGeom>
            </p:spPr>
            <p:txBody>
              <a:bodyPr wrap="square">
                <a:spAutoFit/>
              </a:bodyPr>
              <a:lstStyle/>
              <a:p>
                <a:pPr algn="just">
                  <a:lnSpc>
                    <a:spcPct val="150000"/>
                  </a:lnSpc>
                </a:pPr>
                <a:r>
                  <a:rPr lang="vi-VN" sz="4000" dirty="0"/>
                  <a:t>Coi cả quãng đường đua là 1</a:t>
                </a:r>
                <a:r>
                  <a:rPr lang="en-US" sz="4000" dirty="0"/>
                  <a:t> </a:t>
                </a:r>
                <a:r>
                  <a:rPr lang="vi-VN" sz="4000" dirty="0"/>
                  <a:t>001 phần bằng nhau thì tổng chiều dài 7 chặng leo núi là 304 phần. Khi đó, tổng chiều dài của 7 chặng leo núi là:</a:t>
                </a:r>
                <a:r>
                  <a:rPr lang="en-US" sz="4000" dirty="0"/>
                  <a:t> </a:t>
                </a:r>
              </a:p>
              <a:p>
                <a:pPr algn="ctr">
                  <a:lnSpc>
                    <a:spcPct val="150000"/>
                  </a:lnSpc>
                </a:pPr>
                <a:r>
                  <a:rPr lang="en-US" sz="4000" dirty="0">
                    <a:latin typeface="Arial" panose="020B0604020202020204" pitchFamily="34" charset="0"/>
                    <a:cs typeface="Arial" panose="020B0604020202020204" pitchFamily="34" charset="0"/>
                  </a:rPr>
                  <a:t>3 365,8 : 1001 . 304 </a:t>
                </a:r>
              </a:p>
              <a:p>
                <a:pPr algn="ctr">
                  <a:lnSpc>
                    <a:spcPct val="150000"/>
                  </a:lnSpc>
                </a:pPr>
                <a:r>
                  <a:rPr lang="en-US" sz="4000" dirty="0">
                    <a:latin typeface="Arial" panose="020B0604020202020204" pitchFamily="34" charset="0"/>
                    <a:cs typeface="Arial" panose="020B0604020202020204" pitchFamily="34" charset="0"/>
                  </a:rPr>
                  <a:t>hay 3 365,8 . 304 : 1001 = 3 365,8.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304</m:t>
                        </m:r>
                      </m:num>
                      <m:den>
                        <m:r>
                          <a:rPr lang="en-US" sz="4400" b="0" i="1" smtClean="0">
                            <a:latin typeface="Cambria Math" panose="02040503050406030204" pitchFamily="18" charset="0"/>
                            <a:cs typeface="Arial" panose="020B0604020202020204" pitchFamily="34" charset="0"/>
                          </a:rPr>
                          <m:t>1 001</m:t>
                        </m:r>
                      </m:den>
                    </m:f>
                  </m:oMath>
                </a14:m>
                <a:endParaRPr lang="vi-VN" sz="4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05025" y="1790461"/>
                <a:ext cx="10972800" cy="6096477"/>
              </a:xfrm>
              <a:prstGeom prst="rect">
                <a:avLst/>
              </a:prstGeom>
              <a:blipFill rotWithShape="0">
                <a:blip r:embed="rId7"/>
                <a:stretch>
                  <a:fillRect l="-2000" r="-1944"/>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a:solidFill>
                  <a:schemeClr val="accent6">
                    <a:lumMod val="75000"/>
                  </a:schemeClr>
                </a:solidFill>
                <a:latin typeface="Arial" panose="020B0604020202020204" pitchFamily="34" charset="0"/>
                <a:cs typeface="Arial" panose="020B0604020202020204" pitchFamily="34" charset="0"/>
              </a:rPr>
              <a:t>BÀI 10:</a:t>
            </a:r>
          </a:p>
        </p:txBody>
      </p:sp>
      <p:pic>
        <p:nvPicPr>
          <p:cNvPr id="13"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a:solidFill>
                  <a:schemeClr val="accent6">
                    <a:lumMod val="75000"/>
                  </a:schemeClr>
                </a:solidFill>
                <a:latin typeface="Arial" panose="020B0604020202020204" pitchFamily="34" charset="0"/>
                <a:cs typeface="Arial" panose="020B0604020202020204" pitchFamily="34" charset="0"/>
              </a:rPr>
              <a:t>HAI BÀI TOÁN VỀ PHÂN SỐ (2 </a:t>
            </a:r>
            <a:r>
              <a:rPr lang="en-US" sz="7200" b="1" dirty="0" err="1">
                <a:solidFill>
                  <a:schemeClr val="accent6">
                    <a:lumMod val="75000"/>
                  </a:schemeClr>
                </a:solidFill>
                <a:latin typeface="Arial" panose="020B0604020202020204" pitchFamily="34" charset="0"/>
                <a:cs typeface="Arial" panose="020B0604020202020204" pitchFamily="34" charset="0"/>
              </a:rPr>
              <a:t>Tiết</a:t>
            </a:r>
            <a:r>
              <a:rPr lang="en-US" sz="7200" b="1" dirty="0">
                <a:solidFill>
                  <a:schemeClr val="accent6">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19521187"/>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48571" y="3072999"/>
            <a:ext cx="6721229" cy="613464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900034" y="3072999"/>
            <a:ext cx="6721229" cy="6134649"/>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0000" y="1257300"/>
            <a:ext cx="10502261" cy="1279366"/>
          </a:xfrm>
          <a:prstGeom prst="rect">
            <a:avLst/>
          </a:prstGeom>
        </p:spPr>
      </p:pic>
      <p:sp>
        <p:nvSpPr>
          <p:cNvPr id="7" name="TextBox 7"/>
          <p:cNvSpPr txBox="1"/>
          <p:nvPr/>
        </p:nvSpPr>
        <p:spPr>
          <a:xfrm>
            <a:off x="4608325" y="1722421"/>
            <a:ext cx="8184056" cy="721608"/>
          </a:xfrm>
          <a:prstGeom prst="rect">
            <a:avLst/>
          </a:prstGeom>
        </p:spPr>
        <p:txBody>
          <a:bodyPr lIns="0" tIns="0" rIns="0" bIns="0" rtlCol="0" anchor="t">
            <a:spAutoFit/>
          </a:bodyPr>
          <a:lstStyle/>
          <a:p>
            <a:pPr algn="ctr">
              <a:lnSpc>
                <a:spcPts val="5460"/>
              </a:lnSpc>
              <a:spcBef>
                <a:spcPct val="0"/>
              </a:spcBef>
            </a:pPr>
            <a:r>
              <a:rPr lang="en-US" sz="6600" b="1" dirty="0">
                <a:solidFill>
                  <a:srgbClr val="000000"/>
                </a:solidFill>
                <a:latin typeface="Arial" panose="020B0604020202020204" pitchFamily="34" charset="0"/>
                <a:cs typeface="Arial" panose="020B0604020202020204" pitchFamily="34" charset="0"/>
              </a:rPr>
              <a:t>NỘI DUNG BÀI HỌC</a:t>
            </a:r>
          </a:p>
        </p:txBody>
      </p:sp>
      <p:pic>
        <p:nvPicPr>
          <p:cNvPr id="17"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8" name="Picture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sp>
        <p:nvSpPr>
          <p:cNvPr id="20" name="TextBox 19"/>
          <p:cNvSpPr txBox="1"/>
          <p:nvPr/>
        </p:nvSpPr>
        <p:spPr>
          <a:xfrm>
            <a:off x="1861185" y="3952240"/>
            <a:ext cx="6096000" cy="2123658"/>
          </a:xfrm>
          <a:prstGeom prst="rect">
            <a:avLst/>
          </a:prstGeom>
          <a:noFill/>
        </p:spPr>
        <p:txBody>
          <a:bodyPr wrap="square" rtlCol="0">
            <a:spAutoFit/>
          </a:bodyPr>
          <a:lstStyle/>
          <a:p>
            <a:pPr algn="just">
              <a:lnSpc>
                <a:spcPct val="150000"/>
              </a:lnSpc>
            </a:pPr>
            <a:r>
              <a:rPr lang="en-US" sz="4400" b="1" dirty="0">
                <a:solidFill>
                  <a:schemeClr val="bg1"/>
                </a:solidFill>
                <a:latin typeface="Arial" panose="020B0604020202020204" pitchFamily="34" charset="0"/>
                <a:cs typeface="Arial" panose="020B0604020202020204" pitchFamily="34" charset="0"/>
              </a:rPr>
              <a:t>I. </a:t>
            </a:r>
            <a:r>
              <a:rPr lang="en-US" sz="4400" b="1" dirty="0" err="1">
                <a:solidFill>
                  <a:schemeClr val="bg1"/>
                </a:solidFill>
                <a:latin typeface="Arial" panose="020B0604020202020204" pitchFamily="34" charset="0"/>
                <a:cs typeface="Arial" panose="020B0604020202020204" pitchFamily="34" charset="0"/>
              </a:rPr>
              <a:t>Tìm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giá</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trị</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phân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cho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trước</a:t>
            </a:r>
            <a:endParaRPr lang="en-US" sz="44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212648" y="3924300"/>
            <a:ext cx="6096000" cy="3139321"/>
          </a:xfrm>
          <a:prstGeom prst="rect">
            <a:avLst/>
          </a:prstGeom>
          <a:noFill/>
        </p:spPr>
        <p:txBody>
          <a:bodyPr wrap="square" rtlCol="0">
            <a:spAutoFit/>
          </a:bodyPr>
          <a:lstStyle/>
          <a:p>
            <a:pPr algn="just">
              <a:lnSpc>
                <a:spcPct val="150000"/>
              </a:lnSpc>
            </a:pPr>
            <a:r>
              <a:rPr lang="en-US" sz="4400" b="1" dirty="0">
                <a:solidFill>
                  <a:schemeClr val="bg1"/>
                </a:solidFill>
                <a:latin typeface="Arial" panose="020B0604020202020204" pitchFamily="34" charset="0"/>
                <a:cs typeface="Arial" panose="020B0604020202020204" pitchFamily="34" charset="0"/>
              </a:rPr>
              <a:t>II. </a:t>
            </a:r>
            <a:r>
              <a:rPr lang="en-US" sz="4400" b="1" dirty="0" err="1">
                <a:solidFill>
                  <a:schemeClr val="bg1"/>
                </a:solidFill>
                <a:latin typeface="Arial" panose="020B0604020202020204" pitchFamily="34" charset="0"/>
                <a:cs typeface="Arial" panose="020B0604020202020204" pitchFamily="34" charset="0"/>
              </a:rPr>
              <a:t>Tìm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biết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giá</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trị</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phân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đó</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Trong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30km.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ki-lô-mét</a:t>
                </a:r>
                <a:r>
                  <a:rPr lang="en-US" sz="4000" dirty="0">
                    <a:latin typeface="Arial" panose="020B0604020202020204" pitchFamily="34" charset="0"/>
                    <a:cs typeface="Arial" panose="020B0604020202020204" pitchFamily="34" charset="0"/>
                  </a:rPr>
                  <a:t>?</a:t>
                </a:r>
              </a:p>
            </p:txBody>
          </p:sp>
        </mc:Choice>
        <mc:Fallback xmlns="">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p:spTree>
    <p:extLst>
      <p:ext uri="{BB962C8B-B14F-4D97-AF65-F5344CB8AC3E}">
        <p14:creationId xmlns:p14="http://schemas.microsoft.com/office/powerpoint/2010/main" val="514335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9315" y="5679440"/>
            <a:ext cx="3989833" cy="4610100"/>
          </a:xfrm>
          <a:prstGeom prst="rect">
            <a:avLst/>
          </a:prstGeom>
        </p:spPr>
      </p:pic>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mc:AlternateContent xmlns:mc="http://schemas.openxmlformats.org/markup-compatibility/2006">
        <mc:Choice xmlns:a14="http://schemas.microsoft.com/office/drawing/2010/main" Requires="a14">
          <p:sp>
            <p:nvSpPr>
              <p:cNvPr id="21" name="Rectangle 20"/>
              <p:cNvSpPr/>
              <p:nvPr/>
            </p:nvSpPr>
            <p:spPr>
              <a:xfrm>
                <a:off x="3657600" y="2417822"/>
                <a:ext cx="12877800" cy="5399427"/>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𝑛</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ủ</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𝑛</m:t>
                        </m:r>
                      </m:den>
                    </m:f>
                    <m:r>
                      <a:rPr lang="en-US" sz="4000" i="1">
                        <a:solidFill>
                          <a:srgbClr val="000000"/>
                        </a:solidFill>
                        <a:effectLst/>
                        <a:latin typeface="Cambria Math" panose="02040503050406030204" pitchFamily="18" charset="0"/>
                        <a:ea typeface="Times New Roman" panose="02020603050405020304" pitchFamily="18" charset="0"/>
                      </a:rPr>
                      <m:t> </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n ∈ 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100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ủ</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100</m:t>
                        </m:r>
                      </m:den>
                    </m:f>
                  </m:oMath>
                </a14:m>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3657600" y="2417822"/>
                <a:ext cx="12877800" cy="5399427"/>
              </a:xfrm>
              <a:prstGeom prst="rect">
                <a:avLst/>
              </a:prstGeom>
              <a:blipFill>
                <a:blip r:embed="rId6"/>
                <a:stretch>
                  <a:fillRect l="-1514" b="-2260"/>
                </a:stretch>
              </a:blipFill>
            </p:spPr>
            <p:txBody>
              <a:bodyPr/>
              <a:lstStyle/>
              <a:p>
                <a:r>
                  <a:rPr lang="en-US">
                    <a:noFill/>
                  </a:rPr>
                  <a:t> </a:t>
                </a:r>
              </a:p>
            </p:txBody>
          </p:sp>
        </mc:Fallback>
      </mc:AlternateContent>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a:solidFill>
                  <a:srgbClr val="C00000"/>
                </a:solidFill>
                <a:latin typeface="Arial" panose="020B0604020202020204" pitchFamily="34" charset="0"/>
                <a:cs typeface="Arial" panose="020B0604020202020204" pitchFamily="34" charset="0"/>
              </a:rPr>
              <a:t>KẾT LUẬN</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1">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xmlns:a14="http://schemas.microsoft.com/office/drawing/2010/main">
        <mc:Choice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a:solidFill>
                      <a:schemeClr val="tx2"/>
                    </a:solidFill>
                    <a:latin typeface="Arial" panose="020B0604020202020204" pitchFamily="34" charset="0"/>
                    <a:cs typeface="Arial" panose="020B0604020202020204" pitchFamily="34" charset="0"/>
                  </a:rPr>
                  <a:t>Luyện </a:t>
                </a:r>
                <a:r>
                  <a:rPr lang="en-US" sz="4400" b="1" dirty="0" err="1">
                    <a:solidFill>
                      <a:schemeClr val="tx2"/>
                    </a:solidFill>
                    <a:latin typeface="Arial" panose="020B0604020202020204" pitchFamily="34" charset="0"/>
                    <a:cs typeface="Arial" panose="020B0604020202020204" pitchFamily="34" charset="0"/>
                  </a:rPr>
                  <a:t>tập</a:t>
                </a:r>
                <a:r>
                  <a:rPr lang="en-US" sz="4400" b="1" dirty="0">
                    <a:solidFill>
                      <a:schemeClr val="tx2"/>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Tính</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a:t>
                </a:r>
              </a:p>
              <a:p>
                <a:pPr algn="just">
                  <a:lnSpc>
                    <a:spcPct val="150000"/>
                  </a:lnSpc>
                </a:pPr>
                <a:r>
                  <a:rPr lang="en-US" sz="4400" dirty="0">
                    <a:latin typeface="Arial" panose="020B0604020202020204" pitchFamily="34" charset="0"/>
                    <a:cs typeface="Arial" panose="020B0604020202020204" pitchFamily="34" charset="0"/>
                  </a:rPr>
                  <a:t>b) 17%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2"/>
                <a:stretch>
                  <a:fillRect l="-3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677525" y="1257300"/>
                <a:ext cx="5334000" cy="7170937"/>
              </a:xfrm>
              <a:prstGeom prst="rect">
                <a:avLst/>
              </a:prstGeom>
            </p:spPr>
            <p:txBody>
              <a:bodyPr wrap="square">
                <a:spAutoFit/>
              </a:bodyPr>
              <a:lstStyle/>
              <a:p>
                <a:pPr algn="ctr">
                  <a:lnSpc>
                    <a:spcPct val="150000"/>
                  </a:lnSpc>
                  <a:spcBef>
                    <a:spcPts val="600"/>
                  </a:spcBef>
                  <a:spcAft>
                    <a:spcPts val="600"/>
                  </a:spcAft>
                </a:pPr>
                <a:r>
                  <a:rPr lang="en-GB" sz="4400" b="1" dirty="0" err="1">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4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endParaRPr lang="en-GB" sz="4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17%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1 200 . </a:t>
                </a:r>
                <a14:m>
                  <m:oMath xmlns:m="http://schemas.openxmlformats.org/officeDocument/2006/math">
                    <m:f>
                      <m:fPr>
                        <m:ctrlPr>
                          <a:rPr lang="en-US" sz="4400" i="1">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77525" y="1257300"/>
                <a:ext cx="5334000" cy="7170937"/>
              </a:xfrm>
              <a:prstGeom prst="rect">
                <a:avLst/>
              </a:prstGeom>
              <a:blipFill rotWithShape="0">
                <a:blip r:embed="rId3"/>
                <a:stretch>
                  <a:fillRect l="-4686" r="-4229"/>
                </a:stretch>
              </a:blipFill>
            </p:spPr>
            <p:txBody>
              <a:bodyPr/>
              <a:lstStyle/>
              <a:p>
                <a:r>
                  <a:rPr lang="en-US">
                    <a:noFill/>
                  </a:rPr>
                  <a:t> </a:t>
                </a:r>
              </a:p>
            </p:txBody>
          </p:sp>
        </mc:Fallback>
      </mc:AlternateContent>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5524500"/>
            <a:ext cx="3733800" cy="3733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1564</Words>
  <Application>Microsoft Office PowerPoint</Application>
  <PresentationFormat>Custom</PresentationFormat>
  <Paragraphs>109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Wingdings</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2024-04-24T01:22:10Z</dcterms:modified>
  <dc:identifier>DAEs52c6gtQ</dc:identifier>
</cp:coreProperties>
</file>