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256" r:id="rId2"/>
    <p:sldId id="292" r:id="rId3"/>
    <p:sldId id="293" r:id="rId4"/>
    <p:sldId id="265" r:id="rId5"/>
    <p:sldId id="275" r:id="rId6"/>
  </p:sldIdLst>
  <p:sldSz cx="9144000" cy="5143500" type="screen16x9"/>
  <p:notesSz cx="6858000" cy="9144000"/>
  <p:embeddedFontLst>
    <p:embeddedFont>
      <p:font typeface="Oswald" panose="020B0604020202020204" charset="0"/>
      <p:regular r:id="rId8"/>
      <p:bold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  <p:embeddedFont>
      <p:font typeface="Oswald SemiBold" panose="020B0604020202020204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8FF"/>
    <a:srgbClr val="8DCDB9"/>
    <a:srgbClr val="FBEFC1"/>
    <a:srgbClr val="F2D7CA"/>
    <a:srgbClr val="CBE3F1"/>
    <a:srgbClr val="E8C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ED66A08-22AC-41CB-B9F2-5A2E0BB2211F}">
  <a:tblStyle styleId="{AED66A08-22AC-41CB-B9F2-5A2E0BB221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396" y="120"/>
      </p:cViewPr>
      <p:guideLst>
        <p:guide orient="horz" pos="32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c1c92de1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c1c92de1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43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8c073b35a6_0_207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8c073b35a6_0_207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g8c073b35a6_0_21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6" name="Google Shape;916;g8c073b35a6_0_21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666200" y="1415203"/>
            <a:ext cx="3445800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666200" y="3074800"/>
            <a:ext cx="2259300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160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1600"/>
              </a:spcBef>
              <a:spcAft>
                <a:spcPts val="160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-5200701" flipH="1">
            <a:off x="3205428" y="-359657"/>
            <a:ext cx="7321312" cy="5052313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-4690715" flipH="1">
            <a:off x="3996815" y="153827"/>
            <a:ext cx="6293724" cy="4343192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482722" flipH="1">
            <a:off x="4086" y="-473710"/>
            <a:ext cx="1761515" cy="1121102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486729">
            <a:off x="1738751" y="240157"/>
            <a:ext cx="406063" cy="406063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-1168301" flipH="1">
            <a:off x="-97516" y="-510335"/>
            <a:ext cx="1849569" cy="1177175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flipH="1">
            <a:off x="963412" y="4345549"/>
            <a:ext cx="2208527" cy="1153121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 rot="486435">
            <a:off x="1537523" y="4294613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2_1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>
            <a:off x="2163150" y="390525"/>
            <a:ext cx="4817700" cy="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>
            <a:off x="1774313" y="2569358"/>
            <a:ext cx="16851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2"/>
          </p:nvPr>
        </p:nvSpPr>
        <p:spPr>
          <a:xfrm>
            <a:off x="1166800" y="2940500"/>
            <a:ext cx="29001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3"/>
          </p:nvPr>
        </p:nvSpPr>
        <p:spPr>
          <a:xfrm>
            <a:off x="5684688" y="2569336"/>
            <a:ext cx="1685100" cy="5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2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2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6"/>
          <p:cNvSpPr txBox="1">
            <a:spLocks noGrp="1"/>
          </p:cNvSpPr>
          <p:nvPr>
            <p:ph type="subTitle" idx="4"/>
          </p:nvPr>
        </p:nvSpPr>
        <p:spPr>
          <a:xfrm>
            <a:off x="5077175" y="2940521"/>
            <a:ext cx="2900100" cy="9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45" name="Google Shape;145;p16"/>
          <p:cNvSpPr/>
          <p:nvPr/>
        </p:nvSpPr>
        <p:spPr>
          <a:xfrm rot="-6784793" flipH="1">
            <a:off x="-578672" y="4142151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6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6"/>
          <p:cNvSpPr/>
          <p:nvPr/>
        </p:nvSpPr>
        <p:spPr>
          <a:xfrm rot="-8437101" flipH="1">
            <a:off x="-598154" y="4165791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6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6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2_1_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title"/>
          </p:nvPr>
        </p:nvSpPr>
        <p:spPr>
          <a:xfrm>
            <a:off x="2670825" y="390380"/>
            <a:ext cx="38025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632676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ubTitle" idx="2"/>
          </p:nvPr>
        </p:nvSpPr>
        <p:spPr>
          <a:xfrm>
            <a:off x="650013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3"/>
          </p:nvPr>
        </p:nvSpPr>
        <p:spPr>
          <a:xfrm>
            <a:off x="3436750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4"/>
          </p:nvPr>
        </p:nvSpPr>
        <p:spPr>
          <a:xfrm>
            <a:off x="3454163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5"/>
          </p:nvPr>
        </p:nvSpPr>
        <p:spPr>
          <a:xfrm>
            <a:off x="6217213" y="3381850"/>
            <a:ext cx="22941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 sz="2100" b="1">
                <a:solidFill>
                  <a:srgbClr val="F6B26B"/>
                </a:solidFill>
              </a:defRPr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 sz="21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subTitle" idx="6"/>
          </p:nvPr>
        </p:nvSpPr>
        <p:spPr>
          <a:xfrm>
            <a:off x="6217038" y="3707850"/>
            <a:ext cx="22941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/>
          <p:nvPr/>
        </p:nvSpPr>
        <p:spPr>
          <a:xfrm rot="-4015207">
            <a:off x="-505197" y="-134514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"/>
          <p:cNvSpPr/>
          <p:nvPr/>
        </p:nvSpPr>
        <p:spPr>
          <a:xfrm rot="-4016813" flipH="1">
            <a:off x="529847" y="567615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7"/>
          <p:cNvSpPr/>
          <p:nvPr/>
        </p:nvSpPr>
        <p:spPr>
          <a:xfrm rot="-2362899">
            <a:off x="-524679" y="-209663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7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1"/>
          <p:cNvSpPr txBox="1">
            <a:spLocks noGrp="1"/>
          </p:cNvSpPr>
          <p:nvPr>
            <p:ph type="title"/>
          </p:nvPr>
        </p:nvSpPr>
        <p:spPr>
          <a:xfrm>
            <a:off x="3152700" y="390525"/>
            <a:ext cx="2838600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06" name="Google Shape;206;p21"/>
          <p:cNvSpPr txBox="1">
            <a:spLocks noGrp="1"/>
          </p:cNvSpPr>
          <p:nvPr>
            <p:ph type="subTitle" idx="1"/>
          </p:nvPr>
        </p:nvSpPr>
        <p:spPr>
          <a:xfrm>
            <a:off x="997325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21"/>
          <p:cNvSpPr txBox="1">
            <a:spLocks noGrp="1"/>
          </p:cNvSpPr>
          <p:nvPr>
            <p:ph type="subTitle" idx="2"/>
          </p:nvPr>
        </p:nvSpPr>
        <p:spPr>
          <a:xfrm>
            <a:off x="997325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08" name="Google Shape;208;p21"/>
          <p:cNvSpPr txBox="1">
            <a:spLocks noGrp="1"/>
          </p:cNvSpPr>
          <p:nvPr>
            <p:ph type="subTitle" idx="3"/>
          </p:nvPr>
        </p:nvSpPr>
        <p:spPr>
          <a:xfrm>
            <a:off x="3497500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 txBox="1">
            <a:spLocks noGrp="1"/>
          </p:cNvSpPr>
          <p:nvPr>
            <p:ph type="subTitle" idx="4"/>
          </p:nvPr>
        </p:nvSpPr>
        <p:spPr>
          <a:xfrm>
            <a:off x="3497500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0" name="Google Shape;210;p21"/>
          <p:cNvSpPr txBox="1">
            <a:spLocks noGrp="1"/>
          </p:cNvSpPr>
          <p:nvPr>
            <p:ph type="subTitle" idx="5"/>
          </p:nvPr>
        </p:nvSpPr>
        <p:spPr>
          <a:xfrm>
            <a:off x="5997675" y="1839800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subTitle" idx="6"/>
          </p:nvPr>
        </p:nvSpPr>
        <p:spPr>
          <a:xfrm>
            <a:off x="5997675" y="2148500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2" name="Google Shape;212;p21"/>
          <p:cNvSpPr txBox="1">
            <a:spLocks noGrp="1"/>
          </p:cNvSpPr>
          <p:nvPr>
            <p:ph type="subTitle" idx="7"/>
          </p:nvPr>
        </p:nvSpPr>
        <p:spPr>
          <a:xfrm>
            <a:off x="997325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1"/>
          <p:cNvSpPr txBox="1">
            <a:spLocks noGrp="1"/>
          </p:cNvSpPr>
          <p:nvPr>
            <p:ph type="subTitle" idx="8"/>
          </p:nvPr>
        </p:nvSpPr>
        <p:spPr>
          <a:xfrm>
            <a:off x="997325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4" name="Google Shape;214;p21"/>
          <p:cNvSpPr txBox="1">
            <a:spLocks noGrp="1"/>
          </p:cNvSpPr>
          <p:nvPr>
            <p:ph type="subTitle" idx="9"/>
          </p:nvPr>
        </p:nvSpPr>
        <p:spPr>
          <a:xfrm>
            <a:off x="3497500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1"/>
          <p:cNvSpPr txBox="1">
            <a:spLocks noGrp="1"/>
          </p:cNvSpPr>
          <p:nvPr>
            <p:ph type="subTitle" idx="13"/>
          </p:nvPr>
        </p:nvSpPr>
        <p:spPr>
          <a:xfrm>
            <a:off x="3497500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 txBox="1">
            <a:spLocks noGrp="1"/>
          </p:cNvSpPr>
          <p:nvPr>
            <p:ph type="subTitle" idx="14"/>
          </p:nvPr>
        </p:nvSpPr>
        <p:spPr>
          <a:xfrm>
            <a:off x="5997675" y="3202375"/>
            <a:ext cx="13164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 b="1">
                <a:solidFill>
                  <a:srgbClr val="F6B26B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 b="1">
                <a:solidFill>
                  <a:srgbClr val="F6B26B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1"/>
          <p:cNvSpPr txBox="1">
            <a:spLocks noGrp="1"/>
          </p:cNvSpPr>
          <p:nvPr>
            <p:ph type="subTitle" idx="15"/>
          </p:nvPr>
        </p:nvSpPr>
        <p:spPr>
          <a:xfrm>
            <a:off x="5997675" y="3511075"/>
            <a:ext cx="21294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218" name="Google Shape;218;p21"/>
          <p:cNvSpPr/>
          <p:nvPr/>
        </p:nvSpPr>
        <p:spPr>
          <a:xfrm rot="2403701">
            <a:off x="-780947" y="4345721"/>
            <a:ext cx="2208790" cy="1153258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1"/>
          <p:cNvSpPr/>
          <p:nvPr/>
        </p:nvSpPr>
        <p:spPr>
          <a:xfrm rot="4617780" flipH="1">
            <a:off x="240630" y="4438401"/>
            <a:ext cx="638354" cy="638354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1"/>
          <p:cNvSpPr/>
          <p:nvPr/>
        </p:nvSpPr>
        <p:spPr>
          <a:xfrm rot="4369112" flipH="1">
            <a:off x="8123105" y="23874"/>
            <a:ext cx="1614776" cy="1027938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1"/>
          <p:cNvSpPr/>
          <p:nvPr/>
        </p:nvSpPr>
        <p:spPr>
          <a:xfrm rot="4370985">
            <a:off x="8212335" y="524537"/>
            <a:ext cx="372357" cy="372357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1"/>
          <p:cNvSpPr/>
          <p:nvPr/>
        </p:nvSpPr>
        <p:spPr>
          <a:xfrm rot="2716857" flipH="1">
            <a:off x="8066957" y="-53120"/>
            <a:ext cx="1695627" cy="1079357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7_2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/>
          <p:nvPr/>
        </p:nvSpPr>
        <p:spPr>
          <a:xfrm rot="8565215">
            <a:off x="5551060" y="1325706"/>
            <a:ext cx="6444369" cy="4700410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5"/>
          <p:cNvSpPr/>
          <p:nvPr/>
        </p:nvSpPr>
        <p:spPr>
          <a:xfrm rot="8353851">
            <a:off x="5580951" y="1155935"/>
            <a:ext cx="6443273" cy="4699954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8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"/>
          <p:cNvSpPr/>
          <p:nvPr/>
        </p:nvSpPr>
        <p:spPr>
          <a:xfrm rot="8565322">
            <a:off x="6920077" y="3790171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6"/>
          <p:cNvSpPr/>
          <p:nvPr/>
        </p:nvSpPr>
        <p:spPr>
          <a:xfrm rot="8353947">
            <a:off x="6937069" y="3694179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6"/>
          <p:cNvSpPr/>
          <p:nvPr/>
        </p:nvSpPr>
        <p:spPr>
          <a:xfrm rot="8565322">
            <a:off x="-904223" y="-1413879"/>
            <a:ext cx="3645687" cy="2659108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6"/>
          <p:cNvSpPr/>
          <p:nvPr/>
        </p:nvSpPr>
        <p:spPr>
          <a:xfrm rot="8353947">
            <a:off x="-887231" y="-1509871"/>
            <a:ext cx="3644929" cy="2658799"/>
          </a:xfrm>
          <a:custGeom>
            <a:avLst/>
            <a:gdLst/>
            <a:ahLst/>
            <a:cxnLst/>
            <a:rect l="l" t="t" r="r" b="b"/>
            <a:pathLst>
              <a:path w="142351" h="98234" extrusionOk="0">
                <a:moveTo>
                  <a:pt x="81862" y="0"/>
                </a:moveTo>
                <a:cubicBezTo>
                  <a:pt x="65570" y="0"/>
                  <a:pt x="64109" y="29096"/>
                  <a:pt x="45181" y="48872"/>
                </a:cubicBezTo>
                <a:cubicBezTo>
                  <a:pt x="34707" y="59813"/>
                  <a:pt x="6721" y="52075"/>
                  <a:pt x="2951" y="71122"/>
                </a:cubicBezTo>
                <a:cubicBezTo>
                  <a:pt x="1" y="86034"/>
                  <a:pt x="15920" y="98234"/>
                  <a:pt x="28240" y="98234"/>
                </a:cubicBezTo>
                <a:cubicBezTo>
                  <a:pt x="28734" y="98234"/>
                  <a:pt x="29223" y="98214"/>
                  <a:pt x="29704" y="98174"/>
                </a:cubicBezTo>
                <a:cubicBezTo>
                  <a:pt x="44940" y="96927"/>
                  <a:pt x="55602" y="88909"/>
                  <a:pt x="70683" y="88909"/>
                </a:cubicBezTo>
                <a:cubicBezTo>
                  <a:pt x="72540" y="88909"/>
                  <a:pt x="74463" y="89031"/>
                  <a:pt x="76470" y="89301"/>
                </a:cubicBezTo>
                <a:cubicBezTo>
                  <a:pt x="83132" y="90208"/>
                  <a:pt x="89465" y="91284"/>
                  <a:pt x="95552" y="91284"/>
                </a:cubicBezTo>
                <a:cubicBezTo>
                  <a:pt x="104248" y="91284"/>
                  <a:pt x="112441" y="89087"/>
                  <a:pt x="120368" y="81062"/>
                </a:cubicBezTo>
                <a:cubicBezTo>
                  <a:pt x="129308" y="71989"/>
                  <a:pt x="142351" y="47138"/>
                  <a:pt x="140816" y="34228"/>
                </a:cubicBezTo>
                <a:cubicBezTo>
                  <a:pt x="138615" y="15382"/>
                  <a:pt x="119601" y="22320"/>
                  <a:pt x="101155" y="8710"/>
                </a:cubicBezTo>
                <a:cubicBezTo>
                  <a:pt x="92850" y="2568"/>
                  <a:pt x="86702" y="0"/>
                  <a:pt x="81862" y="0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7"/>
          <p:cNvSpPr/>
          <p:nvPr/>
        </p:nvSpPr>
        <p:spPr>
          <a:xfrm rot="-6784793" flipH="1">
            <a:off x="-578672" y="4142151"/>
            <a:ext cx="1614735" cy="102791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solidFill>
            <a:srgbClr val="B4A7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7"/>
          <p:cNvSpPr/>
          <p:nvPr/>
        </p:nvSpPr>
        <p:spPr>
          <a:xfrm rot="-6783187">
            <a:off x="456372" y="4095607"/>
            <a:ext cx="372334" cy="372334"/>
          </a:xfrm>
          <a:prstGeom prst="ellipse">
            <a:avLst/>
          </a:prstGeom>
          <a:solidFill>
            <a:srgbClr val="D9D2E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7"/>
          <p:cNvSpPr/>
          <p:nvPr/>
        </p:nvSpPr>
        <p:spPr>
          <a:xfrm rot="-8437101" flipH="1">
            <a:off x="-598154" y="4165791"/>
            <a:ext cx="1695715" cy="1079429"/>
          </a:xfrm>
          <a:custGeom>
            <a:avLst/>
            <a:gdLst/>
            <a:ahLst/>
            <a:cxnLst/>
            <a:rect l="l" t="t" r="r" b="b"/>
            <a:pathLst>
              <a:path w="156780" h="99750" extrusionOk="0">
                <a:moveTo>
                  <a:pt x="78442" y="1"/>
                </a:moveTo>
                <a:cubicBezTo>
                  <a:pt x="38913" y="1"/>
                  <a:pt x="0" y="20209"/>
                  <a:pt x="10798" y="53477"/>
                </a:cubicBezTo>
                <a:cubicBezTo>
                  <a:pt x="16027" y="69606"/>
                  <a:pt x="25323" y="73597"/>
                  <a:pt x="36170" y="73597"/>
                </a:cubicBezTo>
                <a:cubicBezTo>
                  <a:pt x="46794" y="73597"/>
                  <a:pt x="58906" y="69768"/>
                  <a:pt x="70140" y="69768"/>
                </a:cubicBezTo>
                <a:cubicBezTo>
                  <a:pt x="75093" y="69768"/>
                  <a:pt x="79875" y="70512"/>
                  <a:pt x="84284" y="72657"/>
                </a:cubicBezTo>
                <a:cubicBezTo>
                  <a:pt x="98093" y="79362"/>
                  <a:pt x="96492" y="99276"/>
                  <a:pt x="116673" y="99743"/>
                </a:cubicBezTo>
                <a:cubicBezTo>
                  <a:pt x="116864" y="99747"/>
                  <a:pt x="117055" y="99749"/>
                  <a:pt x="117244" y="99749"/>
                </a:cubicBezTo>
                <a:cubicBezTo>
                  <a:pt x="135157" y="99749"/>
                  <a:pt x="147886" y="81163"/>
                  <a:pt x="150164" y="65418"/>
                </a:cubicBezTo>
                <a:cubicBezTo>
                  <a:pt x="156779" y="19541"/>
                  <a:pt x="117312" y="1"/>
                  <a:pt x="78442" y="1"/>
                </a:cubicBezTo>
                <a:close/>
              </a:path>
            </a:pathLst>
          </a:custGeom>
          <a:noFill/>
          <a:ln w="9525" cap="flat" cmpd="sng">
            <a:solidFill>
              <a:srgbClr val="351C7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7"/>
          <p:cNvSpPr/>
          <p:nvPr/>
        </p:nvSpPr>
        <p:spPr>
          <a:xfrm rot="-8100000">
            <a:off x="7813310" y="-166148"/>
            <a:ext cx="2208979" cy="1153357"/>
          </a:xfrm>
          <a:custGeom>
            <a:avLst/>
            <a:gdLst/>
            <a:ahLst/>
            <a:cxnLst/>
            <a:rect l="l" t="t" r="r" b="b"/>
            <a:pathLst>
              <a:path w="263626" h="137645" extrusionOk="0">
                <a:moveTo>
                  <a:pt x="75120" y="1"/>
                </a:moveTo>
                <a:cubicBezTo>
                  <a:pt x="68706" y="1"/>
                  <a:pt x="61958" y="879"/>
                  <a:pt x="54916" y="2857"/>
                </a:cubicBezTo>
                <a:cubicBezTo>
                  <a:pt x="12926" y="14572"/>
                  <a:pt x="1" y="57071"/>
                  <a:pt x="4171" y="85436"/>
                </a:cubicBezTo>
                <a:cubicBezTo>
                  <a:pt x="7164" y="105810"/>
                  <a:pt x="18083" y="123096"/>
                  <a:pt x="32950" y="136340"/>
                </a:cubicBezTo>
                <a:cubicBezTo>
                  <a:pt x="33427" y="136785"/>
                  <a:pt x="33937" y="137199"/>
                  <a:pt x="34446" y="137645"/>
                </a:cubicBezTo>
                <a:lnTo>
                  <a:pt x="222558" y="136976"/>
                </a:lnTo>
                <a:cubicBezTo>
                  <a:pt x="222558" y="136976"/>
                  <a:pt x="263625" y="118735"/>
                  <a:pt x="262670" y="81902"/>
                </a:cubicBezTo>
                <a:cubicBezTo>
                  <a:pt x="261989" y="56448"/>
                  <a:pt x="243231" y="40404"/>
                  <a:pt x="222985" y="40404"/>
                </a:cubicBezTo>
                <a:cubicBezTo>
                  <a:pt x="213910" y="40404"/>
                  <a:pt x="204537" y="43627"/>
                  <a:pt x="196358" y="50672"/>
                </a:cubicBezTo>
                <a:cubicBezTo>
                  <a:pt x="187785" y="58047"/>
                  <a:pt x="180194" y="61025"/>
                  <a:pt x="173382" y="61025"/>
                </a:cubicBezTo>
                <a:cubicBezTo>
                  <a:pt x="159200" y="61025"/>
                  <a:pt x="148399" y="48116"/>
                  <a:pt x="139151" y="35105"/>
                </a:cubicBezTo>
                <a:cubicBezTo>
                  <a:pt x="127871" y="19261"/>
                  <a:pt x="105156" y="1"/>
                  <a:pt x="75120" y="1"/>
                </a:cubicBezTo>
                <a:close/>
              </a:path>
            </a:pathLst>
          </a:cu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7"/>
          <p:cNvSpPr/>
          <p:nvPr/>
        </p:nvSpPr>
        <p:spPr>
          <a:xfrm rot="-5886435" flipH="1">
            <a:off x="8348682" y="235479"/>
            <a:ext cx="638178" cy="638178"/>
          </a:xfrm>
          <a:prstGeom prst="ellipse">
            <a:avLst/>
          </a:prstGeom>
          <a:noFill/>
          <a:ln w="9525" cap="flat" cmpd="sng">
            <a:solidFill>
              <a:srgbClr val="20124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81000"/>
            <a:ext cx="7704000" cy="5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3500"/>
              <a:buFont typeface="Oswald SemiBold"/>
              <a:buNone/>
              <a:defRPr sz="3500">
                <a:solidFill>
                  <a:srgbClr val="20124D"/>
                </a:solidFill>
                <a:latin typeface="Oswald SemiBold"/>
                <a:ea typeface="Oswald SemiBold"/>
                <a:cs typeface="Oswald SemiBold"/>
                <a:sym typeface="Oswald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●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20124D"/>
              </a:buClr>
              <a:buSzPts val="1400"/>
              <a:buFont typeface="Oswald"/>
              <a:buChar char="○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20124D"/>
              </a:buClr>
              <a:buSzPts val="1400"/>
              <a:buFont typeface="Oswald"/>
              <a:buChar char="■"/>
              <a:defRPr>
                <a:solidFill>
                  <a:srgbClr val="20124D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2" r:id="rId3"/>
    <p:sldLayoutId id="2147483663" r:id="rId4"/>
    <p:sldLayoutId id="2147483667" r:id="rId5"/>
    <p:sldLayoutId id="2147483671" r:id="rId6"/>
    <p:sldLayoutId id="2147483672" r:id="rId7"/>
    <p:sldLayoutId id="2147483673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3"/>
          <p:cNvSpPr txBox="1">
            <a:spLocks noGrp="1"/>
          </p:cNvSpPr>
          <p:nvPr>
            <p:ph type="ctrTitle"/>
          </p:nvPr>
        </p:nvSpPr>
        <p:spPr>
          <a:xfrm>
            <a:off x="666200" y="1290709"/>
            <a:ext cx="3591253" cy="16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20124D"/>
                </a:solidFill>
              </a:rPr>
              <a:t>UNIT 7: TRAFFIC</a:t>
            </a:r>
            <a:endParaRPr sz="6000" dirty="0">
              <a:solidFill>
                <a:srgbClr val="20124D"/>
              </a:solidFill>
            </a:endParaRPr>
          </a:p>
        </p:txBody>
      </p:sp>
      <p:sp>
        <p:nvSpPr>
          <p:cNvPr id="297" name="Google Shape;297;p33"/>
          <p:cNvSpPr txBox="1">
            <a:spLocks noGrp="1"/>
          </p:cNvSpPr>
          <p:nvPr>
            <p:ph type="subTitle" idx="1"/>
          </p:nvPr>
        </p:nvSpPr>
        <p:spPr>
          <a:xfrm>
            <a:off x="659582" y="3175363"/>
            <a:ext cx="3611129" cy="68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Lesson 3: A closer look 2</a:t>
            </a:r>
            <a:endParaRPr sz="2400" dirty="0"/>
          </a:p>
        </p:txBody>
      </p:sp>
      <p:sp>
        <p:nvSpPr>
          <p:cNvPr id="403" name="Google Shape;403;p33"/>
          <p:cNvSpPr/>
          <p:nvPr/>
        </p:nvSpPr>
        <p:spPr>
          <a:xfrm>
            <a:off x="4572000" y="3757154"/>
            <a:ext cx="4281047" cy="16"/>
          </a:xfrm>
          <a:custGeom>
            <a:avLst/>
            <a:gdLst/>
            <a:ahLst/>
            <a:cxnLst/>
            <a:rect l="l" t="t" r="r" b="b"/>
            <a:pathLst>
              <a:path w="268910" h="1" fill="none" extrusionOk="0">
                <a:moveTo>
                  <a:pt x="0" y="1"/>
                </a:moveTo>
                <a:lnTo>
                  <a:pt x="268910" y="1"/>
                </a:lnTo>
              </a:path>
            </a:pathLst>
          </a:custGeom>
          <a:noFill/>
          <a:ln w="9550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37"/>
          <p:cNvSpPr txBox="1">
            <a:spLocks noGrp="1"/>
          </p:cNvSpPr>
          <p:nvPr>
            <p:ph type="title"/>
          </p:nvPr>
        </p:nvSpPr>
        <p:spPr>
          <a:xfrm>
            <a:off x="542167" y="153153"/>
            <a:ext cx="7485132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1. </a:t>
            </a:r>
            <a:r>
              <a:rPr lang="en-US" sz="2400" dirty="0"/>
              <a:t>Write sentences with It. Use these cues.</a:t>
            </a:r>
            <a:br>
              <a:rPr lang="en-US" sz="2400" dirty="0"/>
            </a:br>
            <a:endParaRPr sz="2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0EA7C5-2530-266E-D624-766CB7211FF1}"/>
              </a:ext>
            </a:extLst>
          </p:cNvPr>
          <p:cNvSpPr txBox="1"/>
          <p:nvPr/>
        </p:nvSpPr>
        <p:spPr>
          <a:xfrm>
            <a:off x="542167" y="624715"/>
            <a:ext cx="6450700" cy="4104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1. 700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/ my flat / Youth Club.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2. 5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(km) / my village/ nearest town.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3. about 120 km/ Ho Chi Minh City /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Vung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Tau.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4. 384,400 km / the Earth / the Moon. </a:t>
            </a:r>
          </a:p>
          <a:p>
            <a:pPr>
              <a:lnSpc>
                <a:spcPct val="114000"/>
              </a:lnSpc>
            </a:pPr>
            <a:endParaRPr lang="en-US" sz="23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5. not very far / Ha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lang="en-US" sz="2300" dirty="0" err="1">
                <a:latin typeface="Calibri" panose="020F0502020204030204" pitchFamily="34" charset="0"/>
                <a:cs typeface="Calibri" panose="020F0502020204030204" pitchFamily="34" charset="0"/>
              </a:rPr>
              <a:t>Noi</a:t>
            </a: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Bai Airport.</a:t>
            </a:r>
          </a:p>
          <a:p>
            <a:pPr>
              <a:lnSpc>
                <a:spcPct val="114000"/>
              </a:lnSpc>
            </a:pPr>
            <a:r>
              <a:rPr lang="en-US" sz="2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711E24A-7E7F-A8BF-9430-7E30309061CA}"/>
              </a:ext>
            </a:extLst>
          </p:cNvPr>
          <p:cNvSpPr txBox="1"/>
          <p:nvPr/>
        </p:nvSpPr>
        <p:spPr>
          <a:xfrm>
            <a:off x="784927" y="1051964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700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metres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 my flat to the Youth Club.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7094D3-C4AD-4F3D-1861-273C35AADDFC}"/>
              </a:ext>
            </a:extLst>
          </p:cNvPr>
          <p:cNvSpPr txBox="1"/>
          <p:nvPr/>
        </p:nvSpPr>
        <p:spPr>
          <a:xfrm>
            <a:off x="784927" y="1862362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5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kilometres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from my village to the nearest town.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124513-BB24-8E80-D089-B691B6A7388B}"/>
              </a:ext>
            </a:extLst>
          </p:cNvPr>
          <p:cNvSpPr txBox="1"/>
          <p:nvPr/>
        </p:nvSpPr>
        <p:spPr>
          <a:xfrm>
            <a:off x="784927" y="2634808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120 km from Ho Chi Minh City to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Vung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Tau.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2E40CA-F631-4BC2-702B-13EB3B058623}"/>
              </a:ext>
            </a:extLst>
          </p:cNvPr>
          <p:cNvSpPr txBox="1"/>
          <p:nvPr/>
        </p:nvSpPr>
        <p:spPr>
          <a:xfrm>
            <a:off x="784927" y="3423438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about 384,400 km from the Earth to the Moon.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2127E6-115A-32DF-F1A2-EDFCF9DDF93C}"/>
              </a:ext>
            </a:extLst>
          </p:cNvPr>
          <p:cNvSpPr txBox="1"/>
          <p:nvPr/>
        </p:nvSpPr>
        <p:spPr>
          <a:xfrm>
            <a:off x="784927" y="4238410"/>
            <a:ext cx="81001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It is not very far from Ha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centre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 </a:t>
            </a:r>
            <a:r>
              <a:rPr lang="en-US" sz="2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Noi</a:t>
            </a:r>
            <a:r>
              <a:rPr lang="en-US" sz="2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Bai Airport. </a:t>
            </a:r>
            <a:endParaRPr lang="en-US" sz="2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4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22;p37">
            <a:extLst>
              <a:ext uri="{FF2B5EF4-FFF2-40B4-BE49-F238E27FC236}">
                <a16:creationId xmlns:a16="http://schemas.microsoft.com/office/drawing/2014/main" id="{860C83BF-A0A6-0655-EB85-887A5641105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66" y="120785"/>
            <a:ext cx="7986838" cy="51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 2. </a:t>
            </a:r>
            <a:r>
              <a:rPr lang="en-US" sz="2400" dirty="0"/>
              <a:t>Work in pairs. Ask and answer questions about distances in your </a:t>
            </a:r>
            <a:r>
              <a:rPr lang="en-US" sz="2400" dirty="0" err="1"/>
              <a:t>neighbourhood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84590-DE17-18BC-D13A-69E6F1DB7ECC}"/>
              </a:ext>
            </a:extLst>
          </p:cNvPr>
          <p:cNvSpPr txBox="1"/>
          <p:nvPr/>
        </p:nvSpPr>
        <p:spPr>
          <a:xfrm>
            <a:off x="339866" y="1022272"/>
            <a:ext cx="142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FB39C92-47B7-8EA4-D8BF-3B287C920314}"/>
              </a:ext>
            </a:extLst>
          </p:cNvPr>
          <p:cNvSpPr/>
          <p:nvPr/>
        </p:nvSpPr>
        <p:spPr>
          <a:xfrm>
            <a:off x="3560495" y="1483937"/>
            <a:ext cx="3072490" cy="519300"/>
          </a:xfrm>
          <a:prstGeom prst="wedgeRoundRectCallout">
            <a:avLst>
              <a:gd name="adj1" fmla="val -30023"/>
              <a:gd name="adj2" fmla="val 128859"/>
              <a:gd name="adj3" fmla="val 16667"/>
            </a:avLst>
          </a:prstGeom>
          <a:solidFill>
            <a:srgbClr val="F6E8FF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It is about 3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kilometres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A5544967-EBE6-039B-2270-4F2C69F1B54C}"/>
              </a:ext>
            </a:extLst>
          </p:cNvPr>
          <p:cNvSpPr/>
          <p:nvPr/>
        </p:nvSpPr>
        <p:spPr>
          <a:xfrm>
            <a:off x="230615" y="1629941"/>
            <a:ext cx="3072490" cy="692473"/>
          </a:xfrm>
          <a:prstGeom prst="wedgeRoundRectCallout">
            <a:avLst>
              <a:gd name="adj1" fmla="val -6169"/>
              <a:gd name="adj2" fmla="val 8407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How far is it from your home to the gym?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06884-42D5-9059-390E-65C473754193}"/>
              </a:ext>
            </a:extLst>
          </p:cNvPr>
          <p:cNvSpPr txBox="1"/>
          <p:nvPr/>
        </p:nvSpPr>
        <p:spPr>
          <a:xfrm>
            <a:off x="5153384" y="2507014"/>
            <a:ext cx="3799960" cy="21682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000" b="1" dirty="0">
                <a:solidFill>
                  <a:srgbClr val="C00000"/>
                </a:solidFill>
              </a:rPr>
              <a:t>You can use these cues: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open market/ supermarket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playground 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hospital </a:t>
            </a:r>
          </a:p>
          <a:p>
            <a:pPr marL="342900" indent="-342900">
              <a:lnSpc>
                <a:spcPct val="114000"/>
              </a:lnSpc>
              <a:buFontTx/>
              <a:buChar char="-"/>
            </a:pPr>
            <a:r>
              <a:rPr lang="en-US" sz="2000" dirty="0">
                <a:solidFill>
                  <a:schemeClr val="bg2"/>
                </a:solidFill>
              </a:rPr>
              <a:t>your home – train station</a:t>
            </a:r>
          </a:p>
        </p:txBody>
      </p:sp>
    </p:spTree>
    <p:extLst>
      <p:ext uri="{BB962C8B-B14F-4D97-AF65-F5344CB8AC3E}">
        <p14:creationId xmlns:p14="http://schemas.microsoft.com/office/powerpoint/2010/main" val="228127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522;p37">
            <a:extLst>
              <a:ext uri="{FF2B5EF4-FFF2-40B4-BE49-F238E27FC236}">
                <a16:creationId xmlns:a16="http://schemas.microsoft.com/office/drawing/2014/main" id="{D0ABC277-E068-3BB8-7C01-7F0BD74342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39866" y="120784"/>
            <a:ext cx="7986838" cy="534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3. Choose the correct option in brackets.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sz="2400" dirty="0"/>
          </a:p>
        </p:txBody>
      </p:sp>
      <p:sp>
        <p:nvSpPr>
          <p:cNvPr id="13" name="Google Shape;249;p13">
            <a:extLst>
              <a:ext uri="{FF2B5EF4-FFF2-40B4-BE49-F238E27FC236}">
                <a16:creationId xmlns:a16="http://schemas.microsoft.com/office/drawing/2014/main" id="{514F0F6C-4507-8558-6AFB-7EC4ED7083E0}"/>
              </a:ext>
            </a:extLst>
          </p:cNvPr>
          <p:cNvSpPr txBox="1"/>
          <p:nvPr/>
        </p:nvSpPr>
        <p:spPr>
          <a:xfrm>
            <a:off x="339866" y="543592"/>
            <a:ext cx="8456176" cy="3647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That’s an interesting book. You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read it.</a:t>
            </a:r>
            <a:br>
              <a:rPr lang="en-US" sz="220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nearly fell off your bike! You really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be more careful.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go swimming right after eating.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that he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eat less. He’s becoming overweight.</a:t>
            </a:r>
            <a:b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There are a lot of cars out today. He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en-US" sz="2200" b="1" i="0" dirty="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/ </a:t>
            </a:r>
            <a:r>
              <a:rPr lang="en-US" sz="22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r>
              <a:rPr lang="en-US" sz="2200" b="1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sz="22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drive so fast.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3A680A-6F23-4680-D1CD-0EEF5266802E}"/>
              </a:ext>
            </a:extLst>
          </p:cNvPr>
          <p:cNvCxnSpPr>
            <a:cxnSpLocks/>
          </p:cNvCxnSpPr>
          <p:nvPr/>
        </p:nvCxnSpPr>
        <p:spPr>
          <a:xfrm>
            <a:off x="4402068" y="1035781"/>
            <a:ext cx="744467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FC9829F-97A3-84BE-AC82-17AC5299A279}"/>
              </a:ext>
            </a:extLst>
          </p:cNvPr>
          <p:cNvCxnSpPr>
            <a:cxnSpLocks/>
          </p:cNvCxnSpPr>
          <p:nvPr/>
        </p:nvCxnSpPr>
        <p:spPr>
          <a:xfrm>
            <a:off x="5267915" y="1528047"/>
            <a:ext cx="77683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CC2E265-A65F-1AEE-5104-03BD43718E42}"/>
              </a:ext>
            </a:extLst>
          </p:cNvPr>
          <p:cNvCxnSpPr>
            <a:cxnSpLocks/>
          </p:cNvCxnSpPr>
          <p:nvPr/>
        </p:nvCxnSpPr>
        <p:spPr>
          <a:xfrm>
            <a:off x="2271164" y="2530111"/>
            <a:ext cx="1101865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6D7EFE8-F573-7434-4CA1-2C76D4DD10F2}"/>
              </a:ext>
            </a:extLst>
          </p:cNvPr>
          <p:cNvCxnSpPr>
            <a:cxnSpLocks/>
          </p:cNvCxnSpPr>
          <p:nvPr/>
        </p:nvCxnSpPr>
        <p:spPr>
          <a:xfrm>
            <a:off x="2464025" y="3038560"/>
            <a:ext cx="78897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343A801F-67B0-31C7-F744-74B91B1509C9}"/>
              </a:ext>
            </a:extLst>
          </p:cNvPr>
          <p:cNvCxnSpPr>
            <a:cxnSpLocks/>
          </p:cNvCxnSpPr>
          <p:nvPr/>
        </p:nvCxnSpPr>
        <p:spPr>
          <a:xfrm>
            <a:off x="5962480" y="4048716"/>
            <a:ext cx="1085683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522;p37">
            <a:extLst>
              <a:ext uri="{FF2B5EF4-FFF2-40B4-BE49-F238E27FC236}">
                <a16:creationId xmlns:a16="http://schemas.microsoft.com/office/drawing/2014/main" id="{6B5446B0-3A90-BC79-8B45-B03F4CE8E3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9528" y="258348"/>
            <a:ext cx="7112899" cy="5346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Ex 4. Complete each sentence, using should / shouldn’t.</a:t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endParaRPr sz="2400" dirty="0"/>
          </a:p>
        </p:txBody>
      </p:sp>
      <p:sp>
        <p:nvSpPr>
          <p:cNvPr id="17" name="Google Shape;265;p14">
            <a:extLst>
              <a:ext uri="{FF2B5EF4-FFF2-40B4-BE49-F238E27FC236}">
                <a16:creationId xmlns:a16="http://schemas.microsoft.com/office/drawing/2014/main" id="{989DFAEC-FA32-AC3A-5276-AD83E0403E40}"/>
              </a:ext>
            </a:extLst>
          </p:cNvPr>
          <p:cNvSpPr txBox="1"/>
          <p:nvPr/>
        </p:nvSpPr>
        <p:spPr>
          <a:xfrm>
            <a:off x="459576" y="863610"/>
            <a:ext cx="8401203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We _________ ride our motorbikes very fast in the rain.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study instead of watching YouTube.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My little sister _________ play outside late at night.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_________ help your mum wash the dishes after dinner.</a:t>
            </a:r>
            <a: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400" b="0" i="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0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You look tired. You _________ probably get some sleep.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en-US" sz="2400" dirty="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children _________ eat so much ice cream.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272;p14">
            <a:extLst>
              <a:ext uri="{FF2B5EF4-FFF2-40B4-BE49-F238E27FC236}">
                <a16:creationId xmlns:a16="http://schemas.microsoft.com/office/drawing/2014/main" id="{990DE152-9899-C2AA-1BE9-A3A8D6DE654D}"/>
              </a:ext>
            </a:extLst>
          </p:cNvPr>
          <p:cNvSpPr/>
          <p:nvPr/>
        </p:nvSpPr>
        <p:spPr>
          <a:xfrm>
            <a:off x="1318312" y="957555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272;p14">
            <a:extLst>
              <a:ext uri="{FF2B5EF4-FFF2-40B4-BE49-F238E27FC236}">
                <a16:creationId xmlns:a16="http://schemas.microsoft.com/office/drawing/2014/main" id="{6E464D07-9445-C912-DBA5-22B8F5B8588A}"/>
              </a:ext>
            </a:extLst>
          </p:cNvPr>
          <p:cNvSpPr/>
          <p:nvPr/>
        </p:nvSpPr>
        <p:spPr>
          <a:xfrm>
            <a:off x="1389792" y="1530786"/>
            <a:ext cx="1396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72;p14">
            <a:extLst>
              <a:ext uri="{FF2B5EF4-FFF2-40B4-BE49-F238E27FC236}">
                <a16:creationId xmlns:a16="http://schemas.microsoft.com/office/drawing/2014/main" id="{50B001E4-EEE1-FE09-8F42-D079527039BD}"/>
              </a:ext>
            </a:extLst>
          </p:cNvPr>
          <p:cNvSpPr/>
          <p:nvPr/>
        </p:nvSpPr>
        <p:spPr>
          <a:xfrm>
            <a:off x="2666260" y="2063077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72;p14">
            <a:extLst>
              <a:ext uri="{FF2B5EF4-FFF2-40B4-BE49-F238E27FC236}">
                <a16:creationId xmlns:a16="http://schemas.microsoft.com/office/drawing/2014/main" id="{75784899-D87E-77A7-2E83-A4067C773866}"/>
              </a:ext>
            </a:extLst>
          </p:cNvPr>
          <p:cNvSpPr/>
          <p:nvPr/>
        </p:nvSpPr>
        <p:spPr>
          <a:xfrm>
            <a:off x="1389792" y="2618722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72;p14">
            <a:extLst>
              <a:ext uri="{FF2B5EF4-FFF2-40B4-BE49-F238E27FC236}">
                <a16:creationId xmlns:a16="http://schemas.microsoft.com/office/drawing/2014/main" id="{2100272C-A6B8-B324-0BE8-B38EE00A4034}"/>
              </a:ext>
            </a:extLst>
          </p:cNvPr>
          <p:cNvSpPr/>
          <p:nvPr/>
        </p:nvSpPr>
        <p:spPr>
          <a:xfrm>
            <a:off x="3263677" y="3155299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72;p14">
            <a:extLst>
              <a:ext uri="{FF2B5EF4-FFF2-40B4-BE49-F238E27FC236}">
                <a16:creationId xmlns:a16="http://schemas.microsoft.com/office/drawing/2014/main" id="{6565D6DC-FA16-09E4-D232-A4B956465D8C}"/>
              </a:ext>
            </a:extLst>
          </p:cNvPr>
          <p:cNvSpPr/>
          <p:nvPr/>
        </p:nvSpPr>
        <p:spPr>
          <a:xfrm>
            <a:off x="2462610" y="3724321"/>
            <a:ext cx="1396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shouldn’t</a:t>
            </a:r>
            <a:endParaRPr sz="2400" b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ransport Consulting by Slidesgo">
  <a:themeElements>
    <a:clrScheme name="Simple Light">
      <a:dk1>
        <a:srgbClr val="FFFFFF"/>
      </a:dk1>
      <a:lt1>
        <a:srgbClr val="20124D"/>
      </a:lt1>
      <a:dk2>
        <a:srgbClr val="20124D"/>
      </a:dk2>
      <a:lt2>
        <a:srgbClr val="20124D"/>
      </a:lt2>
      <a:accent1>
        <a:srgbClr val="D9D2E9"/>
      </a:accent1>
      <a:accent2>
        <a:srgbClr val="B4A7D6"/>
      </a:accent2>
      <a:accent3>
        <a:srgbClr val="8C7CC3"/>
      </a:accent3>
      <a:accent4>
        <a:srgbClr val="F6B26B"/>
      </a:accent4>
      <a:accent5>
        <a:srgbClr val="20124D"/>
      </a:accent5>
      <a:accent6>
        <a:srgbClr val="351C75"/>
      </a:accent6>
      <a:hlink>
        <a:srgbClr val="20124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289</Words>
  <Application>Microsoft Office PowerPoint</Application>
  <PresentationFormat>On-screen Show (16:9)</PresentationFormat>
  <Paragraphs>40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Oswald</vt:lpstr>
      <vt:lpstr>Arial</vt:lpstr>
      <vt:lpstr>Lato</vt:lpstr>
      <vt:lpstr>Oswald SemiBold</vt:lpstr>
      <vt:lpstr>Wingdings</vt:lpstr>
      <vt:lpstr>Calibri</vt:lpstr>
      <vt:lpstr>Transport Consulting by Slidesgo</vt:lpstr>
      <vt:lpstr>UNIT 7: TRAFFIC</vt:lpstr>
      <vt:lpstr>Ex 1. Write sentences with It. Use these cues. </vt:lpstr>
      <vt:lpstr>Ex 2. Work in pairs. Ask and answer questions about distances in your neighbourhood.   </vt:lpstr>
      <vt:lpstr>Ex 3. Choose the correct option in brackets.  </vt:lpstr>
      <vt:lpstr>Ex 4. Complete each sentence, using should / shouldn’t.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TRAFFIC</dc:title>
  <cp:lastModifiedBy>Admin</cp:lastModifiedBy>
  <cp:revision>12</cp:revision>
  <dcterms:modified xsi:type="dcterms:W3CDTF">2025-02-06T04:50:49Z</dcterms:modified>
</cp:coreProperties>
</file>