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91" r:id="rId2"/>
    <p:sldId id="283" r:id="rId3"/>
    <p:sldId id="256" r:id="rId4"/>
    <p:sldId id="258" r:id="rId5"/>
    <p:sldId id="284" r:id="rId6"/>
    <p:sldId id="341" r:id="rId7"/>
    <p:sldId id="293" r:id="rId8"/>
    <p:sldId id="267" r:id="rId9"/>
    <p:sldId id="301" r:id="rId10"/>
    <p:sldId id="308" r:id="rId11"/>
    <p:sldId id="309" r:id="rId12"/>
    <p:sldId id="310" r:id="rId13"/>
    <p:sldId id="311" r:id="rId14"/>
    <p:sldId id="312" r:id="rId15"/>
    <p:sldId id="313" r:id="rId16"/>
    <p:sldId id="314" r:id="rId17"/>
    <p:sldId id="317" r:id="rId18"/>
    <p:sldId id="315" r:id="rId19"/>
    <p:sldId id="342" r:id="rId20"/>
    <p:sldId id="316" r:id="rId21"/>
    <p:sldId id="318" r:id="rId22"/>
    <p:sldId id="319" r:id="rId23"/>
    <p:sldId id="320" r:id="rId24"/>
    <p:sldId id="321" r:id="rId25"/>
    <p:sldId id="322" r:id="rId26"/>
    <p:sldId id="323" r:id="rId27"/>
    <p:sldId id="327" r:id="rId28"/>
    <p:sldId id="328" r:id="rId29"/>
    <p:sldId id="329" r:id="rId30"/>
    <p:sldId id="302" r:id="rId31"/>
    <p:sldId id="340" r:id="rId32"/>
    <p:sldId id="288" r:id="rId33"/>
    <p:sldId id="279" r:id="rId34"/>
    <p:sldId id="266" r:id="rId35"/>
    <p:sldId id="271" r:id="rId36"/>
    <p:sldId id="273" r:id="rId37"/>
    <p:sldId id="303" r:id="rId38"/>
    <p:sldId id="304" r:id="rId39"/>
    <p:sldId id="274" r:id="rId40"/>
    <p:sldId id="261" r:id="rId41"/>
    <p:sldId id="330" r:id="rId42"/>
    <p:sldId id="331" r:id="rId43"/>
    <p:sldId id="332" r:id="rId44"/>
    <p:sldId id="306" r:id="rId45"/>
    <p:sldId id="333" r:id="rId46"/>
    <p:sldId id="307" r:id="rId47"/>
    <p:sldId id="334" r:id="rId48"/>
    <p:sldId id="335" r:id="rId49"/>
    <p:sldId id="336" r:id="rId50"/>
    <p:sldId id="337" r:id="rId51"/>
    <p:sldId id="338" r:id="rId52"/>
    <p:sldId id="259" r:id="rId53"/>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92794" autoAdjust="0"/>
  </p:normalViewPr>
  <p:slideViewPr>
    <p:cSldViewPr snapToGrid="0" showGuides="1">
      <p:cViewPr>
        <p:scale>
          <a:sx n="75" d="100"/>
          <a:sy n="75" d="100"/>
        </p:scale>
        <p:origin x="672"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17:58.567"/>
    </inkml:context>
    <inkml:brush xml:id="br0">
      <inkml:brushProperty name="width" value="0.05292" units="cm"/>
      <inkml:brushProperty name="height" value="0.05292" units="cm"/>
      <inkml:brushProperty name="color" value="#FF0000"/>
    </inkml:brush>
  </inkml:definitions>
  <inkml:trace contextRef="#ctx0" brushRef="#br0">5863 16386 2145 0,'-14'-32'95'0,"14"13"20"0,0 1-92 0,7-1-23 0,4-6 0 0,-4 6 0 0,3 3 0 0,-3 7 0 16,4 6 0-16,-11 3 0 0,0 0-24 0,7 3 1 15,-7 3 0-15,4 4 0 16,-4-1-11-16,0 10-2 0,0-4-1 0,3 4-549 16,1 0-110-16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2024/7/1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51314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10</a:t>
            </a:fld>
            <a:endParaRPr lang="zh-CN" altLang="en-US"/>
          </a:p>
        </p:txBody>
      </p:sp>
    </p:spTree>
    <p:extLst>
      <p:ext uri="{BB962C8B-B14F-4D97-AF65-F5344CB8AC3E}">
        <p14:creationId xmlns:p14="http://schemas.microsoft.com/office/powerpoint/2010/main" val="362200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391623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139388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13</a:t>
            </a:fld>
            <a:endParaRPr lang="zh-CN" altLang="en-US"/>
          </a:p>
        </p:txBody>
      </p:sp>
    </p:spTree>
    <p:extLst>
      <p:ext uri="{BB962C8B-B14F-4D97-AF65-F5344CB8AC3E}">
        <p14:creationId xmlns:p14="http://schemas.microsoft.com/office/powerpoint/2010/main" val="369316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14</a:t>
            </a:fld>
            <a:endParaRPr lang="zh-CN" altLang="en-US"/>
          </a:p>
        </p:txBody>
      </p:sp>
    </p:spTree>
    <p:extLst>
      <p:ext uri="{BB962C8B-B14F-4D97-AF65-F5344CB8AC3E}">
        <p14:creationId xmlns:p14="http://schemas.microsoft.com/office/powerpoint/2010/main" val="185550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extLst>
      <p:ext uri="{BB962C8B-B14F-4D97-AF65-F5344CB8AC3E}">
        <p14:creationId xmlns:p14="http://schemas.microsoft.com/office/powerpoint/2010/main" val="364681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16</a:t>
            </a:fld>
            <a:endParaRPr lang="zh-CN" altLang="en-US"/>
          </a:p>
        </p:txBody>
      </p:sp>
    </p:spTree>
    <p:extLst>
      <p:ext uri="{BB962C8B-B14F-4D97-AF65-F5344CB8AC3E}">
        <p14:creationId xmlns:p14="http://schemas.microsoft.com/office/powerpoint/2010/main" val="363049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17</a:t>
            </a:fld>
            <a:endParaRPr lang="zh-CN" altLang="en-US"/>
          </a:p>
        </p:txBody>
      </p:sp>
    </p:spTree>
    <p:extLst>
      <p:ext uri="{BB962C8B-B14F-4D97-AF65-F5344CB8AC3E}">
        <p14:creationId xmlns:p14="http://schemas.microsoft.com/office/powerpoint/2010/main" val="261769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18</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817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20</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112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580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23</a:t>
            </a:fld>
            <a:endParaRPr lang="zh-CN" altLang="en-US"/>
          </a:p>
        </p:txBody>
      </p:sp>
    </p:spTree>
    <p:extLst>
      <p:ext uri="{BB962C8B-B14F-4D97-AF65-F5344CB8AC3E}">
        <p14:creationId xmlns:p14="http://schemas.microsoft.com/office/powerpoint/2010/main" val="229154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24</a:t>
            </a:fld>
            <a:endParaRPr lang="zh-CN" altLang="en-US"/>
          </a:p>
        </p:txBody>
      </p:sp>
    </p:spTree>
    <p:extLst>
      <p:ext uri="{BB962C8B-B14F-4D97-AF65-F5344CB8AC3E}">
        <p14:creationId xmlns:p14="http://schemas.microsoft.com/office/powerpoint/2010/main" val="3024355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25</a:t>
            </a:fld>
            <a:endParaRPr lang="zh-CN" altLang="en-US"/>
          </a:p>
        </p:txBody>
      </p:sp>
    </p:spTree>
    <p:extLst>
      <p:ext uri="{BB962C8B-B14F-4D97-AF65-F5344CB8AC3E}">
        <p14:creationId xmlns:p14="http://schemas.microsoft.com/office/powerpoint/2010/main" val="385545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extLst>
      <p:ext uri="{BB962C8B-B14F-4D97-AF65-F5344CB8AC3E}">
        <p14:creationId xmlns:p14="http://schemas.microsoft.com/office/powerpoint/2010/main" val="1973858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27</a:t>
            </a:fld>
            <a:endParaRPr lang="zh-CN" altLang="en-US"/>
          </a:p>
        </p:txBody>
      </p:sp>
    </p:spTree>
    <p:extLst>
      <p:ext uri="{BB962C8B-B14F-4D97-AF65-F5344CB8AC3E}">
        <p14:creationId xmlns:p14="http://schemas.microsoft.com/office/powerpoint/2010/main" val="9785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28</a:t>
            </a:fld>
            <a:endParaRPr lang="zh-CN" altLang="en-US"/>
          </a:p>
        </p:txBody>
      </p:sp>
    </p:spTree>
    <p:extLst>
      <p:ext uri="{BB962C8B-B14F-4D97-AF65-F5344CB8AC3E}">
        <p14:creationId xmlns:p14="http://schemas.microsoft.com/office/powerpoint/2010/main" val="237051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29</a:t>
            </a:fld>
            <a:endParaRPr lang="zh-CN" altLang="en-US"/>
          </a:p>
        </p:txBody>
      </p:sp>
    </p:spTree>
    <p:extLst>
      <p:ext uri="{BB962C8B-B14F-4D97-AF65-F5344CB8AC3E}">
        <p14:creationId xmlns:p14="http://schemas.microsoft.com/office/powerpoint/2010/main" val="37762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73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31</a:t>
            </a:fld>
            <a:endParaRPr lang="zh-CN" altLang="en-US"/>
          </a:p>
        </p:txBody>
      </p:sp>
    </p:spTree>
    <p:extLst>
      <p:ext uri="{BB962C8B-B14F-4D97-AF65-F5344CB8AC3E}">
        <p14:creationId xmlns:p14="http://schemas.microsoft.com/office/powerpoint/2010/main" val="1745948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33</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34</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35</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36</a:t>
            </a:fld>
            <a:endParaRPr lang="zh-CN" altLang="en-US"/>
          </a:p>
        </p:txBody>
      </p:sp>
    </p:spTree>
    <p:extLst>
      <p:ext uri="{BB962C8B-B14F-4D97-AF65-F5344CB8AC3E}">
        <p14:creationId xmlns:p14="http://schemas.microsoft.com/office/powerpoint/2010/main" val="1250751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913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39</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40</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42</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43</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44</a:t>
            </a:fld>
            <a:endParaRPr lang="zh-CN" altLang="en-US"/>
          </a:p>
        </p:txBody>
      </p:sp>
    </p:spTree>
    <p:extLst>
      <p:ext uri="{BB962C8B-B14F-4D97-AF65-F5344CB8AC3E}">
        <p14:creationId xmlns:p14="http://schemas.microsoft.com/office/powerpoint/2010/main" val="1449219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45</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46</a:t>
            </a:fld>
            <a:endParaRPr lang="zh-CN" altLang="en-US"/>
          </a:p>
        </p:txBody>
      </p:sp>
    </p:spTree>
    <p:extLst>
      <p:ext uri="{BB962C8B-B14F-4D97-AF65-F5344CB8AC3E}">
        <p14:creationId xmlns:p14="http://schemas.microsoft.com/office/powerpoint/2010/main" val="3106499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47</a:t>
            </a:fld>
            <a:endParaRPr lang="zh-CN" altLang="en-US"/>
          </a:p>
        </p:txBody>
      </p:sp>
    </p:spTree>
    <p:extLst>
      <p:ext uri="{BB962C8B-B14F-4D97-AF65-F5344CB8AC3E}">
        <p14:creationId xmlns:p14="http://schemas.microsoft.com/office/powerpoint/2010/main" val="3196104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9521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50</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51</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52</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103491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extLst>
      <p:ext uri="{BB962C8B-B14F-4D97-AF65-F5344CB8AC3E}">
        <p14:creationId xmlns:p14="http://schemas.microsoft.com/office/powerpoint/2010/main" val="237357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016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xml"/><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4.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1.sv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1.sv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sv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1.sv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51C14-4AB9-4097-8121-6D0FBB249A4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2" name="TextBox 1">
            <a:extLst>
              <a:ext uri="{FF2B5EF4-FFF2-40B4-BE49-F238E27FC236}">
                <a16:creationId xmlns:a16="http://schemas.microsoft.com/office/drawing/2014/main" id="{75B38E84-7B49-039C-C999-C92FE24F6BEE}"/>
              </a:ext>
            </a:extLst>
          </p:cNvPr>
          <p:cNvSpPr txBox="1"/>
          <p:nvPr/>
        </p:nvSpPr>
        <p:spPr>
          <a:xfrm>
            <a:off x="922467" y="4207438"/>
            <a:ext cx="10089243" cy="1569660"/>
          </a:xfrm>
          <a:prstGeom prst="rect">
            <a:avLst/>
          </a:prstGeom>
          <a:noFill/>
        </p:spPr>
        <p:txBody>
          <a:bodyPr wrap="square">
            <a:spAutoFit/>
          </a:bodyPr>
          <a:lstStyle/>
          <a:p>
            <a:pPr algn="ctr"/>
            <a:r>
              <a:rPr lang="vi-VN" sz="3200" b="1" dirty="0">
                <a:solidFill>
                  <a:schemeClr val="bg1"/>
                </a:solidFill>
                <a:latin typeface="Calibri" panose="020F0502020204030204" pitchFamily="34" charset="0"/>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4EB3124-F5D1-4501-B2D3-00905111620F}"/>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spTree>
    <p:extLst>
      <p:ext uri="{BB962C8B-B14F-4D97-AF65-F5344CB8AC3E}">
        <p14:creationId xmlns:p14="http://schemas.microsoft.com/office/powerpoint/2010/main" val="106605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4989514" y="1309451"/>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2" y="2408691"/>
            <a:ext cx="4013172"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51310" y="3708045"/>
            <a:ext cx="5005993"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6</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=10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en-US" b="0" baseline="-25000" dirty="0"/>
              <a:t>3</a:t>
            </a:r>
            <a:r>
              <a:rPr lang="vi-VN" b="0" dirty="0"/>
              <a:t>=1</a:t>
            </a:r>
            <a:r>
              <a:rPr lang="en-US" b="0" dirty="0"/>
              <a:t>6</a:t>
            </a:r>
            <a:r>
              <a:rPr lang="vi-VN" b="0" dirty="0"/>
              <a:t> </a:t>
            </a:r>
            <a:r>
              <a:rPr lang="el-GR" b="0" dirty="0">
                <a:latin typeface="Open Sans" panose="020B0606030504020204" pitchFamily="34" charset="0"/>
              </a:rPr>
              <a:t>Ω</a:t>
            </a:r>
            <a:r>
              <a:rPr lang="en-US" b="0" dirty="0"/>
              <a:t> </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35049" y="4477323"/>
            <a:ext cx="3850045"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 A, ĐCNN 0,01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90524" y="4419091"/>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文本框 12">
            <a:extLst>
              <a:ext uri="{FF2B5EF4-FFF2-40B4-BE49-F238E27FC236}">
                <a16:creationId xmlns:a16="http://schemas.microsoft.com/office/drawing/2014/main" id="{AC390BD0-2E56-4EC8-BAA0-E2954BD08048}"/>
              </a:ext>
            </a:extLst>
          </p:cNvPr>
          <p:cNvSpPr txBox="1"/>
          <p:nvPr/>
        </p:nvSpPr>
        <p:spPr>
          <a:xfrm>
            <a:off x="428386" y="798542"/>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162" name="文本框 12">
            <a:extLst>
              <a:ext uri="{FF2B5EF4-FFF2-40B4-BE49-F238E27FC236}">
                <a16:creationId xmlns:a16="http://schemas.microsoft.com/office/drawing/2014/main" id="{D4F7C489-6097-4538-A505-8615414F455D}"/>
              </a:ext>
            </a:extLst>
          </p:cNvPr>
          <p:cNvSpPr txBox="1"/>
          <p:nvPr/>
        </p:nvSpPr>
        <p:spPr>
          <a:xfrm>
            <a:off x="400876" y="335827"/>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grpSp>
        <p:nvGrpSpPr>
          <p:cNvPr id="170" name="Group 169">
            <a:extLst>
              <a:ext uri="{FF2B5EF4-FFF2-40B4-BE49-F238E27FC236}">
                <a16:creationId xmlns:a16="http://schemas.microsoft.com/office/drawing/2014/main" id="{65100CF7-C284-4649-893D-DF4EF5558432}"/>
              </a:ext>
            </a:extLst>
          </p:cNvPr>
          <p:cNvGrpSpPr/>
          <p:nvPr/>
        </p:nvGrpSpPr>
        <p:grpSpPr>
          <a:xfrm>
            <a:off x="5813609" y="2346110"/>
            <a:ext cx="5912170" cy="3238500"/>
            <a:chOff x="4768743" y="2112079"/>
            <a:chExt cx="6537194" cy="3238500"/>
          </a:xfrm>
        </p:grpSpPr>
        <p:sp>
          <p:nvSpPr>
            <p:cNvPr id="171" name="Rectangle: Rounded Corners 170">
              <a:extLst>
                <a:ext uri="{FF2B5EF4-FFF2-40B4-BE49-F238E27FC236}">
                  <a16:creationId xmlns:a16="http://schemas.microsoft.com/office/drawing/2014/main" id="{EFC1E409-C239-44BA-89EB-891462F52A4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1E5FAFA8-FE29-4904-A1EC-6BE292D0CF76}"/>
                </a:ext>
              </a:extLst>
            </p:cNvPr>
            <p:cNvGrpSpPr/>
            <p:nvPr/>
          </p:nvGrpSpPr>
          <p:grpSpPr>
            <a:xfrm>
              <a:off x="5365307" y="2224184"/>
              <a:ext cx="5110527" cy="2701353"/>
              <a:chOff x="2668249" y="2181868"/>
              <a:chExt cx="5110527" cy="2701353"/>
            </a:xfrm>
          </p:grpSpPr>
          <p:cxnSp>
            <p:nvCxnSpPr>
              <p:cNvPr id="179" name="Straight Connector 178">
                <a:extLst>
                  <a:ext uri="{FF2B5EF4-FFF2-40B4-BE49-F238E27FC236}">
                    <a16:creationId xmlns:a16="http://schemas.microsoft.com/office/drawing/2014/main" id="{B0FD6657-0606-4726-9C50-3F7973648BB6}"/>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81" name="Straight Connector 180">
                <a:extLst>
                  <a:ext uri="{FF2B5EF4-FFF2-40B4-BE49-F238E27FC236}">
                    <a16:creationId xmlns:a16="http://schemas.microsoft.com/office/drawing/2014/main" id="{D92C6523-CA36-4919-9C66-A95373039A00}"/>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83" name="Group 182">
                <a:extLst>
                  <a:ext uri="{FF2B5EF4-FFF2-40B4-BE49-F238E27FC236}">
                    <a16:creationId xmlns:a16="http://schemas.microsoft.com/office/drawing/2014/main" id="{43D1B65F-143A-4900-8346-7B5E8482701D}"/>
                  </a:ext>
                </a:extLst>
              </p:cNvPr>
              <p:cNvGrpSpPr/>
              <p:nvPr/>
            </p:nvGrpSpPr>
            <p:grpSpPr>
              <a:xfrm>
                <a:off x="5213792" y="2284234"/>
                <a:ext cx="2549584" cy="919710"/>
                <a:chOff x="5926934" y="2284234"/>
                <a:chExt cx="2549584" cy="919710"/>
              </a:xfrm>
            </p:grpSpPr>
            <p:cxnSp>
              <p:nvCxnSpPr>
                <p:cNvPr id="315" name="Straight Connector 314">
                  <a:extLst>
                    <a:ext uri="{FF2B5EF4-FFF2-40B4-BE49-F238E27FC236}">
                      <a16:creationId xmlns:a16="http://schemas.microsoft.com/office/drawing/2014/main" id="{D6D835F2-1274-433A-BE82-DA4CC2DCE54B}"/>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16" name="Straight Connector 315">
                  <a:extLst>
                    <a:ext uri="{FF2B5EF4-FFF2-40B4-BE49-F238E27FC236}">
                      <a16:creationId xmlns:a16="http://schemas.microsoft.com/office/drawing/2014/main" id="{B5E63160-E10E-4A51-8192-497F474DE4DC}"/>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17" name="Straight Connector 316">
                  <a:extLst>
                    <a:ext uri="{FF2B5EF4-FFF2-40B4-BE49-F238E27FC236}">
                      <a16:creationId xmlns:a16="http://schemas.microsoft.com/office/drawing/2014/main" id="{7938DE16-C6CD-4446-9530-45BD772EBCE1}"/>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18" name="Straight Connector 317">
                  <a:extLst>
                    <a:ext uri="{FF2B5EF4-FFF2-40B4-BE49-F238E27FC236}">
                      <a16:creationId xmlns:a16="http://schemas.microsoft.com/office/drawing/2014/main" id="{F8E92CF2-CE2E-4E92-B86D-C2F64A0FADE7}"/>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19" name="TextBox 318">
                  <a:extLst>
                    <a:ext uri="{FF2B5EF4-FFF2-40B4-BE49-F238E27FC236}">
                      <a16:creationId xmlns:a16="http://schemas.microsoft.com/office/drawing/2014/main" id="{37B40E2B-0FC7-465D-BB35-F7414E92B43A}"/>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20" name="TextBox 319">
                  <a:extLst>
                    <a:ext uri="{FF2B5EF4-FFF2-40B4-BE49-F238E27FC236}">
                      <a16:creationId xmlns:a16="http://schemas.microsoft.com/office/drawing/2014/main" id="{EBCC31FD-1D5F-4DC6-B8A7-D490530C209C}"/>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84" name="Straight Connector 183">
                <a:extLst>
                  <a:ext uri="{FF2B5EF4-FFF2-40B4-BE49-F238E27FC236}">
                    <a16:creationId xmlns:a16="http://schemas.microsoft.com/office/drawing/2014/main" id="{7B5BF2E0-EFFA-4185-A182-7A863E013203}"/>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85" name="Straight Connector 184">
                <a:extLst>
                  <a:ext uri="{FF2B5EF4-FFF2-40B4-BE49-F238E27FC236}">
                    <a16:creationId xmlns:a16="http://schemas.microsoft.com/office/drawing/2014/main" id="{9C99F71D-26A4-4B1F-9271-ED8D389BEFE4}"/>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86" name="Group 185">
                <a:extLst>
                  <a:ext uri="{FF2B5EF4-FFF2-40B4-BE49-F238E27FC236}">
                    <a16:creationId xmlns:a16="http://schemas.microsoft.com/office/drawing/2014/main" id="{8CD37C37-BC77-41F8-B7CB-054D6F10497C}"/>
                  </a:ext>
                </a:extLst>
              </p:cNvPr>
              <p:cNvGrpSpPr/>
              <p:nvPr/>
            </p:nvGrpSpPr>
            <p:grpSpPr>
              <a:xfrm>
                <a:off x="4155052" y="2181868"/>
                <a:ext cx="2639833" cy="2352399"/>
                <a:chOff x="4155052" y="2181868"/>
                <a:chExt cx="2639833" cy="2352399"/>
              </a:xfrm>
            </p:grpSpPr>
            <p:sp>
              <p:nvSpPr>
                <p:cNvPr id="309" name="Rectangle 308">
                  <a:extLst>
                    <a:ext uri="{FF2B5EF4-FFF2-40B4-BE49-F238E27FC236}">
                      <a16:creationId xmlns:a16="http://schemas.microsoft.com/office/drawing/2014/main" id="{68D47A43-0B5E-42DB-AC5F-FDFB1A4EF2A4}"/>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310" name="Straight Connector 309">
                  <a:extLst>
                    <a:ext uri="{FF2B5EF4-FFF2-40B4-BE49-F238E27FC236}">
                      <a16:creationId xmlns:a16="http://schemas.microsoft.com/office/drawing/2014/main" id="{D89D019E-A0A3-4537-B840-1B375336A22F}"/>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311" name="TextBox 310">
                  <a:extLst>
                    <a:ext uri="{FF2B5EF4-FFF2-40B4-BE49-F238E27FC236}">
                      <a16:creationId xmlns:a16="http://schemas.microsoft.com/office/drawing/2014/main" id="{C4CFC94D-A019-48AA-8943-A13453A95D7A}"/>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312" name="Oval 311">
                  <a:extLst>
                    <a:ext uri="{FF2B5EF4-FFF2-40B4-BE49-F238E27FC236}">
                      <a16:creationId xmlns:a16="http://schemas.microsoft.com/office/drawing/2014/main" id="{EE351A42-73D8-41D1-AFB1-8CF5832360A7}"/>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3" name="Oval 312">
                  <a:extLst>
                    <a:ext uri="{FF2B5EF4-FFF2-40B4-BE49-F238E27FC236}">
                      <a16:creationId xmlns:a16="http://schemas.microsoft.com/office/drawing/2014/main" id="{65A370F4-68FB-412F-8FE3-4DC75D17EB3D}"/>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4" name="TextBox 313">
                  <a:extLst>
                    <a:ext uri="{FF2B5EF4-FFF2-40B4-BE49-F238E27FC236}">
                      <a16:creationId xmlns:a16="http://schemas.microsoft.com/office/drawing/2014/main" id="{D7D711F5-7497-4B81-980D-9E1288799966}"/>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294" name="Group 293">
                <a:extLst>
                  <a:ext uri="{FF2B5EF4-FFF2-40B4-BE49-F238E27FC236}">
                    <a16:creationId xmlns:a16="http://schemas.microsoft.com/office/drawing/2014/main" id="{359FA850-D872-48A8-BF12-446FBE259394}"/>
                  </a:ext>
                </a:extLst>
              </p:cNvPr>
              <p:cNvGrpSpPr/>
              <p:nvPr/>
            </p:nvGrpSpPr>
            <p:grpSpPr>
              <a:xfrm>
                <a:off x="3550590" y="4579577"/>
                <a:ext cx="1366871" cy="181240"/>
                <a:chOff x="3118555" y="5179162"/>
                <a:chExt cx="1366871" cy="181240"/>
              </a:xfrm>
            </p:grpSpPr>
            <p:cxnSp>
              <p:nvCxnSpPr>
                <p:cNvPr id="307" name="Straight Connector 306">
                  <a:extLst>
                    <a:ext uri="{FF2B5EF4-FFF2-40B4-BE49-F238E27FC236}">
                      <a16:creationId xmlns:a16="http://schemas.microsoft.com/office/drawing/2014/main" id="{5A93FBB7-184B-4614-A7D6-00B88F5E2A14}"/>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308" name="Rectangle 307">
                  <a:extLst>
                    <a:ext uri="{FF2B5EF4-FFF2-40B4-BE49-F238E27FC236}">
                      <a16:creationId xmlns:a16="http://schemas.microsoft.com/office/drawing/2014/main" id="{860D6DEF-F64F-41AE-B76E-8536EB367159}"/>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95" name="Straight Connector 294">
                <a:extLst>
                  <a:ext uri="{FF2B5EF4-FFF2-40B4-BE49-F238E27FC236}">
                    <a16:creationId xmlns:a16="http://schemas.microsoft.com/office/drawing/2014/main" id="{01883038-4626-45C5-899E-C3D14F71A888}"/>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296" name="Group 295">
                <a:extLst>
                  <a:ext uri="{FF2B5EF4-FFF2-40B4-BE49-F238E27FC236}">
                    <a16:creationId xmlns:a16="http://schemas.microsoft.com/office/drawing/2014/main" id="{663BC7E5-3BFB-417F-B1BF-8AFACC2D1F25}"/>
                  </a:ext>
                </a:extLst>
              </p:cNvPr>
              <p:cNvGrpSpPr/>
              <p:nvPr/>
            </p:nvGrpSpPr>
            <p:grpSpPr>
              <a:xfrm>
                <a:off x="3139009" y="4469565"/>
                <a:ext cx="2554994" cy="413656"/>
                <a:chOff x="-966307" y="4124073"/>
                <a:chExt cx="2554994" cy="413656"/>
              </a:xfrm>
            </p:grpSpPr>
            <p:cxnSp>
              <p:nvCxnSpPr>
                <p:cNvPr id="305" name="Straight Connector 304">
                  <a:extLst>
                    <a:ext uri="{FF2B5EF4-FFF2-40B4-BE49-F238E27FC236}">
                      <a16:creationId xmlns:a16="http://schemas.microsoft.com/office/drawing/2014/main" id="{2A2F15CA-4267-4CFB-BC4C-34D785AA8A31}"/>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306" name="Flowchart: Connector 305">
                  <a:extLst>
                    <a:ext uri="{FF2B5EF4-FFF2-40B4-BE49-F238E27FC236}">
                      <a16:creationId xmlns:a16="http://schemas.microsoft.com/office/drawing/2014/main" id="{5AF2A590-E96C-4DF8-8502-715295C37E66}"/>
                    </a:ext>
                  </a:extLst>
                </p:cNvPr>
                <p:cNvSpPr/>
                <p:nvPr/>
              </p:nvSpPr>
              <p:spPr>
                <a:xfrm>
                  <a:off x="-966307" y="4124073"/>
                  <a:ext cx="51768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297" name="TextBox 296">
                <a:extLst>
                  <a:ext uri="{FF2B5EF4-FFF2-40B4-BE49-F238E27FC236}">
                    <a16:creationId xmlns:a16="http://schemas.microsoft.com/office/drawing/2014/main" id="{C8F85123-3E1A-4D64-9AE5-BAD40D8C38BE}"/>
                  </a:ext>
                </a:extLst>
              </p:cNvPr>
              <p:cNvSpPr txBox="1"/>
              <p:nvPr/>
            </p:nvSpPr>
            <p:spPr>
              <a:xfrm>
                <a:off x="3105982" y="4398791"/>
                <a:ext cx="68571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298" name="Group 297">
                <a:extLst>
                  <a:ext uri="{FF2B5EF4-FFF2-40B4-BE49-F238E27FC236}">
                    <a16:creationId xmlns:a16="http://schemas.microsoft.com/office/drawing/2014/main" id="{5C09E080-4BB5-442F-96AC-027D6ADE4CC7}"/>
                  </a:ext>
                </a:extLst>
              </p:cNvPr>
              <p:cNvGrpSpPr/>
              <p:nvPr/>
            </p:nvGrpSpPr>
            <p:grpSpPr>
              <a:xfrm>
                <a:off x="5712990" y="4579577"/>
                <a:ext cx="1072445" cy="181240"/>
                <a:chOff x="3118555" y="5179162"/>
                <a:chExt cx="1072445" cy="181240"/>
              </a:xfrm>
            </p:grpSpPr>
            <p:cxnSp>
              <p:nvCxnSpPr>
                <p:cNvPr id="303" name="Straight Connector 302">
                  <a:extLst>
                    <a:ext uri="{FF2B5EF4-FFF2-40B4-BE49-F238E27FC236}">
                      <a16:creationId xmlns:a16="http://schemas.microsoft.com/office/drawing/2014/main" id="{B09E81EC-A29C-4319-A8D9-8A5D7F438181}"/>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304" name="Rectangle 303">
                  <a:extLst>
                    <a:ext uri="{FF2B5EF4-FFF2-40B4-BE49-F238E27FC236}">
                      <a16:creationId xmlns:a16="http://schemas.microsoft.com/office/drawing/2014/main" id="{485EF309-993B-4F5E-922E-B3DD525DFBA3}"/>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9" name="Group 298">
                <a:extLst>
                  <a:ext uri="{FF2B5EF4-FFF2-40B4-BE49-F238E27FC236}">
                    <a16:creationId xmlns:a16="http://schemas.microsoft.com/office/drawing/2014/main" id="{BA6D0C7F-1466-4886-A15D-2C901F871E01}"/>
                  </a:ext>
                </a:extLst>
              </p:cNvPr>
              <p:cNvGrpSpPr/>
              <p:nvPr/>
            </p:nvGrpSpPr>
            <p:grpSpPr>
              <a:xfrm>
                <a:off x="5124184" y="4469565"/>
                <a:ext cx="2644098" cy="413656"/>
                <a:chOff x="-1587667" y="4132867"/>
                <a:chExt cx="2644098" cy="413656"/>
              </a:xfrm>
            </p:grpSpPr>
            <p:cxnSp>
              <p:nvCxnSpPr>
                <p:cNvPr id="301" name="Straight Connector 300">
                  <a:extLst>
                    <a:ext uri="{FF2B5EF4-FFF2-40B4-BE49-F238E27FC236}">
                      <a16:creationId xmlns:a16="http://schemas.microsoft.com/office/drawing/2014/main" id="{0BF6B199-E5FF-47D8-829C-C6AF385CD330}"/>
                    </a:ext>
                  </a:extLst>
                </p:cNvPr>
                <p:cNvCxnSpPr>
                  <a:cxnSpLocks/>
                  <a:stCxn id="304"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302" name="Flowchart: Connector 301">
                  <a:extLst>
                    <a:ext uri="{FF2B5EF4-FFF2-40B4-BE49-F238E27FC236}">
                      <a16:creationId xmlns:a16="http://schemas.microsoft.com/office/drawing/2014/main" id="{A8FFF0C6-D383-4B04-AE54-FCD499FB1F1C}"/>
                    </a:ext>
                  </a:extLst>
                </p:cNvPr>
                <p:cNvSpPr/>
                <p:nvPr/>
              </p:nvSpPr>
              <p:spPr>
                <a:xfrm>
                  <a:off x="-1587667" y="4132867"/>
                  <a:ext cx="507459"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00" name="TextBox 299">
                <a:extLst>
                  <a:ext uri="{FF2B5EF4-FFF2-40B4-BE49-F238E27FC236}">
                    <a16:creationId xmlns:a16="http://schemas.microsoft.com/office/drawing/2014/main" id="{A49312C6-4103-4A10-AECC-481DB30BCC8E}"/>
                  </a:ext>
                </a:extLst>
              </p:cNvPr>
              <p:cNvSpPr txBox="1"/>
              <p:nvPr/>
            </p:nvSpPr>
            <p:spPr>
              <a:xfrm>
                <a:off x="5110982" y="4404652"/>
                <a:ext cx="606298"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321" name="TextBox 320">
            <a:extLst>
              <a:ext uri="{FF2B5EF4-FFF2-40B4-BE49-F238E27FC236}">
                <a16:creationId xmlns:a16="http://schemas.microsoft.com/office/drawing/2014/main" id="{4DFBD237-BAB9-4B3A-AC7C-4D200F3867CE}"/>
              </a:ext>
            </a:extLst>
          </p:cNvPr>
          <p:cNvSpPr txBox="1"/>
          <p:nvPr/>
        </p:nvSpPr>
        <p:spPr>
          <a:xfrm>
            <a:off x="7405086" y="4386133"/>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spTree>
    <p:extLst>
      <p:ext uri="{BB962C8B-B14F-4D97-AF65-F5344CB8AC3E}">
        <p14:creationId xmlns:p14="http://schemas.microsoft.com/office/powerpoint/2010/main" val="125797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anim calcmode="lin" valueType="num">
                                      <p:cBhvr>
                                        <p:cTn id="8" dur="1000" fill="hold"/>
                                        <p:tgtEl>
                                          <p:spTgt spid="162"/>
                                        </p:tgtEl>
                                        <p:attrNameLst>
                                          <p:attrName>ppt_x</p:attrName>
                                        </p:attrNameLst>
                                      </p:cBhvr>
                                      <p:tavLst>
                                        <p:tav tm="0">
                                          <p:val>
                                            <p:strVal val="#ppt_x"/>
                                          </p:val>
                                        </p:tav>
                                        <p:tav tm="100000">
                                          <p:val>
                                            <p:strVal val="#ppt_x"/>
                                          </p:val>
                                        </p:tav>
                                      </p:tavLst>
                                    </p:anim>
                                    <p:anim calcmode="lin" valueType="num">
                                      <p:cBhvr>
                                        <p:cTn id="9" dur="1000" fill="hold"/>
                                        <p:tgtEl>
                                          <p:spTgt spid="1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anim calcmode="lin" valueType="num">
                                      <p:cBhvr>
                                        <p:cTn id="14" dur="500" fill="hold"/>
                                        <p:tgtEl>
                                          <p:spTgt spid="161"/>
                                        </p:tgtEl>
                                        <p:attrNameLst>
                                          <p:attrName>ppt_x</p:attrName>
                                        </p:attrNameLst>
                                      </p:cBhvr>
                                      <p:tavLst>
                                        <p:tav tm="0">
                                          <p:val>
                                            <p:strVal val="#ppt_x"/>
                                          </p:val>
                                        </p:tav>
                                        <p:tav tm="100000">
                                          <p:val>
                                            <p:strVal val="#ppt_x"/>
                                          </p:val>
                                        </p:tav>
                                      </p:tavLst>
                                    </p:anim>
                                    <p:anim calcmode="lin" valueType="num">
                                      <p:cBhvr>
                                        <p:cTn id="15"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anim calcmode="lin" valueType="num">
                                      <p:cBhvr>
                                        <p:cTn id="21" dur="500" fill="hold"/>
                                        <p:tgtEl>
                                          <p:spTgt spid="98"/>
                                        </p:tgtEl>
                                        <p:attrNameLst>
                                          <p:attrName>ppt_x</p:attrName>
                                        </p:attrNameLst>
                                      </p:cBhvr>
                                      <p:tavLst>
                                        <p:tav tm="0">
                                          <p:val>
                                            <p:strVal val="#ppt_x"/>
                                          </p:val>
                                        </p:tav>
                                        <p:tav tm="100000">
                                          <p:val>
                                            <p:strVal val="#ppt_x"/>
                                          </p:val>
                                        </p:tav>
                                      </p:tavLst>
                                    </p:anim>
                                    <p:anim calcmode="lin" valueType="num">
                                      <p:cBhvr>
                                        <p:cTn id="22" dur="500" fill="hold"/>
                                        <p:tgtEl>
                                          <p:spTgt spid="98"/>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89"/>
                                        </p:tgtEl>
                                        <p:attrNameLst>
                                          <p:attrName>style.visibility</p:attrName>
                                        </p:attrNameLst>
                                      </p:cBhvr>
                                      <p:to>
                                        <p:strVal val="visible"/>
                                      </p:to>
                                    </p:set>
                                    <p:animEffect transition="in" filter="wipe(up)">
                                      <p:cBhvr>
                                        <p:cTn id="26" dur="500"/>
                                        <p:tgtEl>
                                          <p:spTgt spid="189"/>
                                        </p:tgtEl>
                                      </p:cBhvr>
                                    </p:animEffect>
                                  </p:childTnLst>
                                </p:cTn>
                              </p:par>
                            </p:childTnLst>
                          </p:cTn>
                        </p:par>
                        <p:par>
                          <p:cTn id="27" fill="hold">
                            <p:stCondLst>
                              <p:cond delay="1090"/>
                            </p:stCondLst>
                            <p:childTnLst>
                              <p:par>
                                <p:cTn id="28" presetID="53" presetClass="entr" presetSubtype="16" fill="hold" nodeType="afterEffect">
                                  <p:stCondLst>
                                    <p:cond delay="0"/>
                                  </p:stCondLst>
                                  <p:childTnLst>
                                    <p:set>
                                      <p:cBhvr>
                                        <p:cTn id="29" dur="1" fill="hold">
                                          <p:stCondLst>
                                            <p:cond delay="0"/>
                                          </p:stCondLst>
                                        </p:cTn>
                                        <p:tgtEl>
                                          <p:spTgt spid="192"/>
                                        </p:tgtEl>
                                        <p:attrNameLst>
                                          <p:attrName>style.visibility</p:attrName>
                                        </p:attrNameLst>
                                      </p:cBhvr>
                                      <p:to>
                                        <p:strVal val="visible"/>
                                      </p:to>
                                    </p:set>
                                    <p:anim calcmode="lin" valueType="num">
                                      <p:cBhvr>
                                        <p:cTn id="30" dur="500" fill="hold"/>
                                        <p:tgtEl>
                                          <p:spTgt spid="192"/>
                                        </p:tgtEl>
                                        <p:attrNameLst>
                                          <p:attrName>ppt_w</p:attrName>
                                        </p:attrNameLst>
                                      </p:cBhvr>
                                      <p:tavLst>
                                        <p:tav tm="0">
                                          <p:val>
                                            <p:fltVal val="0"/>
                                          </p:val>
                                        </p:tav>
                                        <p:tav tm="100000">
                                          <p:val>
                                            <p:strVal val="#ppt_w"/>
                                          </p:val>
                                        </p:tav>
                                      </p:tavLst>
                                    </p:anim>
                                    <p:anim calcmode="lin" valueType="num">
                                      <p:cBhvr>
                                        <p:cTn id="31" dur="500" fill="hold"/>
                                        <p:tgtEl>
                                          <p:spTgt spid="192"/>
                                        </p:tgtEl>
                                        <p:attrNameLst>
                                          <p:attrName>ppt_h</p:attrName>
                                        </p:attrNameLst>
                                      </p:cBhvr>
                                      <p:tavLst>
                                        <p:tav tm="0">
                                          <p:val>
                                            <p:fltVal val="0"/>
                                          </p:val>
                                        </p:tav>
                                        <p:tav tm="100000">
                                          <p:val>
                                            <p:strVal val="#ppt_h"/>
                                          </p:val>
                                        </p:tav>
                                      </p:tavLst>
                                    </p:anim>
                                    <p:animEffect transition="in" filter="fade">
                                      <p:cBhvr>
                                        <p:cTn id="32" dur="500"/>
                                        <p:tgtEl>
                                          <p:spTgt spid="192"/>
                                        </p:tgtEl>
                                      </p:cBhvr>
                                    </p:animEffect>
                                  </p:childTnLst>
                                </p:cTn>
                              </p:par>
                            </p:childTnLst>
                          </p:cTn>
                        </p:par>
                        <p:par>
                          <p:cTn id="33" fill="hold">
                            <p:stCondLst>
                              <p:cond delay="1590"/>
                            </p:stCondLst>
                            <p:childTnLst>
                              <p:par>
                                <p:cTn id="34" presetID="22" presetClass="entr" presetSubtype="8" fill="hold" grpId="0" nodeType="after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wipe(left)">
                                      <p:cBhvr>
                                        <p:cTn id="36" dur="500"/>
                                        <p:tgtEl>
                                          <p:spTgt spid="191"/>
                                        </p:tgtEl>
                                      </p:cBhvr>
                                    </p:animEffect>
                                  </p:childTnLst>
                                </p:cTn>
                              </p:par>
                            </p:childTnLst>
                          </p:cTn>
                        </p:par>
                        <p:par>
                          <p:cTn id="37" fill="hold">
                            <p:stCondLst>
                              <p:cond delay="2090"/>
                            </p:stCondLst>
                            <p:childTnLst>
                              <p:par>
                                <p:cTn id="38" presetID="53" presetClass="entr" presetSubtype="16" fill="hold" nodeType="afterEffect">
                                  <p:stCondLst>
                                    <p:cond delay="0"/>
                                  </p:stCondLst>
                                  <p:childTnLst>
                                    <p:set>
                                      <p:cBhvr>
                                        <p:cTn id="39" dur="1" fill="hold">
                                          <p:stCondLst>
                                            <p:cond delay="0"/>
                                          </p:stCondLst>
                                        </p:cTn>
                                        <p:tgtEl>
                                          <p:spTgt spid="211"/>
                                        </p:tgtEl>
                                        <p:attrNameLst>
                                          <p:attrName>style.visibility</p:attrName>
                                        </p:attrNameLst>
                                      </p:cBhvr>
                                      <p:to>
                                        <p:strVal val="visible"/>
                                      </p:to>
                                    </p:set>
                                    <p:anim calcmode="lin" valueType="num">
                                      <p:cBhvr>
                                        <p:cTn id="40" dur="500" fill="hold"/>
                                        <p:tgtEl>
                                          <p:spTgt spid="211"/>
                                        </p:tgtEl>
                                        <p:attrNameLst>
                                          <p:attrName>ppt_w</p:attrName>
                                        </p:attrNameLst>
                                      </p:cBhvr>
                                      <p:tavLst>
                                        <p:tav tm="0">
                                          <p:val>
                                            <p:fltVal val="0"/>
                                          </p:val>
                                        </p:tav>
                                        <p:tav tm="100000">
                                          <p:val>
                                            <p:strVal val="#ppt_w"/>
                                          </p:val>
                                        </p:tav>
                                      </p:tavLst>
                                    </p:anim>
                                    <p:anim calcmode="lin" valueType="num">
                                      <p:cBhvr>
                                        <p:cTn id="41" dur="500" fill="hold"/>
                                        <p:tgtEl>
                                          <p:spTgt spid="211"/>
                                        </p:tgtEl>
                                        <p:attrNameLst>
                                          <p:attrName>ppt_h</p:attrName>
                                        </p:attrNameLst>
                                      </p:cBhvr>
                                      <p:tavLst>
                                        <p:tav tm="0">
                                          <p:val>
                                            <p:fltVal val="0"/>
                                          </p:val>
                                        </p:tav>
                                        <p:tav tm="100000">
                                          <p:val>
                                            <p:strVal val="#ppt_h"/>
                                          </p:val>
                                        </p:tav>
                                      </p:tavLst>
                                    </p:anim>
                                    <p:animEffect transition="in" filter="fade">
                                      <p:cBhvr>
                                        <p:cTn id="42" dur="500"/>
                                        <p:tgtEl>
                                          <p:spTgt spid="211"/>
                                        </p:tgtEl>
                                      </p:cBhvr>
                                    </p:animEffect>
                                  </p:childTnLst>
                                </p:cTn>
                              </p:par>
                            </p:childTnLst>
                          </p:cTn>
                        </p:par>
                        <p:par>
                          <p:cTn id="43" fill="hold">
                            <p:stCondLst>
                              <p:cond delay="2590"/>
                            </p:stCondLst>
                            <p:childTnLst>
                              <p:par>
                                <p:cTn id="44" presetID="22" presetClass="entr" presetSubtype="8" fill="hold" grpId="0" nodeType="afterEffect">
                                  <p:stCondLst>
                                    <p:cond delay="0"/>
                                  </p:stCondLst>
                                  <p:childTnLst>
                                    <p:set>
                                      <p:cBhvr>
                                        <p:cTn id="45" dur="1" fill="hold">
                                          <p:stCondLst>
                                            <p:cond delay="0"/>
                                          </p:stCondLst>
                                        </p:cTn>
                                        <p:tgtEl>
                                          <p:spTgt spid="210"/>
                                        </p:tgtEl>
                                        <p:attrNameLst>
                                          <p:attrName>style.visibility</p:attrName>
                                        </p:attrNameLst>
                                      </p:cBhvr>
                                      <p:to>
                                        <p:strVal val="visible"/>
                                      </p:to>
                                    </p:set>
                                    <p:animEffect transition="in" filter="wipe(left)">
                                      <p:cBhvr>
                                        <p:cTn id="46" dur="500"/>
                                        <p:tgtEl>
                                          <p:spTgt spid="210"/>
                                        </p:tgtEl>
                                      </p:cBhvr>
                                    </p:animEffect>
                                  </p:childTnLst>
                                </p:cTn>
                              </p:par>
                            </p:childTnLst>
                          </p:cTn>
                        </p:par>
                        <p:par>
                          <p:cTn id="47" fill="hold">
                            <p:stCondLst>
                              <p:cond delay="3090"/>
                            </p:stCondLst>
                            <p:childTnLst>
                              <p:par>
                                <p:cTn id="48" presetID="53" presetClass="entr" presetSubtype="16" fill="hold" nodeType="after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590"/>
                            </p:stCondLst>
                            <p:childTnLst>
                              <p:par>
                                <p:cTn id="54" presetID="22" presetClass="entr" presetSubtype="8" fill="hold" grpId="0" nodeType="after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left)">
                                      <p:cBhvr>
                                        <p:cTn id="56" dur="500"/>
                                        <p:tgtEl>
                                          <p:spTgt spid="230"/>
                                        </p:tgtEl>
                                      </p:cBhvr>
                                    </p:animEffect>
                                  </p:childTnLst>
                                </p:cTn>
                              </p:par>
                            </p:childTnLst>
                          </p:cTn>
                        </p:par>
                        <p:par>
                          <p:cTn id="57" fill="hold">
                            <p:stCondLst>
                              <p:cond delay="4090"/>
                            </p:stCondLst>
                            <p:childTnLst>
                              <p:par>
                                <p:cTn id="58" presetID="53" presetClass="entr" presetSubtype="16" fill="hold" nodeType="afterEffect">
                                  <p:stCondLst>
                                    <p:cond delay="0"/>
                                  </p:stCondLst>
                                  <p:childTnLst>
                                    <p:set>
                                      <p:cBhvr>
                                        <p:cTn id="59" dur="1" fill="hold">
                                          <p:stCondLst>
                                            <p:cond delay="0"/>
                                          </p:stCondLst>
                                        </p:cTn>
                                        <p:tgtEl>
                                          <p:spTgt spid="273"/>
                                        </p:tgtEl>
                                        <p:attrNameLst>
                                          <p:attrName>style.visibility</p:attrName>
                                        </p:attrNameLst>
                                      </p:cBhvr>
                                      <p:to>
                                        <p:strVal val="visible"/>
                                      </p:to>
                                    </p:set>
                                    <p:anim calcmode="lin" valueType="num">
                                      <p:cBhvr>
                                        <p:cTn id="60" dur="500" fill="hold"/>
                                        <p:tgtEl>
                                          <p:spTgt spid="273"/>
                                        </p:tgtEl>
                                        <p:attrNameLst>
                                          <p:attrName>ppt_w</p:attrName>
                                        </p:attrNameLst>
                                      </p:cBhvr>
                                      <p:tavLst>
                                        <p:tav tm="0">
                                          <p:val>
                                            <p:fltVal val="0"/>
                                          </p:val>
                                        </p:tav>
                                        <p:tav tm="100000">
                                          <p:val>
                                            <p:strVal val="#ppt_w"/>
                                          </p:val>
                                        </p:tav>
                                      </p:tavLst>
                                    </p:anim>
                                    <p:anim calcmode="lin" valueType="num">
                                      <p:cBhvr>
                                        <p:cTn id="61" dur="500" fill="hold"/>
                                        <p:tgtEl>
                                          <p:spTgt spid="273"/>
                                        </p:tgtEl>
                                        <p:attrNameLst>
                                          <p:attrName>ppt_h</p:attrName>
                                        </p:attrNameLst>
                                      </p:cBhvr>
                                      <p:tavLst>
                                        <p:tav tm="0">
                                          <p:val>
                                            <p:fltVal val="0"/>
                                          </p:val>
                                        </p:tav>
                                        <p:tav tm="100000">
                                          <p:val>
                                            <p:strVal val="#ppt_h"/>
                                          </p:val>
                                        </p:tav>
                                      </p:tavLst>
                                    </p:anim>
                                    <p:animEffect transition="in" filter="fade">
                                      <p:cBhvr>
                                        <p:cTn id="62" dur="500"/>
                                        <p:tgtEl>
                                          <p:spTgt spid="273"/>
                                        </p:tgtEl>
                                      </p:cBhvr>
                                    </p:animEffect>
                                  </p:childTnLst>
                                </p:cTn>
                              </p:par>
                            </p:childTnLst>
                          </p:cTn>
                        </p:par>
                        <p:par>
                          <p:cTn id="63" fill="hold">
                            <p:stCondLst>
                              <p:cond delay="4590"/>
                            </p:stCondLst>
                            <p:childTnLst>
                              <p:par>
                                <p:cTn id="64" presetID="22" presetClass="entr" presetSubtype="8" fill="hold" grpId="0" nodeType="afterEffect">
                                  <p:stCondLst>
                                    <p:cond delay="0"/>
                                  </p:stCondLst>
                                  <p:childTnLst>
                                    <p:set>
                                      <p:cBhvr>
                                        <p:cTn id="65" dur="1" fill="hold">
                                          <p:stCondLst>
                                            <p:cond delay="0"/>
                                          </p:stCondLst>
                                        </p:cTn>
                                        <p:tgtEl>
                                          <p:spTgt spid="272"/>
                                        </p:tgtEl>
                                        <p:attrNameLst>
                                          <p:attrName>style.visibility</p:attrName>
                                        </p:attrNameLst>
                                      </p:cBhvr>
                                      <p:to>
                                        <p:strVal val="visible"/>
                                      </p:to>
                                    </p:set>
                                    <p:animEffect transition="in" filter="wipe(left)">
                                      <p:cBhvr>
                                        <p:cTn id="6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P spid="161" grpId="0"/>
      <p:bldP spid="1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169198" y="569219"/>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5938635" y="2346110"/>
            <a:ext cx="5787144" cy="3238500"/>
            <a:chOff x="4768743" y="2112079"/>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5110527" cy="2701353"/>
              <a:chOff x="2668249" y="2181868"/>
              <a:chExt cx="5110527" cy="2701353"/>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2549584" cy="919710"/>
                <a:chOff x="5926934" y="2284234"/>
                <a:chExt cx="2549584"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4155052" y="2181868"/>
                <a:ext cx="2639833" cy="2352399"/>
                <a:chOff x="4155052" y="2181868"/>
                <a:chExt cx="2639833" cy="2352399"/>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1" name="TextBox 270">
                  <a:extLst>
                    <a:ext uri="{FF2B5EF4-FFF2-40B4-BE49-F238E27FC236}">
                      <a16:creationId xmlns:a16="http://schemas.microsoft.com/office/drawing/2014/main" id="{5CFF87B5-4C01-91B0-305A-9501586333E2}"/>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163" name="Group 162">
                <a:extLst>
                  <a:ext uri="{FF2B5EF4-FFF2-40B4-BE49-F238E27FC236}">
                    <a16:creationId xmlns:a16="http://schemas.microsoft.com/office/drawing/2014/main" id="{240044CC-A373-CF59-6D9B-F13D6034F8C8}"/>
                  </a:ext>
                </a:extLst>
              </p:cNvPr>
              <p:cNvGrpSpPr/>
              <p:nvPr/>
            </p:nvGrpSpPr>
            <p:grpSpPr>
              <a:xfrm>
                <a:off x="3139009" y="4469565"/>
                <a:ext cx="2554994" cy="413656"/>
                <a:chOff x="-966307" y="4124073"/>
                <a:chExt cx="2554994"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66307" y="4124073"/>
                  <a:ext cx="489698"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3122996" y="4405744"/>
                <a:ext cx="56477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8C98A887-CADD-400B-E7CB-81A7E8D506BE}"/>
                  </a:ext>
                </a:extLst>
              </p:cNvPr>
              <p:cNvGrpSpPr/>
              <p:nvPr/>
            </p:nvGrpSpPr>
            <p:grpSpPr>
              <a:xfrm>
                <a:off x="5124185" y="4469565"/>
                <a:ext cx="2644097" cy="413656"/>
                <a:chOff x="-1587666" y="4132867"/>
                <a:chExt cx="2644097" cy="413656"/>
              </a:xfrm>
            </p:grpSpPr>
            <p:cxnSp>
              <p:nvCxnSpPr>
                <p:cNvPr id="174" name="Straight Connector 173">
                  <a:extLst>
                    <a:ext uri="{FF2B5EF4-FFF2-40B4-BE49-F238E27FC236}">
                      <a16:creationId xmlns:a16="http://schemas.microsoft.com/office/drawing/2014/main" id="{E0F8E62B-2886-3DC6-A86B-BD32BBABA979}"/>
                    </a:ext>
                  </a:extLst>
                </p:cNvPr>
                <p:cNvCxnSpPr>
                  <a:cxnSpLocks/>
                  <a:stCxn id="169"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1587666" y="4132867"/>
                  <a:ext cx="47543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5077347" y="4384768"/>
                <a:ext cx="61679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189" name="TextBox 188">
            <a:extLst>
              <a:ext uri="{FF2B5EF4-FFF2-40B4-BE49-F238E27FC236}">
                <a16:creationId xmlns:a16="http://schemas.microsoft.com/office/drawing/2014/main" id="{69648C2E-654C-F11A-1149-AE2F974FE7D9}"/>
              </a:ext>
            </a:extLst>
          </p:cNvPr>
          <p:cNvSpPr txBox="1"/>
          <p:nvPr/>
        </p:nvSpPr>
        <p:spPr>
          <a:xfrm>
            <a:off x="393868" y="957821"/>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32943" y="1712285"/>
            <a:ext cx="450545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Mắc hai điện trở R</a:t>
            </a:r>
            <a:r>
              <a:rPr lang="en-US" b="0" baseline="-25000" dirty="0"/>
              <a:t>1</a:t>
            </a:r>
            <a:r>
              <a:rPr lang="vi-VN" b="0" dirty="0"/>
              <a:t> và R</a:t>
            </a:r>
            <a:r>
              <a:rPr lang="vi-VN" b="0" baseline="-25000" dirty="0"/>
              <a:t>2</a:t>
            </a:r>
            <a:r>
              <a:rPr lang="vi-VN" b="0" dirty="0"/>
              <a:t> và hai ampe kế vào mạch điện theo sơ đồ </a:t>
            </a:r>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407044" y="1668253"/>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1031817" y="3281783"/>
            <a:ext cx="504451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a:t>
            </a:r>
            <a:r>
              <a:rPr lang="vi-VN" b="0" dirty="0"/>
              <a:t>Đóng công tắc, đọc số chỉ của các ampe kế và ghi vào vở theo mẫu</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417388" y="331580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436;p36">
            <a:extLst>
              <a:ext uri="{FF2B5EF4-FFF2-40B4-BE49-F238E27FC236}">
                <a16:creationId xmlns:a16="http://schemas.microsoft.com/office/drawing/2014/main" id="{C8C5FE2F-D856-3F08-B50C-D1C4CBA4207F}"/>
              </a:ext>
            </a:extLst>
          </p:cNvPr>
          <p:cNvSpPr txBox="1">
            <a:spLocks/>
          </p:cNvSpPr>
          <p:nvPr/>
        </p:nvSpPr>
        <p:spPr>
          <a:xfrm>
            <a:off x="991623" y="5017618"/>
            <a:ext cx="4424060"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Lặp</a:t>
            </a:r>
            <a:r>
              <a:rPr lang="en-US" b="0" dirty="0"/>
              <a:t> </a:t>
            </a:r>
            <a:r>
              <a:rPr lang="en-US" b="0" dirty="0" err="1"/>
              <a:t>lại</a:t>
            </a:r>
            <a:r>
              <a:rPr lang="en-US" b="0" dirty="0"/>
              <a:t> </a:t>
            </a:r>
            <a:r>
              <a:rPr lang="en-US" b="0" dirty="0" err="1"/>
              <a:t>bước</a:t>
            </a:r>
            <a:r>
              <a:rPr lang="en-US" b="0" dirty="0"/>
              <a:t> 2 </a:t>
            </a:r>
            <a:r>
              <a:rPr lang="en-US" b="0" dirty="0" err="1"/>
              <a:t>với</a:t>
            </a:r>
            <a:r>
              <a:rPr lang="en-US" b="0" dirty="0"/>
              <a:t> </a:t>
            </a:r>
            <a:r>
              <a:rPr lang="en-US" b="0" dirty="0" err="1"/>
              <a:t>các</a:t>
            </a:r>
            <a:r>
              <a:rPr lang="en-US" b="0" dirty="0"/>
              <a:t> </a:t>
            </a:r>
            <a:r>
              <a:rPr lang="en-US" b="0" dirty="0" err="1"/>
              <a:t>cặp</a:t>
            </a:r>
            <a:r>
              <a:rPr lang="en-US" b="0" dirty="0"/>
              <a:t> R</a:t>
            </a:r>
            <a:r>
              <a:rPr lang="en-US" b="0" baseline="-25000" dirty="0"/>
              <a:t>2</a:t>
            </a:r>
            <a:r>
              <a:rPr lang="en-US" b="0" dirty="0"/>
              <a:t> </a:t>
            </a:r>
            <a:r>
              <a:rPr lang="en-US" b="0" dirty="0" err="1"/>
              <a:t>và</a:t>
            </a:r>
            <a:r>
              <a:rPr lang="en-US" b="0" dirty="0"/>
              <a:t> R</a:t>
            </a:r>
            <a:r>
              <a:rPr lang="en-US" b="0" baseline="-25000" dirty="0"/>
              <a:t>3</a:t>
            </a:r>
            <a:r>
              <a:rPr lang="en-US" b="0" dirty="0"/>
              <a:t>; R</a:t>
            </a:r>
            <a:r>
              <a:rPr lang="en-US" b="0" baseline="-25000" dirty="0"/>
              <a:t>1</a:t>
            </a:r>
            <a:r>
              <a:rPr lang="en-US" b="0" dirty="0"/>
              <a:t> </a:t>
            </a:r>
            <a:r>
              <a:rPr lang="en-US" b="0" dirty="0" err="1"/>
              <a:t>và</a:t>
            </a:r>
            <a:r>
              <a:rPr lang="en-US" b="0" dirty="0"/>
              <a:t> R</a:t>
            </a:r>
            <a:r>
              <a:rPr lang="en-US" b="0" baseline="-25000" dirty="0"/>
              <a:t>3</a:t>
            </a:r>
            <a:endParaRPr lang="vi-VN" b="0" dirty="0"/>
          </a:p>
        </p:txBody>
      </p:sp>
      <p:grpSp>
        <p:nvGrpSpPr>
          <p:cNvPr id="335" name="Google Shape;689;p44">
            <a:extLst>
              <a:ext uri="{FF2B5EF4-FFF2-40B4-BE49-F238E27FC236}">
                <a16:creationId xmlns:a16="http://schemas.microsoft.com/office/drawing/2014/main" id="{A595D710-5190-B965-35F9-DB43FAB95F60}"/>
              </a:ext>
            </a:extLst>
          </p:cNvPr>
          <p:cNvGrpSpPr/>
          <p:nvPr/>
        </p:nvGrpSpPr>
        <p:grpSpPr>
          <a:xfrm>
            <a:off x="404178" y="5005040"/>
            <a:ext cx="644526" cy="581557"/>
            <a:chOff x="858650" y="3046400"/>
            <a:chExt cx="1118500" cy="1009225"/>
          </a:xfrm>
        </p:grpSpPr>
        <p:sp>
          <p:nvSpPr>
            <p:cNvPr id="336" name="Google Shape;690;p44">
              <a:extLst>
                <a:ext uri="{FF2B5EF4-FFF2-40B4-BE49-F238E27FC236}">
                  <a16:creationId xmlns:a16="http://schemas.microsoft.com/office/drawing/2014/main" id="{801F7942-7698-1290-2FFE-1C08BFAE1CBE}"/>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91;p44">
              <a:extLst>
                <a:ext uri="{FF2B5EF4-FFF2-40B4-BE49-F238E27FC236}">
                  <a16:creationId xmlns:a16="http://schemas.microsoft.com/office/drawing/2014/main" id="{74A1CD47-CC40-DA25-0710-593785E4F77C}"/>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92;p44">
              <a:extLst>
                <a:ext uri="{FF2B5EF4-FFF2-40B4-BE49-F238E27FC236}">
                  <a16:creationId xmlns:a16="http://schemas.microsoft.com/office/drawing/2014/main" id="{3E85925B-E384-3B03-AE78-2A75ED8D45F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93;p44">
              <a:extLst>
                <a:ext uri="{FF2B5EF4-FFF2-40B4-BE49-F238E27FC236}">
                  <a16:creationId xmlns:a16="http://schemas.microsoft.com/office/drawing/2014/main" id="{079BC7E3-86E9-78C5-2DA4-16D979D116A7}"/>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94;p44">
              <a:extLst>
                <a:ext uri="{FF2B5EF4-FFF2-40B4-BE49-F238E27FC236}">
                  <a16:creationId xmlns:a16="http://schemas.microsoft.com/office/drawing/2014/main" id="{3149EC57-B06E-1192-199F-19C3C966FAF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95;p44">
              <a:extLst>
                <a:ext uri="{FF2B5EF4-FFF2-40B4-BE49-F238E27FC236}">
                  <a16:creationId xmlns:a16="http://schemas.microsoft.com/office/drawing/2014/main" id="{45194E6C-B7F3-7C3B-E47A-A1C973FA7FA9}"/>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96;p44">
              <a:extLst>
                <a:ext uri="{FF2B5EF4-FFF2-40B4-BE49-F238E27FC236}">
                  <a16:creationId xmlns:a16="http://schemas.microsoft.com/office/drawing/2014/main" id="{7FB96218-58B7-4DF5-740C-46815CC87034}"/>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97;p44">
              <a:extLst>
                <a:ext uri="{FF2B5EF4-FFF2-40B4-BE49-F238E27FC236}">
                  <a16:creationId xmlns:a16="http://schemas.microsoft.com/office/drawing/2014/main" id="{A01AFA52-29F3-935A-D42C-3E98B489F88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98;p44">
              <a:extLst>
                <a:ext uri="{FF2B5EF4-FFF2-40B4-BE49-F238E27FC236}">
                  <a16:creationId xmlns:a16="http://schemas.microsoft.com/office/drawing/2014/main" id="{EC6E6CA7-957E-3255-56AF-A18EA53EC618}"/>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99;p44">
              <a:extLst>
                <a:ext uri="{FF2B5EF4-FFF2-40B4-BE49-F238E27FC236}">
                  <a16:creationId xmlns:a16="http://schemas.microsoft.com/office/drawing/2014/main" id="{987A78D4-64E3-D1FF-A5C5-EEB6289A7B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00;p44">
              <a:extLst>
                <a:ext uri="{FF2B5EF4-FFF2-40B4-BE49-F238E27FC236}">
                  <a16:creationId xmlns:a16="http://schemas.microsoft.com/office/drawing/2014/main" id="{BC7C1356-30ED-5335-9923-06794D076FAF}"/>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01;p44">
              <a:extLst>
                <a:ext uri="{FF2B5EF4-FFF2-40B4-BE49-F238E27FC236}">
                  <a16:creationId xmlns:a16="http://schemas.microsoft.com/office/drawing/2014/main" id="{66728460-BB21-C4EA-D0B5-D2635AD87B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02;p44">
              <a:extLst>
                <a:ext uri="{FF2B5EF4-FFF2-40B4-BE49-F238E27FC236}">
                  <a16:creationId xmlns:a16="http://schemas.microsoft.com/office/drawing/2014/main" id="{8DB6D6B8-8636-2265-BC53-6F79AF18B338}"/>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03;p44">
              <a:extLst>
                <a:ext uri="{FF2B5EF4-FFF2-40B4-BE49-F238E27FC236}">
                  <a16:creationId xmlns:a16="http://schemas.microsoft.com/office/drawing/2014/main" id="{2751DC84-4F6D-5ACE-7E22-34B27DBBC900}"/>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04;p44">
              <a:extLst>
                <a:ext uri="{FF2B5EF4-FFF2-40B4-BE49-F238E27FC236}">
                  <a16:creationId xmlns:a16="http://schemas.microsoft.com/office/drawing/2014/main" id="{4077EC5B-467A-82DD-A993-76425A63006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05;p44">
              <a:extLst>
                <a:ext uri="{FF2B5EF4-FFF2-40B4-BE49-F238E27FC236}">
                  <a16:creationId xmlns:a16="http://schemas.microsoft.com/office/drawing/2014/main" id="{ED77B9E0-E26C-44E3-1C6E-72166AE6597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06;p44">
              <a:extLst>
                <a:ext uri="{FF2B5EF4-FFF2-40B4-BE49-F238E27FC236}">
                  <a16:creationId xmlns:a16="http://schemas.microsoft.com/office/drawing/2014/main" id="{D8E51584-0AC5-65F4-F227-B5DE7E93FA81}"/>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a:extLst>
              <a:ext uri="{FF2B5EF4-FFF2-40B4-BE49-F238E27FC236}">
                <a16:creationId xmlns:a16="http://schemas.microsoft.com/office/drawing/2014/main" id="{90B26D8E-A7B4-42D9-9C3B-1C03F641AF8C}"/>
              </a:ext>
            </a:extLst>
          </p:cNvPr>
          <p:cNvSpPr txBox="1"/>
          <p:nvPr/>
        </p:nvSpPr>
        <p:spPr>
          <a:xfrm>
            <a:off x="7487878" y="4371477"/>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spTree>
    <p:extLst>
      <p:ext uri="{BB962C8B-B14F-4D97-AF65-F5344CB8AC3E}">
        <p14:creationId xmlns:p14="http://schemas.microsoft.com/office/powerpoint/2010/main" val="1830131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35"/>
                                        </p:tgtEl>
                                        <p:attrNameLst>
                                          <p:attrName>style.visibility</p:attrName>
                                        </p:attrNameLst>
                                      </p:cBhvr>
                                      <p:to>
                                        <p:strVal val="visible"/>
                                      </p:to>
                                    </p:set>
                                    <p:anim calcmode="lin" valueType="num">
                                      <p:cBhvr>
                                        <p:cTn id="34" dur="500" fill="hold"/>
                                        <p:tgtEl>
                                          <p:spTgt spid="335"/>
                                        </p:tgtEl>
                                        <p:attrNameLst>
                                          <p:attrName>ppt_w</p:attrName>
                                        </p:attrNameLst>
                                      </p:cBhvr>
                                      <p:tavLst>
                                        <p:tav tm="0">
                                          <p:val>
                                            <p:fltVal val="0"/>
                                          </p:val>
                                        </p:tav>
                                        <p:tav tm="100000">
                                          <p:val>
                                            <p:strVal val="#ppt_w"/>
                                          </p:val>
                                        </p:tav>
                                      </p:tavLst>
                                    </p:anim>
                                    <p:anim calcmode="lin" valueType="num">
                                      <p:cBhvr>
                                        <p:cTn id="35" dur="500" fill="hold"/>
                                        <p:tgtEl>
                                          <p:spTgt spid="335"/>
                                        </p:tgtEl>
                                        <p:attrNameLst>
                                          <p:attrName>ppt_h</p:attrName>
                                        </p:attrNameLst>
                                      </p:cBhvr>
                                      <p:tavLst>
                                        <p:tav tm="0">
                                          <p:val>
                                            <p:fltVal val="0"/>
                                          </p:val>
                                        </p:tav>
                                        <p:tav tm="100000">
                                          <p:val>
                                            <p:strVal val="#ppt_h"/>
                                          </p:val>
                                        </p:tav>
                                      </p:tavLst>
                                    </p:anim>
                                    <p:animEffect transition="in" filter="fade">
                                      <p:cBhvr>
                                        <p:cTn id="36" dur="500"/>
                                        <p:tgtEl>
                                          <p:spTgt spid="33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34"/>
                                        </p:tgtEl>
                                        <p:attrNameLst>
                                          <p:attrName>style.visibility</p:attrName>
                                        </p:attrNameLst>
                                      </p:cBhvr>
                                      <p:to>
                                        <p:strVal val="visible"/>
                                      </p:to>
                                    </p:set>
                                    <p:animEffect transition="in" filter="wipe(left)">
                                      <p:cBhvr>
                                        <p:cTn id="40"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1" grpId="0"/>
      <p:bldP spid="3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2736988303"/>
              </p:ext>
            </p:extLst>
          </p:nvPr>
        </p:nvGraphicFramePr>
        <p:xfrm>
          <a:off x="1973645" y="204253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dirty="0"/>
                        <a:t>R</a:t>
                      </a:r>
                      <a:r>
                        <a:rPr lang="en-US" sz="2400" b="0" baseline="-25000" dirty="0"/>
                        <a:t>1</a:t>
                      </a:r>
                      <a:r>
                        <a:rPr lang="vi-VN" sz="2400" b="0" dirty="0"/>
                        <a:t> và R</a:t>
                      </a:r>
                      <a:r>
                        <a:rPr lang="vi-VN" sz="2400" b="0" baseline="-25000" dirty="0"/>
                        <a:t>2</a:t>
                      </a:r>
                      <a:r>
                        <a:rPr lang="vi-VN" sz="2400" b="0" dirty="0"/>
                        <a:t> </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1</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2</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8893"/>
            <a:ext cx="11114397"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Rút ra kết luận về cường độ dòng điện tại mọi điểm trong đoạn mạch nối tiếp.</a:t>
            </a:r>
          </a:p>
        </p:txBody>
      </p:sp>
    </p:spTree>
    <p:extLst>
      <p:ext uri="{BB962C8B-B14F-4D97-AF65-F5344CB8AC3E}">
        <p14:creationId xmlns:p14="http://schemas.microsoft.com/office/powerpoint/2010/main" val="4143508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2897668"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1260666" cy="584775"/>
          </a:xfrm>
          <a:prstGeom prst="rect">
            <a:avLst/>
          </a:prstGeom>
          <a:noFill/>
        </p:spPr>
        <p:txBody>
          <a:bodyPr wrap="none" rtlCol="0">
            <a:spAutoFit/>
          </a:bodyPr>
          <a:lstStyle/>
          <a:p>
            <a:pPr algn="l"/>
            <a:r>
              <a:rPr lang="en-US" sz="3200" b="1" dirty="0" err="1">
                <a:solidFill>
                  <a:schemeClr val="bg1"/>
                </a:solidFill>
                <a:latin typeface="Calibri" panose="020F0502020204030204" pitchFamily="34" charset="0"/>
                <a:cs typeface="Calibri" panose="020F0502020204030204" pitchFamily="34" charset="0"/>
              </a:rPr>
              <a:t>Trả</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lời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2814789149"/>
              </p:ext>
            </p:extLst>
          </p:nvPr>
        </p:nvGraphicFramePr>
        <p:xfrm>
          <a:off x="1973645" y="204253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dirty="0"/>
                        <a:t>R</a:t>
                      </a:r>
                      <a:r>
                        <a:rPr lang="en-US" sz="2400" b="0" baseline="-25000" dirty="0"/>
                        <a:t>1</a:t>
                      </a:r>
                      <a:r>
                        <a:rPr lang="vi-VN" sz="2400" b="0" dirty="0"/>
                        <a:t> và R</a:t>
                      </a:r>
                      <a:r>
                        <a:rPr lang="vi-VN" sz="2400" b="0" baseline="-25000" dirty="0"/>
                        <a:t>2</a:t>
                      </a:r>
                      <a:r>
                        <a:rPr lang="vi-VN" sz="2400" b="0" dirty="0"/>
                        <a:t> </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1</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a:solidFill>
                            <a:srgbClr val="000000"/>
                          </a:solidFill>
                          <a:effectLst/>
                          <a:latin typeface="Calibri" panose="020F0502020204030204" pitchFamily="34" charset="0"/>
                          <a:ea typeface="Calibri" panose="020F0502020204030204" pitchFamily="34" charset="0"/>
                          <a:cs typeface="Calibri" panose="020F0502020204030204" pitchFamily="34" charset="0"/>
                        </a:rPr>
                        <a:t>0,54</a:t>
                      </a:r>
                      <a:endParaRPr lang="en-US" sz="26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0,54</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2</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8893"/>
            <a:ext cx="11114397"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Cường độ dòng điện tại mọi điểm trong đoạn mạch nối tiếp</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đều</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như</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nhau</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51903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25"/>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dirty="0">
                <a:latin typeface="Calibri" panose="020F0502020204030204" pitchFamily="34" charset="0"/>
                <a:cs typeface="Calibri" panose="020F0502020204030204" pitchFamily="34" charset="0"/>
              </a:rPr>
              <a:t>c</a:t>
            </a:r>
            <a:r>
              <a:rPr lang="vi-VN" sz="3200" dirty="0">
                <a:latin typeface="Calibri" panose="020F0502020204030204" pitchFamily="34" charset="0"/>
                <a:cs typeface="Calibri" panose="020F0502020204030204" pitchFamily="34" charset="0"/>
              </a:rPr>
              <a:t>ường độ dòng điện có giá trị như nhau tại mọi điểm</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nối tiếp</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 .... =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111143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60462" y="128264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1361508" y="1544885"/>
            <a:ext cx="9461549" cy="3257174"/>
          </a:xfrm>
          <a:prstGeom prst="rect">
            <a:avLst/>
          </a:prstGeom>
          <a:noFill/>
        </p:spPr>
        <p:txBody>
          <a:bodyPr wrap="square">
            <a:spAutoFit/>
          </a:bodyPr>
          <a:lstStyle/>
          <a:p>
            <a:pPr>
              <a:lnSpc>
                <a:spcPct val="150000"/>
              </a:lnSpc>
            </a:pPr>
            <a:r>
              <a:rPr lang="vi-VN" sz="2800" dirty="0">
                <a:latin typeface="Calibri" panose="020F0502020204030204" pitchFamily="34" charset="0"/>
                <a:ea typeface="Calibri" panose="020F0502020204030204" pitchFamily="34" charset="0"/>
                <a:cs typeface="Calibri" panose="020F0502020204030204" pitchFamily="34" charset="0"/>
              </a:rPr>
              <a:t>Có hai điện trở R</a:t>
            </a:r>
            <a:r>
              <a:rPr lang="en-US"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 2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R</a:t>
            </a:r>
            <a:r>
              <a:rPr lang="vi-VN" sz="2800" baseline="-25000" dirty="0">
                <a:latin typeface="Calibri" panose="020F0502020204030204" pitchFamily="34" charset="0"/>
                <a:ea typeface="Calibri" panose="020F0502020204030204" pitchFamily="34" charset="0"/>
                <a:cs typeface="Calibri" panose="020F0502020204030204" pitchFamily="34" charset="0"/>
              </a:rPr>
              <a:t>2</a:t>
            </a:r>
            <a:r>
              <a:rPr lang="vi-VN" sz="2800" dirty="0">
                <a:latin typeface="Calibri" panose="020F0502020204030204" pitchFamily="34" charset="0"/>
                <a:ea typeface="Calibri" panose="020F0502020204030204" pitchFamily="34" charset="0"/>
                <a:cs typeface="Calibri" panose="020F0502020204030204" pitchFamily="34" charset="0"/>
              </a:rPr>
              <a:t> = 3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được mắc nối tiếp. Biết cường độ dòng điện chạy qua điện trở R</a:t>
            </a:r>
            <a:r>
              <a:rPr lang="vi-VN"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là 1 A. Xác định: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a) </a:t>
            </a:r>
            <a:r>
              <a:rPr lang="vi-VN" sz="2800" dirty="0">
                <a:latin typeface="Calibri" panose="020F0502020204030204" pitchFamily="34" charset="0"/>
                <a:ea typeface="Calibri" panose="020F0502020204030204" pitchFamily="34" charset="0"/>
                <a:cs typeface="Calibri" panose="020F0502020204030204" pitchFamily="34" charset="0"/>
              </a:rPr>
              <a:t>Điện trở tương đương của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b)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đầu mỗi điện trở.</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c)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đẩu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8424788" y="2259865"/>
            <a:ext cx="2522226" cy="2661722"/>
          </a:xfrm>
          <a:prstGeom prst="rect">
            <a:avLst/>
          </a:prstGeom>
        </p:spPr>
      </p:pic>
    </p:spTree>
    <p:extLst>
      <p:ext uri="{BB962C8B-B14F-4D97-AF65-F5344CB8AC3E}">
        <p14:creationId xmlns:p14="http://schemas.microsoft.com/office/powerpoint/2010/main" val="1774454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50920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46538" y="1227455"/>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2764436" y="1752946"/>
            <a:ext cx="5964969" cy="707886"/>
          </a:xfrm>
          <a:prstGeom prst="rect">
            <a:avLst/>
          </a:prstGeom>
          <a:noFill/>
        </p:spPr>
        <p:txBody>
          <a:bodyPr wrap="square">
            <a:spAutoFit/>
          </a:bodyPr>
          <a:lstStyle/>
          <a:p>
            <a:pPr algn="ctr"/>
            <a:r>
              <a:rPr lang="en-US" sz="4000" b="1" dirty="0" err="1">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R</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4000" b="1" dirty="0">
                <a:latin typeface="Calibri" panose="020F0502020204030204" pitchFamily="34" charset="0"/>
                <a:cs typeface="Calibri" panose="020F0502020204030204" pitchFamily="34" charset="0"/>
              </a:rPr>
              <a:t>R</a:t>
            </a:r>
            <a:r>
              <a:rPr lang="vi-VN" sz="4000" b="1" baseline="-25000" dirty="0">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2 +</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3 = 5 </a:t>
            </a:r>
            <a:r>
              <a:rPr lang="el-GR" sz="4000" b="1" dirty="0">
                <a:latin typeface="Calibri" panose="020F0502020204030204" pitchFamily="34" charset="0"/>
                <a:ea typeface="Calibri" panose="020F0502020204030204" pitchFamily="34" charset="0"/>
                <a:cs typeface="Calibri" panose="020F0502020204030204" pitchFamily="34" charset="0"/>
              </a:rPr>
              <a:t>Ω</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1346538" y="2410782"/>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Hiệu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giữa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trở</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3333354" y="3011118"/>
            <a:ext cx="6844316" cy="1323439"/>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vi-VN" sz="4000" b="1" baseline="-25000" dirty="0">
                <a:latin typeface="Calibri" panose="020F0502020204030204" pitchFamily="34" charset="0"/>
                <a:cs typeface="Calibri" panose="020F0502020204030204" pitchFamily="34" charset="0"/>
              </a:rPr>
              <a:t>1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1.2 = 2 </a:t>
            </a:r>
            <a:r>
              <a:rPr lang="en-US" sz="4000" b="1" dirty="0">
                <a:latin typeface="Calibri" panose="020F0502020204030204" pitchFamily="34" charset="0"/>
                <a:ea typeface="Calibri" panose="020F0502020204030204" pitchFamily="34" charset="0"/>
                <a:cs typeface="Calibri" panose="020F0502020204030204" pitchFamily="34" charset="0"/>
              </a:rPr>
              <a:t>V</a:t>
            </a:r>
          </a:p>
          <a:p>
            <a:r>
              <a:rPr lang="en-US" sz="4000" b="1" dirty="0">
                <a:latin typeface="Calibri" panose="020F0502020204030204" pitchFamily="34" charset="0"/>
                <a:cs typeface="Calibri" panose="020F0502020204030204" pitchFamily="34" charset="0"/>
              </a:rPr>
              <a:t>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en-US" sz="4000" b="1" baseline="-25000" dirty="0">
                <a:latin typeface="Calibri" panose="020F0502020204030204" pitchFamily="34" charset="0"/>
                <a:cs typeface="Calibri" panose="020F0502020204030204" pitchFamily="34" charset="0"/>
              </a:rPr>
              <a:t>2</a:t>
            </a:r>
            <a:r>
              <a:rPr lang="vi-VN"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1.3 = 3 </a:t>
            </a:r>
            <a:r>
              <a:rPr lang="en-US" sz="4000" b="1" dirty="0">
                <a:latin typeface="Calibri" panose="020F0502020204030204" pitchFamily="34" charset="0"/>
                <a:ea typeface="Calibri" panose="020F0502020204030204" pitchFamily="34" charset="0"/>
                <a:cs typeface="Calibri" panose="020F0502020204030204" pitchFamily="34" charset="0"/>
              </a:rPr>
              <a:t>V</a:t>
            </a:r>
            <a:r>
              <a:rPr lang="en-US" sz="4000" b="1" dirty="0">
                <a:latin typeface="Calibri" panose="020F0502020204030204" pitchFamily="34" charset="0"/>
                <a:cs typeface="Calibri" panose="020F0502020204030204" pitchFamily="34" charset="0"/>
              </a:rPr>
              <a:t>  </a:t>
            </a: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TextBox 32">
            <a:extLst>
              <a:ext uri="{FF2B5EF4-FFF2-40B4-BE49-F238E27FC236}">
                <a16:creationId xmlns:a16="http://schemas.microsoft.com/office/drawing/2014/main" id="{E1A37DF7-DBC9-401A-AD9A-BB90E3B188C7}"/>
              </a:ext>
            </a:extLst>
          </p:cNvPr>
          <p:cNvSpPr txBox="1"/>
          <p:nvPr/>
        </p:nvSpPr>
        <p:spPr>
          <a:xfrm>
            <a:off x="1340205" y="4356569"/>
            <a:ext cx="7329630" cy="584775"/>
          </a:xfrm>
          <a:prstGeom prst="rect">
            <a:avLst/>
          </a:prstGeom>
          <a:noFill/>
        </p:spPr>
        <p:txBody>
          <a:bodyPr wrap="square">
            <a:spAutoFit/>
          </a:bodyPr>
          <a:lstStyle/>
          <a:p>
            <a:r>
              <a:rPr lang="en-US" sz="3200" dirty="0" err="1">
                <a:latin typeface="Calibri" panose="020F0502020204030204" pitchFamily="34" charset="0"/>
                <a:ea typeface="Calibri" panose="020F0502020204030204" pitchFamily="34" charset="0"/>
                <a:cs typeface="Calibri" panose="020F0502020204030204" pitchFamily="34" charset="0"/>
              </a:rPr>
              <a:t>Hiệu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điện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giữa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hai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đầu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đoạn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mạch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là</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7B8CA2AE-346A-45E9-B817-E464A4D3F803}"/>
              </a:ext>
            </a:extLst>
          </p:cNvPr>
          <p:cNvSpPr txBox="1"/>
          <p:nvPr/>
        </p:nvSpPr>
        <p:spPr>
          <a:xfrm>
            <a:off x="2978874" y="5017499"/>
            <a:ext cx="6844316"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 = 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2 + 3 = 5 V</a:t>
            </a:r>
          </a:p>
        </p:txBody>
      </p:sp>
    </p:spTree>
    <p:extLst>
      <p:ext uri="{BB962C8B-B14F-4D97-AF65-F5344CB8AC3E}">
        <p14:creationId xmlns:p14="http://schemas.microsoft.com/office/powerpoint/2010/main" val="1049724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923330"/>
          </a:xfrm>
          <a:prstGeom prst="rect">
            <a:avLst/>
          </a:prstGeom>
          <a:noFill/>
        </p:spPr>
        <p:txBody>
          <a:bodyPr wrap="square" rtlCol="0">
            <a:spAutoFit/>
          </a:bodyPr>
          <a:lstStyle/>
          <a:p>
            <a:pPr algn="ct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TRONG </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pic>
        <p:nvPicPr>
          <p:cNvPr id="3" name="Picture 2">
            <a:extLst>
              <a:ext uri="{FF2B5EF4-FFF2-40B4-BE49-F238E27FC236}">
                <a16:creationId xmlns:a16="http://schemas.microsoft.com/office/drawing/2014/main" id="{99ACD1CD-5E3E-8C60-AC30-A8847F9A9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969137"/>
            <a:ext cx="6858000" cy="6858000"/>
          </a:xfrm>
          <a:prstGeom prst="rect">
            <a:avLst/>
          </a:prstGeom>
        </p:spPr>
      </p:pic>
    </p:spTree>
    <p:extLst>
      <p:ext uri="{BB962C8B-B14F-4D97-AF65-F5344CB8AC3E}">
        <p14:creationId xmlns:p14="http://schemas.microsoft.com/office/powerpoint/2010/main" val="93313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89D32-31A5-41AF-6F34-497B989A5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0" y="3099852"/>
            <a:ext cx="5034553" cy="2915694"/>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836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004222-68E7-DCD7-7339-1D757CFCBBE8}"/>
              </a:ext>
            </a:extLst>
          </p:cNvPr>
          <p:cNvSpPr txBox="1"/>
          <p:nvPr/>
        </p:nvSpPr>
        <p:spPr>
          <a:xfrm>
            <a:off x="1201621" y="1372675"/>
            <a:ext cx="3727992" cy="1569660"/>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49" y="1454804"/>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4709" y="4321615"/>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7614437" y="1740859"/>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09" name="Group 4108">
            <a:extLst>
              <a:ext uri="{FF2B5EF4-FFF2-40B4-BE49-F238E27FC236}">
                <a16:creationId xmlns:a16="http://schemas.microsoft.com/office/drawing/2014/main" id="{49ED65C5-C627-9A87-A84C-F4A3AAD6F545}"/>
              </a:ext>
            </a:extLst>
          </p:cNvPr>
          <p:cNvGrpSpPr/>
          <p:nvPr/>
        </p:nvGrpSpPr>
        <p:grpSpPr>
          <a:xfrm>
            <a:off x="6784616" y="3034535"/>
            <a:ext cx="4916476" cy="3021030"/>
            <a:chOff x="6784616" y="3034535"/>
            <a:chExt cx="4916476" cy="3021030"/>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6784616" y="3034535"/>
              <a:ext cx="4916476" cy="3021030"/>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8" name="Group 4107">
              <a:extLst>
                <a:ext uri="{FF2B5EF4-FFF2-40B4-BE49-F238E27FC236}">
                  <a16:creationId xmlns:a16="http://schemas.microsoft.com/office/drawing/2014/main" id="{05375CF3-252B-3F66-C9B0-195A858962E3}"/>
                </a:ext>
              </a:extLst>
            </p:cNvPr>
            <p:cNvGrpSpPr/>
            <p:nvPr/>
          </p:nvGrpSpPr>
          <p:grpSpPr>
            <a:xfrm>
              <a:off x="6926494" y="3429000"/>
              <a:ext cx="4603173" cy="2006247"/>
              <a:chOff x="6889171" y="3132169"/>
              <a:chExt cx="4603173" cy="2006247"/>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8387693" y="3523119"/>
                <a:ext cx="1752159" cy="480698"/>
                <a:chOff x="1210621" y="5514118"/>
                <a:chExt cx="1177426"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7299417" y="423944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7236170" y="414203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10959106" y="426000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10895859" y="416259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6889171" y="404672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11082521" y="406728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7210611" y="3846669"/>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10864175" y="3766330"/>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8655132" y="313216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8655132" y="424677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89D08D77-0A3B-2BED-199C-B3FAA636AF90}"/>
                  </a:ext>
                </a:extLst>
              </p:cNvPr>
              <p:cNvGrpSpPr/>
              <p:nvPr/>
            </p:nvGrpSpPr>
            <p:grpSpPr>
              <a:xfrm>
                <a:off x="8387693" y="4657718"/>
                <a:ext cx="1752159" cy="480698"/>
                <a:chOff x="1210621" y="5514118"/>
                <a:chExt cx="1177426" cy="323022"/>
              </a:xfrm>
            </p:grpSpPr>
            <p:cxnSp>
              <p:nvCxnSpPr>
                <p:cNvPr id="12" name="Straight Connector 11">
                  <a:extLst>
                    <a:ext uri="{FF2B5EF4-FFF2-40B4-BE49-F238E27FC236}">
                      <a16:creationId xmlns:a16="http://schemas.microsoft.com/office/drawing/2014/main" id="{B70B536A-B309-3F7E-DABF-428B57619874}"/>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3" name="Flowchart: Connector 12">
                  <a:extLst>
                    <a:ext uri="{FF2B5EF4-FFF2-40B4-BE49-F238E27FC236}">
                      <a16:creationId xmlns:a16="http://schemas.microsoft.com/office/drawing/2014/main" id="{B11FAFA1-956B-DEB0-9BAA-ACD3099546E4}"/>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4" name="Straight Connector 13">
                  <a:extLst>
                    <a:ext uri="{FF2B5EF4-FFF2-40B4-BE49-F238E27FC236}">
                      <a16:creationId xmlns:a16="http://schemas.microsoft.com/office/drawing/2014/main" id="{BDC81635-F426-41E0-E170-9CF8A0CEE123}"/>
                    </a:ext>
                  </a:extLst>
                </p:cNvPr>
                <p:cNvCxnSpPr>
                  <a:cxnSpLocks/>
                  <a:stCxn id="13" idx="1"/>
                  <a:endCxn id="13"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866F84E0-0E3E-0984-409F-D493E69F277D}"/>
                    </a:ext>
                  </a:extLst>
                </p:cNvPr>
                <p:cNvCxnSpPr>
                  <a:cxnSpLocks/>
                  <a:stCxn id="13" idx="7"/>
                  <a:endCxn id="13"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cxnSp>
            <p:nvCxnSpPr>
              <p:cNvPr id="29" name="Straight Connector 28">
                <a:extLst>
                  <a:ext uri="{FF2B5EF4-FFF2-40B4-BE49-F238E27FC236}">
                    <a16:creationId xmlns:a16="http://schemas.microsoft.com/office/drawing/2014/main" id="{CEBCFA0E-8245-5CD2-4032-2AA2CB24F288}"/>
                  </a:ext>
                </a:extLst>
              </p:cNvPr>
              <p:cNvCxnSpPr>
                <a:cxnSpLocks/>
              </p:cNvCxnSpPr>
              <p:nvPr/>
            </p:nvCxnSpPr>
            <p:spPr>
              <a:xfrm>
                <a:off x="7384455" y="4302953"/>
                <a:ext cx="1003238" cy="0"/>
              </a:xfrm>
              <a:prstGeom prst="line">
                <a:avLst/>
              </a:prstGeom>
              <a:noFill/>
              <a:ln w="19050" cap="flat" cmpd="sng" algn="ctr">
                <a:solidFill>
                  <a:sysClr val="windowText" lastClr="000000"/>
                </a:solidFill>
                <a:prstDash val="solid"/>
                <a:miter lim="800000"/>
              </a:ln>
              <a:effectLst/>
            </p:spPr>
          </p:cxnSp>
          <p:cxnSp>
            <p:nvCxnSpPr>
              <p:cNvPr id="31" name="Straight Connector 30">
                <a:extLst>
                  <a:ext uri="{FF2B5EF4-FFF2-40B4-BE49-F238E27FC236}">
                    <a16:creationId xmlns:a16="http://schemas.microsoft.com/office/drawing/2014/main" id="{8B1E0430-3EC6-B340-0453-EDFC6C267301}"/>
                  </a:ext>
                </a:extLst>
              </p:cNvPr>
              <p:cNvCxnSpPr>
                <a:cxnSpLocks/>
              </p:cNvCxnSpPr>
              <p:nvPr/>
            </p:nvCxnSpPr>
            <p:spPr>
              <a:xfrm>
                <a:off x="10139852" y="4326265"/>
                <a:ext cx="942669" cy="0"/>
              </a:xfrm>
              <a:prstGeom prst="line">
                <a:avLst/>
              </a:prstGeom>
              <a:noFill/>
              <a:ln w="19050" cap="flat" cmpd="sng" algn="ctr">
                <a:solidFill>
                  <a:sysClr val="windowText" lastClr="000000"/>
                </a:solidFill>
                <a:prstDash val="solid"/>
                <a:miter lim="800000"/>
              </a:ln>
              <a:effectLst/>
            </p:spPr>
          </p:cxnSp>
          <p:cxnSp>
            <p:nvCxnSpPr>
              <p:cNvPr id="4102" name="Straight Connector 4101">
                <a:extLst>
                  <a:ext uri="{FF2B5EF4-FFF2-40B4-BE49-F238E27FC236}">
                    <a16:creationId xmlns:a16="http://schemas.microsoft.com/office/drawing/2014/main" id="{07BDB661-5F82-4B81-202D-9CB7D276DDD5}"/>
                  </a:ext>
                </a:extLst>
              </p:cNvPr>
              <p:cNvCxnSpPr>
                <a:cxnSpLocks/>
              </p:cNvCxnSpPr>
              <p:nvPr/>
            </p:nvCxnSpPr>
            <p:spPr>
              <a:xfrm flipV="1">
                <a:off x="8385962" y="3777543"/>
                <a:ext cx="0" cy="1134599"/>
              </a:xfrm>
              <a:prstGeom prst="line">
                <a:avLst/>
              </a:prstGeom>
              <a:noFill/>
              <a:ln w="19050" cap="flat" cmpd="sng" algn="ctr">
                <a:solidFill>
                  <a:sysClr val="windowText" lastClr="000000"/>
                </a:solidFill>
                <a:prstDash val="solid"/>
                <a:miter lim="800000"/>
              </a:ln>
              <a:effectLst/>
            </p:spPr>
          </p:cxnSp>
          <p:cxnSp>
            <p:nvCxnSpPr>
              <p:cNvPr id="4105" name="Straight Connector 4104">
                <a:extLst>
                  <a:ext uri="{FF2B5EF4-FFF2-40B4-BE49-F238E27FC236}">
                    <a16:creationId xmlns:a16="http://schemas.microsoft.com/office/drawing/2014/main" id="{B90E4380-7367-9D46-5A94-9A61B63862C3}"/>
                  </a:ext>
                </a:extLst>
              </p:cNvPr>
              <p:cNvCxnSpPr>
                <a:cxnSpLocks/>
              </p:cNvCxnSpPr>
              <p:nvPr/>
            </p:nvCxnSpPr>
            <p:spPr>
              <a:xfrm flipV="1">
                <a:off x="10140704" y="3777543"/>
                <a:ext cx="0" cy="1134599"/>
              </a:xfrm>
              <a:prstGeom prst="line">
                <a:avLst/>
              </a:prstGeom>
              <a:noFill/>
              <a:ln w="19050" cap="flat" cmpd="sng" algn="ctr">
                <a:solidFill>
                  <a:sysClr val="windowText" lastClr="000000"/>
                </a:solidFill>
                <a:prstDash val="solid"/>
                <a:miter lim="800000"/>
              </a:ln>
              <a:effectLst/>
            </p:spPr>
          </p:cxnSp>
        </p:grpSp>
      </p:grpSp>
      <p:sp>
        <p:nvSpPr>
          <p:cNvPr id="35" name="文本框 12">
            <a:extLst>
              <a:ext uri="{FF2B5EF4-FFF2-40B4-BE49-F238E27FC236}">
                <a16:creationId xmlns:a16="http://schemas.microsoft.com/office/drawing/2014/main" id="{63138FE0-7E6C-4BE4-B29A-2AF01A4A0B1A}"/>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9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par>
                          <p:cTn id="19" fill="hold">
                            <p:stCondLst>
                              <p:cond delay="1615"/>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par>
                          <p:cTn id="28" fill="hold">
                            <p:stCondLst>
                              <p:cond delay="500"/>
                            </p:stCondLst>
                            <p:childTnLst>
                              <p:par>
                                <p:cTn id="29" presetID="22" presetClass="entr" presetSubtype="1" fill="hold" grpId="0" nodeType="afterEffect">
                                  <p:stCondLst>
                                    <p:cond delay="0"/>
                                  </p:stCondLst>
                                  <p:iterate type="lt">
                                    <p:tmPct val="3000"/>
                                  </p:iterate>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par>
                          <p:cTn id="32" fill="hold">
                            <p:stCondLst>
                              <p:cond delay="1165"/>
                            </p:stCondLst>
                            <p:childTnLst>
                              <p:par>
                                <p:cTn id="33" presetID="14" presetClass="entr" presetSubtype="10" fill="hold" nodeType="afterEffect">
                                  <p:stCondLst>
                                    <p:cond delay="0"/>
                                  </p:stCondLst>
                                  <p:childTnLst>
                                    <p:set>
                                      <p:cBhvr>
                                        <p:cTn id="34" dur="1" fill="hold">
                                          <p:stCondLst>
                                            <p:cond delay="0"/>
                                          </p:stCondLst>
                                        </p:cTn>
                                        <p:tgtEl>
                                          <p:spTgt spid="4109"/>
                                        </p:tgtEl>
                                        <p:attrNameLst>
                                          <p:attrName>style.visibility</p:attrName>
                                        </p:attrNameLst>
                                      </p:cBhvr>
                                      <p:to>
                                        <p:strVal val="visible"/>
                                      </p:to>
                                    </p:set>
                                    <p:animEffect transition="in" filter="randombar(horizontal)">
                                      <p:cBhvr>
                                        <p:cTn id="35"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4234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ĐOẠN MẠCH </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SONG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SONG</a:t>
            </a:r>
            <a:endPar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50951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1</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Điện</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trở</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a:t>
            </a:r>
            <a:r>
              <a:rPr lang="en-US" sz="28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song </a:t>
            </a:r>
            <a:r>
              <a:rPr lang="en-US" sz="2800" b="1" dirty="0" err="1">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song</a:t>
            </a:r>
            <a:endPar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
        <p:nvSpPr>
          <p:cNvPr id="42" name="TextBox 41">
            <a:extLst>
              <a:ext uri="{FF2B5EF4-FFF2-40B4-BE49-F238E27FC236}">
                <a16:creationId xmlns:a16="http://schemas.microsoft.com/office/drawing/2014/main" id="{4187F4C3-1FCE-8A67-1504-7A622BB239E2}"/>
              </a:ext>
            </a:extLst>
          </p:cNvPr>
          <p:cNvSpPr txBox="1"/>
          <p:nvPr/>
        </p:nvSpPr>
        <p:spPr>
          <a:xfrm>
            <a:off x="1172711" y="5534809"/>
            <a:ext cx="98465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Sơ</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đồ</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mạch</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song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song</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101" name="Group 100">
            <a:extLst>
              <a:ext uri="{FF2B5EF4-FFF2-40B4-BE49-F238E27FC236}">
                <a16:creationId xmlns:a16="http://schemas.microsoft.com/office/drawing/2014/main" id="{56B04843-546A-A42A-DC4E-DF8BAF2BC8CB}"/>
              </a:ext>
            </a:extLst>
          </p:cNvPr>
          <p:cNvGrpSpPr/>
          <p:nvPr/>
        </p:nvGrpSpPr>
        <p:grpSpPr>
          <a:xfrm>
            <a:off x="727586" y="1670343"/>
            <a:ext cx="4906298" cy="3456352"/>
            <a:chOff x="6446306" y="2216340"/>
            <a:chExt cx="4906298" cy="3456352"/>
          </a:xfrm>
        </p:grpSpPr>
        <p:grpSp>
          <p:nvGrpSpPr>
            <p:cNvPr id="102" name="Group 101">
              <a:extLst>
                <a:ext uri="{FF2B5EF4-FFF2-40B4-BE49-F238E27FC236}">
                  <a16:creationId xmlns:a16="http://schemas.microsoft.com/office/drawing/2014/main" id="{96A92DE1-8E78-2CE9-2F2D-57C73CDEE863}"/>
                </a:ext>
              </a:extLst>
            </p:cNvPr>
            <p:cNvGrpSpPr/>
            <p:nvPr/>
          </p:nvGrpSpPr>
          <p:grpSpPr>
            <a:xfrm>
              <a:off x="6446306" y="2216340"/>
              <a:ext cx="4906298" cy="3456352"/>
              <a:chOff x="2869525" y="1898315"/>
              <a:chExt cx="5376548" cy="3456352"/>
            </a:xfrm>
          </p:grpSpPr>
          <p:sp>
            <p:nvSpPr>
              <p:cNvPr id="106" name="Rectangle: Rounded Corners 105">
                <a:extLst>
                  <a:ext uri="{FF2B5EF4-FFF2-40B4-BE49-F238E27FC236}">
                    <a16:creationId xmlns:a16="http://schemas.microsoft.com/office/drawing/2014/main" id="{94DBC585-8964-7024-3193-E1CFD033F554}"/>
                  </a:ext>
                </a:extLst>
              </p:cNvPr>
              <p:cNvSpPr/>
              <p:nvPr/>
            </p:nvSpPr>
            <p:spPr>
              <a:xfrm>
                <a:off x="2869525" y="1898315"/>
                <a:ext cx="5376548" cy="3456352"/>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35C609F9-4151-3921-7F65-8FAC5DB678B8}"/>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8" name="Straight Connector 107">
                <a:extLst>
                  <a:ext uri="{FF2B5EF4-FFF2-40B4-BE49-F238E27FC236}">
                    <a16:creationId xmlns:a16="http://schemas.microsoft.com/office/drawing/2014/main" id="{F9279370-822A-28C8-3AF0-31089F29F625}"/>
                  </a:ext>
                </a:extLst>
              </p:cNvPr>
              <p:cNvCxnSpPr>
                <a:cxnSpLocks/>
              </p:cNvCxnSpPr>
              <p:nvPr/>
            </p:nvCxnSpPr>
            <p:spPr>
              <a:xfrm>
                <a:off x="3098722" y="2606323"/>
                <a:ext cx="0" cy="1842247"/>
              </a:xfrm>
              <a:prstGeom prst="line">
                <a:avLst/>
              </a:prstGeom>
              <a:noFill/>
              <a:ln w="38100"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176C35DC-BB75-49BA-DAE7-77F70FC587CB}"/>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110" name="Straight Connector 109">
                <a:extLst>
                  <a:ext uri="{FF2B5EF4-FFF2-40B4-BE49-F238E27FC236}">
                    <a16:creationId xmlns:a16="http://schemas.microsoft.com/office/drawing/2014/main" id="{EFC37B08-1EF9-F502-B323-AA8652351EA2}"/>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111" name="Straight Connector 110">
                <a:extLst>
                  <a:ext uri="{FF2B5EF4-FFF2-40B4-BE49-F238E27FC236}">
                    <a16:creationId xmlns:a16="http://schemas.microsoft.com/office/drawing/2014/main" id="{49DFC24F-D9C1-3FC6-9AD8-B445502DF8CB}"/>
                  </a:ext>
                </a:extLst>
              </p:cNvPr>
              <p:cNvCxnSpPr>
                <a:cxnSpLocks/>
              </p:cNvCxnSpPr>
              <p:nvPr/>
            </p:nvCxnSpPr>
            <p:spPr>
              <a:xfrm>
                <a:off x="5928245" y="2621807"/>
                <a:ext cx="2044775" cy="0"/>
              </a:xfrm>
              <a:prstGeom prst="line">
                <a:avLst/>
              </a:prstGeom>
              <a:noFill/>
              <a:ln w="38100" cap="flat" cmpd="sng" algn="ctr">
                <a:solidFill>
                  <a:sysClr val="windowText" lastClr="000000"/>
                </a:solidFill>
                <a:prstDash val="solid"/>
                <a:miter lim="800000"/>
              </a:ln>
              <a:effectLst/>
            </p:spPr>
          </p:cxnSp>
          <p:cxnSp>
            <p:nvCxnSpPr>
              <p:cNvPr id="112" name="Straight Connector 111">
                <a:extLst>
                  <a:ext uri="{FF2B5EF4-FFF2-40B4-BE49-F238E27FC236}">
                    <a16:creationId xmlns:a16="http://schemas.microsoft.com/office/drawing/2014/main" id="{0E725EF0-B258-1ACF-782A-314CDE64B160}"/>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3" name="TextBox 112">
                <a:extLst>
                  <a:ext uri="{FF2B5EF4-FFF2-40B4-BE49-F238E27FC236}">
                    <a16:creationId xmlns:a16="http://schemas.microsoft.com/office/drawing/2014/main" id="{E3AAE0FF-BC22-F069-9A8E-471C76715A0E}"/>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14" name="TextBox 113">
                <a:extLst>
                  <a:ext uri="{FF2B5EF4-FFF2-40B4-BE49-F238E27FC236}">
                    <a16:creationId xmlns:a16="http://schemas.microsoft.com/office/drawing/2014/main" id="{BA24DD98-4915-3728-BA9D-26C7C9061824}"/>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15" name="Straight Connector 114">
                <a:extLst>
                  <a:ext uri="{FF2B5EF4-FFF2-40B4-BE49-F238E27FC236}">
                    <a16:creationId xmlns:a16="http://schemas.microsoft.com/office/drawing/2014/main" id="{4ADDB518-98F2-2199-B566-58587E273660}"/>
                  </a:ext>
                </a:extLst>
              </p:cNvPr>
              <p:cNvCxnSpPr>
                <a:cxnSpLocks/>
              </p:cNvCxnSpPr>
              <p:nvPr/>
            </p:nvCxnSpPr>
            <p:spPr>
              <a:xfrm>
                <a:off x="3098722" y="2610209"/>
                <a:ext cx="265912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16" name="Straight Connector 115">
                <a:extLst>
                  <a:ext uri="{FF2B5EF4-FFF2-40B4-BE49-F238E27FC236}">
                    <a16:creationId xmlns:a16="http://schemas.microsoft.com/office/drawing/2014/main" id="{6C3692AF-FDFC-5B52-FF76-F95516CE4805}"/>
                  </a:ext>
                </a:extLst>
              </p:cNvPr>
              <p:cNvCxnSpPr>
                <a:cxnSpLocks/>
              </p:cNvCxnSpPr>
              <p:nvPr/>
            </p:nvCxnSpPr>
            <p:spPr>
              <a:xfrm>
                <a:off x="7973020" y="2621807"/>
                <a:ext cx="0" cy="1807962"/>
              </a:xfrm>
              <a:prstGeom prst="line">
                <a:avLst/>
              </a:prstGeom>
              <a:noFill/>
              <a:ln w="38100" cap="flat" cmpd="sng" algn="ctr">
                <a:solidFill>
                  <a:sysClr val="windowText" lastClr="000000"/>
                </a:solidFill>
                <a:prstDash val="solid"/>
                <a:miter lim="800000"/>
              </a:ln>
              <a:effectLst/>
            </p:spPr>
          </p:cxnSp>
          <p:sp>
            <p:nvSpPr>
              <p:cNvPr id="117" name="Rectangle 116">
                <a:extLst>
                  <a:ext uri="{FF2B5EF4-FFF2-40B4-BE49-F238E27FC236}">
                    <a16:creationId xmlns:a16="http://schemas.microsoft.com/office/drawing/2014/main" id="{CE74499D-064C-FAA0-20D7-35CD9AE7097E}"/>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18" name="Straight Connector 117">
                <a:extLst>
                  <a:ext uri="{FF2B5EF4-FFF2-40B4-BE49-F238E27FC236}">
                    <a16:creationId xmlns:a16="http://schemas.microsoft.com/office/drawing/2014/main" id="{9B79F7A8-B7E5-FA90-5867-19AFB5479D60}"/>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19" name="TextBox 118">
                <a:extLst>
                  <a:ext uri="{FF2B5EF4-FFF2-40B4-BE49-F238E27FC236}">
                    <a16:creationId xmlns:a16="http://schemas.microsoft.com/office/drawing/2014/main" id="{795A97F1-FE9A-F6C7-9337-FCD1F94F8D7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20" name="Oval 119">
                <a:extLst>
                  <a:ext uri="{FF2B5EF4-FFF2-40B4-BE49-F238E27FC236}">
                    <a16:creationId xmlns:a16="http://schemas.microsoft.com/office/drawing/2014/main" id="{C03521AD-BE44-BFEA-FDC5-2FEA6779CA64}"/>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1" name="Oval 120">
                <a:extLst>
                  <a:ext uri="{FF2B5EF4-FFF2-40B4-BE49-F238E27FC236}">
                    <a16:creationId xmlns:a16="http://schemas.microsoft.com/office/drawing/2014/main" id="{2C6D17E1-440D-FFBC-CD69-DA19A8259C98}"/>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2" name="Rectangle 121">
                <a:extLst>
                  <a:ext uri="{FF2B5EF4-FFF2-40B4-BE49-F238E27FC236}">
                    <a16:creationId xmlns:a16="http://schemas.microsoft.com/office/drawing/2014/main" id="{165312AB-05B9-911B-44DE-F7C448DA00FD}"/>
                  </a:ext>
                </a:extLst>
              </p:cNvPr>
              <p:cNvSpPr/>
              <p:nvPr/>
            </p:nvSpPr>
            <p:spPr>
              <a:xfrm>
                <a:off x="5169686"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6" name="Straight Connector 125">
                <a:extLst>
                  <a:ext uri="{FF2B5EF4-FFF2-40B4-BE49-F238E27FC236}">
                    <a16:creationId xmlns:a16="http://schemas.microsoft.com/office/drawing/2014/main" id="{50E65FD2-8F70-64FD-A29F-25A66E7C2D68}"/>
                  </a:ext>
                </a:extLst>
              </p:cNvPr>
              <p:cNvCxnSpPr>
                <a:cxnSpLocks/>
              </p:cNvCxnSpPr>
              <p:nvPr/>
            </p:nvCxnSpPr>
            <p:spPr>
              <a:xfrm>
                <a:off x="3672682" y="5068499"/>
                <a:ext cx="3769695" cy="24267"/>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27" name="TextBox 126">
                <a:extLst>
                  <a:ext uri="{FF2B5EF4-FFF2-40B4-BE49-F238E27FC236}">
                    <a16:creationId xmlns:a16="http://schemas.microsoft.com/office/drawing/2014/main" id="{1C962BF7-95E9-ECF0-D973-036DA8956C69}"/>
                  </a:ext>
                </a:extLst>
              </p:cNvPr>
              <p:cNvSpPr txBox="1"/>
              <p:nvPr/>
            </p:nvSpPr>
            <p:spPr>
              <a:xfrm>
                <a:off x="5175705"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128" name="Rectangle 127">
                <a:extLst>
                  <a:ext uri="{FF2B5EF4-FFF2-40B4-BE49-F238E27FC236}">
                    <a16:creationId xmlns:a16="http://schemas.microsoft.com/office/drawing/2014/main" id="{69933B7E-3103-61A8-5072-70BF58AE7A85}"/>
                  </a:ext>
                </a:extLst>
              </p:cNvPr>
              <p:cNvSpPr/>
              <p:nvPr/>
            </p:nvSpPr>
            <p:spPr>
              <a:xfrm>
                <a:off x="5162494"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2" name="Straight Connector 131">
                <a:extLst>
                  <a:ext uri="{FF2B5EF4-FFF2-40B4-BE49-F238E27FC236}">
                    <a16:creationId xmlns:a16="http://schemas.microsoft.com/office/drawing/2014/main" id="{2026525C-B4D0-C6E9-401E-25948083E5C8}"/>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33" name="Straight Connector 132">
                <a:extLst>
                  <a:ext uri="{FF2B5EF4-FFF2-40B4-BE49-F238E27FC236}">
                    <a16:creationId xmlns:a16="http://schemas.microsoft.com/office/drawing/2014/main" id="{3A369A26-9AB1-9E19-653C-B2626E1550A4}"/>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34" name="Straight Connector 133">
                <a:extLst>
                  <a:ext uri="{FF2B5EF4-FFF2-40B4-BE49-F238E27FC236}">
                    <a16:creationId xmlns:a16="http://schemas.microsoft.com/office/drawing/2014/main" id="{8201716E-0A87-0097-9AE3-2C31DE8D48BF}"/>
                  </a:ext>
                </a:extLst>
              </p:cNvPr>
              <p:cNvCxnSpPr>
                <a:cxnSpLocks/>
              </p:cNvCxnSpPr>
              <p:nvPr/>
            </p:nvCxnSpPr>
            <p:spPr>
              <a:xfrm>
                <a:off x="3098722" y="4429769"/>
                <a:ext cx="573960"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5" name="Straight Connector 134">
                <a:extLst>
                  <a:ext uri="{FF2B5EF4-FFF2-40B4-BE49-F238E27FC236}">
                    <a16:creationId xmlns:a16="http://schemas.microsoft.com/office/drawing/2014/main" id="{C4416B7A-8E23-D8D8-9107-3AF951E9E4C1}"/>
                  </a:ext>
                </a:extLst>
              </p:cNvPr>
              <p:cNvCxnSpPr>
                <a:cxnSpLocks/>
              </p:cNvCxnSpPr>
              <p:nvPr/>
            </p:nvCxnSpPr>
            <p:spPr>
              <a:xfrm flipV="1">
                <a:off x="7442377" y="4433252"/>
                <a:ext cx="530643" cy="4907"/>
              </a:xfrm>
              <a:prstGeom prst="line">
                <a:avLst/>
              </a:prstGeom>
              <a:noFill/>
              <a:ln w="38100" cap="flat" cmpd="sng" algn="ctr">
                <a:solidFill>
                  <a:sysClr val="windowText" lastClr="000000"/>
                </a:solidFill>
                <a:prstDash val="solid"/>
                <a:miter lim="800000"/>
                <a:headEnd type="none" w="med" len="med"/>
                <a:tailEnd type="none" w="med" len="med"/>
              </a:ln>
              <a:effectLst/>
            </p:spPr>
          </p:cxnSp>
        </p:grpSp>
        <p:sp>
          <p:nvSpPr>
            <p:cNvPr id="105" name="TextBox 104">
              <a:extLst>
                <a:ext uri="{FF2B5EF4-FFF2-40B4-BE49-F238E27FC236}">
                  <a16:creationId xmlns:a16="http://schemas.microsoft.com/office/drawing/2014/main" id="{C6B06B43-4CEC-8D5E-B111-09D41888FB06}"/>
                </a:ext>
              </a:extLst>
            </p:cNvPr>
            <p:cNvSpPr txBox="1"/>
            <p:nvPr/>
          </p:nvSpPr>
          <p:spPr>
            <a:xfrm>
              <a:off x="8545287" y="362866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pic>
        <p:nvPicPr>
          <p:cNvPr id="144" name="Picture 143">
            <a:extLst>
              <a:ext uri="{FF2B5EF4-FFF2-40B4-BE49-F238E27FC236}">
                <a16:creationId xmlns:a16="http://schemas.microsoft.com/office/drawing/2014/main" id="{BDE98975-06AA-7F9C-885C-DD82DF5DB0C1}"/>
              </a:ext>
            </a:extLst>
          </p:cNvPr>
          <p:cNvPicPr>
            <a:picLocks noChangeAspect="1"/>
          </p:cNvPicPr>
          <p:nvPr/>
        </p:nvPicPr>
        <p:blipFill>
          <a:blip r:embed="rId3"/>
          <a:stretch>
            <a:fillRect/>
          </a:stretch>
        </p:blipFill>
        <p:spPr>
          <a:xfrm>
            <a:off x="6303974" y="1663070"/>
            <a:ext cx="4627401" cy="3510442"/>
          </a:xfrm>
          <a:prstGeom prst="roundRect">
            <a:avLst/>
          </a:prstGeom>
        </p:spPr>
      </p:pic>
    </p:spTree>
    <p:extLst>
      <p:ext uri="{BB962C8B-B14F-4D97-AF65-F5344CB8AC3E}">
        <p14:creationId xmlns:p14="http://schemas.microsoft.com/office/powerpoint/2010/main" val="172766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53" presetClass="entr" presetSubtype="16" fill="hold" nodeType="with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p:cTn id="12" dur="500" fill="hold"/>
                                        <p:tgtEl>
                                          <p:spTgt spid="144"/>
                                        </p:tgtEl>
                                        <p:attrNameLst>
                                          <p:attrName>ppt_w</p:attrName>
                                        </p:attrNameLst>
                                      </p:cBhvr>
                                      <p:tavLst>
                                        <p:tav tm="0">
                                          <p:val>
                                            <p:fltVal val="0"/>
                                          </p:val>
                                        </p:tav>
                                        <p:tav tm="100000">
                                          <p:val>
                                            <p:strVal val="#ppt_w"/>
                                          </p:val>
                                        </p:tav>
                                      </p:tavLst>
                                    </p:anim>
                                    <p:anim calcmode="lin" valueType="num">
                                      <p:cBhvr>
                                        <p:cTn id="13" dur="500" fill="hold"/>
                                        <p:tgtEl>
                                          <p:spTgt spid="144"/>
                                        </p:tgtEl>
                                        <p:attrNameLst>
                                          <p:attrName>ppt_h</p:attrName>
                                        </p:attrNameLst>
                                      </p:cBhvr>
                                      <p:tavLst>
                                        <p:tav tm="0">
                                          <p:val>
                                            <p:fltVal val="0"/>
                                          </p:val>
                                        </p:tav>
                                        <p:tav tm="100000">
                                          <p:val>
                                            <p:strVal val="#ppt_h"/>
                                          </p:val>
                                        </p:tav>
                                      </p:tavLst>
                                    </p:anim>
                                    <p:animEffect transition="in" filter="fade">
                                      <p:cBhvr>
                                        <p:cTn id="14" dur="500"/>
                                        <p:tgtEl>
                                          <p:spTgt spid="144"/>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2202" y="474388"/>
            <a:ext cx="882495" cy="1583183"/>
          </a:xfrm>
          <a:prstGeom prst="rect">
            <a:avLst/>
          </a:prstGeom>
        </p:spPr>
      </p:pic>
      <p:pic>
        <p:nvPicPr>
          <p:cNvPr id="3" name="图片 2"/>
          <p:cNvPicPr>
            <a:picLocks noChangeAspect="1"/>
          </p:cNvPicPr>
          <p:nvPr/>
        </p:nvPicPr>
        <p:blipFill>
          <a:blip r:embed="rId4"/>
          <a:stretch>
            <a:fillRect/>
          </a:stretch>
        </p:blipFill>
        <p:spPr>
          <a:xfrm>
            <a:off x="172827" y="5137945"/>
            <a:ext cx="1045864" cy="1354137"/>
          </a:xfrm>
          <a:prstGeom prst="rect">
            <a:avLst/>
          </a:prstGeom>
        </p:spPr>
      </p:pic>
      <p:pic>
        <p:nvPicPr>
          <p:cNvPr id="4" name="图片 3"/>
          <p:cNvPicPr>
            <a:picLocks noChangeAspect="1"/>
          </p:cNvPicPr>
          <p:nvPr/>
        </p:nvPicPr>
        <p:blipFill>
          <a:blip r:embed="rId5"/>
          <a:stretch>
            <a:fillRect/>
          </a:stretch>
        </p:blipFill>
        <p:spPr>
          <a:xfrm>
            <a:off x="3197551" y="-79376"/>
            <a:ext cx="1389944" cy="1185694"/>
          </a:xfrm>
          <a:prstGeom prst="rect">
            <a:avLst/>
          </a:prstGeom>
        </p:spPr>
      </p:pic>
      <p:pic>
        <p:nvPicPr>
          <p:cNvPr id="5" name="图片 4"/>
          <p:cNvPicPr>
            <a:picLocks noChangeAspect="1"/>
          </p:cNvPicPr>
          <p:nvPr/>
        </p:nvPicPr>
        <p:blipFill>
          <a:blip r:embed="rId6"/>
          <a:stretch>
            <a:fillRect/>
          </a:stretch>
        </p:blipFill>
        <p:spPr>
          <a:xfrm>
            <a:off x="151917" y="3824629"/>
            <a:ext cx="1302179" cy="1449387"/>
          </a:xfrm>
          <a:prstGeom prst="rect">
            <a:avLst/>
          </a:prstGeom>
        </p:spPr>
      </p:pic>
      <p:pic>
        <p:nvPicPr>
          <p:cNvPr id="6" name="图片 5"/>
          <p:cNvPicPr>
            <a:picLocks noChangeAspect="1"/>
          </p:cNvPicPr>
          <p:nvPr/>
        </p:nvPicPr>
        <p:blipFill>
          <a:blip r:embed="rId7"/>
          <a:stretch>
            <a:fillRect/>
          </a:stretch>
        </p:blipFill>
        <p:spPr>
          <a:xfrm>
            <a:off x="366903" y="2468156"/>
            <a:ext cx="436104" cy="450394"/>
          </a:xfrm>
          <a:prstGeom prst="rect">
            <a:avLst/>
          </a:prstGeom>
        </p:spPr>
      </p:pic>
      <p:pic>
        <p:nvPicPr>
          <p:cNvPr id="7" name="图片 6"/>
          <p:cNvPicPr>
            <a:picLocks noChangeAspect="1"/>
          </p:cNvPicPr>
          <p:nvPr/>
        </p:nvPicPr>
        <p:blipFill>
          <a:blip r:embed="rId8"/>
          <a:stretch>
            <a:fillRect/>
          </a:stretch>
        </p:blipFill>
        <p:spPr>
          <a:xfrm>
            <a:off x="1913401" y="883115"/>
            <a:ext cx="488014" cy="479535"/>
          </a:xfrm>
          <a:prstGeom prst="rect">
            <a:avLst/>
          </a:prstGeom>
        </p:spPr>
      </p:pic>
      <p:pic>
        <p:nvPicPr>
          <p:cNvPr id="8" name="图片 7"/>
          <p:cNvPicPr>
            <a:picLocks noChangeAspect="1"/>
          </p:cNvPicPr>
          <p:nvPr/>
        </p:nvPicPr>
        <p:blipFill>
          <a:blip r:embed="rId9"/>
          <a:stretch>
            <a:fillRect/>
          </a:stretch>
        </p:blipFill>
        <p:spPr>
          <a:xfrm>
            <a:off x="5530642" y="-79376"/>
            <a:ext cx="825094" cy="876300"/>
          </a:xfrm>
          <a:prstGeom prst="rect">
            <a:avLst/>
          </a:prstGeom>
        </p:spPr>
      </p:pic>
      <p:pic>
        <p:nvPicPr>
          <p:cNvPr id="9" name="图片 8"/>
          <p:cNvPicPr>
            <a:picLocks noChangeAspect="1"/>
          </p:cNvPicPr>
          <p:nvPr/>
        </p:nvPicPr>
        <p:blipFill>
          <a:blip r:embed="rId10"/>
          <a:stretch>
            <a:fillRect/>
          </a:stretch>
        </p:blipFill>
        <p:spPr>
          <a:xfrm>
            <a:off x="7846844" y="579710"/>
            <a:ext cx="418894" cy="381000"/>
          </a:xfrm>
          <a:prstGeom prst="rect">
            <a:avLst/>
          </a:prstGeom>
        </p:spPr>
      </p:pic>
      <p:pic>
        <p:nvPicPr>
          <p:cNvPr id="11" name="图片 10"/>
          <p:cNvPicPr>
            <a:picLocks noChangeAspect="1"/>
          </p:cNvPicPr>
          <p:nvPr/>
        </p:nvPicPr>
        <p:blipFill>
          <a:blip r:embed="rId11"/>
          <a:stretch>
            <a:fillRect/>
          </a:stretch>
        </p:blipFill>
        <p:spPr>
          <a:xfrm>
            <a:off x="11143949" y="4517409"/>
            <a:ext cx="896134" cy="2218645"/>
          </a:xfrm>
          <a:prstGeom prst="rect">
            <a:avLst/>
          </a:prstGeom>
        </p:spPr>
      </p:pic>
      <p:pic>
        <p:nvPicPr>
          <p:cNvPr id="13" name="图片 12"/>
          <p:cNvPicPr>
            <a:picLocks noChangeAspect="1"/>
          </p:cNvPicPr>
          <p:nvPr/>
        </p:nvPicPr>
        <p:blipFill>
          <a:blip r:embed="rId12"/>
          <a:stretch>
            <a:fillRect/>
          </a:stretch>
        </p:blipFill>
        <p:spPr>
          <a:xfrm>
            <a:off x="9145566" y="904197"/>
            <a:ext cx="496492" cy="582380"/>
          </a:xfrm>
          <a:prstGeom prst="rect">
            <a:avLst/>
          </a:prstGeom>
        </p:spPr>
      </p:pic>
      <p:sp>
        <p:nvSpPr>
          <p:cNvPr id="14" name="文本框 13"/>
          <p:cNvSpPr txBox="1"/>
          <p:nvPr/>
        </p:nvSpPr>
        <p:spPr>
          <a:xfrm>
            <a:off x="1475006" y="1582877"/>
            <a:ext cx="5720165" cy="4154984"/>
          </a:xfrm>
          <a:prstGeom prst="rect">
            <a:avLst/>
          </a:prstGeom>
          <a:noFill/>
        </p:spPr>
        <p:txBody>
          <a:bodyPr wrap="square" rtlCol="0">
            <a:spAutoFit/>
          </a:bodyPr>
          <a:lstStyle/>
          <a:p>
            <a:r>
              <a:rPr lang="en-US" altLang="zh-CN" sz="6600" b="1" dirty="0" err="1">
                <a:solidFill>
                  <a:schemeClr val="bg1"/>
                </a:solidFill>
                <a:latin typeface="Fira Sans Condensed Medium" panose="020B0603050000020004" pitchFamily="34" charset="0"/>
                <a:ea typeface="Roboto" pitchFamily="2" charset="0"/>
              </a:rPr>
              <a:t>Bài</a:t>
            </a:r>
            <a:r>
              <a:rPr lang="en-US" altLang="zh-CN" sz="6600" b="1" dirty="0">
                <a:solidFill>
                  <a:schemeClr val="bg1"/>
                </a:solidFill>
                <a:latin typeface="Fira Sans Condensed Medium" panose="020B0603050000020004" pitchFamily="34" charset="0"/>
                <a:ea typeface="Roboto" pitchFamily="2" charset="0"/>
              </a:rPr>
              <a:t> 12: </a:t>
            </a:r>
          </a:p>
          <a:p>
            <a:r>
              <a:rPr lang="en-US" altLang="zh-CN" sz="6600" b="1" dirty="0">
                <a:solidFill>
                  <a:schemeClr val="bg1"/>
                </a:solidFill>
                <a:latin typeface="Fira Sans Condensed Medium" panose="020B0603050000020004" pitchFamily="34" charset="0"/>
                <a:ea typeface="Roboto" pitchFamily="2" charset="0"/>
              </a:rPr>
              <a:t>ĐOẠN MẠCH NỐI TIẾP, </a:t>
            </a:r>
          </a:p>
          <a:p>
            <a:r>
              <a:rPr lang="en-US" altLang="zh-CN" sz="6600" b="1" dirty="0">
                <a:solidFill>
                  <a:schemeClr val="bg1"/>
                </a:solidFill>
                <a:latin typeface="Fira Sans Condensed Medium" panose="020B0603050000020004" pitchFamily="34" charset="0"/>
                <a:ea typeface="Roboto" pitchFamily="2" charset="0"/>
              </a:rPr>
              <a:t>SONG SONG</a:t>
            </a:r>
            <a:endParaRPr lang="zh-CN" altLang="en-US" sz="6600" b="1" dirty="0">
              <a:solidFill>
                <a:schemeClr val="bg1"/>
              </a:solidFill>
              <a:latin typeface="Fira Sans Condensed Medium" panose="020B0603050000020004" pitchFamily="34" charset="0"/>
              <a:ea typeface="汉仪喵魂体W" panose="00020600040101010101" pitchFamily="18" charset="-122"/>
            </a:endParaRPr>
          </a:p>
        </p:txBody>
      </p:sp>
      <p:sp>
        <p:nvSpPr>
          <p:cNvPr id="15" name="文本框 14"/>
          <p:cNvSpPr txBox="1"/>
          <p:nvPr/>
        </p:nvSpPr>
        <p:spPr>
          <a:xfrm>
            <a:off x="1444348" y="5678990"/>
            <a:ext cx="4988664" cy="55938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dirty="0">
                <a:solidFill>
                  <a:schemeClr val="bg1"/>
                </a:solidFill>
                <a:latin typeface="Amazone" panose="03020702060507090A04" pitchFamily="66" charset="-93"/>
                <a:ea typeface="Roboto" pitchFamily="2" charset="0"/>
              </a:rPr>
              <a:t>:</a:t>
            </a:r>
          </a:p>
        </p:txBody>
      </p:sp>
      <p:grpSp>
        <p:nvGrpSpPr>
          <p:cNvPr id="16" name="Group 4"/>
          <p:cNvGrpSpPr>
            <a:grpSpLocks noChangeAspect="1"/>
          </p:cNvGrpSpPr>
          <p:nvPr/>
        </p:nvGrpSpPr>
        <p:grpSpPr bwMode="auto">
          <a:xfrm>
            <a:off x="11014454" y="65006"/>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5975941" y="5654675"/>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C01BE70-9587-44B6-9F29-69FA8C3E6AAE}"/>
                  </a:ext>
                </a:extLst>
              </p14:cNvPr>
              <p14:cNvContentPartPr/>
              <p14:nvPr/>
            </p14:nvContentPartPr>
            <p14:xfrm>
              <a:off x="2105640" y="5841360"/>
              <a:ext cx="25920" cy="57960"/>
            </p14:xfrm>
          </p:contentPart>
        </mc:Choice>
        <mc:Fallback xmlns="">
          <p:pic>
            <p:nvPicPr>
              <p:cNvPr id="10" name="Ink 9">
                <a:extLst>
                  <a:ext uri="{FF2B5EF4-FFF2-40B4-BE49-F238E27FC236}">
                    <a16:creationId xmlns:a16="http://schemas.microsoft.com/office/drawing/2014/main" id="{FC01BE70-9587-44B6-9F29-69FA8C3E6AAE}"/>
                  </a:ext>
                </a:extLst>
              </p:cNvPr>
              <p:cNvPicPr/>
              <p:nvPr/>
            </p:nvPicPr>
            <p:blipFill>
              <a:blip r:embed="rId14"/>
              <a:stretch>
                <a:fillRect/>
              </a:stretch>
            </p:blipFill>
            <p:spPr>
              <a:xfrm>
                <a:off x="2096280" y="5832000"/>
                <a:ext cx="44640" cy="76680"/>
              </a:xfrm>
              <a:prstGeom prst="rect">
                <a:avLst/>
              </a:prstGeom>
            </p:spPr>
          </p:pic>
        </mc:Fallback>
      </mc:AlternateContent>
      <p:pic>
        <p:nvPicPr>
          <p:cNvPr id="12" name="Picture 11">
            <a:extLst>
              <a:ext uri="{FF2B5EF4-FFF2-40B4-BE49-F238E27FC236}">
                <a16:creationId xmlns:a16="http://schemas.microsoft.com/office/drawing/2014/main" id="{55DFFFBB-B1CD-F333-D8CA-03C8EF9EA4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8730" y="1068306"/>
            <a:ext cx="4800429" cy="4800429"/>
          </a:xfrm>
          <a:prstGeom prst="rect">
            <a:avLst/>
          </a:prstGeom>
        </p:spPr>
      </p:pic>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iterate type="lt">
                                    <p:tmPct val="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600"/>
                            </p:stCondLst>
                            <p:childTnLst>
                              <p:par>
                                <p:cTn id="96" presetID="14" presetClass="entr" presetSubtype="10" fill="hold" grpId="0" nodeType="afterEffect">
                                  <p:stCondLst>
                                    <p:cond delay="0"/>
                                  </p:stCondLst>
                                  <p:iterate type="lt">
                                    <p:tmPct val="0"/>
                                  </p:iterate>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1" nodeType="clickEffect">
                                  <p:stCondLst>
                                    <p:cond delay="0"/>
                                  </p:stCondLst>
                                  <p:iterate type="lt">
                                    <p:tmPct val="10000"/>
                                  </p:iterate>
                                  <p:childTnLst>
                                    <p:animMotion origin="layout" path="M 1.25E-6 -4.81481E-6 L 1.25E-6 -0.07222 " pathEditMode="relative" rAng="0" ptsTypes="AA">
                                      <p:cBhvr>
                                        <p:cTn id="102" dur="250" accel="50000" decel="50000" autoRev="1" fill="hold">
                                          <p:stCondLst>
                                            <p:cond delay="0"/>
                                          </p:stCondLst>
                                        </p:cTn>
                                        <p:tgtEl>
                                          <p:spTgt spid="14"/>
                                        </p:tgtEl>
                                        <p:attrNameLst>
                                          <p:attrName>ppt_x</p:attrName>
                                          <p:attrName>ppt_y</p:attrName>
                                        </p:attrNameLst>
                                      </p:cBhvr>
                                      <p:rCtr x="0" y="-3611"/>
                                    </p:animMotion>
                                    <p:animRot by="1500000">
                                      <p:cBhvr>
                                        <p:cTn id="103" dur="125" fill="hold">
                                          <p:stCondLst>
                                            <p:cond delay="0"/>
                                          </p:stCondLst>
                                        </p:cTn>
                                        <p:tgtEl>
                                          <p:spTgt spid="14"/>
                                        </p:tgtEl>
                                        <p:attrNameLst>
                                          <p:attrName>r</p:attrName>
                                        </p:attrNameLst>
                                      </p:cBhvr>
                                    </p:animRot>
                                    <p:animRot by="-1500000">
                                      <p:cBhvr>
                                        <p:cTn id="104" dur="125" fill="hold">
                                          <p:stCondLst>
                                            <p:cond delay="125"/>
                                          </p:stCondLst>
                                        </p:cTn>
                                        <p:tgtEl>
                                          <p:spTgt spid="14"/>
                                        </p:tgtEl>
                                        <p:attrNameLst>
                                          <p:attrName>r</p:attrName>
                                        </p:attrNameLst>
                                      </p:cBhvr>
                                    </p:animRot>
                                    <p:animRot by="-1500000">
                                      <p:cBhvr>
                                        <p:cTn id="105" dur="125" fill="hold">
                                          <p:stCondLst>
                                            <p:cond delay="250"/>
                                          </p:stCondLst>
                                        </p:cTn>
                                        <p:tgtEl>
                                          <p:spTgt spid="14"/>
                                        </p:tgtEl>
                                        <p:attrNameLst>
                                          <p:attrName>r</p:attrName>
                                        </p:attrNameLst>
                                      </p:cBhvr>
                                    </p:animRot>
                                    <p:animRot by="1500000">
                                      <p:cBhvr>
                                        <p:cTn id="106" dur="125" fill="hold">
                                          <p:stCondLst>
                                            <p:cond delay="375"/>
                                          </p:stCondLst>
                                        </p:cTn>
                                        <p:tgtEl>
                                          <p:spTgt spid="14"/>
                                        </p:tgtEl>
                                        <p:attrNameLst>
                                          <p:attrName>r</p:attrName>
                                        </p:attrNameLst>
                                      </p:cBhvr>
                                    </p:animRot>
                                  </p:childTnLst>
                                </p:cTn>
                              </p:par>
                              <p:par>
                                <p:cTn id="107" presetID="34" presetClass="emph" presetSubtype="0" fill="hold" grpId="1" nodeType="withEffect">
                                  <p:stCondLst>
                                    <p:cond delay="0"/>
                                  </p:stCondLst>
                                  <p:iterate type="lt">
                                    <p:tmPct val="10000"/>
                                  </p:iterate>
                                  <p:childTnLst>
                                    <p:animMotion origin="layout" path="M 3.125E-6 1.11022E-16 L 3.125E-6 -0.07222 " pathEditMode="relative" rAng="0" ptsTypes="AA">
                                      <p:cBhvr>
                                        <p:cTn id="108" dur="250" accel="50000" decel="50000" autoRev="1" fill="hold">
                                          <p:stCondLst>
                                            <p:cond delay="0"/>
                                          </p:stCondLst>
                                        </p:cTn>
                                        <p:tgtEl>
                                          <p:spTgt spid="15"/>
                                        </p:tgtEl>
                                        <p:attrNameLst>
                                          <p:attrName>ppt_x</p:attrName>
                                          <p:attrName>ppt_y</p:attrName>
                                        </p:attrNameLst>
                                      </p:cBhvr>
                                      <p:rCtr x="0" y="-3611"/>
                                    </p:animMotion>
                                    <p:animRot by="1500000">
                                      <p:cBhvr>
                                        <p:cTn id="109" dur="125" fill="hold">
                                          <p:stCondLst>
                                            <p:cond delay="0"/>
                                          </p:stCondLst>
                                        </p:cTn>
                                        <p:tgtEl>
                                          <p:spTgt spid="15"/>
                                        </p:tgtEl>
                                        <p:attrNameLst>
                                          <p:attrName>r</p:attrName>
                                        </p:attrNameLst>
                                      </p:cBhvr>
                                    </p:animRot>
                                    <p:animRot by="-1500000">
                                      <p:cBhvr>
                                        <p:cTn id="110" dur="125" fill="hold">
                                          <p:stCondLst>
                                            <p:cond delay="125"/>
                                          </p:stCondLst>
                                        </p:cTn>
                                        <p:tgtEl>
                                          <p:spTgt spid="15"/>
                                        </p:tgtEl>
                                        <p:attrNameLst>
                                          <p:attrName>r</p:attrName>
                                        </p:attrNameLst>
                                      </p:cBhvr>
                                    </p:animRot>
                                    <p:animRot by="-1500000">
                                      <p:cBhvr>
                                        <p:cTn id="111" dur="125" fill="hold">
                                          <p:stCondLst>
                                            <p:cond delay="250"/>
                                          </p:stCondLst>
                                        </p:cTn>
                                        <p:tgtEl>
                                          <p:spTgt spid="15"/>
                                        </p:tgtEl>
                                        <p:attrNameLst>
                                          <p:attrName>r</p:attrName>
                                        </p:attrNameLst>
                                      </p:cBhvr>
                                    </p:animRot>
                                    <p:animRot by="1500000">
                                      <p:cBhvr>
                                        <p:cTn id="112"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0530BF1-C3F1-D316-C846-3A4159AEEB4A}"/>
              </a:ext>
            </a:extLst>
          </p:cNvPr>
          <p:cNvSpPr/>
          <p:nvPr/>
        </p:nvSpPr>
        <p:spPr>
          <a:xfrm>
            <a:off x="2098720" y="3115374"/>
            <a:ext cx="8370762" cy="3017452"/>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55" y="141448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702593" y="171407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song song.</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975" y="4977720"/>
            <a:ext cx="1780539" cy="1780539"/>
          </a:xfrm>
          <a:prstGeom prst="rect">
            <a:avLst/>
          </a:prstGeom>
        </p:spPr>
      </p:pic>
      <p:sp>
        <p:nvSpPr>
          <p:cNvPr id="18" name="TextBox 17">
            <a:extLst>
              <a:ext uri="{FF2B5EF4-FFF2-40B4-BE49-F238E27FC236}">
                <a16:creationId xmlns:a16="http://schemas.microsoft.com/office/drawing/2014/main" id="{378BB26B-FEE9-C45C-707A-C28A4C922712}"/>
              </a:ext>
            </a:extLst>
          </p:cNvPr>
          <p:cNvSpPr txBox="1"/>
          <p:nvPr/>
        </p:nvSpPr>
        <p:spPr>
          <a:xfrm>
            <a:off x="5754893" y="316873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FD79EE5D-930E-96AF-CAE9-82B477FED32C}"/>
              </a:ext>
            </a:extLst>
          </p:cNvPr>
          <p:cNvGrpSpPr/>
          <p:nvPr/>
        </p:nvGrpSpPr>
        <p:grpSpPr>
          <a:xfrm>
            <a:off x="2702593" y="3712235"/>
            <a:ext cx="7184857" cy="2027936"/>
            <a:chOff x="2573385" y="3563148"/>
            <a:chExt cx="7184857" cy="2027936"/>
          </a:xfrm>
        </p:grpSpPr>
        <p:cxnSp>
          <p:nvCxnSpPr>
            <p:cNvPr id="7" name="Straight Connector 6">
              <a:extLst>
                <a:ext uri="{FF2B5EF4-FFF2-40B4-BE49-F238E27FC236}">
                  <a16:creationId xmlns:a16="http://schemas.microsoft.com/office/drawing/2014/main" id="{9626A9FE-8990-0C6A-0C24-81655034C804}"/>
                </a:ext>
              </a:extLst>
            </p:cNvPr>
            <p:cNvCxnSpPr>
              <a:cxnSpLocks/>
            </p:cNvCxnSpPr>
            <p:nvPr/>
          </p:nvCxnSpPr>
          <p:spPr>
            <a:xfrm>
              <a:off x="4800917" y="5468203"/>
              <a:ext cx="2708420" cy="0"/>
            </a:xfrm>
            <a:prstGeom prst="line">
              <a:avLst/>
            </a:prstGeom>
            <a:noFill/>
            <a:ln w="28575" cap="flat" cmpd="sng" algn="ctr">
              <a:solidFill>
                <a:sysClr val="windowText" lastClr="000000"/>
              </a:solidFill>
              <a:prstDash val="solid"/>
              <a:miter lim="800000"/>
            </a:ln>
            <a:effectLst/>
          </p:spPr>
        </p:cxnSp>
        <p:cxnSp>
          <p:nvCxnSpPr>
            <p:cNvPr id="5" name="Straight Connector 4">
              <a:extLst>
                <a:ext uri="{FF2B5EF4-FFF2-40B4-BE49-F238E27FC236}">
                  <a16:creationId xmlns:a16="http://schemas.microsoft.com/office/drawing/2014/main" id="{BD43A45B-A370-8927-0E71-F2367D09BA06}"/>
                </a:ext>
              </a:extLst>
            </p:cNvPr>
            <p:cNvCxnSpPr>
              <a:cxnSpLocks/>
            </p:cNvCxnSpPr>
            <p:nvPr/>
          </p:nvCxnSpPr>
          <p:spPr>
            <a:xfrm>
              <a:off x="4800917" y="4578384"/>
              <a:ext cx="2708420" cy="0"/>
            </a:xfrm>
            <a:prstGeom prst="line">
              <a:avLst/>
            </a:prstGeom>
            <a:noFill/>
            <a:ln w="28575" cap="flat" cmpd="sng" algn="ctr">
              <a:solidFill>
                <a:sysClr val="windowText" lastClr="000000"/>
              </a:solidFill>
              <a:prstDash val="solid"/>
              <a:miter lim="800000"/>
            </a:ln>
            <a:effectLst/>
          </p:spPr>
        </p:cxnSp>
        <p:sp>
          <p:nvSpPr>
            <p:cNvPr id="10" name="Oval 9">
              <a:extLst>
                <a:ext uri="{FF2B5EF4-FFF2-40B4-BE49-F238E27FC236}">
                  <a16:creationId xmlns:a16="http://schemas.microsoft.com/office/drawing/2014/main" id="{358AD86F-4076-93E8-B1EF-BE943DA0E011}"/>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3905383"/>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4800917" y="3693433"/>
              <a:ext cx="2708420"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5625685" y="3563148"/>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Rectangle 4107">
              <a:extLst>
                <a:ext uri="{FF2B5EF4-FFF2-40B4-BE49-F238E27FC236}">
                  <a16:creationId xmlns:a16="http://schemas.microsoft.com/office/drawing/2014/main" id="{2D1B136A-7AE9-D7C1-9D3D-89991F1D611F}"/>
                </a:ext>
              </a:extLst>
            </p:cNvPr>
            <p:cNvSpPr/>
            <p:nvPr/>
          </p:nvSpPr>
          <p:spPr>
            <a:xfrm>
              <a:off x="5625685" y="4450922"/>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Rectangle 4123">
              <a:extLst>
                <a:ext uri="{FF2B5EF4-FFF2-40B4-BE49-F238E27FC236}">
                  <a16:creationId xmlns:a16="http://schemas.microsoft.com/office/drawing/2014/main" id="{0DFEA75B-3BFC-C5BA-74A3-DB09F9F7B6F1}"/>
                </a:ext>
              </a:extLst>
            </p:cNvPr>
            <p:cNvSpPr/>
            <p:nvPr/>
          </p:nvSpPr>
          <p:spPr>
            <a:xfrm>
              <a:off x="5625685" y="5338696"/>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TextBox 4126">
              <a:extLst>
                <a:ext uri="{FF2B5EF4-FFF2-40B4-BE49-F238E27FC236}">
                  <a16:creationId xmlns:a16="http://schemas.microsoft.com/office/drawing/2014/main" id="{93CEA68A-2119-A8A0-FE89-C5616D324436}"/>
                </a:ext>
              </a:extLst>
            </p:cNvPr>
            <p:cNvSpPr txBox="1"/>
            <p:nvPr/>
          </p:nvSpPr>
          <p:spPr>
            <a:xfrm>
              <a:off x="5568539" y="479127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78DB3D4-B606-15CF-D5D7-5F33D448D4AA}"/>
                </a:ext>
              </a:extLst>
            </p:cNvPr>
            <p:cNvCxnSpPr>
              <a:cxnSpLocks/>
            </p:cNvCxnSpPr>
            <p:nvPr/>
          </p:nvCxnSpPr>
          <p:spPr>
            <a:xfrm flipV="1">
              <a:off x="4800917" y="3691776"/>
              <a:ext cx="0" cy="1776427"/>
            </a:xfrm>
            <a:prstGeom prst="line">
              <a:avLst/>
            </a:prstGeom>
            <a:noFill/>
            <a:ln w="28575"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id="{12BFF04D-2694-95DD-DBDB-6ABC652A4B19}"/>
                </a:ext>
              </a:extLst>
            </p:cNvPr>
            <p:cNvCxnSpPr>
              <a:cxnSpLocks/>
            </p:cNvCxnSpPr>
            <p:nvPr/>
          </p:nvCxnSpPr>
          <p:spPr>
            <a:xfrm flipV="1">
              <a:off x="7509337" y="3691470"/>
              <a:ext cx="0" cy="1776427"/>
            </a:xfrm>
            <a:prstGeom prst="line">
              <a:avLst/>
            </a:prstGeom>
            <a:noFill/>
            <a:ln w="28575"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AF601DE5-3BE4-D3A2-19CC-AE5C42F12E78}"/>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11F1FEA8-CEF3-AC20-BDC4-5F4355C95ACB}"/>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grpSp>
      <p:sp>
        <p:nvSpPr>
          <p:cNvPr id="30" name="文本框 12">
            <a:extLst>
              <a:ext uri="{FF2B5EF4-FFF2-40B4-BE49-F238E27FC236}">
                <a16:creationId xmlns:a16="http://schemas.microsoft.com/office/drawing/2014/main" id="{7081CD2B-1F8D-400A-8091-89B2914CF683}"/>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9585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9"/>
            <a:ext cx="10434275" cy="3302702"/>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2044760"/>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7330E8-213C-581D-DA63-DB323FAE0180}"/>
                  </a:ext>
                </a:extLst>
              </p:cNvPr>
              <p:cNvSpPr txBox="1"/>
              <p:nvPr/>
            </p:nvSpPr>
            <p:spPr>
              <a:xfrm>
                <a:off x="3225507" y="3351140"/>
                <a:ext cx="2870493" cy="1056251"/>
              </a:xfrm>
              <a:prstGeom prst="rect">
                <a:avLst/>
              </a:prstGeom>
              <a:noFill/>
            </p:spPr>
            <p:txBody>
              <a:bodyPr wrap="square">
                <a:spAutoFit/>
              </a:bodyPr>
              <a:lstStyle/>
              <a:p>
                <a:pPr lvl="0" algn="ct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oMath>
                </a14:m>
                <a:r>
                  <a:rPr lang="en-US" sz="4000" b="1" dirty="0">
                    <a:latin typeface="Calibri" panose="020F0502020204030204" pitchFamily="34" charset="0"/>
                    <a:cs typeface="Calibri" panose="020F0502020204030204" pitchFamily="34" charset="0"/>
                  </a:rPr>
                  <a:t> + </a:t>
                </a: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kumimoji="0" lang="en-US" sz="4000" b="1" i="0" u="none" strike="noStrike" kern="1200" cap="none" spc="0" normalizeH="0" baseline="0" noProof="0" dirty="0">
                  <a:ln>
                    <a:noFill/>
                  </a:ln>
                  <a:effectLst/>
                  <a:uLnTx/>
                  <a:uFillTx/>
                  <a:latin typeface="Arial"/>
                  <a:ea typeface="微软雅黑"/>
                </a:endParaRPr>
              </a:p>
            </p:txBody>
          </p:sp>
        </mc:Choice>
        <mc:Fallback xmlns="">
          <p:sp>
            <p:nvSpPr>
              <p:cNvPr id="10" name="TextBox 9">
                <a:extLst>
                  <a:ext uri="{FF2B5EF4-FFF2-40B4-BE49-F238E27FC236}">
                    <a16:creationId xmlns:a16="http://schemas.microsoft.com/office/drawing/2014/main" id="{107330E8-213C-581D-DA63-DB323FAE0180}"/>
                  </a:ext>
                </a:extLst>
              </p:cNvPr>
              <p:cNvSpPr txBox="1">
                <a:spLocks noRot="1" noChangeAspect="1" noMove="1" noResize="1" noEditPoints="1" noAdjustHandles="1" noChangeArrowheads="1" noChangeShapeType="1" noTextEdit="1"/>
              </p:cNvSpPr>
              <p:nvPr/>
            </p:nvSpPr>
            <p:spPr>
              <a:xfrm>
                <a:off x="3225507" y="3351140"/>
                <a:ext cx="2870493" cy="1056251"/>
              </a:xfrm>
              <a:prstGeom prst="rect">
                <a:avLst/>
              </a:prstGeom>
              <a:blipFill>
                <a:blip r:embed="rId3"/>
                <a:stretch>
                  <a:fillRect b="-12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5949951" y="3334775"/>
                <a:ext cx="4948195" cy="1050159"/>
              </a:xfrm>
              <a:prstGeom prst="rect">
                <a:avLst/>
              </a:prstGeom>
              <a:noFill/>
            </p:spPr>
            <p:txBody>
              <a:bodyPr wrap="square">
                <a:spAutoFit/>
              </a:bodyPr>
              <a:lstStyle/>
              <a:p>
                <a14:m>
                  <m:oMath xmlns:m="http://schemas.openxmlformats.org/officeDocument/2006/math">
                    <m:groupChr>
                      <m:groupChrPr>
                        <m:chr m:val="⇔"/>
                        <m:vertJc m:val="bot"/>
                        <m:ctrlPr>
                          <a:rPr lang="vi-VN" sz="4000" b="1" i="1" smtClean="0">
                            <a:latin typeface="Cambria Math" panose="02040503050406030204" pitchFamily="18" charset="0"/>
                            <a:cs typeface="Calibri" panose="020F0502020204030204" pitchFamily="34" charset="0"/>
                          </a:rPr>
                        </m:ctrlPr>
                      </m:groupChrPr>
                      <m:e>
                        <m:r>
                          <m:rPr>
                            <m:brk m:alnAt="2"/>
                          </m:rPr>
                          <a:rPr lang="en-US" sz="4000" b="1" i="1" smtClean="0">
                            <a:latin typeface="Cambria Math" panose="02040503050406030204" pitchFamily="18" charset="0"/>
                            <a:cs typeface="Calibri" panose="020F0502020204030204" pitchFamily="34" charset="0"/>
                          </a:rPr>
                          <m:t> </m:t>
                        </m:r>
                        <m:r>
                          <a:rPr lang="en-US" sz="4000" b="1" i="1" smtClean="0">
                            <a:latin typeface="Cambria Math" panose="02040503050406030204" pitchFamily="18" charset="0"/>
                            <a:cs typeface="Calibri" panose="020F0502020204030204" pitchFamily="34" charset="0"/>
                          </a:rPr>
                          <m:t>       </m:t>
                        </m:r>
                      </m:e>
                    </m:groupChr>
                  </m:oMath>
                </a14:m>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lang="vi-VN" sz="4000" baseline="-25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5949951" y="3334775"/>
                <a:ext cx="4948195" cy="1050159"/>
              </a:xfrm>
              <a:prstGeom prst="rect">
                <a:avLst/>
              </a:prstGeom>
              <a:blipFill>
                <a:blip r:embed="rId4"/>
                <a:stretch>
                  <a:fillRect b="-12791"/>
                </a:stretch>
              </a:blipFill>
            </p:spPr>
            <p:txBody>
              <a:bodyPr/>
              <a:lstStyle/>
              <a:p>
                <a:r>
                  <a:rPr lang="en-US">
                    <a:noFill/>
                  </a:rPr>
                  <a:t> </a:t>
                </a:r>
              </a:p>
            </p:txBody>
          </p:sp>
        </mc:Fallback>
      </mc:AlternateContent>
      <p:sp>
        <p:nvSpPr>
          <p:cNvPr id="32" name="文本框 12">
            <a:extLst>
              <a:ext uri="{FF2B5EF4-FFF2-40B4-BE49-F238E27FC236}">
                <a16:creationId xmlns:a16="http://schemas.microsoft.com/office/drawing/2014/main" id="{396861CD-F506-4369-A8F7-BF99F9E5D413}"/>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文本框 12">
            <a:extLst>
              <a:ext uri="{FF2B5EF4-FFF2-40B4-BE49-F238E27FC236}">
                <a16:creationId xmlns:a16="http://schemas.microsoft.com/office/drawing/2014/main" id="{324255FE-454F-4CB6-A098-8F5F6BB1F781}"/>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888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11" name="TextBox 10">
            <a:extLst>
              <a:ext uri="{FF2B5EF4-FFF2-40B4-BE49-F238E27FC236}">
                <a16:creationId xmlns:a16="http://schemas.microsoft.com/office/drawing/2014/main" id="{1B34FD52-9E2D-24D7-29E8-EC0D29EE8B6A}"/>
              </a:ext>
            </a:extLst>
          </p:cNvPr>
          <p:cNvSpPr txBox="1"/>
          <p:nvPr/>
        </p:nvSpPr>
        <p:spPr>
          <a:xfrm>
            <a:off x="1461974" y="2079133"/>
            <a:ext cx="969908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endParaRPr lang="en-US" sz="3200" dirty="0">
              <a:solidFill>
                <a:prstClr val="black"/>
              </a:solidFill>
              <a:latin typeface="Calibri" panose="020F0502020204030204" pitchFamily="34" charset="0"/>
              <a:ea typeface="微软雅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mắc song song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3693341" y="3467586"/>
                <a:ext cx="4948195" cy="1056251"/>
              </a:xfrm>
              <a:prstGeom prst="rect">
                <a:avLst/>
              </a:prstGeom>
              <a:noFill/>
            </p:spPr>
            <p:txBody>
              <a:bodyPr wrap="square">
                <a:spAutoFit/>
              </a:bodyPr>
              <a:lstStyle/>
              <a:p>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n</m:t>
                        </m:r>
                      </m:den>
                    </m:f>
                  </m:oMath>
                </a14:m>
                <a:endParaRPr lang="vi-VN" sz="4000" baseline="-25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693341" y="3467586"/>
                <a:ext cx="4948195" cy="1056251"/>
              </a:xfrm>
              <a:prstGeom prst="rect">
                <a:avLst/>
              </a:prstGeom>
              <a:blipFill>
                <a:blip r:embed="rId3"/>
                <a:stretch>
                  <a:fillRect b="-12139"/>
                </a:stretch>
              </a:blipFill>
            </p:spPr>
            <p:txBody>
              <a:bodyPr/>
              <a:lstStyle/>
              <a:p>
                <a:r>
                  <a:rPr lang="en-US">
                    <a:noFill/>
                  </a:rPr>
                  <a:t> </a:t>
                </a:r>
              </a:p>
            </p:txBody>
          </p:sp>
        </mc:Fallback>
      </mc:AlternateContent>
      <p:sp>
        <p:nvSpPr>
          <p:cNvPr id="18" name="文本框 12">
            <a:extLst>
              <a:ext uri="{FF2B5EF4-FFF2-40B4-BE49-F238E27FC236}">
                <a16:creationId xmlns:a16="http://schemas.microsoft.com/office/drawing/2014/main" id="{B33B8A64-B113-4845-A158-BC21E6021997}"/>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465C56A8-667F-4A5A-8926-AFFBA1FB7897}"/>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1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1" y="2408691"/>
            <a:ext cx="4490795"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r>
              <a:rPr lang="en-US" b="0" dirty="0"/>
              <a:t> 6V</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349616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r>
              <a:rPr lang="en-US" b="0" dirty="0"/>
              <a:t>, </a:t>
            </a:r>
            <a:r>
              <a:rPr lang="en-US" b="0" dirty="0" err="1"/>
              <a:t>dây</a:t>
            </a:r>
            <a:r>
              <a:rPr lang="en-US" b="0" dirty="0"/>
              <a:t> </a:t>
            </a:r>
            <a:r>
              <a:rPr lang="en-US" b="0" dirty="0" err="1"/>
              <a:t>nối</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43632" y="3721575"/>
            <a:ext cx="3258345"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10</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a:t>
            </a:r>
            <a:r>
              <a:rPr lang="en-US" b="0" dirty="0"/>
              <a:t>6</a:t>
            </a:r>
            <a:r>
              <a:rPr lang="vi-VN" b="0" dirty="0"/>
              <a:t> </a:t>
            </a:r>
            <a:r>
              <a:rPr lang="el-GR" b="0" dirty="0">
                <a:latin typeface="Open Sans" panose="020B0606030504020204" pitchFamily="34" charset="0"/>
              </a:rPr>
              <a:t>Ω</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27239" y="4475265"/>
            <a:ext cx="351304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3A, ĐCNN 0,01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82713" y="4417033"/>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886E46E3-B408-9984-6F7E-45DA9F9DAB8B}"/>
              </a:ext>
            </a:extLst>
          </p:cNvPr>
          <p:cNvGrpSpPr/>
          <p:nvPr/>
        </p:nvGrpSpPr>
        <p:grpSpPr>
          <a:xfrm>
            <a:off x="5776175" y="2107109"/>
            <a:ext cx="5965430" cy="3802156"/>
            <a:chOff x="5776175" y="2107109"/>
            <a:chExt cx="5965430" cy="3802156"/>
          </a:xfrm>
        </p:grpSpPr>
        <p:grpSp>
          <p:nvGrpSpPr>
            <p:cNvPr id="3" name="Group 2">
              <a:extLst>
                <a:ext uri="{FF2B5EF4-FFF2-40B4-BE49-F238E27FC236}">
                  <a16:creationId xmlns:a16="http://schemas.microsoft.com/office/drawing/2014/main" id="{78793317-E761-E7CB-A3E4-6C38F6C96634}"/>
                </a:ext>
              </a:extLst>
            </p:cNvPr>
            <p:cNvGrpSpPr/>
            <p:nvPr/>
          </p:nvGrpSpPr>
          <p:grpSpPr>
            <a:xfrm>
              <a:off x="5776175" y="2107109"/>
              <a:ext cx="5965430" cy="3802156"/>
              <a:chOff x="2135165" y="1789084"/>
              <a:chExt cx="6537194" cy="3802156"/>
            </a:xfrm>
          </p:grpSpPr>
          <p:sp>
            <p:nvSpPr>
              <p:cNvPr id="4" name="Rectangle: Rounded Corners 3">
                <a:extLst>
                  <a:ext uri="{FF2B5EF4-FFF2-40B4-BE49-F238E27FC236}">
                    <a16:creationId xmlns:a16="http://schemas.microsoft.com/office/drawing/2014/main" id="{CF371DA3-25F1-7FF0-F72F-0F7DE2F210D3}"/>
                  </a:ext>
                </a:extLst>
              </p:cNvPr>
              <p:cNvSpPr/>
              <p:nvPr/>
            </p:nvSpPr>
            <p:spPr>
              <a:xfrm>
                <a:off x="2135165" y="1789084"/>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A351671-9646-F8C9-0518-158AFD199A8F}"/>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112CAFD4-2876-8E74-80FF-751E5CAC47CF}"/>
                  </a:ext>
                </a:extLst>
              </p:cNvPr>
              <p:cNvCxnSpPr>
                <a:cxnSpLocks/>
              </p:cNvCxnSpPr>
              <p:nvPr/>
            </p:nvCxnSpPr>
            <p:spPr>
              <a:xfrm>
                <a:off x="2409966" y="2606323"/>
                <a:ext cx="0" cy="1842247"/>
              </a:xfrm>
              <a:prstGeom prst="line">
                <a:avLst/>
              </a:prstGeom>
              <a:noFill/>
              <a:ln w="38100" cap="flat" cmpd="sng" algn="ctr">
                <a:solidFill>
                  <a:sysClr val="windowText" lastClr="000000"/>
                </a:solidFill>
                <a:prstDash val="solid"/>
                <a:miter lim="800000"/>
              </a:ln>
              <a:effectLst/>
            </p:spPr>
          </p:cxnSp>
          <p:cxnSp>
            <p:nvCxnSpPr>
              <p:cNvPr id="7" name="Straight Connector 6">
                <a:extLst>
                  <a:ext uri="{FF2B5EF4-FFF2-40B4-BE49-F238E27FC236}">
                    <a16:creationId xmlns:a16="http://schemas.microsoft.com/office/drawing/2014/main" id="{459F74B8-0235-F908-6D76-28936C939549}"/>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2B16EE8D-CA9A-6330-ADC7-7262DA49ED2D}"/>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9" name="Straight Connector 8">
                <a:extLst>
                  <a:ext uri="{FF2B5EF4-FFF2-40B4-BE49-F238E27FC236}">
                    <a16:creationId xmlns:a16="http://schemas.microsoft.com/office/drawing/2014/main" id="{6DA5E50E-E54C-B284-CF2B-05D49F92E497}"/>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 name="Straight Connector 9">
                <a:extLst>
                  <a:ext uri="{FF2B5EF4-FFF2-40B4-BE49-F238E27FC236}">
                    <a16:creationId xmlns:a16="http://schemas.microsoft.com/office/drawing/2014/main" id="{888D141E-136F-8AC9-CE02-76A49FEE6094}"/>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 name="TextBox 10">
                <a:extLst>
                  <a:ext uri="{FF2B5EF4-FFF2-40B4-BE49-F238E27FC236}">
                    <a16:creationId xmlns:a16="http://schemas.microsoft.com/office/drawing/2014/main" id="{82E92ED4-7510-4E24-82F8-287ADCC4359B}"/>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2" name="TextBox 11">
                <a:extLst>
                  <a:ext uri="{FF2B5EF4-FFF2-40B4-BE49-F238E27FC236}">
                    <a16:creationId xmlns:a16="http://schemas.microsoft.com/office/drawing/2014/main" id="{AA270557-A8A8-83E6-AF5B-1908440C673F}"/>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3" name="Straight Connector 12">
                <a:extLst>
                  <a:ext uri="{FF2B5EF4-FFF2-40B4-BE49-F238E27FC236}">
                    <a16:creationId xmlns:a16="http://schemas.microsoft.com/office/drawing/2014/main" id="{3B0ADFC8-F58E-F960-7EB6-2CC604B66A36}"/>
                  </a:ext>
                </a:extLst>
              </p:cNvPr>
              <p:cNvCxnSpPr>
                <a:cxnSpLocks/>
              </p:cNvCxnSpPr>
              <p:nvPr/>
            </p:nvCxnSpPr>
            <p:spPr>
              <a:xfrm>
                <a:off x="2402471" y="2610209"/>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D375A5A7-6DFA-3488-988A-4E8830598523}"/>
                  </a:ext>
                </a:extLst>
              </p:cNvPr>
              <p:cNvCxnSpPr>
                <a:cxnSpLocks/>
              </p:cNvCxnSpPr>
              <p:nvPr/>
            </p:nvCxnSpPr>
            <p:spPr>
              <a:xfrm>
                <a:off x="8457878" y="2621807"/>
                <a:ext cx="0" cy="1807962"/>
              </a:xfrm>
              <a:prstGeom prst="line">
                <a:avLst/>
              </a:prstGeom>
              <a:noFill/>
              <a:ln w="38100" cap="flat" cmpd="sng" algn="ctr">
                <a:solidFill>
                  <a:sysClr val="windowText" lastClr="000000"/>
                </a:solidFill>
                <a:prstDash val="solid"/>
                <a:miter lim="800000"/>
              </a:ln>
              <a:effectLst/>
            </p:spPr>
          </p:cxnSp>
          <p:sp>
            <p:nvSpPr>
              <p:cNvPr id="15" name="Rectangle 14">
                <a:extLst>
                  <a:ext uri="{FF2B5EF4-FFF2-40B4-BE49-F238E27FC236}">
                    <a16:creationId xmlns:a16="http://schemas.microsoft.com/office/drawing/2014/main" id="{BC99A4FF-944A-38CB-D464-64931CACB606}"/>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35985FAE-E907-3987-B71A-DC376EE19DAB}"/>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7" name="TextBox 16">
                <a:extLst>
                  <a:ext uri="{FF2B5EF4-FFF2-40B4-BE49-F238E27FC236}">
                    <a16:creationId xmlns:a16="http://schemas.microsoft.com/office/drawing/2014/main" id="{5EA384CC-9FDB-A498-D8BF-121ADCFE7A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8" name="Oval 17">
                <a:extLst>
                  <a:ext uri="{FF2B5EF4-FFF2-40B4-BE49-F238E27FC236}">
                    <a16:creationId xmlns:a16="http://schemas.microsoft.com/office/drawing/2014/main" id="{EE744E4D-0BDB-8254-84C0-C9CB4FA3B9A3}"/>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D6521AEF-9179-322B-6FC2-D77192AF4BA6}"/>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197ED93-D4AC-5D93-1A12-A5DB2E3FACD1}"/>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19AD898A-1271-92D5-ECE8-78BDB253E9BF}"/>
                  </a:ext>
                </a:extLst>
              </p:cNvPr>
              <p:cNvSpPr/>
              <p:nvPr/>
            </p:nvSpPr>
            <p:spPr>
              <a:xfrm>
                <a:off x="2195643" y="3070577"/>
                <a:ext cx="458364"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Flowchart: Connector 23">
                <a:extLst>
                  <a:ext uri="{FF2B5EF4-FFF2-40B4-BE49-F238E27FC236}">
                    <a16:creationId xmlns:a16="http://schemas.microsoft.com/office/drawing/2014/main" id="{21A01C06-14E6-853B-DFDD-774F6BD5476F}"/>
                  </a:ext>
                </a:extLst>
              </p:cNvPr>
              <p:cNvSpPr/>
              <p:nvPr/>
            </p:nvSpPr>
            <p:spPr>
              <a:xfrm>
                <a:off x="4618781" y="3652561"/>
                <a:ext cx="449461"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A02120D-7A76-C894-3E1C-B48307482E41}"/>
                  </a:ext>
                </a:extLst>
              </p:cNvPr>
              <p:cNvSpPr txBox="1"/>
              <p:nvPr/>
            </p:nvSpPr>
            <p:spPr>
              <a:xfrm>
                <a:off x="4594352" y="3579863"/>
                <a:ext cx="5412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26" name="Straight Connector 25">
                <a:extLst>
                  <a:ext uri="{FF2B5EF4-FFF2-40B4-BE49-F238E27FC236}">
                    <a16:creationId xmlns:a16="http://schemas.microsoft.com/office/drawing/2014/main" id="{B9924C73-29E7-DEA1-8A3C-C16EBB76C787}"/>
                  </a:ext>
                </a:extLst>
              </p:cNvPr>
              <p:cNvCxnSpPr>
                <a:cxnSpLocks/>
              </p:cNvCxnSpPr>
              <p:nvPr/>
            </p:nvCxnSpPr>
            <p:spPr>
              <a:xfrm>
                <a:off x="3672682" y="5068499"/>
                <a:ext cx="2766449" cy="17809"/>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27" name="TextBox 26">
                <a:extLst>
                  <a:ext uri="{FF2B5EF4-FFF2-40B4-BE49-F238E27FC236}">
                    <a16:creationId xmlns:a16="http://schemas.microsoft.com/office/drawing/2014/main" id="{7BAFE4A1-B1C8-66EE-36C2-BA480A46CACD}"/>
                  </a:ext>
                </a:extLst>
              </p:cNvPr>
              <p:cNvSpPr txBox="1"/>
              <p:nvPr/>
            </p:nvSpPr>
            <p:spPr>
              <a:xfrm>
                <a:off x="5780061"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28" name="Rectangle 27">
                <a:extLst>
                  <a:ext uri="{FF2B5EF4-FFF2-40B4-BE49-F238E27FC236}">
                    <a16:creationId xmlns:a16="http://schemas.microsoft.com/office/drawing/2014/main" id="{2232D486-263A-AD7C-51C8-43E063EC2414}"/>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73FEC8F2-03D4-D74C-D3E4-25D4E553BD1C}"/>
                  </a:ext>
                </a:extLst>
              </p:cNvPr>
              <p:cNvCxnSpPr>
                <a:cxnSpLocks/>
                <a:stCxn id="28" idx="3"/>
              </p:cNvCxnSpPr>
              <p:nvPr/>
            </p:nvCxnSpPr>
            <p:spPr>
              <a:xfrm flipV="1">
                <a:off x="6508721" y="5068500"/>
                <a:ext cx="933657" cy="17808"/>
              </a:xfrm>
              <a:prstGeom prst="line">
                <a:avLst/>
              </a:prstGeom>
              <a:noFill/>
              <a:ln w="38100" cap="flat" cmpd="sng" algn="ctr">
                <a:solidFill>
                  <a:sysClr val="windowText" lastClr="000000"/>
                </a:solidFill>
                <a:prstDash val="solid"/>
                <a:miter lim="800000"/>
              </a:ln>
              <a:effectLst/>
            </p:spPr>
          </p:cxnSp>
          <p:sp>
            <p:nvSpPr>
              <p:cNvPr id="30" name="Flowchart: Connector 29">
                <a:extLst>
                  <a:ext uri="{FF2B5EF4-FFF2-40B4-BE49-F238E27FC236}">
                    <a16:creationId xmlns:a16="http://schemas.microsoft.com/office/drawing/2014/main" id="{59082D07-613E-CECA-236C-E59F3745DF33}"/>
                  </a:ext>
                </a:extLst>
              </p:cNvPr>
              <p:cNvSpPr/>
              <p:nvPr/>
            </p:nvSpPr>
            <p:spPr>
              <a:xfrm>
                <a:off x="4629990" y="4885758"/>
                <a:ext cx="4494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FE2EDD33-49AA-9299-90AD-7D222E3BCC32}"/>
                  </a:ext>
                </a:extLst>
              </p:cNvPr>
              <p:cNvSpPr txBox="1"/>
              <p:nvPr/>
            </p:nvSpPr>
            <p:spPr>
              <a:xfrm>
                <a:off x="4594352" y="4804589"/>
                <a:ext cx="60578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3</a:t>
                </a:r>
              </a:p>
            </p:txBody>
          </p:sp>
          <p:cxnSp>
            <p:nvCxnSpPr>
              <p:cNvPr id="139" name="Straight Connector 138">
                <a:extLst>
                  <a:ext uri="{FF2B5EF4-FFF2-40B4-BE49-F238E27FC236}">
                    <a16:creationId xmlns:a16="http://schemas.microsoft.com/office/drawing/2014/main" id="{87D22325-4209-44A5-AA40-13E7B12256BF}"/>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42" name="Straight Connector 141">
                <a:extLst>
                  <a:ext uri="{FF2B5EF4-FFF2-40B4-BE49-F238E27FC236}">
                    <a16:creationId xmlns:a16="http://schemas.microsoft.com/office/drawing/2014/main" id="{107AA320-41E3-4638-92A9-B51E5B380D21}"/>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38" name="Straight Connector 137">
                <a:extLst>
                  <a:ext uri="{FF2B5EF4-FFF2-40B4-BE49-F238E27FC236}">
                    <a16:creationId xmlns:a16="http://schemas.microsoft.com/office/drawing/2014/main" id="{739E2F97-6702-47A8-8AFB-5E0A52975DC5}"/>
                  </a:ext>
                </a:extLst>
              </p:cNvPr>
              <p:cNvCxnSpPr>
                <a:cxnSpLocks/>
              </p:cNvCxnSpPr>
              <p:nvPr/>
            </p:nvCxnSpPr>
            <p:spPr>
              <a:xfrm flipV="1">
                <a:off x="2402471" y="4429769"/>
                <a:ext cx="1270211" cy="2388"/>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5" name="Straight Connector 144">
                <a:extLst>
                  <a:ext uri="{FF2B5EF4-FFF2-40B4-BE49-F238E27FC236}">
                    <a16:creationId xmlns:a16="http://schemas.microsoft.com/office/drawing/2014/main" id="{D839A1B6-C9CF-4A6A-8138-9C053DAFCFC6}"/>
                  </a:ext>
                </a:extLst>
              </p:cNvPr>
              <p:cNvCxnSpPr>
                <a:cxnSpLocks/>
              </p:cNvCxnSpPr>
              <p:nvPr/>
            </p:nvCxnSpPr>
            <p:spPr>
              <a:xfrm flipV="1">
                <a:off x="7442377" y="4428576"/>
                <a:ext cx="1036211" cy="9583"/>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50" name="TextBox 149">
                <a:extLst>
                  <a:ext uri="{FF2B5EF4-FFF2-40B4-BE49-F238E27FC236}">
                    <a16:creationId xmlns:a16="http://schemas.microsoft.com/office/drawing/2014/main" id="{6B44AC08-0F9B-4A3D-81E7-577E219A3320}"/>
                  </a:ext>
                </a:extLst>
              </p:cNvPr>
              <p:cNvSpPr txBox="1"/>
              <p:nvPr/>
            </p:nvSpPr>
            <p:spPr>
              <a:xfrm>
                <a:off x="3035883" y="3950606"/>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M</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sp>
            <p:nvSpPr>
              <p:cNvPr id="151" name="TextBox 150">
                <a:extLst>
                  <a:ext uri="{FF2B5EF4-FFF2-40B4-BE49-F238E27FC236}">
                    <a16:creationId xmlns:a16="http://schemas.microsoft.com/office/drawing/2014/main" id="{6B9EB21F-0FFB-4FD9-8F24-48F0DB098FE3}"/>
                  </a:ext>
                </a:extLst>
              </p:cNvPr>
              <p:cNvSpPr txBox="1"/>
              <p:nvPr/>
            </p:nvSpPr>
            <p:spPr>
              <a:xfrm>
                <a:off x="7363874" y="393620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N</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grpSp>
        <p:sp>
          <p:nvSpPr>
            <p:cNvPr id="134" name="TextBox 133">
              <a:extLst>
                <a:ext uri="{FF2B5EF4-FFF2-40B4-BE49-F238E27FC236}">
                  <a16:creationId xmlns:a16="http://schemas.microsoft.com/office/drawing/2014/main" id="{4C0AD697-D1EE-447D-8CDE-0AD91743FCB8}"/>
                </a:ext>
              </a:extLst>
            </p:cNvPr>
            <p:cNvSpPr txBox="1"/>
            <p:nvPr/>
          </p:nvSpPr>
          <p:spPr>
            <a:xfrm>
              <a:off x="5815373" y="3311774"/>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sp>
          <p:nvSpPr>
            <p:cNvPr id="147" name="TextBox 146">
              <a:extLst>
                <a:ext uri="{FF2B5EF4-FFF2-40B4-BE49-F238E27FC236}">
                  <a16:creationId xmlns:a16="http://schemas.microsoft.com/office/drawing/2014/main" id="{23D90871-1693-40AA-BA31-31537538D99C}"/>
                </a:ext>
              </a:extLst>
            </p:cNvPr>
            <p:cNvSpPr txBox="1"/>
            <p:nvPr/>
          </p:nvSpPr>
          <p:spPr>
            <a:xfrm>
              <a:off x="9270121" y="362866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sp>
        <p:nvSpPr>
          <p:cNvPr id="152" name="文本框 12">
            <a:extLst>
              <a:ext uri="{FF2B5EF4-FFF2-40B4-BE49-F238E27FC236}">
                <a16:creationId xmlns:a16="http://schemas.microsoft.com/office/drawing/2014/main" id="{7C23EB9F-1A64-418C-B73E-27770566A754}"/>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anim calcmode="lin" valueType="num">
                                      <p:cBhvr>
                                        <p:cTn id="8" dur="500" fill="hold"/>
                                        <p:tgtEl>
                                          <p:spTgt spid="98"/>
                                        </p:tgtEl>
                                        <p:attrNameLst>
                                          <p:attrName>ppt_x</p:attrName>
                                        </p:attrNameLst>
                                      </p:cBhvr>
                                      <p:tavLst>
                                        <p:tav tm="0">
                                          <p:val>
                                            <p:strVal val="#ppt_x"/>
                                          </p:val>
                                        </p:tav>
                                        <p:tav tm="100000">
                                          <p:val>
                                            <p:strVal val="#ppt_x"/>
                                          </p:val>
                                        </p:tav>
                                      </p:tavLst>
                                    </p:anim>
                                    <p:anim calcmode="lin" valueType="num">
                                      <p:cBhvr>
                                        <p:cTn id="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89"/>
                                        </p:tgtEl>
                                        <p:attrNameLst>
                                          <p:attrName>style.visibility</p:attrName>
                                        </p:attrNameLst>
                                      </p:cBhvr>
                                      <p:to>
                                        <p:strVal val="visible"/>
                                      </p:to>
                                    </p:set>
                                    <p:animEffect transition="in" filter="wipe(up)">
                                      <p:cBhvr>
                                        <p:cTn id="18" dur="500"/>
                                        <p:tgtEl>
                                          <p:spTgt spid="189"/>
                                        </p:tgtEl>
                                      </p:cBhvr>
                                    </p:animEffect>
                                  </p:childTnLst>
                                </p:cTn>
                              </p:par>
                            </p:childTnLst>
                          </p:cTn>
                        </p:par>
                        <p:par>
                          <p:cTn id="19" fill="hold">
                            <p:stCondLst>
                              <p:cond delay="1090"/>
                            </p:stCondLst>
                            <p:childTnLst>
                              <p:par>
                                <p:cTn id="20" presetID="53" presetClass="entr" presetSubtype="16" fill="hold" nodeType="afterEffect">
                                  <p:stCondLst>
                                    <p:cond delay="0"/>
                                  </p:stCondLst>
                                  <p:childTnLst>
                                    <p:set>
                                      <p:cBhvr>
                                        <p:cTn id="21" dur="1" fill="hold">
                                          <p:stCondLst>
                                            <p:cond delay="0"/>
                                          </p:stCondLst>
                                        </p:cTn>
                                        <p:tgtEl>
                                          <p:spTgt spid="192"/>
                                        </p:tgtEl>
                                        <p:attrNameLst>
                                          <p:attrName>style.visibility</p:attrName>
                                        </p:attrNameLst>
                                      </p:cBhvr>
                                      <p:to>
                                        <p:strVal val="visible"/>
                                      </p:to>
                                    </p:set>
                                    <p:anim calcmode="lin" valueType="num">
                                      <p:cBhvr>
                                        <p:cTn id="22" dur="500" fill="hold"/>
                                        <p:tgtEl>
                                          <p:spTgt spid="192"/>
                                        </p:tgtEl>
                                        <p:attrNameLst>
                                          <p:attrName>ppt_w</p:attrName>
                                        </p:attrNameLst>
                                      </p:cBhvr>
                                      <p:tavLst>
                                        <p:tav tm="0">
                                          <p:val>
                                            <p:fltVal val="0"/>
                                          </p:val>
                                        </p:tav>
                                        <p:tav tm="100000">
                                          <p:val>
                                            <p:strVal val="#ppt_w"/>
                                          </p:val>
                                        </p:tav>
                                      </p:tavLst>
                                    </p:anim>
                                    <p:anim calcmode="lin" valueType="num">
                                      <p:cBhvr>
                                        <p:cTn id="23" dur="500" fill="hold"/>
                                        <p:tgtEl>
                                          <p:spTgt spid="192"/>
                                        </p:tgtEl>
                                        <p:attrNameLst>
                                          <p:attrName>ppt_h</p:attrName>
                                        </p:attrNameLst>
                                      </p:cBhvr>
                                      <p:tavLst>
                                        <p:tav tm="0">
                                          <p:val>
                                            <p:fltVal val="0"/>
                                          </p:val>
                                        </p:tav>
                                        <p:tav tm="100000">
                                          <p:val>
                                            <p:strVal val="#ppt_h"/>
                                          </p:val>
                                        </p:tav>
                                      </p:tavLst>
                                    </p:anim>
                                    <p:animEffect transition="in" filter="fade">
                                      <p:cBhvr>
                                        <p:cTn id="24" dur="500"/>
                                        <p:tgtEl>
                                          <p:spTgt spid="192"/>
                                        </p:tgtEl>
                                      </p:cBhvr>
                                    </p:animEffect>
                                  </p:childTnLst>
                                </p:cTn>
                              </p:par>
                            </p:childTnLst>
                          </p:cTn>
                        </p:par>
                        <p:par>
                          <p:cTn id="25" fill="hold">
                            <p:stCondLst>
                              <p:cond delay="1590"/>
                            </p:stCondLst>
                            <p:childTnLst>
                              <p:par>
                                <p:cTn id="26" presetID="22" presetClass="entr" presetSubtype="8" fill="hold" grpId="0" nodeType="afterEffect">
                                  <p:stCondLst>
                                    <p:cond delay="0"/>
                                  </p:stCondLst>
                                  <p:childTnLst>
                                    <p:set>
                                      <p:cBhvr>
                                        <p:cTn id="27" dur="1" fill="hold">
                                          <p:stCondLst>
                                            <p:cond delay="0"/>
                                          </p:stCondLst>
                                        </p:cTn>
                                        <p:tgtEl>
                                          <p:spTgt spid="191"/>
                                        </p:tgtEl>
                                        <p:attrNameLst>
                                          <p:attrName>style.visibility</p:attrName>
                                        </p:attrNameLst>
                                      </p:cBhvr>
                                      <p:to>
                                        <p:strVal val="visible"/>
                                      </p:to>
                                    </p:set>
                                    <p:animEffect transition="in" filter="wipe(left)">
                                      <p:cBhvr>
                                        <p:cTn id="28" dur="500"/>
                                        <p:tgtEl>
                                          <p:spTgt spid="191"/>
                                        </p:tgtEl>
                                      </p:cBhvr>
                                    </p:animEffect>
                                  </p:childTnLst>
                                </p:cTn>
                              </p:par>
                            </p:childTnLst>
                          </p:cTn>
                        </p:par>
                        <p:par>
                          <p:cTn id="29" fill="hold">
                            <p:stCondLst>
                              <p:cond delay="2090"/>
                            </p:stCondLst>
                            <p:childTnLst>
                              <p:par>
                                <p:cTn id="30" presetID="53" presetClass="entr" presetSubtype="16" fill="hold" nodeType="afterEffect">
                                  <p:stCondLst>
                                    <p:cond delay="0"/>
                                  </p:stCondLst>
                                  <p:childTnLst>
                                    <p:set>
                                      <p:cBhvr>
                                        <p:cTn id="31" dur="1" fill="hold">
                                          <p:stCondLst>
                                            <p:cond delay="0"/>
                                          </p:stCondLst>
                                        </p:cTn>
                                        <p:tgtEl>
                                          <p:spTgt spid="211"/>
                                        </p:tgtEl>
                                        <p:attrNameLst>
                                          <p:attrName>style.visibility</p:attrName>
                                        </p:attrNameLst>
                                      </p:cBhvr>
                                      <p:to>
                                        <p:strVal val="visible"/>
                                      </p:to>
                                    </p:set>
                                    <p:anim calcmode="lin" valueType="num">
                                      <p:cBhvr>
                                        <p:cTn id="32" dur="500" fill="hold"/>
                                        <p:tgtEl>
                                          <p:spTgt spid="211"/>
                                        </p:tgtEl>
                                        <p:attrNameLst>
                                          <p:attrName>ppt_w</p:attrName>
                                        </p:attrNameLst>
                                      </p:cBhvr>
                                      <p:tavLst>
                                        <p:tav tm="0">
                                          <p:val>
                                            <p:fltVal val="0"/>
                                          </p:val>
                                        </p:tav>
                                        <p:tav tm="100000">
                                          <p:val>
                                            <p:strVal val="#ppt_w"/>
                                          </p:val>
                                        </p:tav>
                                      </p:tavLst>
                                    </p:anim>
                                    <p:anim calcmode="lin" valueType="num">
                                      <p:cBhvr>
                                        <p:cTn id="33" dur="500" fill="hold"/>
                                        <p:tgtEl>
                                          <p:spTgt spid="211"/>
                                        </p:tgtEl>
                                        <p:attrNameLst>
                                          <p:attrName>ppt_h</p:attrName>
                                        </p:attrNameLst>
                                      </p:cBhvr>
                                      <p:tavLst>
                                        <p:tav tm="0">
                                          <p:val>
                                            <p:fltVal val="0"/>
                                          </p:val>
                                        </p:tav>
                                        <p:tav tm="100000">
                                          <p:val>
                                            <p:strVal val="#ppt_h"/>
                                          </p:val>
                                        </p:tav>
                                      </p:tavLst>
                                    </p:anim>
                                    <p:animEffect transition="in" filter="fade">
                                      <p:cBhvr>
                                        <p:cTn id="34" dur="500"/>
                                        <p:tgtEl>
                                          <p:spTgt spid="211"/>
                                        </p:tgtEl>
                                      </p:cBhvr>
                                    </p:animEffect>
                                  </p:childTnLst>
                                </p:cTn>
                              </p:par>
                            </p:childTnLst>
                          </p:cTn>
                        </p:par>
                        <p:par>
                          <p:cTn id="35" fill="hold">
                            <p:stCondLst>
                              <p:cond delay="2590"/>
                            </p:stCondLst>
                            <p:childTnLst>
                              <p:par>
                                <p:cTn id="36" presetID="22" presetClass="entr" presetSubtype="8" fill="hold" grpId="0" nodeType="afterEffect">
                                  <p:stCondLst>
                                    <p:cond delay="0"/>
                                  </p:stCondLst>
                                  <p:childTnLst>
                                    <p:set>
                                      <p:cBhvr>
                                        <p:cTn id="37" dur="1" fill="hold">
                                          <p:stCondLst>
                                            <p:cond delay="0"/>
                                          </p:stCondLst>
                                        </p:cTn>
                                        <p:tgtEl>
                                          <p:spTgt spid="210"/>
                                        </p:tgtEl>
                                        <p:attrNameLst>
                                          <p:attrName>style.visibility</p:attrName>
                                        </p:attrNameLst>
                                      </p:cBhvr>
                                      <p:to>
                                        <p:strVal val="visible"/>
                                      </p:to>
                                    </p:set>
                                    <p:animEffect transition="in" filter="wipe(left)">
                                      <p:cBhvr>
                                        <p:cTn id="38" dur="500"/>
                                        <p:tgtEl>
                                          <p:spTgt spid="210"/>
                                        </p:tgtEl>
                                      </p:cBhvr>
                                    </p:animEffect>
                                  </p:childTnLst>
                                </p:cTn>
                              </p:par>
                            </p:childTnLst>
                          </p:cTn>
                        </p:par>
                        <p:par>
                          <p:cTn id="39" fill="hold">
                            <p:stCondLst>
                              <p:cond delay="3090"/>
                            </p:stCondLst>
                            <p:childTnLst>
                              <p:par>
                                <p:cTn id="40" presetID="53" presetClass="entr" presetSubtype="16" fill="hold" nodeType="afterEffect">
                                  <p:stCondLst>
                                    <p:cond delay="0"/>
                                  </p:stCondLst>
                                  <p:childTnLst>
                                    <p:set>
                                      <p:cBhvr>
                                        <p:cTn id="41" dur="1" fill="hold">
                                          <p:stCondLst>
                                            <p:cond delay="0"/>
                                          </p:stCondLst>
                                        </p:cTn>
                                        <p:tgtEl>
                                          <p:spTgt spid="231"/>
                                        </p:tgtEl>
                                        <p:attrNameLst>
                                          <p:attrName>style.visibility</p:attrName>
                                        </p:attrNameLst>
                                      </p:cBhvr>
                                      <p:to>
                                        <p:strVal val="visible"/>
                                      </p:to>
                                    </p:set>
                                    <p:anim calcmode="lin" valueType="num">
                                      <p:cBhvr>
                                        <p:cTn id="42" dur="500" fill="hold"/>
                                        <p:tgtEl>
                                          <p:spTgt spid="231"/>
                                        </p:tgtEl>
                                        <p:attrNameLst>
                                          <p:attrName>ppt_w</p:attrName>
                                        </p:attrNameLst>
                                      </p:cBhvr>
                                      <p:tavLst>
                                        <p:tav tm="0">
                                          <p:val>
                                            <p:fltVal val="0"/>
                                          </p:val>
                                        </p:tav>
                                        <p:tav tm="100000">
                                          <p:val>
                                            <p:strVal val="#ppt_w"/>
                                          </p:val>
                                        </p:tav>
                                      </p:tavLst>
                                    </p:anim>
                                    <p:anim calcmode="lin" valueType="num">
                                      <p:cBhvr>
                                        <p:cTn id="43" dur="500" fill="hold"/>
                                        <p:tgtEl>
                                          <p:spTgt spid="231"/>
                                        </p:tgtEl>
                                        <p:attrNameLst>
                                          <p:attrName>ppt_h</p:attrName>
                                        </p:attrNameLst>
                                      </p:cBhvr>
                                      <p:tavLst>
                                        <p:tav tm="0">
                                          <p:val>
                                            <p:fltVal val="0"/>
                                          </p:val>
                                        </p:tav>
                                        <p:tav tm="100000">
                                          <p:val>
                                            <p:strVal val="#ppt_h"/>
                                          </p:val>
                                        </p:tav>
                                      </p:tavLst>
                                    </p:anim>
                                    <p:animEffect transition="in" filter="fade">
                                      <p:cBhvr>
                                        <p:cTn id="44" dur="500"/>
                                        <p:tgtEl>
                                          <p:spTgt spid="231"/>
                                        </p:tgtEl>
                                      </p:cBhvr>
                                    </p:animEffect>
                                  </p:childTnLst>
                                </p:cTn>
                              </p:par>
                            </p:childTnLst>
                          </p:cTn>
                        </p:par>
                        <p:par>
                          <p:cTn id="45" fill="hold">
                            <p:stCondLst>
                              <p:cond delay="3590"/>
                            </p:stCondLst>
                            <p:childTnLst>
                              <p:par>
                                <p:cTn id="46" presetID="22" presetClass="entr" presetSubtype="8" fill="hold" grpId="0" nodeType="afterEffect">
                                  <p:stCondLst>
                                    <p:cond delay="0"/>
                                  </p:stCondLst>
                                  <p:childTnLst>
                                    <p:set>
                                      <p:cBhvr>
                                        <p:cTn id="47" dur="1" fill="hold">
                                          <p:stCondLst>
                                            <p:cond delay="0"/>
                                          </p:stCondLst>
                                        </p:cTn>
                                        <p:tgtEl>
                                          <p:spTgt spid="230"/>
                                        </p:tgtEl>
                                        <p:attrNameLst>
                                          <p:attrName>style.visibility</p:attrName>
                                        </p:attrNameLst>
                                      </p:cBhvr>
                                      <p:to>
                                        <p:strVal val="visible"/>
                                      </p:to>
                                    </p:set>
                                    <p:animEffect transition="in" filter="wipe(left)">
                                      <p:cBhvr>
                                        <p:cTn id="48" dur="500"/>
                                        <p:tgtEl>
                                          <p:spTgt spid="230"/>
                                        </p:tgtEl>
                                      </p:cBhvr>
                                    </p:animEffect>
                                  </p:childTnLst>
                                </p:cTn>
                              </p:par>
                            </p:childTnLst>
                          </p:cTn>
                        </p:par>
                        <p:par>
                          <p:cTn id="49" fill="hold">
                            <p:stCondLst>
                              <p:cond delay="4090"/>
                            </p:stCondLst>
                            <p:childTnLst>
                              <p:par>
                                <p:cTn id="50" presetID="53" presetClass="entr" presetSubtype="16" fill="hold" nodeType="afterEffect">
                                  <p:stCondLst>
                                    <p:cond delay="0"/>
                                  </p:stCondLst>
                                  <p:childTnLst>
                                    <p:set>
                                      <p:cBhvr>
                                        <p:cTn id="51" dur="1" fill="hold">
                                          <p:stCondLst>
                                            <p:cond delay="0"/>
                                          </p:stCondLst>
                                        </p:cTn>
                                        <p:tgtEl>
                                          <p:spTgt spid="273"/>
                                        </p:tgtEl>
                                        <p:attrNameLst>
                                          <p:attrName>style.visibility</p:attrName>
                                        </p:attrNameLst>
                                      </p:cBhvr>
                                      <p:to>
                                        <p:strVal val="visible"/>
                                      </p:to>
                                    </p:set>
                                    <p:anim calcmode="lin" valueType="num">
                                      <p:cBhvr>
                                        <p:cTn id="52" dur="500" fill="hold"/>
                                        <p:tgtEl>
                                          <p:spTgt spid="273"/>
                                        </p:tgtEl>
                                        <p:attrNameLst>
                                          <p:attrName>ppt_w</p:attrName>
                                        </p:attrNameLst>
                                      </p:cBhvr>
                                      <p:tavLst>
                                        <p:tav tm="0">
                                          <p:val>
                                            <p:fltVal val="0"/>
                                          </p:val>
                                        </p:tav>
                                        <p:tav tm="100000">
                                          <p:val>
                                            <p:strVal val="#ppt_w"/>
                                          </p:val>
                                        </p:tav>
                                      </p:tavLst>
                                    </p:anim>
                                    <p:anim calcmode="lin" valueType="num">
                                      <p:cBhvr>
                                        <p:cTn id="53" dur="500" fill="hold"/>
                                        <p:tgtEl>
                                          <p:spTgt spid="273"/>
                                        </p:tgtEl>
                                        <p:attrNameLst>
                                          <p:attrName>ppt_h</p:attrName>
                                        </p:attrNameLst>
                                      </p:cBhvr>
                                      <p:tavLst>
                                        <p:tav tm="0">
                                          <p:val>
                                            <p:fltVal val="0"/>
                                          </p:val>
                                        </p:tav>
                                        <p:tav tm="100000">
                                          <p:val>
                                            <p:strVal val="#ppt_h"/>
                                          </p:val>
                                        </p:tav>
                                      </p:tavLst>
                                    </p:anim>
                                    <p:animEffect transition="in" filter="fade">
                                      <p:cBhvr>
                                        <p:cTn id="54" dur="500"/>
                                        <p:tgtEl>
                                          <p:spTgt spid="273"/>
                                        </p:tgtEl>
                                      </p:cBhvr>
                                    </p:animEffect>
                                  </p:childTnLst>
                                </p:cTn>
                              </p:par>
                            </p:childTnLst>
                          </p:cTn>
                        </p:par>
                        <p:par>
                          <p:cTn id="55" fill="hold">
                            <p:stCondLst>
                              <p:cond delay="4590"/>
                            </p:stCondLst>
                            <p:childTnLst>
                              <p:par>
                                <p:cTn id="56" presetID="22" presetClass="entr" presetSubtype="8" fill="hold" grpId="0" nodeType="afterEffect">
                                  <p:stCondLst>
                                    <p:cond delay="0"/>
                                  </p:stCondLst>
                                  <p:childTnLst>
                                    <p:set>
                                      <p:cBhvr>
                                        <p:cTn id="57" dur="1" fill="hold">
                                          <p:stCondLst>
                                            <p:cond delay="0"/>
                                          </p:stCondLst>
                                        </p:cTn>
                                        <p:tgtEl>
                                          <p:spTgt spid="272"/>
                                        </p:tgtEl>
                                        <p:attrNameLst>
                                          <p:attrName>style.visibility</p:attrName>
                                        </p:attrNameLst>
                                      </p:cBhvr>
                                      <p:to>
                                        <p:strVal val="visible"/>
                                      </p:to>
                                    </p:set>
                                    <p:animEffect transition="in" filter="wipe(left)">
                                      <p:cBhvr>
                                        <p:cTn id="58"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948316" y="2118359"/>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Lắp</a:t>
            </a:r>
            <a:r>
              <a:rPr lang="en-US" b="0" dirty="0"/>
              <a:t> </a:t>
            </a:r>
            <a:r>
              <a:rPr lang="en-US" b="0" dirty="0" err="1"/>
              <a:t>mặch</a:t>
            </a:r>
            <a:r>
              <a:rPr lang="en-US" b="0" dirty="0"/>
              <a:t> </a:t>
            </a:r>
            <a:r>
              <a:rPr lang="en-US" b="0" dirty="0" err="1"/>
              <a:t>điện</a:t>
            </a:r>
            <a:r>
              <a:rPr lang="en-US" b="0" dirty="0"/>
              <a:t> </a:t>
            </a:r>
            <a:r>
              <a:rPr lang="en-US" b="0" dirty="0" err="1"/>
              <a:t>như</a:t>
            </a:r>
            <a:r>
              <a:rPr lang="en-US" b="0" dirty="0"/>
              <a:t> </a:t>
            </a:r>
            <a:r>
              <a:rPr lang="en-US" b="0" dirty="0" err="1"/>
              <a:t>hình</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36002" y="2058867"/>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869328" y="2903936"/>
            <a:ext cx="4887489" cy="304698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đ</a:t>
            </a:r>
            <a:r>
              <a:rPr lang="vi-VN" b="0" dirty="0"/>
              <a:t>óng công tắc, đọc giá trị cường độ dòng điện chạy trong mạch chính và cường độ dòng điện chạy trong các mạch nhánh ghi vào vở theo mẫu </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315697" y="282710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roup 98">
            <a:extLst>
              <a:ext uri="{FF2B5EF4-FFF2-40B4-BE49-F238E27FC236}">
                <a16:creationId xmlns:a16="http://schemas.microsoft.com/office/drawing/2014/main" id="{36B9434F-EF7F-4E2E-AF25-645C04D5B978}"/>
              </a:ext>
            </a:extLst>
          </p:cNvPr>
          <p:cNvGrpSpPr/>
          <p:nvPr/>
        </p:nvGrpSpPr>
        <p:grpSpPr>
          <a:xfrm>
            <a:off x="5829870" y="1823499"/>
            <a:ext cx="5965430" cy="3802156"/>
            <a:chOff x="2135165" y="1789084"/>
            <a:chExt cx="6537194" cy="3802156"/>
          </a:xfrm>
        </p:grpSpPr>
        <p:sp>
          <p:nvSpPr>
            <p:cNvPr id="100" name="Rectangle: Rounded Corners 99">
              <a:extLst>
                <a:ext uri="{FF2B5EF4-FFF2-40B4-BE49-F238E27FC236}">
                  <a16:creationId xmlns:a16="http://schemas.microsoft.com/office/drawing/2014/main" id="{83E1CCE8-BCEE-46B5-9074-EBD9C98BB515}"/>
                </a:ext>
              </a:extLst>
            </p:cNvPr>
            <p:cNvSpPr/>
            <p:nvPr/>
          </p:nvSpPr>
          <p:spPr>
            <a:xfrm>
              <a:off x="2135165" y="1789084"/>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360FF044-811E-4F3F-A8CB-05EB8448571F}"/>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2" name="Straight Connector 101">
              <a:extLst>
                <a:ext uri="{FF2B5EF4-FFF2-40B4-BE49-F238E27FC236}">
                  <a16:creationId xmlns:a16="http://schemas.microsoft.com/office/drawing/2014/main" id="{8D3344CD-C243-4F8C-A9E7-BAAC5889BED0}"/>
                </a:ext>
              </a:extLst>
            </p:cNvPr>
            <p:cNvCxnSpPr>
              <a:cxnSpLocks/>
            </p:cNvCxnSpPr>
            <p:nvPr/>
          </p:nvCxnSpPr>
          <p:spPr>
            <a:xfrm>
              <a:off x="2409966" y="2606323"/>
              <a:ext cx="0" cy="1842247"/>
            </a:xfrm>
            <a:prstGeom prst="line">
              <a:avLst/>
            </a:prstGeom>
            <a:noFill/>
            <a:ln w="38100" cap="flat" cmpd="sng" algn="ctr">
              <a:solidFill>
                <a:sysClr val="windowText" lastClr="000000"/>
              </a:solidFill>
              <a:prstDash val="solid"/>
              <a:miter lim="800000"/>
            </a:ln>
            <a:effectLst/>
          </p:spPr>
        </p:cxnSp>
        <p:cxnSp>
          <p:nvCxnSpPr>
            <p:cNvPr id="103" name="Straight Connector 102">
              <a:extLst>
                <a:ext uri="{FF2B5EF4-FFF2-40B4-BE49-F238E27FC236}">
                  <a16:creationId xmlns:a16="http://schemas.microsoft.com/office/drawing/2014/main" id="{0DF29E32-679E-44EC-826A-E9F485A966C4}"/>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104" name="Straight Connector 103">
              <a:extLst>
                <a:ext uri="{FF2B5EF4-FFF2-40B4-BE49-F238E27FC236}">
                  <a16:creationId xmlns:a16="http://schemas.microsoft.com/office/drawing/2014/main" id="{C8A7022D-19D4-4227-B7D4-5B441624364F}"/>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105" name="Straight Connector 104">
              <a:extLst>
                <a:ext uri="{FF2B5EF4-FFF2-40B4-BE49-F238E27FC236}">
                  <a16:creationId xmlns:a16="http://schemas.microsoft.com/office/drawing/2014/main" id="{B91F8011-2C9D-4CDE-A4A6-E874E6953A0F}"/>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6" name="Straight Connector 105">
              <a:extLst>
                <a:ext uri="{FF2B5EF4-FFF2-40B4-BE49-F238E27FC236}">
                  <a16:creationId xmlns:a16="http://schemas.microsoft.com/office/drawing/2014/main" id="{136967C9-4BF2-4059-AC7F-D051C218F8BD}"/>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07" name="TextBox 106">
              <a:extLst>
                <a:ext uri="{FF2B5EF4-FFF2-40B4-BE49-F238E27FC236}">
                  <a16:creationId xmlns:a16="http://schemas.microsoft.com/office/drawing/2014/main" id="{1EA96829-CD61-4B76-BC12-5C3D47EEC412}"/>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08" name="TextBox 107">
              <a:extLst>
                <a:ext uri="{FF2B5EF4-FFF2-40B4-BE49-F238E27FC236}">
                  <a16:creationId xmlns:a16="http://schemas.microsoft.com/office/drawing/2014/main" id="{12794AAB-BF95-4BEE-A9A3-6F4346D37FDC}"/>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09" name="Straight Connector 108">
              <a:extLst>
                <a:ext uri="{FF2B5EF4-FFF2-40B4-BE49-F238E27FC236}">
                  <a16:creationId xmlns:a16="http://schemas.microsoft.com/office/drawing/2014/main" id="{53256592-6370-4EFA-8600-B8749F9AF980}"/>
                </a:ext>
              </a:extLst>
            </p:cNvPr>
            <p:cNvCxnSpPr>
              <a:cxnSpLocks/>
            </p:cNvCxnSpPr>
            <p:nvPr/>
          </p:nvCxnSpPr>
          <p:spPr>
            <a:xfrm>
              <a:off x="2426803" y="2614641"/>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10" name="Straight Connector 109">
              <a:extLst>
                <a:ext uri="{FF2B5EF4-FFF2-40B4-BE49-F238E27FC236}">
                  <a16:creationId xmlns:a16="http://schemas.microsoft.com/office/drawing/2014/main" id="{7BE5897A-F9BF-4C16-948D-C1DE806D6594}"/>
                </a:ext>
              </a:extLst>
            </p:cNvPr>
            <p:cNvCxnSpPr>
              <a:cxnSpLocks/>
            </p:cNvCxnSpPr>
            <p:nvPr/>
          </p:nvCxnSpPr>
          <p:spPr>
            <a:xfrm>
              <a:off x="8457878" y="2621807"/>
              <a:ext cx="0" cy="1807962"/>
            </a:xfrm>
            <a:prstGeom prst="line">
              <a:avLst/>
            </a:prstGeom>
            <a:noFill/>
            <a:ln w="38100" cap="flat" cmpd="sng" algn="ctr">
              <a:solidFill>
                <a:sysClr val="windowText" lastClr="000000"/>
              </a:solidFill>
              <a:prstDash val="solid"/>
              <a:miter lim="800000"/>
            </a:ln>
            <a:effectLst/>
          </p:spPr>
        </p:cxnSp>
        <p:sp>
          <p:nvSpPr>
            <p:cNvPr id="111" name="Rectangle 110">
              <a:extLst>
                <a:ext uri="{FF2B5EF4-FFF2-40B4-BE49-F238E27FC236}">
                  <a16:creationId xmlns:a16="http://schemas.microsoft.com/office/drawing/2014/main" id="{BD3E874D-9BD1-445A-90B6-233C6AF61961}"/>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12" name="Straight Connector 111">
              <a:extLst>
                <a:ext uri="{FF2B5EF4-FFF2-40B4-BE49-F238E27FC236}">
                  <a16:creationId xmlns:a16="http://schemas.microsoft.com/office/drawing/2014/main" id="{B0596A1C-E645-40D7-B69C-72EE0F754B64}"/>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13" name="TextBox 112">
              <a:extLst>
                <a:ext uri="{FF2B5EF4-FFF2-40B4-BE49-F238E27FC236}">
                  <a16:creationId xmlns:a16="http://schemas.microsoft.com/office/drawing/2014/main" id="{33F043E1-A981-4B8F-86FF-BCC6533835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14" name="Oval 113">
              <a:extLst>
                <a:ext uri="{FF2B5EF4-FFF2-40B4-BE49-F238E27FC236}">
                  <a16:creationId xmlns:a16="http://schemas.microsoft.com/office/drawing/2014/main" id="{32DD0120-AFBF-42B1-BE4A-7B7FABCE2DED}"/>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15" name="Oval 114">
              <a:extLst>
                <a:ext uri="{FF2B5EF4-FFF2-40B4-BE49-F238E27FC236}">
                  <a16:creationId xmlns:a16="http://schemas.microsoft.com/office/drawing/2014/main" id="{0E24CE53-B668-4C3D-B292-4D73A5618AD4}"/>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16" name="Rectangle 115">
              <a:extLst>
                <a:ext uri="{FF2B5EF4-FFF2-40B4-BE49-F238E27FC236}">
                  <a16:creationId xmlns:a16="http://schemas.microsoft.com/office/drawing/2014/main" id="{ADBA0D01-A6E7-4F47-B7C0-AD5F2565FCB4}"/>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lowchart: Connector 116">
              <a:extLst>
                <a:ext uri="{FF2B5EF4-FFF2-40B4-BE49-F238E27FC236}">
                  <a16:creationId xmlns:a16="http://schemas.microsoft.com/office/drawing/2014/main" id="{82111017-DA64-487D-A35D-439283F811A1}"/>
                </a:ext>
              </a:extLst>
            </p:cNvPr>
            <p:cNvSpPr/>
            <p:nvPr/>
          </p:nvSpPr>
          <p:spPr>
            <a:xfrm>
              <a:off x="2195643" y="3070577"/>
              <a:ext cx="458364"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8" name="Flowchart: Connector 117">
              <a:extLst>
                <a:ext uri="{FF2B5EF4-FFF2-40B4-BE49-F238E27FC236}">
                  <a16:creationId xmlns:a16="http://schemas.microsoft.com/office/drawing/2014/main" id="{B2111D47-10AD-4131-A2EA-753CF23D95B2}"/>
                </a:ext>
              </a:extLst>
            </p:cNvPr>
            <p:cNvSpPr/>
            <p:nvPr/>
          </p:nvSpPr>
          <p:spPr>
            <a:xfrm>
              <a:off x="4618781" y="3652561"/>
              <a:ext cx="449461"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480D3202-B279-4925-839C-664140324420}"/>
                </a:ext>
              </a:extLst>
            </p:cNvPr>
            <p:cNvSpPr txBox="1"/>
            <p:nvPr/>
          </p:nvSpPr>
          <p:spPr>
            <a:xfrm>
              <a:off x="4594352" y="3579863"/>
              <a:ext cx="5412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120" name="Straight Connector 119">
              <a:extLst>
                <a:ext uri="{FF2B5EF4-FFF2-40B4-BE49-F238E27FC236}">
                  <a16:creationId xmlns:a16="http://schemas.microsoft.com/office/drawing/2014/main" id="{49A448E6-E759-4B2E-B1F9-A8FF820ABE41}"/>
                </a:ext>
              </a:extLst>
            </p:cNvPr>
            <p:cNvCxnSpPr>
              <a:cxnSpLocks/>
            </p:cNvCxnSpPr>
            <p:nvPr/>
          </p:nvCxnSpPr>
          <p:spPr>
            <a:xfrm>
              <a:off x="3672682" y="5068499"/>
              <a:ext cx="2766449" cy="17809"/>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21" name="TextBox 120">
              <a:extLst>
                <a:ext uri="{FF2B5EF4-FFF2-40B4-BE49-F238E27FC236}">
                  <a16:creationId xmlns:a16="http://schemas.microsoft.com/office/drawing/2014/main" id="{E013E8B1-877D-4CFF-A137-C834D666D36B}"/>
                </a:ext>
              </a:extLst>
            </p:cNvPr>
            <p:cNvSpPr txBox="1"/>
            <p:nvPr/>
          </p:nvSpPr>
          <p:spPr>
            <a:xfrm>
              <a:off x="5780061"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122" name="Rectangle 121">
              <a:extLst>
                <a:ext uri="{FF2B5EF4-FFF2-40B4-BE49-F238E27FC236}">
                  <a16:creationId xmlns:a16="http://schemas.microsoft.com/office/drawing/2014/main" id="{331A51D4-2301-4F0B-ACDD-17CAC07286C9}"/>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3" name="Straight Connector 122">
              <a:extLst>
                <a:ext uri="{FF2B5EF4-FFF2-40B4-BE49-F238E27FC236}">
                  <a16:creationId xmlns:a16="http://schemas.microsoft.com/office/drawing/2014/main" id="{40B527F7-8842-4908-BB84-3368F1D26174}"/>
                </a:ext>
              </a:extLst>
            </p:cNvPr>
            <p:cNvCxnSpPr>
              <a:cxnSpLocks/>
              <a:stCxn id="122" idx="3"/>
            </p:cNvCxnSpPr>
            <p:nvPr/>
          </p:nvCxnSpPr>
          <p:spPr>
            <a:xfrm flipV="1">
              <a:off x="6508721" y="5068500"/>
              <a:ext cx="933657" cy="17808"/>
            </a:xfrm>
            <a:prstGeom prst="line">
              <a:avLst/>
            </a:prstGeom>
            <a:noFill/>
            <a:ln w="38100" cap="flat" cmpd="sng" algn="ctr">
              <a:solidFill>
                <a:sysClr val="windowText" lastClr="000000"/>
              </a:solidFill>
              <a:prstDash val="solid"/>
              <a:miter lim="800000"/>
            </a:ln>
            <a:effectLst/>
          </p:spPr>
        </p:cxnSp>
        <p:sp>
          <p:nvSpPr>
            <p:cNvPr id="124" name="Flowchart: Connector 123">
              <a:extLst>
                <a:ext uri="{FF2B5EF4-FFF2-40B4-BE49-F238E27FC236}">
                  <a16:creationId xmlns:a16="http://schemas.microsoft.com/office/drawing/2014/main" id="{38C2B82F-5F08-4937-8CD0-C10BD19387C6}"/>
                </a:ext>
              </a:extLst>
            </p:cNvPr>
            <p:cNvSpPr/>
            <p:nvPr/>
          </p:nvSpPr>
          <p:spPr>
            <a:xfrm>
              <a:off x="4629990" y="4885758"/>
              <a:ext cx="4494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28C3CF7B-C274-4CA5-8EC2-287B4F1FE644}"/>
                </a:ext>
              </a:extLst>
            </p:cNvPr>
            <p:cNvSpPr txBox="1"/>
            <p:nvPr/>
          </p:nvSpPr>
          <p:spPr>
            <a:xfrm>
              <a:off x="4594352" y="4804589"/>
              <a:ext cx="60578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3</a:t>
              </a:r>
            </a:p>
          </p:txBody>
        </p:sp>
        <p:cxnSp>
          <p:nvCxnSpPr>
            <p:cNvPr id="126" name="Straight Connector 125">
              <a:extLst>
                <a:ext uri="{FF2B5EF4-FFF2-40B4-BE49-F238E27FC236}">
                  <a16:creationId xmlns:a16="http://schemas.microsoft.com/office/drawing/2014/main" id="{9C82BF17-72E7-49DA-B908-4D499FCAFCD4}"/>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27" name="Straight Connector 126">
              <a:extLst>
                <a:ext uri="{FF2B5EF4-FFF2-40B4-BE49-F238E27FC236}">
                  <a16:creationId xmlns:a16="http://schemas.microsoft.com/office/drawing/2014/main" id="{D1299928-AE2A-4605-B400-1C141E8D7709}"/>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28" name="Straight Connector 127">
              <a:extLst>
                <a:ext uri="{FF2B5EF4-FFF2-40B4-BE49-F238E27FC236}">
                  <a16:creationId xmlns:a16="http://schemas.microsoft.com/office/drawing/2014/main" id="{13D1F601-B87A-48B7-815F-0E27E917075F}"/>
                </a:ext>
              </a:extLst>
            </p:cNvPr>
            <p:cNvCxnSpPr>
              <a:cxnSpLocks/>
            </p:cNvCxnSpPr>
            <p:nvPr/>
          </p:nvCxnSpPr>
          <p:spPr>
            <a:xfrm flipV="1">
              <a:off x="2402471" y="4429769"/>
              <a:ext cx="1270211" cy="2388"/>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9" name="Straight Connector 128">
              <a:extLst>
                <a:ext uri="{FF2B5EF4-FFF2-40B4-BE49-F238E27FC236}">
                  <a16:creationId xmlns:a16="http://schemas.microsoft.com/office/drawing/2014/main" id="{5E52922D-9B2B-4312-A62E-56F1B0A4183F}"/>
                </a:ext>
              </a:extLst>
            </p:cNvPr>
            <p:cNvCxnSpPr>
              <a:cxnSpLocks/>
            </p:cNvCxnSpPr>
            <p:nvPr/>
          </p:nvCxnSpPr>
          <p:spPr>
            <a:xfrm flipV="1">
              <a:off x="7442377" y="4428576"/>
              <a:ext cx="1036211" cy="9583"/>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30" name="TextBox 129">
              <a:extLst>
                <a:ext uri="{FF2B5EF4-FFF2-40B4-BE49-F238E27FC236}">
                  <a16:creationId xmlns:a16="http://schemas.microsoft.com/office/drawing/2014/main" id="{F54F07AE-3EE3-4095-BF25-37852B73FC9F}"/>
                </a:ext>
              </a:extLst>
            </p:cNvPr>
            <p:cNvSpPr txBox="1"/>
            <p:nvPr/>
          </p:nvSpPr>
          <p:spPr>
            <a:xfrm>
              <a:off x="3035883" y="3950606"/>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M</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sp>
          <p:nvSpPr>
            <p:cNvPr id="131" name="TextBox 130">
              <a:extLst>
                <a:ext uri="{FF2B5EF4-FFF2-40B4-BE49-F238E27FC236}">
                  <a16:creationId xmlns:a16="http://schemas.microsoft.com/office/drawing/2014/main" id="{2956B49C-E5BA-4E62-B4F1-CC6D71EA074B}"/>
                </a:ext>
              </a:extLst>
            </p:cNvPr>
            <p:cNvSpPr txBox="1"/>
            <p:nvPr/>
          </p:nvSpPr>
          <p:spPr>
            <a:xfrm>
              <a:off x="7363874" y="393620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N</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grpSp>
      <p:sp>
        <p:nvSpPr>
          <p:cNvPr id="132" name="TextBox 131">
            <a:extLst>
              <a:ext uri="{FF2B5EF4-FFF2-40B4-BE49-F238E27FC236}">
                <a16:creationId xmlns:a16="http://schemas.microsoft.com/office/drawing/2014/main" id="{8B0EAE88-26D8-40EF-A775-D5BBC0703772}"/>
              </a:ext>
            </a:extLst>
          </p:cNvPr>
          <p:cNvSpPr txBox="1"/>
          <p:nvPr/>
        </p:nvSpPr>
        <p:spPr>
          <a:xfrm>
            <a:off x="5853302" y="3048435"/>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sp>
        <p:nvSpPr>
          <p:cNvPr id="133" name="文本框 12">
            <a:extLst>
              <a:ext uri="{FF2B5EF4-FFF2-40B4-BE49-F238E27FC236}">
                <a16:creationId xmlns:a16="http://schemas.microsoft.com/office/drawing/2014/main" id="{87120265-D565-40DB-AEC5-67EE3608CC46}"/>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16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959995291"/>
              </p:ext>
            </p:extLst>
          </p:nvPr>
        </p:nvGraphicFramePr>
        <p:xfrm>
          <a:off x="1872340" y="196431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1</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2</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3</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7582"/>
            <a:ext cx="11068898"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So sánh cường độ dòng điện trong mạch chính và tổng cường độ dòng điện trong các mạch nhánh</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32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7" y="581889"/>
            <a:ext cx="2380461" cy="495365"/>
            <a:chOff x="3532281" y="5381090"/>
            <a:chExt cx="2178408" cy="495365"/>
          </a:xfrm>
        </p:grpSpPr>
        <p:sp>
          <p:nvSpPr>
            <p:cNvPr id="5" name="Freeform 34"/>
            <p:cNvSpPr>
              <a:spLocks noEditPoints="1"/>
            </p:cNvSpPr>
            <p:nvPr/>
          </p:nvSpPr>
          <p:spPr bwMode="auto">
            <a:xfrm>
              <a:off x="4917295"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1" y="5475339"/>
              <a:ext cx="1762212"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912429" cy="584775"/>
          </a:xfrm>
          <a:prstGeom prst="rect">
            <a:avLst/>
          </a:prstGeom>
          <a:noFill/>
        </p:spPr>
        <p:txBody>
          <a:bodyPr wrap="none" rtlCol="0">
            <a:spAutoFit/>
          </a:bodyPr>
          <a:lstStyle/>
          <a:p>
            <a:pPr algn="l"/>
            <a:r>
              <a:rPr lang="en-US" sz="3200" b="1" i="0" dirty="0">
                <a:solidFill>
                  <a:schemeClr val="bg1"/>
                </a:solidFill>
                <a:effectLst/>
                <a:latin typeface="Calibri" panose="020F0502020204030204" pitchFamily="34" charset="0"/>
                <a:cs typeface="Calibri" panose="020F0502020204030204" pitchFamily="34" charset="0"/>
              </a:rPr>
              <a:t>GIẢI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A87103D-7673-7331-F9AA-2BD0C06747FC}"/>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a:t>
            </a:r>
            <a:endParaRPr lang="vi-VN" sz="3200" dirty="0">
              <a:solidFill>
                <a:schemeClr val="bg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725C4B94-F874-194C-49C4-2F0B1128697A}"/>
              </a:ext>
            </a:extLst>
          </p:cNvPr>
          <p:cNvSpPr txBox="1"/>
          <p:nvPr/>
        </p:nvSpPr>
        <p:spPr>
          <a:xfrm>
            <a:off x="674922" y="4706451"/>
            <a:ext cx="10612838" cy="1569660"/>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C</a:t>
            </a:r>
            <a:r>
              <a:rPr lang="vi-VN" sz="3200" dirty="0">
                <a:solidFill>
                  <a:schemeClr val="bg1"/>
                </a:solidFill>
                <a:latin typeface="Calibri" panose="020F0502020204030204" pitchFamily="34" charset="0"/>
                <a:cs typeface="Calibri" panose="020F0502020204030204" pitchFamily="34" charset="0"/>
              </a:rPr>
              <a:t>ường độ dòng điện trong mạch chính có giá trị bằng tổng của giá trị của</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cường độ dòng điện trong các nhánh của ĐOẠN MẠCH SONG SONG.</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AD72FB3D-1841-44AC-A773-C1812E04DBCF}"/>
              </a:ext>
            </a:extLst>
          </p:cNvPr>
          <p:cNvGraphicFramePr>
            <a:graphicFrameLocks noGrp="1"/>
          </p:cNvGraphicFramePr>
          <p:nvPr>
            <p:extLst>
              <p:ext uri="{D42A27DB-BD31-4B8C-83A1-F6EECF244321}">
                <p14:modId xmlns:p14="http://schemas.microsoft.com/office/powerpoint/2010/main" val="732120795"/>
              </p:ext>
            </p:extLst>
          </p:nvPr>
        </p:nvGraphicFramePr>
        <p:xfrm>
          <a:off x="1886187" y="1593708"/>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1</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1,60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1,60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2</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 = 0,60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 = 0,60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3</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vi-VN"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1,00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1,00 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Tree>
    <p:extLst>
      <p:ext uri="{BB962C8B-B14F-4D97-AF65-F5344CB8AC3E}">
        <p14:creationId xmlns:p14="http://schemas.microsoft.com/office/powerpoint/2010/main" val="409120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par>
                          <p:cTn id="13" fill="hold">
                            <p:stCondLst>
                              <p:cond delay="209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dòng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điện</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mạch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chính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bằng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tôtng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2 </a:t>
            </a:r>
            <a:r>
              <a:rPr lang="en-US" sz="3200" noProof="0" dirty="0" err="1">
                <a:latin typeface="Calibri" panose="020F0502020204030204" pitchFamily="34" charset="0"/>
                <a:cs typeface="Calibri" panose="020F0502020204030204" pitchFamily="34" charset="0"/>
              </a:rPr>
              <a:t>nhánh</a:t>
            </a:r>
            <a:r>
              <a:rPr lang="en-US" sz="3200" noProof="0" dirty="0">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song song</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4308FE95-0193-47C8-80E6-01E35220F0F8}"/>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127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12800" y="1282648"/>
            <a:ext cx="10759440"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914468" y="1747570"/>
            <a:ext cx="9461549" cy="2062103"/>
          </a:xfrm>
          <a:prstGeom prst="rect">
            <a:avLst/>
          </a:prstGeom>
          <a:noFill/>
        </p:spPr>
        <p:txBody>
          <a:bodyPr wrap="square">
            <a:spAutoFit/>
          </a:bodyPr>
          <a:lstStyle/>
          <a:p>
            <a:r>
              <a:rPr lang="vi-VN" sz="3200" dirty="0">
                <a:latin typeface="Calibri" panose="020F0502020204030204" pitchFamily="34" charset="0"/>
                <a:ea typeface="Calibri" panose="020F0502020204030204" pitchFamily="34" charset="0"/>
                <a:cs typeface="Calibri" panose="020F0502020204030204" pitchFamily="34" charset="0"/>
              </a:rPr>
              <a:t>Hai điện trở 20 </a:t>
            </a:r>
            <a:r>
              <a:rPr lang="el-GR" sz="3200" dirty="0">
                <a:latin typeface="Calibri" panose="020F0502020204030204" pitchFamily="34" charset="0"/>
                <a:ea typeface="Calibri" panose="020F0502020204030204" pitchFamily="34" charset="0"/>
                <a:cs typeface="Calibri" panose="020F0502020204030204" pitchFamily="34" charset="0"/>
              </a:rPr>
              <a:t>Ω</a:t>
            </a:r>
            <a:r>
              <a:rPr lang="vi-VN" sz="3200" dirty="0">
                <a:latin typeface="Calibri" panose="020F0502020204030204" pitchFamily="34" charset="0"/>
                <a:ea typeface="Calibri" panose="020F0502020204030204" pitchFamily="34" charset="0"/>
                <a:cs typeface="Calibri" panose="020F0502020204030204" pitchFamily="34" charset="0"/>
              </a:rPr>
              <a:t> và 40 </a:t>
            </a:r>
            <a:r>
              <a:rPr lang="el-GR" sz="3200" dirty="0">
                <a:latin typeface="Calibri" panose="020F0502020204030204" pitchFamily="34" charset="0"/>
                <a:ea typeface="Calibri" panose="020F0502020204030204" pitchFamily="34" charset="0"/>
                <a:cs typeface="Calibri" panose="020F0502020204030204" pitchFamily="34" charset="0"/>
              </a:rPr>
              <a:t>Ω</a:t>
            </a:r>
            <a:r>
              <a:rPr lang="vi-VN" sz="3200" dirty="0">
                <a:latin typeface="Calibri" panose="020F0502020204030204" pitchFamily="34" charset="0"/>
                <a:ea typeface="Calibri" panose="020F0502020204030204" pitchFamily="34" charset="0"/>
                <a:cs typeface="Calibri" panose="020F0502020204030204" pitchFamily="34" charset="0"/>
              </a:rPr>
              <a:t> được mắc song song vào mạch điện có hiệu điện thế là 24 V.</a:t>
            </a:r>
            <a:endParaRPr lang="en-US" sz="3200" dirty="0">
              <a:latin typeface="Calibri" panose="020F0502020204030204" pitchFamily="34" charset="0"/>
              <a:ea typeface="Calibri" panose="020F0502020204030204" pitchFamily="34" charset="0"/>
              <a:cs typeface="Calibri" panose="020F0502020204030204" pitchFamily="34" charset="0"/>
            </a:endParaRPr>
          </a:p>
          <a:p>
            <a:pPr lvl="0"/>
            <a:r>
              <a:rPr lang="en-US" sz="3200" dirty="0">
                <a:latin typeface="Calibri" panose="020F0502020204030204" pitchFamily="34" charset="0"/>
                <a:ea typeface="Calibri" panose="020F0502020204030204" pitchFamily="34" charset="0"/>
                <a:cs typeface="Calibri" panose="020F0502020204030204" pitchFamily="34" charset="0"/>
              </a:rPr>
              <a:t>a) </a:t>
            </a:r>
            <a:r>
              <a:rPr lang="vi-VN" sz="3200" dirty="0">
                <a:latin typeface="Calibri" panose="020F0502020204030204" pitchFamily="34" charset="0"/>
                <a:ea typeface="Calibri" panose="020F0502020204030204" pitchFamily="34" charset="0"/>
                <a:cs typeface="Calibri" panose="020F0502020204030204" pitchFamily="34" charset="0"/>
              </a:rPr>
              <a:t>Tính điện trở tương đương của đoạn mạch.</a:t>
            </a:r>
            <a:endParaRPr lang="en-US" sz="3200" dirty="0">
              <a:latin typeface="Calibri" panose="020F0502020204030204" pitchFamily="34" charset="0"/>
              <a:ea typeface="Calibri" panose="020F0502020204030204" pitchFamily="34" charset="0"/>
              <a:cs typeface="Calibri" panose="020F0502020204030204" pitchFamily="34" charset="0"/>
            </a:endParaRPr>
          </a:p>
          <a:p>
            <a:pPr lvl="0"/>
            <a:r>
              <a:rPr lang="en-US" sz="3200" dirty="0">
                <a:latin typeface="Calibri" panose="020F0502020204030204" pitchFamily="34" charset="0"/>
                <a:ea typeface="Calibri" panose="020F0502020204030204" pitchFamily="34" charset="0"/>
                <a:cs typeface="Calibri" panose="020F0502020204030204" pitchFamily="34" charset="0"/>
              </a:rPr>
              <a:t>b) </a:t>
            </a:r>
            <a:r>
              <a:rPr lang="vi-VN" sz="3200" dirty="0">
                <a:latin typeface="Calibri" panose="020F0502020204030204" pitchFamily="34" charset="0"/>
                <a:ea typeface="Calibri" panose="020F0502020204030204" pitchFamily="34" charset="0"/>
                <a:cs typeface="Calibri" panose="020F0502020204030204" pitchFamily="34" charset="0"/>
              </a:rPr>
              <a:t>Tính cường độ dòng điện chạy trong mạch chính.</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9050014" y="2098139"/>
            <a:ext cx="2522226" cy="2661722"/>
          </a:xfrm>
          <a:prstGeom prst="rect">
            <a:avLst/>
          </a:prstGeom>
        </p:spPr>
      </p:pic>
    </p:spTree>
    <p:extLst>
      <p:ext uri="{BB962C8B-B14F-4D97-AF65-F5344CB8AC3E}">
        <p14:creationId xmlns:p14="http://schemas.microsoft.com/office/powerpoint/2010/main" val="2752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48888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86997" y="1644761"/>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1435403" y="3781946"/>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Cường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dòng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3469306" y="4499298"/>
                <a:ext cx="3159152" cy="1535164"/>
              </a:xfrm>
              <a:prstGeom prst="rect">
                <a:avLst/>
              </a:prstGeom>
              <a:noFill/>
            </p:spPr>
            <p:txBody>
              <a:bodyPr wrap="square">
                <a:spAutoFit/>
              </a:bodyPr>
              <a:lstStyle/>
              <a:p>
                <a:r>
                  <a:rPr lang="en-US" sz="4000" b="1" dirty="0">
                    <a:cs typeface="Calibri" panose="020F0502020204030204" pitchFamily="34" charset="0"/>
                  </a:rPr>
                  <a:t>I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i="0" smtClean="0">
                            <a:latin typeface="Calibri" panose="020F0502020204030204" pitchFamily="34" charset="0"/>
                            <a:ea typeface="Calibri" panose="020F0502020204030204" pitchFamily="34" charset="0"/>
                            <a:cs typeface="Calibri" panose="020F0502020204030204" pitchFamily="34" charset="0"/>
                          </a:rPr>
                          <m:t>U</m:t>
                        </m:r>
                      </m:num>
                      <m:den>
                        <m:r>
                          <m:rPr>
                            <m:nor/>
                          </m:rPr>
                          <a:rPr lang="vi-VN" sz="4000" b="1" dirty="0">
                            <a:latin typeface="Calibri" panose="020F0502020204030204" pitchFamily="34" charset="0"/>
                            <a:ea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ea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ea typeface="Calibri" panose="020F0502020204030204" pitchFamily="34" charset="0"/>
                            <a:cs typeface="Calibri" panose="020F0502020204030204" pitchFamily="34" charset="0"/>
                          </a:rPr>
                          <m:t>đ</m:t>
                        </m:r>
                      </m:den>
                    </m:f>
                    <m:r>
                      <a:rPr lang="en-US" sz="4000" b="1" i="1" dirty="0">
                        <a:latin typeface="Cambria Math" panose="02040503050406030204" pitchFamily="18" charset="0"/>
                        <a:cs typeface="Calibri" panose="020F0502020204030204" pitchFamily="34" charset="0"/>
                      </a:rPr>
                      <m:t> </m:t>
                    </m:r>
                  </m:oMath>
                </a14:m>
                <a:r>
                  <a:rPr lang="en-US"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i="0" smtClean="0">
                            <a:latin typeface="Calibri" panose="020F0502020204030204" pitchFamily="34" charset="0"/>
                            <a:ea typeface="Calibri" panose="020F0502020204030204" pitchFamily="34" charset="0"/>
                            <a:cs typeface="Calibri" panose="020F0502020204030204" pitchFamily="34" charset="0"/>
                          </a:rPr>
                          <m:t>24</m:t>
                        </m:r>
                      </m:num>
                      <m:den>
                        <m:f>
                          <m:fPr>
                            <m:ctrlPr>
                              <a:rPr lang="vi-VN"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ea typeface="Calibri" panose="020F0502020204030204" pitchFamily="34" charset="0"/>
                                <a:cs typeface="Calibri" panose="020F0502020204030204" pitchFamily="34" charset="0"/>
                              </a:rPr>
                              <m:t>40</m:t>
                            </m:r>
                          </m:num>
                          <m:den>
                            <m:r>
                              <m:rPr>
                                <m:nor/>
                              </m:rPr>
                              <a:rPr lang="en-US" sz="4000" b="1" dirty="0">
                                <a:latin typeface="Calibri" panose="020F0502020204030204" pitchFamily="34" charset="0"/>
                                <a:ea typeface="Calibri" panose="020F0502020204030204" pitchFamily="34" charset="0"/>
                                <a:cs typeface="Calibri" panose="020F0502020204030204" pitchFamily="34" charset="0"/>
                              </a:rPr>
                              <m:t>3</m:t>
                            </m:r>
                          </m:den>
                        </m:f>
                      </m:den>
                    </m:f>
                  </m:oMath>
                </a14:m>
                <a:r>
                  <a:rPr lang="el-GR" sz="4000" b="1" dirty="0">
                    <a:latin typeface="Calibri" panose="020F0502020204030204" pitchFamily="34" charset="0"/>
                    <a:ea typeface="Calibri" panose="020F0502020204030204" pitchFamily="34" charset="0"/>
                    <a:cs typeface="Calibri" panose="020F0502020204030204" pitchFamily="34" charset="0"/>
                  </a:rPr>
                  <a:t> Ω</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469306" y="4499298"/>
                <a:ext cx="3159152" cy="1535164"/>
              </a:xfrm>
              <a:prstGeom prst="rect">
                <a:avLst/>
              </a:prstGeom>
              <a:blipFill>
                <a:blip r:embed="rId3"/>
                <a:stretch>
                  <a:fillRect l="-6757"/>
                </a:stretch>
              </a:blipFill>
            </p:spPr>
            <p:txBody>
              <a:bodyPr/>
              <a:lstStyle/>
              <a:p>
                <a:r>
                  <a:rPr lang="en-US">
                    <a:noFill/>
                  </a:rPr>
                  <a:t> </a:t>
                </a:r>
              </a:p>
            </p:txBody>
          </p:sp>
        </mc:Fallback>
      </mc:AlternateContent>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A2E619-FC89-4E61-9999-1D0839670694}"/>
                  </a:ext>
                </a:extLst>
              </p:cNvPr>
              <p:cNvSpPr txBox="1"/>
              <p:nvPr/>
            </p:nvSpPr>
            <p:spPr>
              <a:xfrm>
                <a:off x="2279208" y="2413230"/>
                <a:ext cx="6750883" cy="1061637"/>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a:t>
                </a:r>
                <a:r>
                  <a:rPr lang="vi-VN"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i="0" dirty="0" smtClean="0">
                            <a:latin typeface="Calibri" panose="020F0502020204030204" pitchFamily="34" charset="0"/>
                            <a:cs typeface="Calibri" panose="020F0502020204030204" pitchFamily="34" charset="0"/>
                          </a:rPr>
                          <m:t>20</m:t>
                        </m:r>
                        <m:r>
                          <m:rPr>
                            <m:nor/>
                          </m:rPr>
                          <a:rPr lang="en-US" sz="4000" b="1" dirty="0">
                            <a:latin typeface="Calibri" panose="020F0502020204030204" pitchFamily="34" charset="0"/>
                            <a:cs typeface="Calibri" panose="020F0502020204030204" pitchFamily="34" charset="0"/>
                          </a:rPr>
                          <m:t>.</m:t>
                        </m:r>
                        <m:r>
                          <m:rPr>
                            <m:nor/>
                          </m:rPr>
                          <a:rPr lang="en-US" sz="4000" b="1" i="0" dirty="0" smtClean="0">
                            <a:latin typeface="Calibri" panose="020F0502020204030204" pitchFamily="34" charset="0"/>
                            <a:cs typeface="Calibri" panose="020F0502020204030204" pitchFamily="34" charset="0"/>
                          </a:rPr>
                          <m:t>40</m:t>
                        </m:r>
                      </m:num>
                      <m:den>
                        <m:r>
                          <m:rPr>
                            <m:nor/>
                          </m:rPr>
                          <a:rPr lang="en-US" sz="4000" b="1" i="0" dirty="0" smtClean="0">
                            <a:latin typeface="Calibri" panose="020F0502020204030204" pitchFamily="34" charset="0"/>
                            <a:cs typeface="Calibri" panose="020F0502020204030204" pitchFamily="34" charset="0"/>
                          </a:rPr>
                          <m:t>20</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en-US" sz="4000" b="1" i="0" dirty="0" smtClean="0">
                            <a:latin typeface="Calibri" panose="020F0502020204030204" pitchFamily="34" charset="0"/>
                            <a:cs typeface="Calibri" panose="020F0502020204030204" pitchFamily="34" charset="0"/>
                          </a:rPr>
                          <m:t>40</m:t>
                        </m:r>
                      </m:den>
                    </m:f>
                  </m:oMath>
                </a14:m>
                <a:r>
                  <a:rPr lang="en-US" sz="4000" b="1" dirty="0">
                    <a:latin typeface="Calibri" panose="020F0502020204030204" pitchFamily="34" charset="0"/>
                    <a:cs typeface="Calibri" panose="020F0502020204030204" pitchFamily="34" charset="0"/>
                  </a:rPr>
                  <a:t>=</a:t>
                </a:r>
                <a:r>
                  <a:rPr lang="vi-VN"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ea typeface="Calibri" panose="020F0502020204030204" pitchFamily="34" charset="0"/>
                            <a:cs typeface="Calibri" panose="020F0502020204030204" pitchFamily="34" charset="0"/>
                          </a:rPr>
                          <m:t>40</m:t>
                        </m:r>
                      </m:num>
                      <m:den>
                        <m:r>
                          <m:rPr>
                            <m:nor/>
                          </m:rPr>
                          <a:rPr lang="en-US" sz="4000" b="1" i="0" dirty="0" smtClean="0">
                            <a:latin typeface="Calibri" panose="020F0502020204030204" pitchFamily="34" charset="0"/>
                            <a:ea typeface="Calibri" panose="020F0502020204030204" pitchFamily="34" charset="0"/>
                            <a:cs typeface="Calibri" panose="020F0502020204030204" pitchFamily="34" charset="0"/>
                          </a:rPr>
                          <m:t>3</m:t>
                        </m:r>
                      </m:den>
                    </m:f>
                  </m:oMath>
                </a14:m>
                <a:r>
                  <a:rPr lang="el-GR" sz="4000" dirty="0">
                    <a:latin typeface="Calibri" panose="020F0502020204030204" pitchFamily="34" charset="0"/>
                    <a:ea typeface="Calibri" panose="020F0502020204030204" pitchFamily="34" charset="0"/>
                    <a:cs typeface="Calibri" panose="020F0502020204030204" pitchFamily="34" charset="0"/>
                  </a:rPr>
                  <a:t> </a:t>
                </a:r>
                <a:r>
                  <a:rPr lang="el-GR" sz="4000" b="1" dirty="0">
                    <a:latin typeface="Calibri" panose="020F0502020204030204" pitchFamily="34" charset="0"/>
                    <a:ea typeface="Calibri" panose="020F0502020204030204" pitchFamily="34" charset="0"/>
                    <a:cs typeface="Calibri" panose="020F0502020204030204" pitchFamily="34" charset="0"/>
                  </a:rPr>
                  <a:t>Ω</a:t>
                </a:r>
                <a:endParaRPr lang="vi-VN" sz="4000" b="1" baseline="-25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5" name="TextBox 34">
                <a:extLst>
                  <a:ext uri="{FF2B5EF4-FFF2-40B4-BE49-F238E27FC236}">
                    <a16:creationId xmlns:a16="http://schemas.microsoft.com/office/drawing/2014/main" id="{83A2E619-FC89-4E61-9999-1D0839670694}"/>
                  </a:ext>
                </a:extLst>
              </p:cNvPr>
              <p:cNvSpPr txBox="1">
                <a:spLocks noRot="1" noChangeAspect="1" noMove="1" noResize="1" noEditPoints="1" noAdjustHandles="1" noChangeArrowheads="1" noChangeShapeType="1" noTextEdit="1"/>
              </p:cNvSpPr>
              <p:nvPr/>
            </p:nvSpPr>
            <p:spPr>
              <a:xfrm>
                <a:off x="2279208" y="2413230"/>
                <a:ext cx="6750883" cy="1061637"/>
              </a:xfrm>
              <a:prstGeom prst="rect">
                <a:avLst/>
              </a:prstGeom>
              <a:blipFill>
                <a:blip r:embed="rId4"/>
                <a:stretch>
                  <a:fillRect l="-3252" b="-12069"/>
                </a:stretch>
              </a:blipFill>
            </p:spPr>
            <p:txBody>
              <a:bodyPr/>
              <a:lstStyle/>
              <a:p>
                <a:r>
                  <a:rPr lang="en-US">
                    <a:noFill/>
                  </a:rPr>
                  <a:t> </a:t>
                </a:r>
              </a:p>
            </p:txBody>
          </p:sp>
        </mc:Fallback>
      </mc:AlternateContent>
    </p:spTree>
    <p:extLst>
      <p:ext uri="{BB962C8B-B14F-4D97-AF65-F5344CB8AC3E}">
        <p14:creationId xmlns:p14="http://schemas.microsoft.com/office/powerpoint/2010/main" val="1968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335910" y="1903792"/>
            <a:ext cx="5379590" cy="646331"/>
            <a:chOff x="3996874" y="2338141"/>
            <a:chExt cx="4589429" cy="646331"/>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3996874" y="2338141"/>
              <a:ext cx="4589429" cy="646331"/>
            </a:xfrm>
            <a:prstGeom prst="rect">
              <a:avLst/>
            </a:prstGeom>
            <a:noFill/>
          </p:spPr>
          <p:txBody>
            <a:bodyPr wrap="square" rtlCol="0">
              <a:spAutoFit/>
            </a:bodyPr>
            <a:lstStyle/>
            <a:p>
              <a:pPr marL="571500" indent="-571500" algn="l">
                <a:buAutoNum type="romanUcPeriod"/>
              </a:pPr>
              <a:r>
                <a:rPr lang="en-US" sz="3600" b="1" dirty="0">
                  <a:solidFill>
                    <a:schemeClr val="bg1"/>
                  </a:solidFill>
                  <a:latin typeface="Calibri" panose="020F0502020204030204" pitchFamily="34" charset="0"/>
                  <a:cs typeface="Calibri" panose="020F0502020204030204" pitchFamily="34" charset="0"/>
                </a:rPr>
                <a:t>Đ</a:t>
              </a:r>
              <a:r>
                <a:rPr lang="vi-VN" sz="3600" b="1" i="0" dirty="0">
                  <a:solidFill>
                    <a:schemeClr val="bg1"/>
                  </a:solidFill>
                  <a:effectLst/>
                  <a:latin typeface="Calibri" panose="020F0502020204030204" pitchFamily="34" charset="0"/>
                  <a:cs typeface="Calibri" panose="020F0502020204030204" pitchFamily="34" charset="0"/>
                </a:rPr>
                <a:t>oạn mạch nối tiếp</a:t>
              </a:r>
            </a:p>
          </p:txBody>
        </p:sp>
      </p:grpSp>
      <p:grpSp>
        <p:nvGrpSpPr>
          <p:cNvPr id="27" name="组合 26"/>
          <p:cNvGrpSpPr/>
          <p:nvPr/>
        </p:nvGrpSpPr>
        <p:grpSpPr>
          <a:xfrm>
            <a:off x="4335910" y="2931878"/>
            <a:ext cx="4816264" cy="678596"/>
            <a:chOff x="4242854" y="1810880"/>
            <a:chExt cx="5822704" cy="678596"/>
          </a:xfrm>
        </p:grpSpPr>
        <p:sp>
          <p:nvSpPr>
            <p:cNvPr id="28" name="Freeform 5"/>
            <p:cNvSpPr/>
            <p:nvPr/>
          </p:nvSpPr>
          <p:spPr bwMode="auto">
            <a:xfrm>
              <a:off x="4300028" y="2340908"/>
              <a:ext cx="576553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9" name="文本框 28"/>
            <p:cNvSpPr txBox="1"/>
            <p:nvPr/>
          </p:nvSpPr>
          <p:spPr>
            <a:xfrm>
              <a:off x="4242854" y="1810880"/>
              <a:ext cx="4838184" cy="646331"/>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 </a:t>
              </a:r>
              <a:r>
                <a:rPr lang="en-US" sz="3600" b="1" dirty="0" err="1">
                  <a:solidFill>
                    <a:schemeClr val="bg1"/>
                  </a:solidFill>
                  <a:latin typeface="Calibri" panose="020F0502020204030204" pitchFamily="34" charset="0"/>
                  <a:cs typeface="Calibri" panose="020F0502020204030204" pitchFamily="34" charset="0"/>
                </a:rPr>
                <a:t>Đoạn</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mạch</a:t>
              </a:r>
              <a:r>
                <a:rPr lang="en-US" sz="3600" b="1" dirty="0">
                  <a:solidFill>
                    <a:schemeClr val="bg1"/>
                  </a:solidFill>
                  <a:latin typeface="Calibri" panose="020F0502020204030204" pitchFamily="34" charset="0"/>
                  <a:cs typeface="Calibri" panose="020F0502020204030204" pitchFamily="34" charset="0"/>
                </a:rPr>
                <a:t> song song</a:t>
              </a:r>
              <a:endParaRPr lang="vi-VN" sz="3600" b="1" i="0" dirty="0">
                <a:solidFill>
                  <a:schemeClr val="bg1"/>
                </a:solidFill>
                <a:effectLst/>
                <a:latin typeface="Calibri" panose="020F0502020204030204" pitchFamily="34" charset="0"/>
                <a:cs typeface="Calibri" panose="020F0502020204030204" pitchFamily="34" charset="0"/>
              </a:endParaRPr>
            </a:p>
          </p:txBody>
        </p:sp>
      </p:grpSp>
      <p:grpSp>
        <p:nvGrpSpPr>
          <p:cNvPr id="19" name="Group 15"/>
          <p:cNvGrpSpPr>
            <a:grpSpLocks noChangeAspect="1"/>
          </p:cNvGrpSpPr>
          <p:nvPr/>
        </p:nvGrpSpPr>
        <p:grpSpPr bwMode="auto">
          <a:xfrm>
            <a:off x="1295268" y="1903792"/>
            <a:ext cx="2792883" cy="3766958"/>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grpSp>
      <p:sp>
        <p:nvSpPr>
          <p:cNvPr id="46" name="文本框 45"/>
          <p:cNvSpPr txBox="1"/>
          <p:nvPr/>
        </p:nvSpPr>
        <p:spPr>
          <a:xfrm>
            <a:off x="968696" y="765153"/>
            <a:ext cx="4345870" cy="707886"/>
          </a:xfrm>
          <a:prstGeom prst="rect">
            <a:avLst/>
          </a:prstGeom>
          <a:noFill/>
        </p:spPr>
        <p:txBody>
          <a:bodyPr wrap="none" rtlCol="0">
            <a:spAutoFit/>
          </a:bodyPr>
          <a:lstStyle/>
          <a:p>
            <a:pPr algn="ctr"/>
            <a:r>
              <a:rPr lang="en-US" altLang="zh-CN"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rPr>
              <a:t>NỘI DUNG BÀI HỌC</a:t>
            </a:r>
            <a:endParaRPr lang="zh-CN" altLang="en-US"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endParaRPr>
          </a:p>
        </p:txBody>
      </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VẬN DỤNG</a:t>
            </a:r>
            <a:endParaRPr kumimoji="0" lang="vi-VN" sz="80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65C15362-0733-53AE-4AA8-F44A31DE8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14400"/>
            <a:ext cx="6858000" cy="6858000"/>
          </a:xfrm>
          <a:prstGeom prst="rect">
            <a:avLst/>
          </a:prstGeom>
        </p:spPr>
      </p:pic>
    </p:spTree>
    <p:extLst>
      <p:ext uri="{BB962C8B-B14F-4D97-AF65-F5344CB8AC3E}">
        <p14:creationId xmlns:p14="http://schemas.microsoft.com/office/powerpoint/2010/main" val="344720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370369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920621"/>
            <a:ext cx="11293641" cy="5078313"/>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1:</a:t>
            </a:r>
            <a:r>
              <a:rPr lang="vi-VN" sz="36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Phát biểu nào sau đây là đúng khi nói về cường độ dòng điện trong đoạn mạch mắc nối tiếp</a:t>
            </a:r>
          </a:p>
          <a:p>
            <a:pPr algn="just"/>
            <a:r>
              <a:rPr lang="vi-VN" sz="3200" b="0" i="0" dirty="0">
                <a:solidFill>
                  <a:schemeClr val="bg1"/>
                </a:solidFill>
                <a:effectLst/>
                <a:latin typeface="Calibri" panose="020F0502020204030204" pitchFamily="34" charset="0"/>
                <a:cs typeface="Calibri" panose="020F0502020204030204" pitchFamily="34" charset="0"/>
              </a:rPr>
              <a:t>A. Trong đoạn mạch mắc nối tiếp, cường độ dòng điện qua vật dẫn sẽ càng lớn nếu điện trở vật dẫn đó càng nhỏ.</a:t>
            </a:r>
          </a:p>
          <a:p>
            <a:pPr algn="just"/>
            <a:r>
              <a:rPr lang="vi-VN" sz="3200" b="0" i="0" dirty="0">
                <a:solidFill>
                  <a:schemeClr val="bg1"/>
                </a:solidFill>
                <a:effectLst/>
                <a:latin typeface="Calibri" panose="020F0502020204030204" pitchFamily="34" charset="0"/>
                <a:cs typeface="Calibri" panose="020F0502020204030204" pitchFamily="34" charset="0"/>
              </a:rPr>
              <a:t>B. Trong đoạn mạch mắc nối tiếp, cường độ dòng điện qua vật dẫn sẽ càng lớn nếu điện trở vật dẫn đó càng lớn.</a:t>
            </a:r>
          </a:p>
          <a:p>
            <a:pPr algn="just"/>
            <a:r>
              <a:rPr lang="vi-VN" sz="3200" b="1" i="0" dirty="0">
                <a:solidFill>
                  <a:schemeClr val="bg1"/>
                </a:solidFill>
                <a:effectLst/>
                <a:latin typeface="Calibri" panose="020F0502020204030204" pitchFamily="34" charset="0"/>
                <a:cs typeface="Calibri" panose="020F0502020204030204" pitchFamily="34" charset="0"/>
              </a:rPr>
              <a:t>C. Cường độ dòng điện ở bất kì vật dẫn nào mắc nối tiếp với nhau cũng bằng nhau.</a:t>
            </a:r>
          </a:p>
          <a:p>
            <a:pPr algn="just"/>
            <a:r>
              <a:rPr lang="vi-VN" sz="3200" b="0" i="0" dirty="0">
                <a:solidFill>
                  <a:schemeClr val="bg1"/>
                </a:solidFill>
                <a:effectLst/>
                <a:latin typeface="Calibri" panose="020F0502020204030204" pitchFamily="34" charset="0"/>
                <a:cs typeface="Calibri" panose="020F0502020204030204" pitchFamily="34" charset="0"/>
              </a:rPr>
              <a:t>D. Trong đoạn mạch mắc nối tiếp, cường độ dòng điện qua các vật dẫn không phụ thuộc vào điện trở các vật dẫn đó.</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3818020"/>
            <a:ext cx="751927" cy="751927"/>
          </a:xfrm>
          <a:prstGeom prst="rect">
            <a:avLst/>
          </a:prstGeom>
        </p:spPr>
      </p:pic>
    </p:spTree>
    <p:extLst>
      <p:ext uri="{BB962C8B-B14F-4D97-AF65-F5344CB8AC3E}">
        <p14:creationId xmlns:p14="http://schemas.microsoft.com/office/powerpoint/2010/main" val="8540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268195"/>
            <a:ext cx="11085095" cy="3539430"/>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2:</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Trong đoạn mạch mắc nối tiếp, hiệu điện thế giữa hai đầu đoạn mạch</a:t>
            </a:r>
          </a:p>
          <a:p>
            <a:pPr marL="514350" indent="-514350" algn="just">
              <a:buAutoNum type="alphaUcPeriod"/>
            </a:pPr>
            <a:r>
              <a:rPr lang="vi-VN" sz="3200" b="1" i="0" dirty="0">
                <a:solidFill>
                  <a:schemeClr val="bg1"/>
                </a:solidFill>
                <a:effectLst/>
                <a:latin typeface="Calibri" panose="020F0502020204030204" pitchFamily="34" charset="0"/>
                <a:cs typeface="Calibri" panose="020F0502020204030204" pitchFamily="34" charset="0"/>
              </a:rPr>
              <a:t>Bằng tổng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B. Bằng hiệu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C. Bằng các hiệu điện thế của các điện trở thành phần .</a:t>
            </a:r>
          </a:p>
          <a:p>
            <a:pPr algn="just"/>
            <a:r>
              <a:rPr lang="vi-VN" sz="3200" b="0" i="0" dirty="0">
                <a:solidFill>
                  <a:schemeClr val="bg1"/>
                </a:solidFill>
                <a:effectLst/>
                <a:latin typeface="Calibri" panose="020F0502020204030204" pitchFamily="34" charset="0"/>
                <a:cs typeface="Calibri" panose="020F0502020204030204" pitchFamily="34" charset="0"/>
              </a:rPr>
              <a:t>D. Luôn nhỏ hơn tổng các hiệu điện thế của các điện trở thành phần.</a:t>
            </a: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126" y="2085472"/>
            <a:ext cx="751927" cy="751927"/>
          </a:xfrm>
          <a:prstGeom prst="rect">
            <a:avLst/>
          </a:prstGeom>
        </p:spPr>
      </p:pic>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674400"/>
            <a:ext cx="11004884" cy="5509200"/>
          </a:xfrm>
          <a:prstGeom prst="rect">
            <a:avLst/>
          </a:prstGeom>
          <a:noFill/>
        </p:spPr>
        <p:txBody>
          <a:bodyPr wrap="square">
            <a:spAutoFit/>
          </a:bodyPr>
          <a:lstStyle/>
          <a:p>
            <a:pPr algn="just"/>
            <a:r>
              <a:rPr lang="vi-VN" sz="3200" b="0" i="0" dirty="0">
                <a:solidFill>
                  <a:schemeClr val="bg1"/>
                </a:solidFill>
                <a:effectLst/>
                <a:latin typeface="Calibri" panose="020F0502020204030204" pitchFamily="34" charset="0"/>
                <a:cs typeface="Calibri" panose="020F0502020204030204" pitchFamily="34" charset="0"/>
              </a:rPr>
              <a:t>Có ba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ba điện trở này nối tiếp với nhau rồi đặt vào hai đầu đoạn mạch hiệu điện thế U = 90V.</a:t>
            </a:r>
          </a:p>
          <a:p>
            <a:pPr algn="just"/>
            <a:r>
              <a:rPr lang="vi-VN" sz="3200" b="1" i="0" dirty="0">
                <a:solidFill>
                  <a:srgbClr val="FFC000"/>
                </a:solidFill>
                <a:effectLst/>
                <a:latin typeface="Calibri" panose="020F0502020204030204" pitchFamily="34" charset="0"/>
                <a:cs typeface="Calibri" panose="020F0502020204030204" pitchFamily="34" charset="0"/>
              </a:rPr>
              <a:t>Câu 3:</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Cường độ dòng điện trong mạch có thể nhận giá trị</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I = 6A. 						</a:t>
            </a:r>
            <a:r>
              <a:rPr lang="vi-VN" sz="3200" b="1" i="0" dirty="0">
                <a:solidFill>
                  <a:schemeClr val="bg1"/>
                </a:solidFill>
                <a:effectLst/>
                <a:latin typeface="Calibri" panose="020F0502020204030204" pitchFamily="34" charset="0"/>
                <a:cs typeface="Calibri" panose="020F0502020204030204" pitchFamily="34" charset="0"/>
              </a:rPr>
              <a:t>B. I = 1,5A. </a:t>
            </a:r>
          </a:p>
          <a:p>
            <a:pPr algn="just"/>
            <a:r>
              <a:rPr lang="vi-VN" sz="3200" b="0" i="0" dirty="0">
                <a:solidFill>
                  <a:schemeClr val="bg1"/>
                </a:solidFill>
                <a:effectLst/>
                <a:latin typeface="Calibri" panose="020F0502020204030204" pitchFamily="34" charset="0"/>
                <a:cs typeface="Calibri" panose="020F0502020204030204" pitchFamily="34" charset="0"/>
              </a:rPr>
              <a:t>C. I = 3,6A. 					D. I = 4,5A.</a:t>
            </a:r>
          </a:p>
          <a:p>
            <a:pPr algn="just"/>
            <a:r>
              <a:rPr lang="vi-VN" sz="3200" b="1" i="0" dirty="0">
                <a:solidFill>
                  <a:srgbClr val="FFC000"/>
                </a:solidFill>
                <a:effectLst/>
                <a:latin typeface="Calibri" panose="020F0502020204030204" pitchFamily="34" charset="0"/>
                <a:cs typeface="Calibri" panose="020F0502020204030204" pitchFamily="34" charset="0"/>
              </a:rPr>
              <a:t>Câu 4:</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Để dòng điện trong mạch giảm đi chỉ còn một nửa, người ta mắc thêm vào mạch một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có thể nhận giá trị nào trong các giá trị sau đây.</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60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4</a:t>
            </a:r>
            <a:r>
              <a:rPr lang="vi-VN" sz="3200" b="1" i="0" dirty="0">
                <a:solidFill>
                  <a:schemeClr val="bg1"/>
                </a:solidFill>
                <a:effectLst/>
                <a:latin typeface="Calibri" panose="020F0502020204030204" pitchFamily="34" charset="0"/>
                <a:cs typeface="Calibri" panose="020F0502020204030204" pitchFamily="34" charset="0"/>
              </a:rPr>
              <a:t> = 15</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4009" y="2486526"/>
            <a:ext cx="751927" cy="751927"/>
          </a:xfrm>
          <a:prstGeom prst="rect">
            <a:avLst/>
          </a:prstGeom>
        </p:spPr>
      </p:pic>
      <p:pic>
        <p:nvPicPr>
          <p:cNvPr id="16" name="Graphic 15" descr="Wreath">
            <a:extLst>
              <a:ext uri="{FF2B5EF4-FFF2-40B4-BE49-F238E27FC236}">
                <a16:creationId xmlns:a16="http://schemas.microsoft.com/office/drawing/2014/main" id="{8CAF062B-5D38-41AF-844B-6266A15488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294" y="4973052"/>
            <a:ext cx="751927" cy="751927"/>
          </a:xfrm>
          <a:prstGeom prst="rect">
            <a:avLst/>
          </a:prstGeom>
        </p:spPr>
      </p:pic>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581326"/>
            <a:ext cx="11325727" cy="5368136"/>
          </a:xfrm>
          <a:prstGeom prst="rect">
            <a:avLst/>
          </a:prstGeom>
          <a:noFill/>
        </p:spPr>
        <p:txBody>
          <a:bodyPr wrap="square">
            <a:spAutoFit/>
          </a:bodyPr>
          <a:lstStyle/>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Cho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được mắc nối tiếp với nhau.</a:t>
            </a: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5:</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của đoạn mạch đó có thể nhận giá trị nào trong các giá trị sau?</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vi-VN" sz="3200" b="1" i="0" dirty="0">
                <a:solidFill>
                  <a:schemeClr val="bg1"/>
                </a:solidFill>
                <a:effectLst/>
                <a:latin typeface="Calibri" panose="020F0502020204030204" pitchFamily="34" charset="0"/>
                <a:cs typeface="Calibri" panose="020F0502020204030204" pitchFamily="34" charset="0"/>
              </a:rPr>
              <a:t> = 30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6:</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Mắc nối tiếp thêm 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vào đoạn mạch trên, thì điện trở tương đương của đoạn mạch mới là</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32</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en-US" sz="3200" b="1" i="0" baseline="-25000" dirty="0">
                <a:solidFill>
                  <a:schemeClr val="bg1"/>
                </a:solidFill>
                <a:effectLst/>
                <a:latin typeface="Calibri" panose="020F0502020204030204" pitchFamily="34" charset="0"/>
                <a:cs typeface="Calibri" panose="020F0502020204030204" pitchFamily="34" charset="0"/>
              </a:rPr>
              <a:t>3</a:t>
            </a:r>
            <a:r>
              <a:rPr lang="vi-VN" sz="3200" b="1" i="0" dirty="0">
                <a:solidFill>
                  <a:schemeClr val="bg1"/>
                </a:solidFill>
                <a:effectLst/>
                <a:latin typeface="Calibri" panose="020F0502020204030204" pitchFamily="34" charset="0"/>
                <a:cs typeface="Calibri" panose="020F0502020204030204" pitchFamily="34" charset="0"/>
              </a:rPr>
              <a:t> = 50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6" y="2889430"/>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5" y="5197534"/>
            <a:ext cx="751927" cy="751927"/>
          </a:xfrm>
          <a:prstGeom prst="rect">
            <a:avLst/>
          </a:prstGeom>
        </p:spPr>
      </p:pic>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EBCC690-A551-4DF3-AEC8-D3100141183C}"/>
              </a:ext>
            </a:extLst>
          </p:cNvPr>
          <p:cNvSpPr txBox="1"/>
          <p:nvPr/>
        </p:nvSpPr>
        <p:spPr>
          <a:xfrm>
            <a:off x="465221" y="299072"/>
            <a:ext cx="11261557" cy="6259855"/>
          </a:xfrm>
          <a:prstGeom prst="rect">
            <a:avLst/>
          </a:prstGeom>
          <a:noFill/>
        </p:spPr>
        <p:txBody>
          <a:bodyPr wrap="square">
            <a:spAutoFit/>
          </a:bodyPr>
          <a:lstStyle/>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Người ta chọn một số điện trở loại 2</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để nối tiếp thành đoạn mạch có điện trở tổng cộng là 16</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7:</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nào sau đây, phương án nào sai?</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Chỉ dùng 8 điện trở loại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1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6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chemeClr val="bg1"/>
                </a:solidFill>
                <a:effectLst/>
                <a:latin typeface="Calibri" panose="020F0502020204030204" pitchFamily="34" charset="0"/>
                <a:cs typeface="Calibri" panose="020F0502020204030204" pitchFamily="34" charset="0"/>
              </a:rPr>
              <a:t>C.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b="1"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D. Chỉ dùng 4 điện trở loại 4</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8:</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sau đây, phương án nào không phù hợp?</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Dùng 2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3 điện trở 4</a:t>
            </a:r>
            <a:r>
              <a:rPr lang="el-GR" sz="2800" b="0" i="0" dirty="0">
                <a:solidFill>
                  <a:schemeClr val="bg1"/>
                </a:solidFill>
                <a:effectLst/>
                <a:latin typeface="Arial" panose="020B0604020202020204" pitchFamily="34" charset="0"/>
                <a:cs typeface="Calibri" panose="020F0502020204030204" pitchFamily="34" charset="0"/>
              </a:rPr>
              <a:t>Ω</a:t>
            </a:r>
            <a:r>
              <a:rPr lang="vi-VN" sz="2800" b="0" i="0" dirty="0">
                <a:solidFill>
                  <a:schemeClr val="bg1"/>
                </a:solidFill>
                <a:effectLst/>
                <a:latin typeface="Calibri" panose="020F0502020204030204" pitchFamily="34" charset="0"/>
                <a:cs typeface="Calibri" panose="020F0502020204030204" pitchFamily="34" charset="0"/>
              </a:rPr>
              <a:t>và 2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C. Chỉ dùng 4 điện trở 4</a:t>
            </a:r>
            <a:r>
              <a:rPr lang="el-GR" sz="2800" b="0" i="0" dirty="0">
                <a:solidFill>
                  <a:schemeClr val="bg1"/>
                </a:solidFill>
                <a:effectLst/>
                <a:latin typeface="Arial" panose="020B0604020202020204" pitchFamily="34" charset="0"/>
                <a:cs typeface="Calibri" panose="020F0502020204030204" pitchFamily="34" charset="0"/>
              </a:rPr>
              <a:t>Ω</a:t>
            </a:r>
          </a:p>
          <a:p>
            <a:pPr>
              <a:lnSpc>
                <a:spcPct val="120000"/>
              </a:lnSpc>
            </a:pPr>
            <a:r>
              <a:rPr lang="vi-VN" sz="2800" b="1" i="0" dirty="0">
                <a:solidFill>
                  <a:schemeClr val="bg1"/>
                </a:solidFill>
                <a:effectLst/>
                <a:latin typeface="Calibri" panose="020F0502020204030204" pitchFamily="34" charset="0"/>
                <a:cs typeface="Calibri" panose="020F0502020204030204" pitchFamily="34" charset="0"/>
              </a:rPr>
              <a:t>D.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dirty="0">
              <a:solidFill>
                <a:schemeClr val="bg1"/>
              </a:solidFill>
              <a:latin typeface="Calibri" panose="020F0502020204030204" pitchFamily="34" charset="0"/>
              <a:cs typeface="Calibri" panose="020F0502020204030204" pitchFamily="34" charset="0"/>
            </a:endParaRPr>
          </a:p>
        </p:txBody>
      </p:sp>
      <p:pic>
        <p:nvPicPr>
          <p:cNvPr id="5" name="Graphic 4" descr="Wreath">
            <a:extLst>
              <a:ext uri="{FF2B5EF4-FFF2-40B4-BE49-F238E27FC236}">
                <a16:creationId xmlns:a16="http://schemas.microsoft.com/office/drawing/2014/main" id="{80E3289D-C675-4436-A8EE-75B255F6E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2871536"/>
            <a:ext cx="751927" cy="751927"/>
          </a:xfrm>
          <a:prstGeom prst="rect">
            <a:avLst/>
          </a:prstGeom>
        </p:spPr>
      </p:pic>
      <p:pic>
        <p:nvPicPr>
          <p:cNvPr id="18" name="Graphic 17" descr="Wreath">
            <a:extLst>
              <a:ext uri="{FF2B5EF4-FFF2-40B4-BE49-F238E27FC236}">
                <a16:creationId xmlns:a16="http://schemas.microsoft.com/office/drawing/2014/main" id="{FA005A82-0EE8-4AB6-A42B-6D8071B6C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5905308"/>
            <a:ext cx="751927" cy="751927"/>
          </a:xfrm>
          <a:prstGeom prst="rect">
            <a:avLst/>
          </a:prstGeom>
        </p:spPr>
      </p:pic>
    </p:spTree>
    <p:custDataLst>
      <p:tags r:id="rId1"/>
    </p:custDataLst>
    <p:extLst>
      <p:ext uri="{BB962C8B-B14F-4D97-AF65-F5344CB8AC3E}">
        <p14:creationId xmlns:p14="http://schemas.microsoft.com/office/powerpoint/2010/main" val="2520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82508" y="392462"/>
            <a:ext cx="10330251" cy="1569660"/>
          </a:xfrm>
          <a:prstGeom prst="rect">
            <a:avLst/>
          </a:prstGeom>
          <a:noFill/>
        </p:spPr>
        <p:txBody>
          <a:bodyPr wrap="square">
            <a:spAutoFit/>
          </a:bodyPr>
          <a:lstStyle/>
          <a:p>
            <a:pPr lvl="0" algn="ct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3" name="Group 2">
            <a:extLst>
              <a:ext uri="{FF2B5EF4-FFF2-40B4-BE49-F238E27FC236}">
                <a16:creationId xmlns:a16="http://schemas.microsoft.com/office/drawing/2014/main" id="{476CA2FD-FE5E-424E-A785-43B4EEFE0425}"/>
              </a:ext>
            </a:extLst>
          </p:cNvPr>
          <p:cNvGrpSpPr/>
          <p:nvPr/>
        </p:nvGrpSpPr>
        <p:grpSpPr>
          <a:xfrm>
            <a:off x="600693" y="2292821"/>
            <a:ext cx="10990613" cy="3325659"/>
            <a:chOff x="600693" y="585941"/>
            <a:chExt cx="10990613" cy="3325659"/>
          </a:xfrm>
        </p:grpSpPr>
        <p:pic>
          <p:nvPicPr>
            <p:cNvPr id="4" name="Picture 3">
              <a:extLst>
                <a:ext uri="{FF2B5EF4-FFF2-40B4-BE49-F238E27FC236}">
                  <a16:creationId xmlns:a16="http://schemas.microsoft.com/office/drawing/2014/main" id="{93EAAE5C-8F3E-4732-A538-F8428BCBE79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5" name="TextBox 4">
              <a:extLst>
                <a:ext uri="{FF2B5EF4-FFF2-40B4-BE49-F238E27FC236}">
                  <a16:creationId xmlns:a16="http://schemas.microsoft.com/office/drawing/2014/main" id="{4CC0EE6E-2907-4AF2-883F-39C370E17AF4}"/>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340100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3984748"/>
            <a:ext cx="10330251" cy="255454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 </a:t>
            </a:r>
            <a:r>
              <a:rPr lang="vi-VN" sz="3200" dirty="0">
                <a:solidFill>
                  <a:prstClr val="white"/>
                </a:solidFill>
                <a:latin typeface="Calibri" panose="020F0502020204030204" pitchFamily="34" charset="0"/>
                <a:cs typeface="Calibri" panose="020F0502020204030204" pitchFamily="34" charset="0"/>
              </a:rPr>
              <a:t>Vì mạch gồm hai đèn mắc nối tiếp. Khi đóng công tắc, mạch kín, dòng điện đi qua cả hai đèn nên hai đèn cùng sáng. Khi mở công tắc, mạch hở, dòng điện không đi qua cả hai đèn nên hai đèn đều không sáng.</a:t>
            </a:r>
            <a:endParaRPr lang="en-US" sz="3200" dirty="0">
              <a:solidFill>
                <a:prstClr val="white"/>
              </a:solidFill>
              <a:latin typeface="Calibri" panose="020F0502020204030204" pitchFamily="34" charset="0"/>
              <a:cs typeface="Calibri" panose="020F0502020204030204" pitchFamily="34" charset="0"/>
            </a:endParaRPr>
          </a:p>
          <a:p>
            <a:pPr lvl="0"/>
            <a:r>
              <a:rPr lang="vi-VN" sz="3200" dirty="0">
                <a:solidFill>
                  <a:prstClr val="white"/>
                </a:solidFill>
                <a:latin typeface="Calibri" panose="020F0502020204030204" pitchFamily="34" charset="0"/>
                <a:cs typeface="Calibri" panose="020F0502020204030204" pitchFamily="34" charset="0"/>
              </a:rPr>
              <a:t>Nếu một trong hai đèn bị hỏng thì đèn kia cũng không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4" name="Group 3">
            <a:extLst>
              <a:ext uri="{FF2B5EF4-FFF2-40B4-BE49-F238E27FC236}">
                <a16:creationId xmlns:a16="http://schemas.microsoft.com/office/drawing/2014/main" id="{D1D19773-54ED-44D8-994A-53030335C947}"/>
              </a:ext>
            </a:extLst>
          </p:cNvPr>
          <p:cNvGrpSpPr/>
          <p:nvPr/>
        </p:nvGrpSpPr>
        <p:grpSpPr>
          <a:xfrm>
            <a:off x="600693" y="474181"/>
            <a:ext cx="10990613" cy="3325659"/>
            <a:chOff x="600693" y="585941"/>
            <a:chExt cx="10990613" cy="3325659"/>
          </a:xfrm>
        </p:grpSpPr>
        <p:pic>
          <p:nvPicPr>
            <p:cNvPr id="5" name="Picture 4">
              <a:extLst>
                <a:ext uri="{FF2B5EF4-FFF2-40B4-BE49-F238E27FC236}">
                  <a16:creationId xmlns:a16="http://schemas.microsoft.com/office/drawing/2014/main" id="{5A928A70-A239-46F3-98CE-4AB3D87B40D5}"/>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6" name="TextBox 5">
              <a:extLst>
                <a:ext uri="{FF2B5EF4-FFF2-40B4-BE49-F238E27FC236}">
                  <a16:creationId xmlns:a16="http://schemas.microsoft.com/office/drawing/2014/main" id="{64D5081B-7B1E-4031-B9EE-72BB2CB7A63A}"/>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77509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519731" y="684691"/>
            <a:ext cx="9743941" cy="2970685"/>
          </a:xfrm>
          <a:prstGeom prst="rect">
            <a:avLst/>
          </a:prstGeom>
          <a:noFill/>
        </p:spPr>
        <p:txBody>
          <a:bodyPr wrap="square">
            <a:spAutoFit/>
          </a:bodyPr>
          <a:lstStyle/>
          <a:p>
            <a:pPr>
              <a:lnSpc>
                <a:spcPct val="15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10. </a:t>
            </a:r>
            <a:r>
              <a:rPr lang="vi-VN" sz="3200" b="0" i="0" dirty="0">
                <a:solidFill>
                  <a:schemeClr val="bg1"/>
                </a:solidFill>
                <a:effectLst/>
                <a:latin typeface="Calibri" panose="020F0502020204030204" pitchFamily="34" charset="0"/>
                <a:cs typeface="Calibri" panose="020F0502020204030204" pitchFamily="34" charset="0"/>
              </a:rPr>
              <a:t>Cho đoạn mạch điện AB như hình bên dưới. Biết R1 = 10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R2 = 15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UAB = 12 V.</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Tính cường độ dòng điện qua mỗi điện trở.</a:t>
            </a:r>
            <a:endParaRPr lang="vi-VN" sz="3200" dirty="0">
              <a:solidFill>
                <a:schemeClr val="bg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22F4B03-6132-5EE7-8EC6-8A6F7E050C60}"/>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A82D6A-B187-D1F9-AC57-C7247A80A70A}"/>
              </a:ext>
            </a:extLst>
          </p:cNvPr>
          <p:cNvSpPr/>
          <p:nvPr/>
        </p:nvSpPr>
        <p:spPr>
          <a:xfrm>
            <a:off x="3776462" y="495516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7AF424EF-12EE-8D9D-07FD-303FE985D8C9}"/>
              </a:ext>
            </a:extLst>
          </p:cNvPr>
          <p:cNvCxnSpPr>
            <a:cxnSpLocks/>
          </p:cNvCxnSpPr>
          <p:nvPr/>
        </p:nvCxnSpPr>
        <p:spPr>
          <a:xfrm flipH="1">
            <a:off x="3688387" y="481951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CEE2776-65B9-A6BE-C0DE-D522D9750D59}"/>
              </a:ext>
            </a:extLst>
          </p:cNvPr>
          <p:cNvSpPr/>
          <p:nvPr/>
        </p:nvSpPr>
        <p:spPr>
          <a:xfrm>
            <a:off x="8349280" y="496469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7F43F969-C264-600F-422F-13A1B41A8AD1}"/>
              </a:ext>
            </a:extLst>
          </p:cNvPr>
          <p:cNvCxnSpPr>
            <a:cxnSpLocks/>
          </p:cNvCxnSpPr>
          <p:nvPr/>
        </p:nvCxnSpPr>
        <p:spPr>
          <a:xfrm flipH="1">
            <a:off x="8261205" y="482904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183F7-88F9-7AEC-5E95-9E13AF675748}"/>
              </a:ext>
            </a:extLst>
          </p:cNvPr>
          <p:cNvSpPr txBox="1"/>
          <p:nvPr/>
        </p:nvSpPr>
        <p:spPr>
          <a:xfrm>
            <a:off x="3205170" y="468680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9F20B8-B61F-6849-C4F3-0EB1AD0A0191}"/>
              </a:ext>
            </a:extLst>
          </p:cNvPr>
          <p:cNvSpPr txBox="1"/>
          <p:nvPr/>
        </p:nvSpPr>
        <p:spPr>
          <a:xfrm>
            <a:off x="8521143" y="469632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0E1BCBB-12C3-A3E2-DBEB-B472058E80E9}"/>
              </a:ext>
            </a:extLst>
          </p:cNvPr>
          <p:cNvSpPr txBox="1"/>
          <p:nvPr/>
        </p:nvSpPr>
        <p:spPr>
          <a:xfrm>
            <a:off x="3652795" y="4408211"/>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BC5C1E-0CA2-EFE3-8D4E-B08B0A4F9966}"/>
              </a:ext>
            </a:extLst>
          </p:cNvPr>
          <p:cNvSpPr txBox="1"/>
          <p:nvPr/>
        </p:nvSpPr>
        <p:spPr>
          <a:xfrm>
            <a:off x="8217083" y="4471329"/>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6D493FF-62EF-5DC4-21F3-D06517D04AC1}"/>
              </a:ext>
            </a:extLst>
          </p:cNvPr>
          <p:cNvSpPr txBox="1"/>
          <p:nvPr/>
        </p:nvSpPr>
        <p:spPr>
          <a:xfrm>
            <a:off x="4851160" y="437140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DE42C60-468A-C3E9-5721-3CED94A53751}"/>
              </a:ext>
            </a:extLst>
          </p:cNvPr>
          <p:cNvSpPr txBox="1"/>
          <p:nvPr/>
        </p:nvSpPr>
        <p:spPr>
          <a:xfrm>
            <a:off x="6381997" y="4371400"/>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7ECFA313-5171-2A57-17B7-4929069A6AD2}"/>
              </a:ext>
            </a:extLst>
          </p:cNvPr>
          <p:cNvGrpSpPr/>
          <p:nvPr/>
        </p:nvGrpSpPr>
        <p:grpSpPr>
          <a:xfrm>
            <a:off x="3947736" y="4914905"/>
            <a:ext cx="2360617" cy="252388"/>
            <a:chOff x="2790263" y="5179162"/>
            <a:chExt cx="1695163" cy="181240"/>
          </a:xfrm>
        </p:grpSpPr>
        <p:cxnSp>
          <p:nvCxnSpPr>
            <p:cNvPr id="24" name="Straight Connector 23">
              <a:extLst>
                <a:ext uri="{FF2B5EF4-FFF2-40B4-BE49-F238E27FC236}">
                  <a16:creationId xmlns:a16="http://schemas.microsoft.com/office/drawing/2014/main" id="{3348937A-68CB-0E3B-E3A5-39E21F71D0D5}"/>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0AACF7EC-7814-F9AC-B2AF-0E13DA15E876}"/>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5B46820-B169-2A8E-3CDC-F01A5947B5F3}"/>
              </a:ext>
            </a:extLst>
          </p:cNvPr>
          <p:cNvGrpSpPr/>
          <p:nvPr/>
        </p:nvGrpSpPr>
        <p:grpSpPr>
          <a:xfrm>
            <a:off x="6299488" y="4918821"/>
            <a:ext cx="2070071" cy="252388"/>
            <a:chOff x="3312195" y="5179162"/>
            <a:chExt cx="1486522" cy="181240"/>
          </a:xfrm>
        </p:grpSpPr>
        <p:cxnSp>
          <p:nvCxnSpPr>
            <p:cNvPr id="22" name="Straight Connector 21">
              <a:extLst>
                <a:ext uri="{FF2B5EF4-FFF2-40B4-BE49-F238E27FC236}">
                  <a16:creationId xmlns:a16="http://schemas.microsoft.com/office/drawing/2014/main" id="{7DDDD496-5134-DCDB-7AA1-80622C475526}"/>
                </a:ext>
              </a:extLst>
            </p:cNvPr>
            <p:cNvCxnSpPr>
              <a:cxnSpLocks/>
            </p:cNvCxnSpPr>
            <p:nvPr/>
          </p:nvCxnSpPr>
          <p:spPr>
            <a:xfrm>
              <a:off x="3312195" y="5272720"/>
              <a:ext cx="1486522"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D7A7F75-02ED-67FA-FDB8-A12DDDD23DA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19820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tđ</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10 + 15 = 25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R1 vàR2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U</m:t>
                        </m:r>
                        <m:r>
                          <m:rPr>
                            <m:nor/>
                          </m:rPr>
                          <a:rPr lang="vi-VN" sz="3200" baseline="-25000" dirty="0">
                            <a:solidFill>
                              <a:schemeClr val="bg1"/>
                            </a:solidFill>
                            <a:latin typeface="Calibri" panose="020F0502020204030204" pitchFamily="34" charset="0"/>
                            <a:cs typeface="Calibri" panose="020F0502020204030204" pitchFamily="34" charset="0"/>
                          </a:rPr>
                          <m:t>AB</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td</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12</m:t>
                        </m:r>
                      </m:num>
                      <m:den>
                        <m:r>
                          <m:rPr>
                            <m:nor/>
                          </m:rPr>
                          <a:rPr lang="vi-VN" sz="3200" dirty="0">
                            <a:solidFill>
                              <a:schemeClr val="bg1"/>
                            </a:solidFill>
                            <a:latin typeface="Calibri" panose="020F0502020204030204" pitchFamily="34" charset="0"/>
                            <a:cs typeface="Calibri" panose="020F0502020204030204" pitchFamily="34" charset="0"/>
                          </a:rPr>
                          <m:t>25</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0,48A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198201"/>
              </a:xfrm>
              <a:prstGeom prst="rect">
                <a:avLst/>
              </a:prstGeom>
              <a:blipFill>
                <a:blip r:embed="rId3"/>
                <a:stretch>
                  <a:fillRect l="-1434" b="-1744"/>
                </a:stretch>
              </a:blipFill>
            </p:spPr>
            <p:txBody>
              <a:bodyPr/>
              <a:lstStyle/>
              <a:p>
                <a:r>
                  <a:rPr lang="en-US">
                    <a:noFill/>
                  </a:rPr>
                  <a:t> </a:t>
                </a:r>
              </a:p>
            </p:txBody>
          </p:sp>
        </mc:Fallback>
      </mc:AlternateContent>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786151"/>
            <a:ext cx="11293641" cy="5445209"/>
          </a:xfrm>
          <a:prstGeom prst="rect">
            <a:avLst/>
          </a:prstGeom>
          <a:noFill/>
        </p:spPr>
        <p:txBody>
          <a:bodyPr wrap="square">
            <a:spAutoFit/>
          </a:bodyPr>
          <a:lstStyle/>
          <a:p>
            <a:pPr algn="just">
              <a:lnSpc>
                <a:spcPct val="120000"/>
              </a:lnSpc>
            </a:pPr>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1</a:t>
            </a:r>
            <a:r>
              <a:rPr lang="vi-VN" sz="3600" b="1" i="0" dirty="0">
                <a:solidFill>
                  <a:srgbClr val="FFC000"/>
                </a:solidFill>
                <a:effectLst/>
                <a:latin typeface="Calibri" panose="020F0502020204030204" pitchFamily="34" charset="0"/>
                <a:cs typeface="Calibri" panose="020F0502020204030204" pitchFamily="34" charset="0"/>
              </a:rPr>
              <a:t>1:</a:t>
            </a:r>
            <a:r>
              <a:rPr lang="vi-VN" sz="3600" b="0" i="0" dirty="0">
                <a:solidFill>
                  <a:srgbClr val="FFC000"/>
                </a:solidFill>
                <a:effectLst/>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Phát biểu nào sau đây là đúng?</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A. Trong đoạn mạch mắc song song, cường độ dòng điện qua các vật dẫn là như nhau.</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B. Trong đoạn mạch mắc song song, cường độ dòng điện qua các vật dẫn không phụ thuộc vào điện trở các vật dẫn.</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C. Trong đoạn mạch mắc song song, cường độ dòng điện trong mạch chính bằng cường độ dòng điện qua các mạch rẽ.</a:t>
            </a:r>
          </a:p>
          <a:p>
            <a:pPr>
              <a:lnSpc>
                <a:spcPct val="120000"/>
              </a:lnSpc>
            </a:pPr>
            <a:r>
              <a:rPr lang="vi-VN" sz="3200" dirty="0">
                <a:solidFill>
                  <a:schemeClr val="bg1"/>
                </a:solidFill>
                <a:latin typeface="Calibri" panose="020F0502020204030204" pitchFamily="34" charset="0"/>
                <a:cs typeface="Calibri" panose="020F0502020204030204" pitchFamily="34" charset="0"/>
              </a:rPr>
              <a:t>D. Trong đoạn mạch mắc song song, cường độ dòng điện trong mạch chính bằng tổng cường độ dòng điện qua các mạch rẽ.</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4938608"/>
            <a:ext cx="751927" cy="751927"/>
          </a:xfrm>
          <a:prstGeom prst="rect">
            <a:avLst/>
          </a:prstGeom>
        </p:spPr>
      </p:pic>
    </p:spTree>
    <p:extLst>
      <p:ext uri="{BB962C8B-B14F-4D97-AF65-F5344CB8AC3E}">
        <p14:creationId xmlns:p14="http://schemas.microsoft.com/office/powerpoint/2010/main" val="33648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FBA458-BBF2-4FA2-8AD0-C3AE97E0380D}"/>
                  </a:ext>
                </a:extLst>
              </p:cNvPr>
              <p:cNvSpPr txBox="1"/>
              <p:nvPr/>
            </p:nvSpPr>
            <p:spPr>
              <a:xfrm>
                <a:off x="553452" y="909607"/>
                <a:ext cx="11085095" cy="5253618"/>
              </a:xfrm>
              <a:prstGeom prst="rect">
                <a:avLst/>
              </a:prstGeom>
              <a:noFill/>
            </p:spPr>
            <p:txBody>
              <a:bodyPr wrap="square">
                <a:spAutoFit/>
              </a:bodyPr>
              <a:lstStyle/>
              <a:p>
                <a:pPr algn="just">
                  <a:lnSpc>
                    <a:spcPct val="150000"/>
                  </a:lnSpc>
                </a:pPr>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a:t>
                </a:r>
                <a:r>
                  <a:rPr lang="vi-VN" sz="3200" b="1" i="0" dirty="0">
                    <a:solidFill>
                      <a:srgbClr val="FFC000"/>
                    </a:solidFill>
                    <a:effectLst/>
                    <a:latin typeface="Calibri" panose="020F0502020204030204" pitchFamily="34" charset="0"/>
                    <a:cs typeface="Calibri" panose="020F0502020204030204" pitchFamily="34" charset="0"/>
                  </a:rPr>
                  <a:t>2:</a:t>
                </a:r>
                <a:r>
                  <a:rPr lang="vi-VN" sz="3200" b="0"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Biểu thức nào sau đây xác định điện trở tương đương của đoạn mạch có hai điện trở R1, R2 mắc song song?</a:t>
                </a:r>
              </a:p>
              <a:p>
                <a:pPr algn="just">
                  <a:lnSpc>
                    <a:spcPct val="150000"/>
                  </a:lnSpc>
                </a:pPr>
                <a:r>
                  <a:rPr lang="en-US" sz="3200" b="0" i="0" dirty="0">
                    <a:solidFill>
                      <a:schemeClr val="bg1"/>
                    </a:solidFill>
                    <a:effectLst/>
                    <a:latin typeface="Calibri" panose="020F0502020204030204" pitchFamily="34" charset="0"/>
                    <a:cs typeface="Calibri" panose="020F0502020204030204" pitchFamily="34" charset="0"/>
                  </a:rPr>
                  <a:t>A</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R</a:t>
                </a:r>
                <a:r>
                  <a:rPr lang="en-US" sz="3200" b="0" i="0" baseline="-25000" dirty="0">
                    <a:solidFill>
                      <a:schemeClr val="bg1"/>
                    </a:solidFill>
                    <a:effectLst/>
                    <a:latin typeface="Calibri" panose="020F0502020204030204" pitchFamily="34" charset="0"/>
                    <a:cs typeface="Calibri" panose="020F0502020204030204" pitchFamily="34" charset="0"/>
                  </a:rPr>
                  <a:t>2</a:t>
                </a: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B.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.R</a:t>
                </a:r>
                <a:r>
                  <a:rPr lang="en-US" sz="3200" b="0" i="0" baseline="-25000" dirty="0">
                    <a:solidFill>
                      <a:schemeClr val="bg1"/>
                    </a:solidFill>
                    <a:effectLst/>
                    <a:latin typeface="Calibri" panose="020F0502020204030204" pitchFamily="34" charset="0"/>
                    <a:cs typeface="Calibri" panose="020F0502020204030204" pitchFamily="34" charset="0"/>
                  </a:rPr>
                  <a:t>2</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C.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D.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 </m:t>
                        </m:r>
                        <m:r>
                          <m:rPr>
                            <m:nor/>
                          </m:rPr>
                          <a:rPr lang="en-US" sz="3200" b="0" i="0" dirty="0" smtClean="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b="0" i="0" dirty="0">
                  <a:solidFill>
                    <a:schemeClr val="bg1"/>
                  </a:solidFill>
                  <a:effectLst/>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6FFBA458-BBF2-4FA2-8AD0-C3AE97E0380D}"/>
                  </a:ext>
                </a:extLst>
              </p:cNvPr>
              <p:cNvSpPr txBox="1">
                <a:spLocks noRot="1" noChangeAspect="1" noMove="1" noResize="1" noEditPoints="1" noAdjustHandles="1" noChangeArrowheads="1" noChangeShapeType="1" noTextEdit="1"/>
              </p:cNvSpPr>
              <p:nvPr/>
            </p:nvSpPr>
            <p:spPr>
              <a:xfrm>
                <a:off x="553452" y="909607"/>
                <a:ext cx="11085095" cy="5253618"/>
              </a:xfrm>
              <a:prstGeom prst="rect">
                <a:avLst/>
              </a:prstGeom>
              <a:blipFill>
                <a:blip r:embed="rId4"/>
                <a:stretch>
                  <a:fillRect l="-1430" r="-1375" b="-1044"/>
                </a:stretch>
              </a:blipFill>
            </p:spPr>
            <p:txBody>
              <a:bodyPr/>
              <a:lstStyle/>
              <a:p>
                <a:r>
                  <a:rPr lang="en-US">
                    <a:noFill/>
                  </a:rPr>
                  <a:t> </a:t>
                </a:r>
              </a:p>
            </p:txBody>
          </p:sp>
        </mc:Fallback>
      </mc:AlternateContent>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377" y="4210107"/>
            <a:ext cx="751927" cy="751927"/>
          </a:xfrm>
          <a:prstGeom prst="rect">
            <a:avLst/>
          </a:prstGeom>
        </p:spPr>
      </p:pic>
    </p:spTree>
    <p:custDataLst>
      <p:tags r:id="rId1"/>
    </p:custDataLst>
    <p:extLst>
      <p:ext uri="{BB962C8B-B14F-4D97-AF65-F5344CB8AC3E}">
        <p14:creationId xmlns:p14="http://schemas.microsoft.com/office/powerpoint/2010/main" val="641274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a:t>
            </a:r>
            <a:r>
              <a:rPr lang="vi-VN" sz="3200" b="1" i="0" dirty="0">
                <a:solidFill>
                  <a:srgbClr val="FFC000"/>
                </a:solidFill>
                <a:effectLst/>
                <a:latin typeface="Calibri" panose="020F0502020204030204" pitchFamily="34" charset="0"/>
                <a:cs typeface="Calibri" panose="020F0502020204030204" pitchFamily="34" charset="0"/>
              </a:rPr>
              <a:t>3: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329742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275035"/>
            <a:ext cx="11004884" cy="4448013"/>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14</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Một đoạn mạch gồm hai điện trở R1 = 6 </a:t>
            </a:r>
            <a:r>
              <a:rPr lang="el-GR" sz="3200" b="1" dirty="0">
                <a:solidFill>
                  <a:schemeClr val="bg1"/>
                </a:solidFill>
                <a:latin typeface="Calibri" panose="020F0502020204030204" pitchFamily="34" charset="0"/>
                <a:cs typeface="Calibri" panose="020F0502020204030204" pitchFamily="34" charset="0"/>
              </a:rPr>
              <a:t>Ω , </a:t>
            </a:r>
            <a:r>
              <a:rPr lang="vi-VN" sz="3200" b="1" dirty="0">
                <a:solidFill>
                  <a:schemeClr val="bg1"/>
                </a:solidFill>
                <a:latin typeface="Calibri" panose="020F0502020204030204" pitchFamily="34" charset="0"/>
                <a:cs typeface="Calibri" panose="020F0502020204030204" pitchFamily="34" charset="0"/>
              </a:rPr>
              <a:t>R2 = 3 </a:t>
            </a:r>
            <a:r>
              <a:rPr lang="el-GR" sz="3200" b="1" dirty="0">
                <a:solidFill>
                  <a:schemeClr val="bg1"/>
                </a:solidFill>
                <a:latin typeface="Calibri" panose="020F0502020204030204" pitchFamily="34" charset="0"/>
                <a:cs typeface="Calibri" panose="020F0502020204030204" pitchFamily="34" charset="0"/>
              </a:rPr>
              <a:t>Ω </a:t>
            </a:r>
            <a:r>
              <a:rPr lang="vi-VN" sz="3200" b="1" dirty="0">
                <a:solidFill>
                  <a:schemeClr val="bg1"/>
                </a:solidFill>
                <a:latin typeface="Calibri" panose="020F0502020204030204" pitchFamily="34" charset="0"/>
                <a:cs typeface="Calibri" panose="020F0502020204030204" pitchFamily="34" charset="0"/>
              </a:rPr>
              <a:t>mắc song song với nhau vào hai điểm có hiệu điện thế 6V. Điện trở tương đương và cường độ dòng điện qua mạch chính là: </a:t>
            </a:r>
            <a:endParaRPr lang="en-US" sz="3200" b="1"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A. </a:t>
            </a:r>
            <a:r>
              <a:rPr lang="pt-BR" sz="3200" dirty="0">
                <a:solidFill>
                  <a:schemeClr val="bg1"/>
                </a:solidFill>
                <a:latin typeface="Calibri" panose="020F0502020204030204" pitchFamily="34" charset="0"/>
                <a:cs typeface="Calibri" panose="020F0502020204030204" pitchFamily="34" charset="0"/>
              </a:rPr>
              <a:t>R = 9 Ω , I = 0,6A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B. </a:t>
            </a:r>
            <a:r>
              <a:rPr lang="pt-BR" sz="3200" dirty="0">
                <a:solidFill>
                  <a:schemeClr val="bg1"/>
                </a:solidFill>
                <a:latin typeface="Calibri" panose="020F0502020204030204" pitchFamily="34" charset="0"/>
                <a:cs typeface="Calibri" panose="020F0502020204030204" pitchFamily="34" charset="0"/>
              </a:rPr>
              <a:t>R = 9 Ω , I = 1A</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C. </a:t>
            </a:r>
            <a:r>
              <a:rPr lang="pt-BR" sz="3200" dirty="0">
                <a:solidFill>
                  <a:schemeClr val="bg1"/>
                </a:solidFill>
                <a:latin typeface="Calibri" panose="020F0502020204030204" pitchFamily="34" charset="0"/>
                <a:cs typeface="Calibri" panose="020F0502020204030204" pitchFamily="34" charset="0"/>
              </a:rPr>
              <a:t>R = 2 Ω , I = 1A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D. </a:t>
            </a:r>
            <a:r>
              <a:rPr lang="pt-BR" sz="3200" dirty="0">
                <a:solidFill>
                  <a:schemeClr val="bg1"/>
                </a:solidFill>
                <a:latin typeface="Calibri" panose="020F0502020204030204" pitchFamily="34" charset="0"/>
                <a:cs typeface="Calibri" panose="020F0502020204030204" pitchFamily="34" charset="0"/>
              </a:rPr>
              <a:t>R = 2 Ω , I = 3A</a:t>
            </a:r>
            <a:endParaRPr lang="vi-VN" sz="3200" dirty="0">
              <a:solidFill>
                <a:schemeClr val="bg1"/>
              </a:solidFill>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316" y="4971121"/>
            <a:ext cx="751927" cy="751927"/>
          </a:xfrm>
          <a:prstGeom prst="rect">
            <a:avLst/>
          </a:prstGeom>
        </p:spPr>
      </p:pic>
    </p:spTree>
    <p:extLst>
      <p:ext uri="{BB962C8B-B14F-4D97-AF65-F5344CB8AC3E}">
        <p14:creationId xmlns:p14="http://schemas.microsoft.com/office/powerpoint/2010/main" val="338250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384102"/>
            <a:ext cx="11325727" cy="6171561"/>
          </a:xfrm>
          <a:prstGeom prst="rect">
            <a:avLst/>
          </a:prstGeom>
          <a:noFill/>
        </p:spPr>
        <p:txBody>
          <a:bodyPr wrap="square">
            <a:spAutoFit/>
          </a:bodyPr>
          <a:lstStyle>
            <a:defPPr>
              <a:defRPr lang="zh-CN"/>
            </a:defPPr>
            <a:lvl1pPr algn="just">
              <a:defRPr sz="3200" b="1" i="0">
                <a:solidFill>
                  <a:srgbClr val="FFC000"/>
                </a:solidFill>
                <a:effectLst/>
                <a:latin typeface="Calibri" panose="020F0502020204030204" pitchFamily="34" charset="0"/>
                <a:cs typeface="Calibri" panose="020F0502020204030204" pitchFamily="34" charset="0"/>
              </a:defRPr>
            </a:lvl1pPr>
          </a:lstStyle>
          <a:p>
            <a:r>
              <a:rPr lang="vi-VN" dirty="0">
                <a:solidFill>
                  <a:schemeClr val="bg1"/>
                </a:solidFill>
              </a:rPr>
              <a:t>Cho mạch điện gồm ba điện trở R1 = 25</a:t>
            </a:r>
            <a:r>
              <a:rPr lang="el-GR" dirty="0">
                <a:solidFill>
                  <a:schemeClr val="bg1"/>
                </a:solidFill>
              </a:rPr>
              <a:t>Ω; </a:t>
            </a:r>
            <a:r>
              <a:rPr lang="vi-VN" dirty="0">
                <a:solidFill>
                  <a:schemeClr val="bg1"/>
                </a:solidFill>
              </a:rPr>
              <a:t>R2 = R3 = 50</a:t>
            </a:r>
            <a:r>
              <a:rPr lang="el-GR" dirty="0">
                <a:solidFill>
                  <a:schemeClr val="bg1"/>
                </a:solidFill>
              </a:rPr>
              <a:t>Ω </a:t>
            </a:r>
            <a:r>
              <a:rPr lang="vi-VN" dirty="0">
                <a:solidFill>
                  <a:schemeClr val="bg1"/>
                </a:solidFill>
              </a:rPr>
              <a:t>mắc song song với nhau.</a:t>
            </a:r>
          </a:p>
          <a:p>
            <a:pPr>
              <a:lnSpc>
                <a:spcPct val="150000"/>
              </a:lnSpc>
            </a:pPr>
            <a:r>
              <a:rPr lang="vi-VN" dirty="0"/>
              <a:t>Câu </a:t>
            </a:r>
            <a:r>
              <a:rPr lang="en-US" dirty="0"/>
              <a:t>1</a:t>
            </a:r>
            <a:r>
              <a:rPr lang="vi-VN" dirty="0"/>
              <a:t>5: </a:t>
            </a:r>
            <a:r>
              <a:rPr lang="vi-VN" dirty="0">
                <a:solidFill>
                  <a:schemeClr val="bg1"/>
                </a:solidFill>
              </a:rPr>
              <a:t>Điện trở tương đương của đoạn mạch là</a:t>
            </a:r>
          </a:p>
          <a:p>
            <a:pPr>
              <a:lnSpc>
                <a:spcPct val="150000"/>
              </a:lnSpc>
            </a:pPr>
            <a:r>
              <a:rPr lang="en-US" b="0" dirty="0">
                <a:solidFill>
                  <a:schemeClr val="bg1"/>
                </a:solidFill>
              </a:rPr>
              <a:t>	</a:t>
            </a:r>
            <a:r>
              <a:rPr lang="vi-VN" b="0" dirty="0">
                <a:solidFill>
                  <a:schemeClr val="bg1"/>
                </a:solidFill>
              </a:rPr>
              <a:t>A. Rtđ = 25</a:t>
            </a:r>
            <a:r>
              <a:rPr lang="el-GR" b="0" dirty="0">
                <a:solidFill>
                  <a:schemeClr val="bg1"/>
                </a:solidFill>
              </a:rPr>
              <a:t>Ω </a:t>
            </a:r>
            <a:r>
              <a:rPr lang="en-US" b="0" dirty="0">
                <a:solidFill>
                  <a:schemeClr val="bg1"/>
                </a:solidFill>
              </a:rPr>
              <a:t>				</a:t>
            </a:r>
            <a:r>
              <a:rPr lang="vi-VN" b="0" dirty="0">
                <a:solidFill>
                  <a:schemeClr val="bg1"/>
                </a:solidFill>
              </a:rPr>
              <a:t>B. Rtđ = 50 </a:t>
            </a:r>
            <a:r>
              <a:rPr lang="el-GR" b="0" dirty="0">
                <a:solidFill>
                  <a:schemeClr val="bg1"/>
                </a:solidFill>
              </a:rPr>
              <a:t>Ω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Rtđ = 75</a:t>
            </a:r>
            <a:r>
              <a:rPr lang="el-GR" b="0" dirty="0">
                <a:solidFill>
                  <a:schemeClr val="bg1"/>
                </a:solidFill>
              </a:rPr>
              <a:t>Ω </a:t>
            </a:r>
            <a:r>
              <a:rPr lang="en-US" b="0" dirty="0">
                <a:solidFill>
                  <a:schemeClr val="bg1"/>
                </a:solidFill>
              </a:rPr>
              <a:t>				</a:t>
            </a:r>
            <a:r>
              <a:rPr lang="vi-VN" b="0" dirty="0">
                <a:solidFill>
                  <a:schemeClr val="bg1"/>
                </a:solidFill>
              </a:rPr>
              <a:t>D. Rtđ = 12,5</a:t>
            </a:r>
            <a:r>
              <a:rPr lang="el-GR" b="0" dirty="0">
                <a:solidFill>
                  <a:schemeClr val="bg1"/>
                </a:solidFill>
              </a:rPr>
              <a:t>Ω</a:t>
            </a:r>
            <a:endParaRPr lang="en-US" b="0" dirty="0">
              <a:solidFill>
                <a:schemeClr val="bg1"/>
              </a:solidFill>
            </a:endParaRPr>
          </a:p>
          <a:p>
            <a:r>
              <a:rPr lang="vi-VN" dirty="0"/>
              <a:t>Câu </a:t>
            </a:r>
            <a:r>
              <a:rPr lang="en-US" dirty="0"/>
              <a:t>1</a:t>
            </a:r>
            <a:r>
              <a:rPr lang="vi-VN" dirty="0"/>
              <a:t>6: </a:t>
            </a:r>
            <a:r>
              <a:rPr lang="vi-VN" dirty="0">
                <a:solidFill>
                  <a:schemeClr val="bg1"/>
                </a:solidFill>
              </a:rPr>
              <a:t>Đặt vào hai đầu đoạn mạch một hiệu điện thế không đổi bằng 37,5V. Cường độ dòng điện trong mạch chính có thể nhận giá trị nào trong các giá trị sau đây?</a:t>
            </a:r>
          </a:p>
          <a:p>
            <a:pPr>
              <a:lnSpc>
                <a:spcPct val="150000"/>
              </a:lnSpc>
            </a:pPr>
            <a:r>
              <a:rPr lang="en-US" b="0" dirty="0">
                <a:solidFill>
                  <a:schemeClr val="bg1"/>
                </a:solidFill>
              </a:rPr>
              <a:t>	</a:t>
            </a:r>
            <a:r>
              <a:rPr lang="vi-VN" b="0" dirty="0">
                <a:solidFill>
                  <a:schemeClr val="bg1"/>
                </a:solidFill>
              </a:rPr>
              <a:t>A. I = 3A. </a:t>
            </a:r>
            <a:r>
              <a:rPr lang="en-US" b="0" dirty="0">
                <a:solidFill>
                  <a:schemeClr val="bg1"/>
                </a:solidFill>
              </a:rPr>
              <a:t>					</a:t>
            </a:r>
            <a:r>
              <a:rPr lang="vi-VN" b="0" dirty="0">
                <a:solidFill>
                  <a:schemeClr val="bg1"/>
                </a:solidFill>
              </a:rPr>
              <a:t>B. I = 1,5A.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I = 0,75A. </a:t>
            </a:r>
            <a:r>
              <a:rPr lang="en-US" b="0" dirty="0">
                <a:solidFill>
                  <a:schemeClr val="bg1"/>
                </a:solidFill>
              </a:rPr>
              <a:t>				</a:t>
            </a:r>
            <a:r>
              <a:rPr lang="vi-VN" b="0" dirty="0">
                <a:solidFill>
                  <a:schemeClr val="bg1"/>
                </a:solidFill>
              </a:rPr>
              <a:t>D. I = 0,25A.</a:t>
            </a: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7577" y="2970808"/>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753" y="5152710"/>
            <a:ext cx="751927" cy="751927"/>
          </a:xfrm>
          <a:prstGeom prst="rect">
            <a:avLst/>
          </a:prstGeom>
        </p:spPr>
      </p:pic>
    </p:spTree>
    <p:custDataLst>
      <p:tags r:id="rId1"/>
    </p:custDataLst>
    <p:extLst>
      <p:ext uri="{BB962C8B-B14F-4D97-AF65-F5344CB8AC3E}">
        <p14:creationId xmlns:p14="http://schemas.microsoft.com/office/powerpoint/2010/main" val="211821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393701"/>
            <a:ext cx="11085095" cy="3884461"/>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17</a:t>
            </a:r>
            <a:r>
              <a:rPr lang="vi-VN" sz="3600" b="1" i="0" dirty="0">
                <a:solidFill>
                  <a:srgbClr val="FFC000"/>
                </a:solidFill>
                <a:effectLst/>
                <a:latin typeface="Calibri" panose="020F0502020204030204" pitchFamily="34" charset="0"/>
                <a:cs typeface="Calibri" panose="020F0502020204030204" pitchFamily="34" charset="0"/>
              </a:rPr>
              <a:t>:</a:t>
            </a:r>
            <a:r>
              <a:rPr lang="vi-VN" sz="3600" b="0" i="0" dirty="0">
                <a:solidFill>
                  <a:srgbClr val="FFC000"/>
                </a:solidFill>
                <a:effectLst/>
                <a:latin typeface="Calibri" panose="020F0502020204030204" pitchFamily="34" charset="0"/>
                <a:cs typeface="Calibri" panose="020F0502020204030204" pitchFamily="34" charset="0"/>
              </a:rPr>
              <a:t> </a:t>
            </a:r>
            <a:r>
              <a:rPr lang="vi-VN" sz="3600" b="0" i="0" dirty="0">
                <a:effectLst/>
                <a:latin typeface="#9Slide03 Arima Madurai Black" panose="00000A00000000000000" pitchFamily="2" charset="-93"/>
                <a:cs typeface="#9Slide03 Arima Madurai Black" panose="00000A00000000000000" pitchFamily="2" charset="-93"/>
              </a:rPr>
              <a:t> </a:t>
            </a:r>
            <a:r>
              <a:rPr lang="vi-VN" sz="3600" dirty="0">
                <a:solidFill>
                  <a:schemeClr val="bg1"/>
                </a:solidFill>
                <a:latin typeface="Calibri" panose="020F0502020204030204" pitchFamily="34" charset="0"/>
                <a:cs typeface="Calibri" panose="020F0502020204030204" pitchFamily="34" charset="0"/>
              </a:rPr>
              <a:t>Hai điện trở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và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được mắc song song với nhau, trong đó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có cường độ I</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 0,4A. Tính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a:t>
            </a: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A. 10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B. 12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endParaRPr lang="en-US" sz="3600"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C. 15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D. 13 </a:t>
            </a:r>
            <a:r>
              <a:rPr lang="el-GR" sz="3600" dirty="0">
                <a:solidFill>
                  <a:schemeClr val="bg1"/>
                </a:solidFill>
                <a:latin typeface="Calibri" panose="020F0502020204030204" pitchFamily="34" charset="0"/>
                <a:cs typeface="Calibri" panose="020F0502020204030204" pitchFamily="34" charset="0"/>
              </a:rPr>
              <a:t>Ω</a:t>
            </a:r>
            <a:endParaRPr lang="vi-VN" sz="3600" dirty="0">
              <a:solidFill>
                <a:schemeClr val="bg1"/>
              </a:solidFill>
              <a:latin typeface="Calibri" panose="020F0502020204030204" pitchFamily="34" charset="0"/>
              <a:cs typeface="Calibri" panose="020F0502020204030204" pitchFamily="34" charset="0"/>
            </a:endParaRP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1106" y="3797731"/>
            <a:ext cx="751927" cy="751927"/>
          </a:xfrm>
          <a:prstGeom prst="rect">
            <a:avLst/>
          </a:prstGeom>
        </p:spPr>
      </p:pic>
    </p:spTree>
    <p:custDataLst>
      <p:tags r:id="rId1"/>
    </p:custDataLst>
    <p:extLst>
      <p:ext uri="{BB962C8B-B14F-4D97-AF65-F5344CB8AC3E}">
        <p14:creationId xmlns:p14="http://schemas.microsoft.com/office/powerpoint/2010/main" val="392819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18</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917794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536985" y="526134"/>
            <a:ext cx="10089243" cy="1077218"/>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Ở mạch điện trong hình bên,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56427189-851D-486F-81B7-36D15E8CE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53" y="1603352"/>
            <a:ext cx="8238893" cy="4948485"/>
          </a:xfrm>
          <a:prstGeom prst="rect">
            <a:avLst/>
          </a:prstGeom>
        </p:spPr>
      </p:pic>
    </p:spTree>
    <p:extLst>
      <p:ext uri="{BB962C8B-B14F-4D97-AF65-F5344CB8AC3E}">
        <p14:creationId xmlns:p14="http://schemas.microsoft.com/office/powerpoint/2010/main" val="291197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5634253"/>
            <a:ext cx="10330251" cy="58477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19. </a:t>
            </a:r>
            <a:r>
              <a:rPr lang="vi-VN" sz="3200" dirty="0">
                <a:solidFill>
                  <a:prstClr val="white"/>
                </a:solidFill>
                <a:latin typeface="Calibri" panose="020F0502020204030204" pitchFamily="34" charset="0"/>
                <a:cs typeface="Calibri" panose="020F0502020204030204" pitchFamily="34" charset="0"/>
              </a:rPr>
              <a:t>Nếu một trong hai đèn bị hỏng thì đèn kia còn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7" name="Picture 6">
            <a:extLst>
              <a:ext uri="{FF2B5EF4-FFF2-40B4-BE49-F238E27FC236}">
                <a16:creationId xmlns:a16="http://schemas.microsoft.com/office/drawing/2014/main" id="{E7EC4747-7A4A-418C-B04E-F5ABE9E18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855" y="551435"/>
            <a:ext cx="8238893" cy="4948485"/>
          </a:xfrm>
          <a:prstGeom prst="rect">
            <a:avLst/>
          </a:prstGeom>
        </p:spPr>
      </p:pic>
    </p:spTree>
    <p:extLst>
      <p:ext uri="{BB962C8B-B14F-4D97-AF65-F5344CB8AC3E}">
        <p14:creationId xmlns:p14="http://schemas.microsoft.com/office/powerpoint/2010/main" val="418643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AB580362-2EC8-25DF-781A-08A97680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37" y="2193194"/>
            <a:ext cx="6144726" cy="2237020"/>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105" name="TextBox 104">
            <a:extLst>
              <a:ext uri="{FF2B5EF4-FFF2-40B4-BE49-F238E27FC236}">
                <a16:creationId xmlns:a16="http://schemas.microsoft.com/office/drawing/2014/main" id="{F1004222-68E7-DCD7-7339-1D757CFCBBE8}"/>
              </a:ext>
            </a:extLst>
          </p:cNvPr>
          <p:cNvSpPr txBox="1"/>
          <p:nvPr/>
        </p:nvSpPr>
        <p:spPr>
          <a:xfrm>
            <a:off x="1481847" y="1418462"/>
            <a:ext cx="9846578"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575" y="1500591"/>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647" y="4342993"/>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1939047" y="4507805"/>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20" name="Group 4119">
            <a:extLst>
              <a:ext uri="{FF2B5EF4-FFF2-40B4-BE49-F238E27FC236}">
                <a16:creationId xmlns:a16="http://schemas.microsoft.com/office/drawing/2014/main" id="{0E2BF60D-AEEB-355E-C7FE-5282634FB601}"/>
              </a:ext>
            </a:extLst>
          </p:cNvPr>
          <p:cNvGrpSpPr/>
          <p:nvPr/>
        </p:nvGrpSpPr>
        <p:grpSpPr>
          <a:xfrm>
            <a:off x="2939208" y="5257392"/>
            <a:ext cx="6313583" cy="1113717"/>
            <a:chOff x="2939208" y="5115152"/>
            <a:chExt cx="6313583" cy="1113717"/>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2939208" y="5115152"/>
              <a:ext cx="6313583" cy="1113717"/>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9" name="Group 4118">
              <a:extLst>
                <a:ext uri="{FF2B5EF4-FFF2-40B4-BE49-F238E27FC236}">
                  <a16:creationId xmlns:a16="http://schemas.microsoft.com/office/drawing/2014/main" id="{E1C8133A-F3BA-FF33-D811-FB931CA5B169}"/>
                </a:ext>
              </a:extLst>
            </p:cNvPr>
            <p:cNvGrpSpPr/>
            <p:nvPr/>
          </p:nvGrpSpPr>
          <p:grpSpPr>
            <a:xfrm>
              <a:off x="3394748" y="5202827"/>
              <a:ext cx="5272723" cy="850030"/>
              <a:chOff x="3400358" y="5079159"/>
              <a:chExt cx="5272723" cy="850030"/>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3926872" y="5448491"/>
                <a:ext cx="2083092" cy="480698"/>
                <a:chOff x="812601" y="5514118"/>
                <a:chExt cx="1399807"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812601" y="5685087"/>
                  <a:ext cx="1399807"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grpSp>
            <p:nvGrpSpPr>
              <p:cNvPr id="4096" name="Group 4095">
                <a:extLst>
                  <a:ext uri="{FF2B5EF4-FFF2-40B4-BE49-F238E27FC236}">
                    <a16:creationId xmlns:a16="http://schemas.microsoft.com/office/drawing/2014/main" id="{EBD0DCDF-085C-3221-CBB1-A1BBC96FDC01}"/>
                  </a:ext>
                </a:extLst>
              </p:cNvPr>
              <p:cNvGrpSpPr/>
              <p:nvPr/>
            </p:nvGrpSpPr>
            <p:grpSpPr>
              <a:xfrm flipH="1">
                <a:off x="6009963" y="5448491"/>
                <a:ext cx="2129880" cy="480698"/>
                <a:chOff x="781160" y="5514118"/>
                <a:chExt cx="1431248" cy="323022"/>
              </a:xfrm>
            </p:grpSpPr>
            <p:cxnSp>
              <p:nvCxnSpPr>
                <p:cNvPr id="4097" name="Straight Connector 4096">
                  <a:extLst>
                    <a:ext uri="{FF2B5EF4-FFF2-40B4-BE49-F238E27FC236}">
                      <a16:creationId xmlns:a16="http://schemas.microsoft.com/office/drawing/2014/main" id="{49695DD9-677C-5B14-4775-9AF69E4A19D9}"/>
                    </a:ext>
                  </a:extLst>
                </p:cNvPr>
                <p:cNvCxnSpPr>
                  <a:cxnSpLocks/>
                </p:cNvCxnSpPr>
                <p:nvPr/>
              </p:nvCxnSpPr>
              <p:spPr>
                <a:xfrm>
                  <a:off x="781160" y="5685087"/>
                  <a:ext cx="1431248" cy="0"/>
                </a:xfrm>
                <a:prstGeom prst="line">
                  <a:avLst/>
                </a:prstGeom>
                <a:noFill/>
                <a:ln w="19050" cap="flat" cmpd="sng" algn="ctr">
                  <a:solidFill>
                    <a:sysClr val="windowText" lastClr="000000"/>
                  </a:solidFill>
                  <a:prstDash val="solid"/>
                  <a:miter lim="800000"/>
                </a:ln>
                <a:effectLst/>
              </p:spPr>
            </p:cxnSp>
            <p:sp>
              <p:nvSpPr>
                <p:cNvPr id="4099" name="Flowchart: Connector 4098">
                  <a:extLst>
                    <a:ext uri="{FF2B5EF4-FFF2-40B4-BE49-F238E27FC236}">
                      <a16:creationId xmlns:a16="http://schemas.microsoft.com/office/drawing/2014/main" id="{5D00DBDA-42C9-2E04-6371-1C5A4F12E795}"/>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4100" name="Straight Connector 4099">
                  <a:extLst>
                    <a:ext uri="{FF2B5EF4-FFF2-40B4-BE49-F238E27FC236}">
                      <a16:creationId xmlns:a16="http://schemas.microsoft.com/office/drawing/2014/main" id="{6844F476-25EA-2110-FEED-5B293A7E77C1}"/>
                    </a:ext>
                  </a:extLst>
                </p:cNvPr>
                <p:cNvCxnSpPr>
                  <a:cxnSpLocks/>
                  <a:stCxn id="4099" idx="1"/>
                  <a:endCxn id="4099"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4101" name="Straight Connector 4100">
                  <a:extLst>
                    <a:ext uri="{FF2B5EF4-FFF2-40B4-BE49-F238E27FC236}">
                      <a16:creationId xmlns:a16="http://schemas.microsoft.com/office/drawing/2014/main" id="{FBE7D723-4398-2886-8548-3BDA324EE3EC}"/>
                    </a:ext>
                  </a:extLst>
                </p:cNvPr>
                <p:cNvCxnSpPr>
                  <a:cxnSpLocks/>
                  <a:stCxn id="4099" idx="7"/>
                  <a:endCxn id="4099"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3810604"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3747357"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8139843"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8076596"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34003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82632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3721798" y="5248436"/>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8044912" y="5286921"/>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4812399" y="508488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6029679" y="507915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gr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60268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par>
                          <p:cTn id="24" fill="hold">
                            <p:stCondLst>
                              <p:cond delay="500"/>
                            </p:stCondLst>
                            <p:childTnLst>
                              <p:par>
                                <p:cTn id="25" presetID="22" presetClass="entr" presetSubtype="1" fill="hold" grpId="0" nodeType="afterEffect">
                                  <p:stCondLst>
                                    <p:cond delay="0"/>
                                  </p:stCondLst>
                                  <p:iterate type="lt">
                                    <p:tmPct val="3000"/>
                                  </p:iterate>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0"/>
                                        </p:tgtEl>
                                        <p:attrNameLst>
                                          <p:attrName>style.visibility</p:attrName>
                                        </p:attrNameLst>
                                      </p:cBhvr>
                                      <p:to>
                                        <p:strVal val="visible"/>
                                      </p:to>
                                    </p:set>
                                    <p:animEffect transition="in" filter="fade">
                                      <p:cBhvr>
                                        <p:cTn id="32" dur="500"/>
                                        <p:tgtEl>
                                          <p:spTgt spid="4120"/>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654201" y="403632"/>
            <a:ext cx="10372387" cy="3007618"/>
          </a:xfrm>
          <a:prstGeom prst="rect">
            <a:avLst/>
          </a:prstGeom>
          <a:noFill/>
        </p:spPr>
        <p:txBody>
          <a:bodyPr wrap="square">
            <a:spAutoFit/>
          </a:bodyPr>
          <a:lstStyle/>
          <a:p>
            <a:pPr>
              <a:lnSpc>
                <a:spcPct val="12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20. </a:t>
            </a:r>
            <a:r>
              <a:rPr lang="vi-VN" sz="3200" b="0" i="0" dirty="0">
                <a:solidFill>
                  <a:schemeClr val="bg1"/>
                </a:solidFill>
                <a:effectLst/>
                <a:latin typeface="Calibri" panose="020F0502020204030204" pitchFamily="34" charset="0"/>
                <a:cs typeface="Calibri" panose="020F0502020204030204" pitchFamily="34" charset="0"/>
              </a:rPr>
              <a:t>Cho đoạn mạch điện AB gồm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30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song song như hình bên dưới. Biết ampe kế A</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chỉ 2 A, ampe kế A</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chỉ 3 A.</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b) Xác định số chỉ ampe kế A</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7FCFE05E-3D1F-51D2-0C5D-E18ACD4295F7}"/>
              </a:ext>
            </a:extLst>
          </p:cNvPr>
          <p:cNvGrpSpPr/>
          <p:nvPr/>
        </p:nvGrpSpPr>
        <p:grpSpPr>
          <a:xfrm>
            <a:off x="1969512" y="3801035"/>
            <a:ext cx="8370762" cy="2182704"/>
            <a:chOff x="1969512" y="3801035"/>
            <a:chExt cx="8370762" cy="2182704"/>
          </a:xfrm>
        </p:grpSpPr>
        <p:sp>
          <p:nvSpPr>
            <p:cNvPr id="12" name="Rectangle: Rounded Corners 11">
              <a:extLst>
                <a:ext uri="{FF2B5EF4-FFF2-40B4-BE49-F238E27FC236}">
                  <a16:creationId xmlns:a16="http://schemas.microsoft.com/office/drawing/2014/main" id="{BAB4A265-3315-F32C-D87C-32D3A2DCAAD2}"/>
                </a:ext>
              </a:extLst>
            </p:cNvPr>
            <p:cNvSpPr/>
            <p:nvPr/>
          </p:nvSpPr>
          <p:spPr>
            <a:xfrm>
              <a:off x="1969512" y="3801035"/>
              <a:ext cx="8370762" cy="218270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D52F4EC-5A30-A5C4-A781-A76DDE4128D6}"/>
                </a:ext>
              </a:extLst>
            </p:cNvPr>
            <p:cNvGrpSpPr/>
            <p:nvPr/>
          </p:nvGrpSpPr>
          <p:grpSpPr>
            <a:xfrm>
              <a:off x="2562464" y="3867396"/>
              <a:ext cx="7184857" cy="1812345"/>
              <a:chOff x="2573385" y="3356408"/>
              <a:chExt cx="7184857" cy="1812345"/>
            </a:xfrm>
          </p:grpSpPr>
          <p:cxnSp>
            <p:nvCxnSpPr>
              <p:cNvPr id="19" name="Straight Connector 18">
                <a:extLst>
                  <a:ext uri="{FF2B5EF4-FFF2-40B4-BE49-F238E27FC236}">
                    <a16:creationId xmlns:a16="http://schemas.microsoft.com/office/drawing/2014/main" id="{6F55AEA1-62F5-6F66-AB88-0FBD863DC761}"/>
                  </a:ext>
                </a:extLst>
              </p:cNvPr>
              <p:cNvCxnSpPr>
                <a:cxnSpLocks/>
              </p:cNvCxnSpPr>
              <p:nvPr/>
            </p:nvCxnSpPr>
            <p:spPr>
              <a:xfrm>
                <a:off x="4800917" y="5045872"/>
                <a:ext cx="2708420" cy="0"/>
              </a:xfrm>
              <a:prstGeom prst="line">
                <a:avLst/>
              </a:prstGeom>
              <a:noFill/>
              <a:ln w="28575" cap="flat" cmpd="sng" algn="ctr">
                <a:solidFill>
                  <a:sysClr val="windowText" lastClr="000000"/>
                </a:solidFill>
                <a:prstDash val="solid"/>
                <a:miter lim="800000"/>
              </a:ln>
              <a:effectLst/>
            </p:spPr>
          </p:cxnSp>
          <p:sp>
            <p:nvSpPr>
              <p:cNvPr id="21" name="Oval 20">
                <a:extLst>
                  <a:ext uri="{FF2B5EF4-FFF2-40B4-BE49-F238E27FC236}">
                    <a16:creationId xmlns:a16="http://schemas.microsoft.com/office/drawing/2014/main" id="{83A5C3D6-EED9-125D-6DE8-1996E3B73DB6}"/>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Connector 25">
                <a:extLst>
                  <a:ext uri="{FF2B5EF4-FFF2-40B4-BE49-F238E27FC236}">
                    <a16:creationId xmlns:a16="http://schemas.microsoft.com/office/drawing/2014/main" id="{7E0E0ACC-24AC-7DAB-0EA5-328C95E67535}"/>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4E7CFF0-EE61-F849-E281-8E6C4587C480}"/>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8" name="Straight Connector 27">
                <a:extLst>
                  <a:ext uri="{FF2B5EF4-FFF2-40B4-BE49-F238E27FC236}">
                    <a16:creationId xmlns:a16="http://schemas.microsoft.com/office/drawing/2014/main" id="{3021F80D-4529-162B-1BD4-A7C058C4E6DA}"/>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814F91-F31D-93D1-A369-EE9615C8BB70}"/>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DEDCBF03-1097-52DD-2ADF-21BBEC62E64E}"/>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B7EF70F-8BFF-471D-8897-EF1EEF8CA47C}"/>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E769F63-A464-B870-4D62-8C4D3392806E}"/>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A26B672-9FE5-7D3E-D7D3-7CBD9D081CBF}"/>
                  </a:ext>
                </a:extLst>
              </p:cNvPr>
              <p:cNvSpPr txBox="1"/>
              <p:nvPr/>
            </p:nvSpPr>
            <p:spPr>
              <a:xfrm>
                <a:off x="5517675" y="3356408"/>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BE9CECF9-1BCF-C3E0-8C6E-F613A4B48C53}"/>
                  </a:ext>
                </a:extLst>
              </p:cNvPr>
              <p:cNvCxnSpPr>
                <a:cxnSpLocks/>
              </p:cNvCxnSpPr>
              <p:nvPr/>
            </p:nvCxnSpPr>
            <p:spPr>
              <a:xfrm>
                <a:off x="4800917" y="3990024"/>
                <a:ext cx="2708420" cy="0"/>
              </a:xfrm>
              <a:prstGeom prst="line">
                <a:avLst/>
              </a:prstGeom>
              <a:noFill/>
              <a:ln w="28575" cap="flat" cmpd="sng" algn="ctr">
                <a:solidFill>
                  <a:sysClr val="windowText" lastClr="000000"/>
                </a:solidFill>
                <a:prstDash val="solid"/>
                <a:miter lim="800000"/>
              </a:ln>
              <a:effectLst/>
            </p:spPr>
          </p:cxnSp>
          <p:sp>
            <p:nvSpPr>
              <p:cNvPr id="35" name="Rectangle 34">
                <a:extLst>
                  <a:ext uri="{FF2B5EF4-FFF2-40B4-BE49-F238E27FC236}">
                    <a16:creationId xmlns:a16="http://schemas.microsoft.com/office/drawing/2014/main" id="{96F00B0A-AFC1-0156-5CFD-38FFFE4D76F5}"/>
                  </a:ext>
                </a:extLst>
              </p:cNvPr>
              <p:cNvSpPr/>
              <p:nvPr/>
            </p:nvSpPr>
            <p:spPr>
              <a:xfrm>
                <a:off x="5625685" y="3859739"/>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4F6C910-C922-6485-3F25-192D1E54194D}"/>
                  </a:ext>
                </a:extLst>
              </p:cNvPr>
              <p:cNvSpPr/>
              <p:nvPr/>
            </p:nvSpPr>
            <p:spPr>
              <a:xfrm>
                <a:off x="5625685" y="4916365"/>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167F489-A205-7554-F6EA-1C10800BE923}"/>
                  </a:ext>
                </a:extLst>
              </p:cNvPr>
              <p:cNvSpPr txBox="1"/>
              <p:nvPr/>
            </p:nvSpPr>
            <p:spPr>
              <a:xfrm>
                <a:off x="5568539" y="4368944"/>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59CC0E1-DBDD-50D5-50FF-04967F2672F1}"/>
                  </a:ext>
                </a:extLst>
              </p:cNvPr>
              <p:cNvCxnSpPr>
                <a:cxnSpLocks/>
              </p:cNvCxnSpPr>
              <p:nvPr/>
            </p:nvCxnSpPr>
            <p:spPr>
              <a:xfrm flipV="1">
                <a:off x="4800917" y="3990834"/>
                <a:ext cx="0" cy="1053808"/>
              </a:xfrm>
              <a:prstGeom prst="line">
                <a:avLst/>
              </a:prstGeom>
              <a:noFill/>
              <a:ln w="28575" cap="flat" cmpd="sng" algn="ctr">
                <a:solidFill>
                  <a:sysClr val="windowText" lastClr="000000"/>
                </a:solidFill>
                <a:prstDash val="solid"/>
                <a:miter lim="800000"/>
              </a:ln>
              <a:effectLst/>
            </p:spPr>
          </p:cxnSp>
          <p:cxnSp>
            <p:nvCxnSpPr>
              <p:cNvPr id="41" name="Straight Connector 40">
                <a:extLst>
                  <a:ext uri="{FF2B5EF4-FFF2-40B4-BE49-F238E27FC236}">
                    <a16:creationId xmlns:a16="http://schemas.microsoft.com/office/drawing/2014/main" id="{F2C78598-E04B-712D-1186-9BA5FB1B3D2B}"/>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42" name="Straight Connector 41">
                <a:extLst>
                  <a:ext uri="{FF2B5EF4-FFF2-40B4-BE49-F238E27FC236}">
                    <a16:creationId xmlns:a16="http://schemas.microsoft.com/office/drawing/2014/main" id="{AB9CDE03-E8B7-A4EE-2FE7-8B6FF28C33BE}"/>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D5FB04DE-C1F5-1172-61B2-5620EC5B5619}"/>
                  </a:ext>
                </a:extLst>
              </p:cNvPr>
              <p:cNvCxnSpPr>
                <a:cxnSpLocks/>
              </p:cNvCxnSpPr>
              <p:nvPr/>
            </p:nvCxnSpPr>
            <p:spPr>
              <a:xfrm flipV="1">
                <a:off x="7509337" y="3981309"/>
                <a:ext cx="0" cy="1053808"/>
              </a:xfrm>
              <a:prstGeom prst="line">
                <a:avLst/>
              </a:prstGeom>
              <a:noFill/>
              <a:ln w="28575"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31815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22263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smtClean="0">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r>
                      <a:rPr lang="vi-VN" sz="3200" b="0" i="1" baseline="-25000" dirty="0">
                        <a:solidFill>
                          <a:schemeClr val="bg1"/>
                        </a:solidFill>
                        <a:latin typeface="Cambria Math" panose="02040503050406030204" pitchFamily="18" charset="0"/>
                        <a:cs typeface="Calibri" panose="020F0502020204030204" pitchFamily="34" charset="0"/>
                      </a:rPr>
                      <m:t> </m:t>
                    </m:r>
                  </m:oMath>
                </a14:m>
                <a:r>
                  <a:rPr lang="vi-VN" sz="320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en-US" sz="3200" dirty="0">
                            <a:solidFill>
                              <a:schemeClr val="bg1"/>
                            </a:solidFill>
                            <a:latin typeface="Calibri" panose="020F0502020204030204" pitchFamily="34" charset="0"/>
                            <a:cs typeface="Calibri" panose="020F0502020204030204" pitchFamily="34" charset="0"/>
                          </a:rPr>
                          <m:t>30.20</m:t>
                        </m:r>
                      </m:num>
                      <m:den>
                        <m:r>
                          <m:rPr>
                            <m:nor/>
                          </m:rPr>
                          <a:rPr lang="en-US" sz="3200" dirty="0">
                            <a:solidFill>
                              <a:schemeClr val="bg1"/>
                            </a:solidFill>
                            <a:latin typeface="Calibri" panose="020F0502020204030204" pitchFamily="34" charset="0"/>
                            <a:cs typeface="Calibri" panose="020F0502020204030204" pitchFamily="34" charset="0"/>
                          </a:rPr>
                          <m:t>30</m:t>
                        </m:r>
                        <m:r>
                          <m:rPr>
                            <m:nor/>
                          </m:rPr>
                          <a:rPr lang="vi-VN" sz="3200" dirty="0">
                            <a:solidFill>
                              <a:schemeClr val="bg1"/>
                            </a:solidFill>
                            <a:latin typeface="Calibri" panose="020F0502020204030204" pitchFamily="34" charset="0"/>
                            <a:cs typeface="Calibri" panose="020F0502020204030204" pitchFamily="34" charset="0"/>
                          </a:rPr>
                          <m:t> + </m:t>
                        </m:r>
                        <m:r>
                          <m:rPr>
                            <m:nor/>
                          </m:rPr>
                          <a:rPr lang="en-US" sz="3200" dirty="0">
                            <a:solidFill>
                              <a:schemeClr val="bg1"/>
                            </a:solidFill>
                            <a:latin typeface="Calibri" panose="020F0502020204030204" pitchFamily="34" charset="0"/>
                            <a:cs typeface="Calibri" panose="020F0502020204030204" pitchFamily="34" charset="0"/>
                          </a:rPr>
                          <m:t>20</m:t>
                        </m:r>
                      </m:den>
                    </m:f>
                    <m:r>
                      <a:rPr lang="vi-VN" sz="3200" i="1" baseline="-25000" dirty="0">
                        <a:solidFill>
                          <a:schemeClr val="bg1"/>
                        </a:solidFill>
                        <a:latin typeface="Cambria Math" panose="02040503050406030204" pitchFamily="18" charset="0"/>
                        <a:cs typeface="Calibri" panose="020F0502020204030204" pitchFamily="34" charset="0"/>
                      </a:rPr>
                      <m:t> </m:t>
                    </m:r>
                  </m:oMath>
                </a14:m>
                <a:r>
                  <a:rPr lang="vi-VN" sz="3200" dirty="0">
                    <a:solidFill>
                      <a:schemeClr val="bg1"/>
                    </a:solidFill>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và</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2 + 3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5 </a:t>
                </a:r>
                <a:r>
                  <a:rPr lang="vi-VN" sz="3200" b="0" i="0" dirty="0">
                    <a:solidFill>
                      <a:schemeClr val="bg1"/>
                    </a:solidFill>
                    <a:effectLst/>
                    <a:latin typeface="Calibri" panose="020F0502020204030204" pitchFamily="34" charset="0"/>
                    <a:cs typeface="Calibri" panose="020F0502020204030204" pitchFamily="34" charset="0"/>
                  </a:rPr>
                  <a:t>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222631"/>
              </a:xfrm>
              <a:prstGeom prst="rect">
                <a:avLst/>
              </a:prstGeom>
              <a:blipFill>
                <a:blip r:embed="rId3"/>
                <a:stretch>
                  <a:fillRect l="-1434" b="-4046"/>
                </a:stretch>
              </a:blipFill>
            </p:spPr>
            <p:txBody>
              <a:bodyPr/>
              <a:lstStyle/>
              <a:p>
                <a:r>
                  <a:rPr lang="en-US">
                    <a:noFill/>
                  </a:rPr>
                  <a:t> </a:t>
                </a:r>
              </a:p>
            </p:txBody>
          </p:sp>
        </mc:Fallback>
      </mc:AlternateContent>
    </p:spTree>
    <p:extLst>
      <p:ext uri="{BB962C8B-B14F-4D97-AF65-F5344CB8AC3E}">
        <p14:creationId xmlns:p14="http://schemas.microsoft.com/office/powerpoint/2010/main" val="3694878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13">
            <a:extLst>
              <a:ext uri="{FF2B5EF4-FFF2-40B4-BE49-F238E27FC236}">
                <a16:creationId xmlns:a16="http://schemas.microsoft.com/office/drawing/2014/main" id="{F1FA1348-AE60-4F86-A70B-33CEB5A8242D}"/>
              </a:ext>
            </a:extLst>
          </p:cNvPr>
          <p:cNvSpPr txBox="1"/>
          <p:nvPr/>
        </p:nvSpPr>
        <p:spPr>
          <a:xfrm>
            <a:off x="3134292" y="2767280"/>
            <a:ext cx="5923416" cy="1323439"/>
          </a:xfrm>
          <a:prstGeom prst="rect">
            <a:avLst/>
          </a:prstGeom>
          <a:noFill/>
        </p:spPr>
        <p:txBody>
          <a:bodyPr wrap="none" rtlCol="0">
            <a:spAutoFit/>
          </a:bodyPr>
          <a:lstStyle/>
          <a:p>
            <a:pPr algn="ctr"/>
            <a:r>
              <a:rPr lang="en-US" altLang="zh-CN" sz="8000" dirty="0">
                <a:solidFill>
                  <a:schemeClr val="bg1"/>
                </a:solidFill>
                <a:latin typeface="Fira Sans Condensed Medium" panose="020B0603050000020004" pitchFamily="34" charset="0"/>
                <a:ea typeface="Roboto" pitchFamily="2" charset="0"/>
              </a:rPr>
              <a:t>Thanks you !!!</a:t>
            </a:r>
            <a:endParaRPr lang="zh-CN" altLang="en-US" sz="8000" dirty="0">
              <a:solidFill>
                <a:schemeClr val="bg1"/>
              </a:solidFill>
              <a:latin typeface="Fira Sans Condensed Medium" panose="020B0603050000020004" pitchFamily="34" charset="0"/>
              <a:ea typeface="汉仪喵魂体W" panose="00020600040101010101" pitchFamily="18" charset="-122"/>
            </a:endParaRPr>
          </a:p>
        </p:txBody>
      </p:sp>
      <p:sp>
        <p:nvSpPr>
          <p:cNvPr id="38" name="文本框 14">
            <a:extLst>
              <a:ext uri="{FF2B5EF4-FFF2-40B4-BE49-F238E27FC236}">
                <a16:creationId xmlns:a16="http://schemas.microsoft.com/office/drawing/2014/main" id="{1C1E4F8C-CA70-4490-A6FF-88B895230795}"/>
              </a:ext>
            </a:extLst>
          </p:cNvPr>
          <p:cNvSpPr txBox="1"/>
          <p:nvPr/>
        </p:nvSpPr>
        <p:spPr>
          <a:xfrm>
            <a:off x="3601668" y="4859166"/>
            <a:ext cx="4988664" cy="54252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a:solidFill>
                  <a:schemeClr val="bg1"/>
                </a:solidFill>
                <a:latin typeface="Amazone" panose="03020702060507090A04" pitchFamily="66" charset="-93"/>
                <a:ea typeface="Roboto" pitchFamily="2" charset="0"/>
              </a:rPr>
              <a:t>:</a:t>
            </a:r>
            <a:endParaRPr lang="en-US" altLang="zh-CN" sz="2800" dirty="0">
              <a:solidFill>
                <a:schemeClr val="bg1"/>
              </a:solidFill>
              <a:latin typeface="Amazone" panose="03020702060507090A04" pitchFamily="66" charset="-93"/>
              <a:ea typeface="Roboto" pitchFamily="2" charset="0"/>
            </a:endParaRPr>
          </a:p>
        </p:txBody>
      </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iterate type="lt">
                                    <p:tmPct val="0"/>
                                  </p:iterate>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1" nodeType="clickEffect">
                                  <p:stCondLst>
                                    <p:cond delay="0"/>
                                  </p:stCondLst>
                                  <p:iterate type="lt">
                                    <p:tmPct val="10000"/>
                                  </p:iterate>
                                  <p:childTnLst>
                                    <p:animMotion origin="layout" path="M 0 0 L 0 -0.07222 " pathEditMode="relative" rAng="0" ptsTypes="AA">
                                      <p:cBhvr>
                                        <p:cTn id="17" dur="250" accel="50000" decel="50000" autoRev="1" fill="hold">
                                          <p:stCondLst>
                                            <p:cond delay="0"/>
                                          </p:stCondLst>
                                        </p:cTn>
                                        <p:tgtEl>
                                          <p:spTgt spid="37"/>
                                        </p:tgtEl>
                                        <p:attrNameLst>
                                          <p:attrName>ppt_x</p:attrName>
                                          <p:attrName>ppt_y</p:attrName>
                                        </p:attrNameLst>
                                      </p:cBhvr>
                                      <p:rCtr x="0" y="-3611"/>
                                    </p:animMotion>
                                    <p:animRot by="1500000">
                                      <p:cBhvr>
                                        <p:cTn id="18" dur="125" fill="hold">
                                          <p:stCondLst>
                                            <p:cond delay="0"/>
                                          </p:stCondLst>
                                        </p:cTn>
                                        <p:tgtEl>
                                          <p:spTgt spid="37"/>
                                        </p:tgtEl>
                                        <p:attrNameLst>
                                          <p:attrName>r</p:attrName>
                                        </p:attrNameLst>
                                      </p:cBhvr>
                                    </p:animRot>
                                    <p:animRot by="-1500000">
                                      <p:cBhvr>
                                        <p:cTn id="19" dur="125" fill="hold">
                                          <p:stCondLst>
                                            <p:cond delay="125"/>
                                          </p:stCondLst>
                                        </p:cTn>
                                        <p:tgtEl>
                                          <p:spTgt spid="37"/>
                                        </p:tgtEl>
                                        <p:attrNameLst>
                                          <p:attrName>r</p:attrName>
                                        </p:attrNameLst>
                                      </p:cBhvr>
                                    </p:animRot>
                                    <p:animRot by="-1500000">
                                      <p:cBhvr>
                                        <p:cTn id="20" dur="125" fill="hold">
                                          <p:stCondLst>
                                            <p:cond delay="250"/>
                                          </p:stCondLst>
                                        </p:cTn>
                                        <p:tgtEl>
                                          <p:spTgt spid="37"/>
                                        </p:tgtEl>
                                        <p:attrNameLst>
                                          <p:attrName>r</p:attrName>
                                        </p:attrNameLst>
                                      </p:cBhvr>
                                    </p:animRot>
                                    <p:animRot by="1500000">
                                      <p:cBhvr>
                                        <p:cTn id="21" dur="125" fill="hold">
                                          <p:stCondLst>
                                            <p:cond delay="375"/>
                                          </p:stCondLst>
                                        </p:cTn>
                                        <p:tgtEl>
                                          <p:spTgt spid="37"/>
                                        </p:tgtEl>
                                        <p:attrNameLst>
                                          <p:attrName>r</p:attrName>
                                        </p:attrNameLst>
                                      </p:cBhvr>
                                    </p:animRot>
                                  </p:childTnLst>
                                </p:cTn>
                              </p:par>
                              <p:par>
                                <p:cTn id="22" presetID="34" presetClass="emph" presetSubtype="0" fill="hold" grpId="1" nodeType="withEffect">
                                  <p:stCondLst>
                                    <p:cond delay="0"/>
                                  </p:stCondLst>
                                  <p:iterate type="lt">
                                    <p:tmPct val="10000"/>
                                  </p:iterate>
                                  <p:childTnLst>
                                    <p:animMotion origin="layout" path="M 0 1.85185E-6 L 0 -0.07222 " pathEditMode="relative" rAng="0" ptsTypes="AA">
                                      <p:cBhvr>
                                        <p:cTn id="23" dur="250" accel="50000" decel="50000" autoRev="1" fill="hold">
                                          <p:stCondLst>
                                            <p:cond delay="0"/>
                                          </p:stCondLst>
                                        </p:cTn>
                                        <p:tgtEl>
                                          <p:spTgt spid="38"/>
                                        </p:tgtEl>
                                        <p:attrNameLst>
                                          <p:attrName>ppt_x</p:attrName>
                                          <p:attrName>ppt_y</p:attrName>
                                        </p:attrNameLst>
                                      </p:cBhvr>
                                      <p:rCtr x="0" y="-3611"/>
                                    </p:animMotion>
                                    <p:animRot by="1500000">
                                      <p:cBhvr>
                                        <p:cTn id="24" dur="125" fill="hold">
                                          <p:stCondLst>
                                            <p:cond delay="0"/>
                                          </p:stCondLst>
                                        </p:cTn>
                                        <p:tgtEl>
                                          <p:spTgt spid="38"/>
                                        </p:tgtEl>
                                        <p:attrNameLst>
                                          <p:attrName>r</p:attrName>
                                        </p:attrNameLst>
                                      </p:cBhvr>
                                    </p:animRot>
                                    <p:animRot by="-1500000">
                                      <p:cBhvr>
                                        <p:cTn id="25" dur="125" fill="hold">
                                          <p:stCondLst>
                                            <p:cond delay="125"/>
                                          </p:stCondLst>
                                        </p:cTn>
                                        <p:tgtEl>
                                          <p:spTgt spid="38"/>
                                        </p:tgtEl>
                                        <p:attrNameLst>
                                          <p:attrName>r</p:attrName>
                                        </p:attrNameLst>
                                      </p:cBhvr>
                                    </p:animRot>
                                    <p:animRot by="-1500000">
                                      <p:cBhvr>
                                        <p:cTn id="26" dur="125" fill="hold">
                                          <p:stCondLst>
                                            <p:cond delay="250"/>
                                          </p:stCondLst>
                                        </p:cTn>
                                        <p:tgtEl>
                                          <p:spTgt spid="38"/>
                                        </p:tgtEl>
                                        <p:attrNameLst>
                                          <p:attrName>r</p:attrName>
                                        </p:attrNameLst>
                                      </p:cBhvr>
                                    </p:animRot>
                                    <p:animRot by="1500000">
                                      <p:cBhvr>
                                        <p:cTn id="27"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grpSp>
        <p:nvGrpSpPr>
          <p:cNvPr id="2" name="Group 1">
            <a:extLst>
              <a:ext uri="{FF2B5EF4-FFF2-40B4-BE49-F238E27FC236}">
                <a16:creationId xmlns:a16="http://schemas.microsoft.com/office/drawing/2014/main" id="{63A1C7B4-E046-E03E-D8BD-03B30F669DDE}"/>
              </a:ext>
            </a:extLst>
          </p:cNvPr>
          <p:cNvGrpSpPr/>
          <p:nvPr/>
        </p:nvGrpSpPr>
        <p:grpSpPr>
          <a:xfrm>
            <a:off x="1101213" y="1907179"/>
            <a:ext cx="4994787" cy="2985877"/>
            <a:chOff x="5102730" y="2112079"/>
            <a:chExt cx="5522827" cy="2985877"/>
          </a:xfrm>
        </p:grpSpPr>
        <p:sp>
          <p:nvSpPr>
            <p:cNvPr id="3" name="Rectangle: Rounded Corners 2">
              <a:extLst>
                <a:ext uri="{FF2B5EF4-FFF2-40B4-BE49-F238E27FC236}">
                  <a16:creationId xmlns:a16="http://schemas.microsoft.com/office/drawing/2014/main" id="{629C1CD2-34E0-3D0E-54A5-58B9D0266BDB}"/>
                </a:ext>
              </a:extLst>
            </p:cNvPr>
            <p:cNvSpPr/>
            <p:nvPr/>
          </p:nvSpPr>
          <p:spPr>
            <a:xfrm>
              <a:off x="5102730" y="2112079"/>
              <a:ext cx="5522827" cy="2985877"/>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0CF33C0-761C-BA8C-E2A9-78E5F6DF6972}"/>
                </a:ext>
              </a:extLst>
            </p:cNvPr>
            <p:cNvGrpSpPr/>
            <p:nvPr/>
          </p:nvGrpSpPr>
          <p:grpSpPr>
            <a:xfrm>
              <a:off x="5365307" y="2224184"/>
              <a:ext cx="5110527" cy="2578949"/>
              <a:chOff x="2668249" y="2181868"/>
              <a:chExt cx="5110527" cy="2578949"/>
            </a:xfrm>
          </p:grpSpPr>
          <p:cxnSp>
            <p:nvCxnSpPr>
              <p:cNvPr id="5" name="Straight Connector 4">
                <a:extLst>
                  <a:ext uri="{FF2B5EF4-FFF2-40B4-BE49-F238E27FC236}">
                    <a16:creationId xmlns:a16="http://schemas.microsoft.com/office/drawing/2014/main" id="{7B08ED0E-3A8F-8185-C719-D36D8008077C}"/>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0B1F631F-F059-145B-10D2-5901305A5DD8}"/>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7" name="Group 6">
                <a:extLst>
                  <a:ext uri="{FF2B5EF4-FFF2-40B4-BE49-F238E27FC236}">
                    <a16:creationId xmlns:a16="http://schemas.microsoft.com/office/drawing/2014/main" id="{0246426E-B777-6978-6109-384968059F7B}"/>
                  </a:ext>
                </a:extLst>
              </p:cNvPr>
              <p:cNvGrpSpPr/>
              <p:nvPr/>
            </p:nvGrpSpPr>
            <p:grpSpPr>
              <a:xfrm>
                <a:off x="5213792" y="2284234"/>
                <a:ext cx="2549584" cy="919710"/>
                <a:chOff x="5926934" y="2284234"/>
                <a:chExt cx="2549584" cy="919710"/>
              </a:xfrm>
            </p:grpSpPr>
            <p:cxnSp>
              <p:nvCxnSpPr>
                <p:cNvPr id="33" name="Straight Connector 32">
                  <a:extLst>
                    <a:ext uri="{FF2B5EF4-FFF2-40B4-BE49-F238E27FC236}">
                      <a16:creationId xmlns:a16="http://schemas.microsoft.com/office/drawing/2014/main" id="{44ED6C41-BC9D-5384-C63A-7442F2C53317}"/>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4" name="Straight Connector 33">
                  <a:extLst>
                    <a:ext uri="{FF2B5EF4-FFF2-40B4-BE49-F238E27FC236}">
                      <a16:creationId xmlns:a16="http://schemas.microsoft.com/office/drawing/2014/main" id="{D9241729-1609-5BA7-2557-ECCF0C12F4B4}"/>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5" name="Straight Connector 34">
                  <a:extLst>
                    <a:ext uri="{FF2B5EF4-FFF2-40B4-BE49-F238E27FC236}">
                      <a16:creationId xmlns:a16="http://schemas.microsoft.com/office/drawing/2014/main" id="{AD4CAF47-4D91-BECD-F731-12F035EC27A7}"/>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6" name="Straight Connector 35">
                  <a:extLst>
                    <a:ext uri="{FF2B5EF4-FFF2-40B4-BE49-F238E27FC236}">
                      <a16:creationId xmlns:a16="http://schemas.microsoft.com/office/drawing/2014/main" id="{9A1C61A2-963D-41D7-AE70-A30B955176FC}"/>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7" name="TextBox 36">
                  <a:extLst>
                    <a:ext uri="{FF2B5EF4-FFF2-40B4-BE49-F238E27FC236}">
                      <a16:creationId xmlns:a16="http://schemas.microsoft.com/office/drawing/2014/main" id="{4BCEF816-6D00-C64C-E9E8-34FC91A353C3}"/>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8" name="TextBox 37">
                  <a:extLst>
                    <a:ext uri="{FF2B5EF4-FFF2-40B4-BE49-F238E27FC236}">
                      <a16:creationId xmlns:a16="http://schemas.microsoft.com/office/drawing/2014/main" id="{F74A77ED-CB07-EE8F-CDBA-6206F0962B49}"/>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8" name="Straight Connector 7">
                <a:extLst>
                  <a:ext uri="{FF2B5EF4-FFF2-40B4-BE49-F238E27FC236}">
                    <a16:creationId xmlns:a16="http://schemas.microsoft.com/office/drawing/2014/main" id="{4FCAE6B9-3F2F-DA60-4185-31E5D509B27A}"/>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9" name="Straight Connector 8">
                <a:extLst>
                  <a:ext uri="{FF2B5EF4-FFF2-40B4-BE49-F238E27FC236}">
                    <a16:creationId xmlns:a16="http://schemas.microsoft.com/office/drawing/2014/main" id="{8128C617-9BE9-1006-F916-992EF2F6741B}"/>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0" name="Group 9">
                <a:extLst>
                  <a:ext uri="{FF2B5EF4-FFF2-40B4-BE49-F238E27FC236}">
                    <a16:creationId xmlns:a16="http://schemas.microsoft.com/office/drawing/2014/main" id="{A8384A88-4245-03D7-5C79-50F39344FFD1}"/>
                  </a:ext>
                </a:extLst>
              </p:cNvPr>
              <p:cNvGrpSpPr/>
              <p:nvPr/>
            </p:nvGrpSpPr>
            <p:grpSpPr>
              <a:xfrm>
                <a:off x="3884948" y="2181868"/>
                <a:ext cx="2909937" cy="2352399"/>
                <a:chOff x="3884948" y="2181868"/>
                <a:chExt cx="2909937" cy="2352399"/>
              </a:xfrm>
            </p:grpSpPr>
            <p:sp>
              <p:nvSpPr>
                <p:cNvPr id="26" name="Rectangle 25">
                  <a:extLst>
                    <a:ext uri="{FF2B5EF4-FFF2-40B4-BE49-F238E27FC236}">
                      <a16:creationId xmlns:a16="http://schemas.microsoft.com/office/drawing/2014/main" id="{42FA0459-5A0C-884C-A1E0-2A47738DD227}"/>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27" name="Straight Connector 26">
                  <a:extLst>
                    <a:ext uri="{FF2B5EF4-FFF2-40B4-BE49-F238E27FC236}">
                      <a16:creationId xmlns:a16="http://schemas.microsoft.com/office/drawing/2014/main" id="{D4606733-D0CB-A26D-2657-52314A624A16}"/>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28" name="TextBox 27">
                  <a:extLst>
                    <a:ext uri="{FF2B5EF4-FFF2-40B4-BE49-F238E27FC236}">
                      <a16:creationId xmlns:a16="http://schemas.microsoft.com/office/drawing/2014/main" id="{1E425E91-EB54-0433-A741-CF320DB76607}"/>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29" name="Oval 28">
                  <a:extLst>
                    <a:ext uri="{FF2B5EF4-FFF2-40B4-BE49-F238E27FC236}">
                      <a16:creationId xmlns:a16="http://schemas.microsoft.com/office/drawing/2014/main" id="{94BCD958-86F0-2AA0-0AF3-23D85BF292EC}"/>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0" name="Oval 29">
                  <a:extLst>
                    <a:ext uri="{FF2B5EF4-FFF2-40B4-BE49-F238E27FC236}">
                      <a16:creationId xmlns:a16="http://schemas.microsoft.com/office/drawing/2014/main" id="{1D1356D2-B595-ED86-BCE8-355C9E0A813B}"/>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 name="TextBox 30">
                  <a:extLst>
                    <a:ext uri="{FF2B5EF4-FFF2-40B4-BE49-F238E27FC236}">
                      <a16:creationId xmlns:a16="http://schemas.microsoft.com/office/drawing/2014/main" id="{057CD842-08DB-F1EA-40DE-12A6439B0584}"/>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39" name="TextBox 38">
                  <a:extLst>
                    <a:ext uri="{FF2B5EF4-FFF2-40B4-BE49-F238E27FC236}">
                      <a16:creationId xmlns:a16="http://schemas.microsoft.com/office/drawing/2014/main" id="{34561F26-ADC7-3B9E-1365-4BBA32E7CA10}"/>
                    </a:ext>
                  </a:extLst>
                </p:cNvPr>
                <p:cNvSpPr txBox="1"/>
                <p:nvPr/>
              </p:nvSpPr>
              <p:spPr>
                <a:xfrm>
                  <a:off x="3884948" y="4066467"/>
                  <a:ext cx="707867"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grpSp>
            <p:nvGrpSpPr>
              <p:cNvPr id="11" name="Group 10">
                <a:extLst>
                  <a:ext uri="{FF2B5EF4-FFF2-40B4-BE49-F238E27FC236}">
                    <a16:creationId xmlns:a16="http://schemas.microsoft.com/office/drawing/2014/main" id="{00F6E71D-AD80-E6C8-3499-75468649AC8E}"/>
                  </a:ext>
                </a:extLst>
              </p:cNvPr>
              <p:cNvGrpSpPr/>
              <p:nvPr/>
            </p:nvGrpSpPr>
            <p:grpSpPr>
              <a:xfrm>
                <a:off x="3550590" y="4579577"/>
                <a:ext cx="1366871" cy="181240"/>
                <a:chOff x="3118555" y="5179162"/>
                <a:chExt cx="1366871" cy="181240"/>
              </a:xfrm>
            </p:grpSpPr>
            <p:cxnSp>
              <p:nvCxnSpPr>
                <p:cNvPr id="24" name="Straight Connector 23">
                  <a:extLst>
                    <a:ext uri="{FF2B5EF4-FFF2-40B4-BE49-F238E27FC236}">
                      <a16:creationId xmlns:a16="http://schemas.microsoft.com/office/drawing/2014/main" id="{E8879423-C285-9CF2-646E-E82D42007C4D}"/>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8CD289E0-581B-7EF7-C2EA-AF8671BF5B4A}"/>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34C366A6-502B-1E0F-288F-AD33C1BD8D62}"/>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820C955A-20BE-050D-290A-DB31E5D5E6DD}"/>
                  </a:ext>
                </a:extLst>
              </p:cNvPr>
              <p:cNvCxnSpPr>
                <a:cxnSpLocks/>
              </p:cNvCxnSpPr>
              <p:nvPr/>
            </p:nvCxnSpPr>
            <p:spPr>
              <a:xfrm>
                <a:off x="4780165" y="4670437"/>
                <a:ext cx="913837" cy="0"/>
              </a:xfrm>
              <a:prstGeom prst="line">
                <a:avLst/>
              </a:prstGeom>
              <a:noFill/>
              <a:ln w="38100" cap="flat" cmpd="sng" algn="ctr">
                <a:solidFill>
                  <a:sysClr val="windowText" lastClr="000000"/>
                </a:solidFill>
                <a:prstDash val="solid"/>
                <a:miter lim="800000"/>
              </a:ln>
              <a:effectLst/>
            </p:spPr>
          </p:cxnSp>
          <p:grpSp>
            <p:nvGrpSpPr>
              <p:cNvPr id="15" name="Group 14">
                <a:extLst>
                  <a:ext uri="{FF2B5EF4-FFF2-40B4-BE49-F238E27FC236}">
                    <a16:creationId xmlns:a16="http://schemas.microsoft.com/office/drawing/2014/main" id="{C95F99F9-9E47-855F-3C27-699F4CDD9064}"/>
                  </a:ext>
                </a:extLst>
              </p:cNvPr>
              <p:cNvGrpSpPr/>
              <p:nvPr/>
            </p:nvGrpSpPr>
            <p:grpSpPr>
              <a:xfrm>
                <a:off x="5712990" y="4579577"/>
                <a:ext cx="1072445" cy="181240"/>
                <a:chOff x="3118555" y="5179162"/>
                <a:chExt cx="1072445" cy="181240"/>
              </a:xfrm>
            </p:grpSpPr>
            <p:cxnSp>
              <p:nvCxnSpPr>
                <p:cNvPr id="20" name="Straight Connector 19">
                  <a:extLst>
                    <a:ext uri="{FF2B5EF4-FFF2-40B4-BE49-F238E27FC236}">
                      <a16:creationId xmlns:a16="http://schemas.microsoft.com/office/drawing/2014/main" id="{E9CF841C-1F2A-9426-7F27-98A9BCF14B53}"/>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78D96C37-F880-523D-CC1F-16C9650988A2}"/>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8" name="Straight Connector 17">
                <a:extLst>
                  <a:ext uri="{FF2B5EF4-FFF2-40B4-BE49-F238E27FC236}">
                    <a16:creationId xmlns:a16="http://schemas.microsoft.com/office/drawing/2014/main" id="{9E08DDD0-225D-28C8-9DFE-15C894389193}"/>
                  </a:ext>
                </a:extLst>
              </p:cNvPr>
              <p:cNvCxnSpPr>
                <a:cxnSpLocks/>
                <a:stCxn id="21" idx="3"/>
              </p:cNvCxnSpPr>
              <p:nvPr/>
            </p:nvCxnSpPr>
            <p:spPr>
              <a:xfrm>
                <a:off x="6785435" y="4670197"/>
                <a:ext cx="982846" cy="0"/>
              </a:xfrm>
              <a:prstGeom prst="line">
                <a:avLst/>
              </a:prstGeom>
              <a:noFill/>
              <a:ln w="38100" cap="flat" cmpd="sng" algn="ctr">
                <a:solidFill>
                  <a:sysClr val="windowText" lastClr="000000"/>
                </a:solidFill>
                <a:prstDash val="solid"/>
                <a:miter lim="800000"/>
              </a:ln>
              <a:effectLst/>
            </p:spPr>
          </p:cxnSp>
        </p:grpSp>
      </p:grpSp>
      <p:pic>
        <p:nvPicPr>
          <p:cNvPr id="41" name="Picture 40">
            <a:extLst>
              <a:ext uri="{FF2B5EF4-FFF2-40B4-BE49-F238E27FC236}">
                <a16:creationId xmlns:a16="http://schemas.microsoft.com/office/drawing/2014/main" id="{E1115CCC-953A-989C-BF83-1C252426042D}"/>
              </a:ext>
            </a:extLst>
          </p:cNvPr>
          <p:cNvPicPr>
            <a:picLocks noChangeAspect="1"/>
          </p:cNvPicPr>
          <p:nvPr/>
        </p:nvPicPr>
        <p:blipFill>
          <a:blip r:embed="rId3"/>
          <a:stretch>
            <a:fillRect/>
          </a:stretch>
        </p:blipFill>
        <p:spPr>
          <a:xfrm>
            <a:off x="7114900" y="1907179"/>
            <a:ext cx="3608027" cy="3043642"/>
          </a:xfrm>
          <a:prstGeom prst="roundRect">
            <a:avLst/>
          </a:prstGeom>
        </p:spPr>
      </p:pic>
      <p:sp>
        <p:nvSpPr>
          <p:cNvPr id="42" name="TextBox 41">
            <a:extLst>
              <a:ext uri="{FF2B5EF4-FFF2-40B4-BE49-F238E27FC236}">
                <a16:creationId xmlns:a16="http://schemas.microsoft.com/office/drawing/2014/main" id="{4187F4C3-1FCE-8A67-1504-7A622BB239E2}"/>
              </a:ext>
            </a:extLst>
          </p:cNvPr>
          <p:cNvSpPr txBox="1"/>
          <p:nvPr/>
        </p:nvSpPr>
        <p:spPr>
          <a:xfrm>
            <a:off x="1172711" y="5534809"/>
            <a:ext cx="9846578" cy="584775"/>
          </a:xfrm>
          <a:prstGeom prst="rect">
            <a:avLst/>
          </a:prstGeom>
          <a:noFill/>
        </p:spPr>
        <p:txBody>
          <a:bodyPr wrap="square">
            <a:spAutoFit/>
          </a:bodyPr>
          <a:lstStyle/>
          <a:p>
            <a:pPr algn="ctr"/>
            <a:r>
              <a:rPr lang="en-US" sz="3200" b="1" dirty="0" err="1">
                <a:solidFill>
                  <a:schemeClr val="bg1"/>
                </a:solidFill>
                <a:latin typeface="Calibri" panose="020F0502020204030204" pitchFamily="34" charset="0"/>
                <a:cs typeface="Calibri" panose="020F0502020204030204" pitchFamily="34" charset="0"/>
              </a:rPr>
              <a:t>Sơ</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đồ</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đoạn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nối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tiếp</a:t>
            </a:r>
            <a:endParaRPr lang="vi-V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648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 y="143277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530172" y="173236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nối tiếp.</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0530BF1-C3F1-D316-C846-3A4159AEEB4A}"/>
              </a:ext>
            </a:extLst>
          </p:cNvPr>
          <p:cNvSpPr/>
          <p:nvPr/>
        </p:nvSpPr>
        <p:spPr>
          <a:xfrm>
            <a:off x="2060952" y="408224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166" y="3332047"/>
            <a:ext cx="1780539" cy="1780539"/>
          </a:xfrm>
          <a:prstGeom prst="rect">
            <a:avLst/>
          </a:prstGeom>
        </p:spPr>
      </p:pic>
      <p:grpSp>
        <p:nvGrpSpPr>
          <p:cNvPr id="97" name="Group 96">
            <a:extLst>
              <a:ext uri="{FF2B5EF4-FFF2-40B4-BE49-F238E27FC236}">
                <a16:creationId xmlns:a16="http://schemas.microsoft.com/office/drawing/2014/main" id="{F57F96EB-6923-6E2D-B534-3DF9AA361C1B}"/>
              </a:ext>
            </a:extLst>
          </p:cNvPr>
          <p:cNvGrpSpPr/>
          <p:nvPr/>
        </p:nvGrpSpPr>
        <p:grpSpPr>
          <a:xfrm>
            <a:off x="2438194" y="4737160"/>
            <a:ext cx="7498491" cy="1139259"/>
            <a:chOff x="2346754" y="4572185"/>
            <a:chExt cx="7498491" cy="1139259"/>
          </a:xfrm>
        </p:grpSpPr>
        <p:sp>
          <p:nvSpPr>
            <p:cNvPr id="10" name="Oval 9">
              <a:extLst>
                <a:ext uri="{FF2B5EF4-FFF2-40B4-BE49-F238E27FC236}">
                  <a16:creationId xmlns:a16="http://schemas.microsoft.com/office/drawing/2014/main" id="{358AD86F-4076-93E8-B1EF-BE943DA0E011}"/>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78BB26B-FEE9-C45C-707A-C28A4C92271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9D9C467C-B7F8-2437-81A6-CBF32C0A5C11}"/>
                </a:ext>
              </a:extLst>
            </p:cNvPr>
            <p:cNvGrpSpPr/>
            <p:nvPr/>
          </p:nvGrpSpPr>
          <p:grpSpPr>
            <a:xfrm>
              <a:off x="3089320" y="5115690"/>
              <a:ext cx="2360617" cy="252388"/>
              <a:chOff x="2790263" y="5179162"/>
              <a:chExt cx="1695163" cy="181240"/>
            </a:xfrm>
          </p:grpSpPr>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05" name="Group 4104">
              <a:extLst>
                <a:ext uri="{FF2B5EF4-FFF2-40B4-BE49-F238E27FC236}">
                  <a16:creationId xmlns:a16="http://schemas.microsoft.com/office/drawing/2014/main" id="{1305DE00-7C21-75DA-C146-6602054FFDFF}"/>
                </a:ext>
              </a:extLst>
            </p:cNvPr>
            <p:cNvGrpSpPr/>
            <p:nvPr/>
          </p:nvGrpSpPr>
          <p:grpSpPr>
            <a:xfrm>
              <a:off x="5441072" y="5119606"/>
              <a:ext cx="1671281" cy="252388"/>
              <a:chOff x="3312195" y="5179162"/>
              <a:chExt cx="1200150" cy="181240"/>
            </a:xfrm>
          </p:grpSpPr>
          <p:cxnSp>
            <p:nvCxnSpPr>
              <p:cNvPr id="4107" name="Straight Connector 4106">
                <a:extLst>
                  <a:ext uri="{FF2B5EF4-FFF2-40B4-BE49-F238E27FC236}">
                    <a16:creationId xmlns:a16="http://schemas.microsoft.com/office/drawing/2014/main" id="{9B1D41D7-FA5D-E802-D96E-3CC9F8373BAE}"/>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4108" name="Rectangle 4107">
                <a:extLst>
                  <a:ext uri="{FF2B5EF4-FFF2-40B4-BE49-F238E27FC236}">
                    <a16:creationId xmlns:a16="http://schemas.microsoft.com/office/drawing/2014/main" id="{2D1B136A-7AE9-D7C1-9D3D-89991F1D611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22" name="Group 4121">
              <a:extLst>
                <a:ext uri="{FF2B5EF4-FFF2-40B4-BE49-F238E27FC236}">
                  <a16:creationId xmlns:a16="http://schemas.microsoft.com/office/drawing/2014/main" id="{43F22EB0-0F14-0A6B-0532-E736CE1F95CD}"/>
                </a:ext>
              </a:extLst>
            </p:cNvPr>
            <p:cNvGrpSpPr/>
            <p:nvPr/>
          </p:nvGrpSpPr>
          <p:grpSpPr>
            <a:xfrm>
              <a:off x="7057364" y="5119606"/>
              <a:ext cx="1995685" cy="252388"/>
              <a:chOff x="3312195" y="5179162"/>
              <a:chExt cx="1433105" cy="181240"/>
            </a:xfrm>
          </p:grpSpPr>
          <p:cxnSp>
            <p:nvCxnSpPr>
              <p:cNvPr id="4123" name="Straight Connector 4122">
                <a:extLst>
                  <a:ext uri="{FF2B5EF4-FFF2-40B4-BE49-F238E27FC236}">
                    <a16:creationId xmlns:a16="http://schemas.microsoft.com/office/drawing/2014/main" id="{3EA8D108-92C6-1FE0-35B6-B1C4CBBF3B09}"/>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4124" name="Rectangle 4123">
                <a:extLst>
                  <a:ext uri="{FF2B5EF4-FFF2-40B4-BE49-F238E27FC236}">
                    <a16:creationId xmlns:a16="http://schemas.microsoft.com/office/drawing/2014/main" id="{0DFEA75B-3BFC-C5BA-74A3-DB09F9F7B6F1}"/>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TextBox 4126">
              <a:extLst>
                <a:ext uri="{FF2B5EF4-FFF2-40B4-BE49-F238E27FC236}">
                  <a16:creationId xmlns:a16="http://schemas.microsoft.com/office/drawing/2014/main" id="{93CEA68A-2119-A8A0-FE89-C5616D324436}"/>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
        <p:nvSpPr>
          <p:cNvPr id="28" name="文本框 12">
            <a:extLst>
              <a:ext uri="{FF2B5EF4-FFF2-40B4-BE49-F238E27FC236}">
                <a16:creationId xmlns:a16="http://schemas.microsoft.com/office/drawing/2014/main" id="{8153F52A-B14E-4AA9-B8FC-B367C2E2D24B}"/>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77583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randombar(horizontal)">
                                      <p:cBhvr>
                                        <p:cTn id="23" dur="500"/>
                                        <p:tgtEl>
                                          <p:spTgt spid="97"/>
                                        </p:tgtEl>
                                      </p:cBhvr>
                                    </p:animEffect>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8836" y="1018145"/>
            <a:ext cx="6398801" cy="495365"/>
            <a:chOff x="3532280" y="5381090"/>
            <a:chExt cx="5886671" cy="495365"/>
          </a:xfrm>
        </p:grpSpPr>
        <p:sp>
          <p:nvSpPr>
            <p:cNvPr id="52"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任意多边形 52"/>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a:extLst>
              <a:ext uri="{FF2B5EF4-FFF2-40B4-BE49-F238E27FC236}">
                <a16:creationId xmlns:a16="http://schemas.microsoft.com/office/drawing/2014/main" id="{E4A10F67-4109-44C5-BE2A-9171F415B8C2}"/>
              </a:ext>
            </a:extLst>
          </p:cNvPr>
          <p:cNvSpPr txBox="1"/>
          <p:nvPr/>
        </p:nvSpPr>
        <p:spPr>
          <a:xfrm>
            <a:off x="1384513" y="955438"/>
            <a:ext cx="6096000" cy="646331"/>
          </a:xfrm>
          <a:prstGeom prst="rect">
            <a:avLst/>
          </a:prstGeom>
          <a:noFill/>
        </p:spPr>
        <p:txBody>
          <a:bodyPr wrap="square">
            <a:spAutoFit/>
          </a:bodyPr>
          <a:lstStyle/>
          <a:p>
            <a:pPr algn="l"/>
            <a:r>
              <a:rPr lang="vi-VN" sz="3600" b="1" i="0" dirty="0">
                <a:solidFill>
                  <a:srgbClr val="FFC000"/>
                </a:solidFill>
                <a:effectLst/>
                <a:latin typeface="Calibri" panose="020F0502020204030204" pitchFamily="34" charset="0"/>
                <a:cs typeface="Calibri" panose="020F0502020204030204" pitchFamily="34" charset="0"/>
              </a:rPr>
              <a:t>Điện trở tương đương</a:t>
            </a:r>
          </a:p>
        </p:txBody>
      </p:sp>
      <p:sp>
        <p:nvSpPr>
          <p:cNvPr id="45" name="TextBox 44">
            <a:extLst>
              <a:ext uri="{FF2B5EF4-FFF2-40B4-BE49-F238E27FC236}">
                <a16:creationId xmlns:a16="http://schemas.microsoft.com/office/drawing/2014/main" id="{A23868ED-6BA0-4677-A5A7-E78D2E4CA966}"/>
              </a:ext>
            </a:extLst>
          </p:cNvPr>
          <p:cNvSpPr txBox="1"/>
          <p:nvPr/>
        </p:nvSpPr>
        <p:spPr>
          <a:xfrm>
            <a:off x="938836" y="1758725"/>
            <a:ext cx="10364019" cy="2062103"/>
          </a:xfrm>
          <a:prstGeom prst="rect">
            <a:avLst/>
          </a:prstGeom>
          <a:noFill/>
        </p:spPr>
        <p:txBody>
          <a:bodyPr wrap="square">
            <a:spAutoFit/>
          </a:bodyPr>
          <a:lstStyle/>
          <a:p>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tđ </a:t>
            </a:r>
            <a:r>
              <a:rPr lang="vi-VN" sz="3200" b="0" i="0" dirty="0">
                <a:solidFill>
                  <a:schemeClr val="bg1"/>
                </a:solidFill>
                <a:effectLst/>
                <a:latin typeface="Calibri" panose="020F0502020204030204" pitchFamily="34" charset="0"/>
                <a:cs typeface="Calibri" panose="020F0502020204030204" pitchFamily="34" charset="0"/>
              </a:rPr>
              <a:t>của một đoạn mạch gồm các điện trở là điện trở có thể thay thế cho đoạn mạch này, sao cho với cùng hiệu điện thế thì cường độ dòng điện chạy qua đoạn mạch vẫn có giá trị như trước.</a:t>
            </a:r>
            <a:endParaRPr lang="vi-VN" sz="32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2D6BF37-2343-EDD5-E835-44CE27B7C51F}"/>
              </a:ext>
            </a:extLst>
          </p:cNvPr>
          <p:cNvSpPr/>
          <p:nvPr/>
        </p:nvSpPr>
        <p:spPr>
          <a:xfrm>
            <a:off x="2072149" y="4033726"/>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C0B0E4A-1A9F-FAE4-3218-63A63A4005C4}"/>
              </a:ext>
            </a:extLst>
          </p:cNvPr>
          <p:cNvGrpSpPr/>
          <p:nvPr/>
        </p:nvGrpSpPr>
        <p:grpSpPr>
          <a:xfrm>
            <a:off x="2449391" y="4688641"/>
            <a:ext cx="7498491" cy="1139259"/>
            <a:chOff x="2346754" y="4572185"/>
            <a:chExt cx="7498491" cy="1139259"/>
          </a:xfrm>
        </p:grpSpPr>
        <p:sp>
          <p:nvSpPr>
            <p:cNvPr id="5" name="Oval 4">
              <a:extLst>
                <a:ext uri="{FF2B5EF4-FFF2-40B4-BE49-F238E27FC236}">
                  <a16:creationId xmlns:a16="http://schemas.microsoft.com/office/drawing/2014/main" id="{6A7C8659-8666-0D1E-B22E-2A0B26FFFED9}"/>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a:extLst>
                <a:ext uri="{FF2B5EF4-FFF2-40B4-BE49-F238E27FC236}">
                  <a16:creationId xmlns:a16="http://schemas.microsoft.com/office/drawing/2014/main" id="{F88EB2CF-B1AF-9D3A-0FC1-4B875CC703BD}"/>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8E517C3-733D-098F-51E5-BF88A38DF7E7}"/>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6ED7FA14-3DFC-E1F8-9816-E180B8FF7E48}"/>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A44AB9-C6B6-804E-3E42-FD4C6D9D5283}"/>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694DD0-D2EA-47E6-CA40-F417D082F1EA}"/>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4DE3DC-DDCB-9D1D-3E14-5A2BC45641F5}"/>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A8BE0-1B1A-29E8-BA24-0F294CDD4A47}"/>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AE3F8C5-730A-CA40-B770-A9C2CDA9BA4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48029DC-31E1-1A01-C58F-1CBEB9745679}"/>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106183C2-EA99-5AF4-F696-54697D9A3C41}"/>
                </a:ext>
              </a:extLst>
            </p:cNvPr>
            <p:cNvGrpSpPr/>
            <p:nvPr/>
          </p:nvGrpSpPr>
          <p:grpSpPr>
            <a:xfrm>
              <a:off x="3089320" y="5115690"/>
              <a:ext cx="2360617" cy="252388"/>
              <a:chOff x="2790263" y="5179162"/>
              <a:chExt cx="1695163" cy="181240"/>
            </a:xfrm>
          </p:grpSpPr>
          <p:cxnSp>
            <p:nvCxnSpPr>
              <p:cNvPr id="24" name="Straight Connector 23">
                <a:extLst>
                  <a:ext uri="{FF2B5EF4-FFF2-40B4-BE49-F238E27FC236}">
                    <a16:creationId xmlns:a16="http://schemas.microsoft.com/office/drawing/2014/main" id="{A43936C2-0AFB-0847-27C5-C4AD4875316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D62DE019-2331-E138-6192-7103C56C3C3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A3450D0-446D-FEA4-5CFD-B8809F65939F}"/>
                </a:ext>
              </a:extLst>
            </p:cNvPr>
            <p:cNvGrpSpPr/>
            <p:nvPr/>
          </p:nvGrpSpPr>
          <p:grpSpPr>
            <a:xfrm>
              <a:off x="5441072" y="5119606"/>
              <a:ext cx="1671281" cy="252388"/>
              <a:chOff x="3312195" y="5179162"/>
              <a:chExt cx="1200150" cy="181240"/>
            </a:xfrm>
          </p:grpSpPr>
          <p:cxnSp>
            <p:nvCxnSpPr>
              <p:cNvPr id="22" name="Straight Connector 21">
                <a:extLst>
                  <a:ext uri="{FF2B5EF4-FFF2-40B4-BE49-F238E27FC236}">
                    <a16:creationId xmlns:a16="http://schemas.microsoft.com/office/drawing/2014/main" id="{FC862851-2C9A-7C05-48AC-5467B54E0ED1}"/>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B5638EA-DD3B-536A-621E-7F60588C1192}"/>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E2AE5D4-7F84-E618-BACA-1B50280F7130}"/>
                </a:ext>
              </a:extLst>
            </p:cNvPr>
            <p:cNvGrpSpPr/>
            <p:nvPr/>
          </p:nvGrpSpPr>
          <p:grpSpPr>
            <a:xfrm>
              <a:off x="7057364" y="5119606"/>
              <a:ext cx="1995685" cy="252388"/>
              <a:chOff x="3312195" y="5179162"/>
              <a:chExt cx="1433105" cy="181240"/>
            </a:xfrm>
          </p:grpSpPr>
          <p:cxnSp>
            <p:nvCxnSpPr>
              <p:cNvPr id="20" name="Straight Connector 19">
                <a:extLst>
                  <a:ext uri="{FF2B5EF4-FFF2-40B4-BE49-F238E27FC236}">
                    <a16:creationId xmlns:a16="http://schemas.microsoft.com/office/drawing/2014/main" id="{98CF40FD-E8BB-9555-6FC2-54CA2F1517A5}"/>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A00A68DE-B598-1DF9-A252-29222246BA05}"/>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459BD736-1D17-8501-830F-3C7F0D76026B}"/>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
        <p:nvSpPr>
          <p:cNvPr id="29" name="文本框 12">
            <a:extLst>
              <a:ext uri="{FF2B5EF4-FFF2-40B4-BE49-F238E27FC236}">
                <a16:creationId xmlns:a16="http://schemas.microsoft.com/office/drawing/2014/main" id="{ECB2B38D-283C-40A1-A547-7FD9B032F29D}"/>
              </a:ext>
            </a:extLst>
          </p:cNvPr>
          <p:cNvSpPr txBox="1"/>
          <p:nvPr/>
        </p:nvSpPr>
        <p:spPr>
          <a:xfrm>
            <a:off x="516973" y="458676"/>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2252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870493" cy="707886"/>
          </a:xfrm>
          <a:prstGeom prst="rect">
            <a:avLst/>
          </a:prstGeom>
          <a:noFill/>
        </p:spPr>
        <p:txBody>
          <a:bodyPr wrap="square">
            <a:spAutoFit/>
          </a:bodyPr>
          <a:lstStyle/>
          <a:p>
            <a:pPr lvl="0" algn="ct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endParaRPr kumimoji="0" lang="en-US" sz="4000" b="1" i="0" u="none" strike="noStrike" kern="1200" cap="none" spc="0" normalizeH="0" baseline="0" noProof="0" dirty="0">
              <a:ln>
                <a:noFill/>
              </a:ln>
              <a:effectLst/>
              <a:uLnTx/>
              <a:uFillTx/>
              <a:latin typeface="Arial"/>
              <a:ea typeface="微软雅黑"/>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mắc nối tiếp</a:t>
            </a:r>
          </a:p>
        </p:txBody>
      </p:sp>
      <p:sp>
        <p:nvSpPr>
          <p:cNvPr id="12" name="TextBox 11">
            <a:extLst>
              <a:ext uri="{FF2B5EF4-FFF2-40B4-BE49-F238E27FC236}">
                <a16:creationId xmlns:a16="http://schemas.microsoft.com/office/drawing/2014/main" id="{B647B3B8-4814-4908-4154-8F9AC6205AA5}"/>
              </a:ext>
            </a:extLst>
          </p:cNvPr>
          <p:cNvSpPr txBox="1"/>
          <p:nvPr/>
        </p:nvSpPr>
        <p:spPr>
          <a:xfrm>
            <a:off x="4311497" y="4671688"/>
            <a:ext cx="4948195"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01808FB5-51BE-4FF7-8428-E9FBC3430228}"/>
              </a:ext>
            </a:extLst>
          </p:cNvPr>
          <p:cNvSpPr txBox="1"/>
          <p:nvPr/>
        </p:nvSpPr>
        <p:spPr>
          <a:xfrm>
            <a:off x="384393" y="868219"/>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文本框 12">
            <a:extLst>
              <a:ext uri="{FF2B5EF4-FFF2-40B4-BE49-F238E27FC236}">
                <a16:creationId xmlns:a16="http://schemas.microsoft.com/office/drawing/2014/main" id="{DFBC02C0-57AF-4F60-B99C-3696D11D2494}"/>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Tree>
    <p:extLst>
      <p:ext uri="{BB962C8B-B14F-4D97-AF65-F5344CB8AC3E}">
        <p14:creationId xmlns:p14="http://schemas.microsoft.com/office/powerpoint/2010/main" val="4186282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4213722"/>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957</TotalTime>
  <Words>3253</Words>
  <Application>Microsoft Office PowerPoint</Application>
  <PresentationFormat>Widescreen</PresentationFormat>
  <Paragraphs>390</Paragraphs>
  <Slides>52</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等线</vt:lpstr>
      <vt:lpstr>#9Slide03 Arima Madurai Black</vt:lpstr>
      <vt:lpstr>Amazone</vt:lpstr>
      <vt:lpstr>Arial</vt:lpstr>
      <vt:lpstr>Calibri</vt:lpstr>
      <vt:lpstr>Cambria Math</vt:lpstr>
      <vt:lpstr>Fira Sans Condensed Medium</vt:lpstr>
      <vt:lpstr>inherit</vt:lpstr>
      <vt:lpstr>Open Sans</vt:lpstr>
      <vt:lpstr>Roboto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Phạm Văn Quốc Huy</cp:lastModifiedBy>
  <cp:revision>82</cp:revision>
  <dcterms:created xsi:type="dcterms:W3CDTF">2017-07-04T12:34:02Z</dcterms:created>
  <dcterms:modified xsi:type="dcterms:W3CDTF">2024-07-01T09:31:33Z</dcterms:modified>
</cp:coreProperties>
</file>