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636" r:id="rId2"/>
    <p:sldId id="389" r:id="rId3"/>
    <p:sldId id="436" r:id="rId4"/>
    <p:sldId id="446" r:id="rId5"/>
    <p:sldId id="697" r:id="rId6"/>
    <p:sldId id="700" r:id="rId7"/>
    <p:sldId id="703" r:id="rId8"/>
    <p:sldId id="706" r:id="rId9"/>
    <p:sldId id="599" r:id="rId10"/>
    <p:sldId id="627" r:id="rId11"/>
    <p:sldId id="707" r:id="rId12"/>
    <p:sldId id="715" r:id="rId13"/>
    <p:sldId id="709" r:id="rId14"/>
    <p:sldId id="710" r:id="rId15"/>
    <p:sldId id="457" r:id="rId16"/>
    <p:sldId id="712" r:id="rId17"/>
    <p:sldId id="605" r:id="rId18"/>
    <p:sldId id="713" r:id="rId19"/>
    <p:sldId id="314" r:id="rId20"/>
    <p:sldId id="33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2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48"/>
    <a:srgbClr val="F3EEE7"/>
    <a:srgbClr val="E9DED1"/>
    <a:srgbClr val="B0926A"/>
    <a:srgbClr val="E1C78F"/>
    <a:srgbClr val="FAE7C9"/>
    <a:srgbClr val="687EFF"/>
    <a:srgbClr val="B6FFFA"/>
    <a:srgbClr val="EC5858"/>
    <a:srgbClr val="FD8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5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16" y="68"/>
      </p:cViewPr>
      <p:guideLst>
        <p:guide orient="horz" pos="2160"/>
        <p:guide pos="39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6C064A-D61B-4B21-B757-51A9B82445B8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305E07-67EA-4042-A3F6-853A8AD8D2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450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>
          <a:gsLst>
            <a:gs pos="94000">
              <a:schemeClr val="accent1">
                <a:lumMod val="5000"/>
                <a:lumOff val="95000"/>
                <a:alpha val="100000"/>
              </a:schemeClr>
            </a:gs>
            <a:gs pos="41000">
              <a:schemeClr val="tx1"/>
            </a:gs>
            <a:gs pos="77000">
              <a:schemeClr val="tx1">
                <a:alpha val="69000"/>
              </a:schemeClr>
            </a:gs>
            <a:gs pos="6000">
              <a:schemeClr val="tx1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>
            <a:grpSpLocks noGrp="1" noUngrp="1" noRot="1" noChangeAspect="1" noMove="1" noResize="1"/>
          </p:cNvGrpSpPr>
          <p:nvPr/>
        </p:nvGrpSpPr>
        <p:grpSpPr>
          <a:xfrm flipH="1">
            <a:off x="-18231" y="-1504"/>
            <a:ext cx="4527885" cy="2330553"/>
            <a:chOff x="6867015" y="-1"/>
            <a:chExt cx="5324985" cy="3251912"/>
          </a:xfrm>
          <a:solidFill>
            <a:schemeClr val="bg1">
              <a:alpha val="30000"/>
            </a:schemeClr>
          </a:solidFill>
        </p:grpSpPr>
        <p:sp>
          <p:nvSpPr>
            <p:cNvPr id="28" name="Freeform: Shape 27"/>
            <p:cNvSpPr/>
            <p:nvPr/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/>
            <p:cNvSpPr/>
            <p:nvPr/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/>
            <p:cNvSpPr/>
            <p:nvPr/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>
            <a:grpSpLocks noGrp="1" noUngrp="1" noRot="1" noChangeAspect="1" noMove="1" noResize="1"/>
          </p:cNvGrpSpPr>
          <p:nvPr/>
        </p:nvGrpSpPr>
        <p:grpSpPr>
          <a:xfrm rot="10800000">
            <a:off x="9058275" y="4146310"/>
            <a:ext cx="3142400" cy="2716805"/>
            <a:chOff x="-305" y="-4155"/>
            <a:chExt cx="2514948" cy="2174333"/>
          </a:xfrm>
          <a:solidFill>
            <a:schemeClr val="bg1">
              <a:alpha val="30000"/>
            </a:schemeClr>
          </a:solidFill>
        </p:grpSpPr>
        <p:sp>
          <p:nvSpPr>
            <p:cNvPr id="18" name="Freeform: Shape 17"/>
            <p:cNvSpPr/>
            <p:nvPr/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/>
            <p:cNvSpPr/>
            <p:nvPr/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/>
            <p:cNvSpPr/>
            <p:nvPr/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21" name="Freeform: Shape 20"/>
            <p:cNvSpPr/>
            <p:nvPr/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6331" y="316881"/>
            <a:ext cx="9119446" cy="867709"/>
            <a:chOff x="3034454" y="307340"/>
            <a:chExt cx="9119446" cy="867709"/>
          </a:xfrm>
        </p:grpSpPr>
        <p:grpSp>
          <p:nvGrpSpPr>
            <p:cNvPr id="4" name="Group 3"/>
            <p:cNvGrpSpPr/>
            <p:nvPr/>
          </p:nvGrpSpPr>
          <p:grpSpPr>
            <a:xfrm>
              <a:off x="4871957" y="413386"/>
              <a:ext cx="712319" cy="709214"/>
              <a:chOff x="2180974" y="148629"/>
              <a:chExt cx="712319" cy="709214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2180974" y="148629"/>
                <a:ext cx="712319" cy="709214"/>
              </a:xfrm>
              <a:prstGeom prst="ellipse">
                <a:avLst/>
              </a:prstGeom>
              <a:solidFill>
                <a:srgbClr val="77ADC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Chord 10"/>
              <p:cNvSpPr/>
              <p:nvPr/>
            </p:nvSpPr>
            <p:spPr>
              <a:xfrm rot="4088942">
                <a:off x="2197459" y="160739"/>
                <a:ext cx="676824" cy="685834"/>
              </a:xfrm>
              <a:prstGeom prst="chord">
                <a:avLst>
                  <a:gd name="adj1" fmla="val 2761841"/>
                  <a:gd name="adj2" fmla="val 16200000"/>
                </a:avLst>
              </a:prstGeom>
              <a:solidFill>
                <a:srgbClr val="0087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" name="TextBox 39"/>
            <p:cNvSpPr txBox="1"/>
            <p:nvPr/>
          </p:nvSpPr>
          <p:spPr>
            <a:xfrm>
              <a:off x="3034454" y="307340"/>
              <a:ext cx="2089150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>
                  <a:solidFill>
                    <a:schemeClr val="bg1"/>
                  </a:solidFill>
                  <a:latin typeface="Myriad Pro" pitchFamily="34" charset="0"/>
                </a:rPr>
                <a:t>Unit</a:t>
              </a:r>
            </a:p>
          </p:txBody>
        </p:sp>
        <p:sp>
          <p:nvSpPr>
            <p:cNvPr id="8" name="TextBox 16"/>
            <p:cNvSpPr txBox="1"/>
            <p:nvPr/>
          </p:nvSpPr>
          <p:spPr>
            <a:xfrm>
              <a:off x="4853882" y="396833"/>
              <a:ext cx="730394" cy="706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chemeClr val="bg1"/>
                  </a:solidFill>
                  <a:latin typeface="Myriad Pro" pitchFamily="34" charset="0"/>
                </a:rPr>
                <a:t>2</a:t>
              </a:r>
              <a:endParaRPr lang="en-US" sz="4000" b="1" dirty="0">
                <a:solidFill>
                  <a:schemeClr val="bg1"/>
                </a:solidFill>
                <a:latin typeface="Myriad Pro" pitchFamily="34" charset="0"/>
              </a:endParaRPr>
            </a:p>
          </p:txBody>
        </p:sp>
        <p:sp>
          <p:nvSpPr>
            <p:cNvPr id="9" name="TextBox 40"/>
            <p:cNvSpPr txBox="1"/>
            <p:nvPr/>
          </p:nvSpPr>
          <p:spPr>
            <a:xfrm>
              <a:off x="5632792" y="313275"/>
              <a:ext cx="652110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000" b="1" dirty="0">
                  <a:solidFill>
                    <a:schemeClr val="bg1"/>
                  </a:solidFill>
                  <a:latin typeface="Myriad Pro" pitchFamily="34" charset="0"/>
                </a:rPr>
                <a:t>CITY LIFE</a:t>
              </a:r>
            </a:p>
          </p:txBody>
        </p:sp>
      </p:grpSp>
      <p:sp>
        <p:nvSpPr>
          <p:cNvPr id="12" name="Rounded Rectangle 13"/>
          <p:cNvSpPr/>
          <p:nvPr/>
        </p:nvSpPr>
        <p:spPr>
          <a:xfrm>
            <a:off x="760368" y="1356827"/>
            <a:ext cx="4818561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35"/>
          <p:cNvSpPr txBox="1"/>
          <p:nvPr/>
        </p:nvSpPr>
        <p:spPr>
          <a:xfrm>
            <a:off x="1667259" y="1445161"/>
            <a:ext cx="4712984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bg1"/>
                </a:solidFill>
              </a:rPr>
              <a:t>LESSON 6: SKILLS 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215900" y="1187897"/>
            <a:ext cx="990895" cy="941618"/>
            <a:chOff x="2766630" y="1746890"/>
            <a:chExt cx="990895" cy="94161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>
              <a:fillRect/>
            </a:stretch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grpSp>
        <p:nvGrpSpPr>
          <p:cNvPr id="44" name="Group 43"/>
          <p:cNvGrpSpPr/>
          <p:nvPr/>
        </p:nvGrpSpPr>
        <p:grpSpPr>
          <a:xfrm>
            <a:off x="5666740" y="-301625"/>
            <a:ext cx="7519035" cy="7234555"/>
            <a:chOff x="8924" y="-322"/>
            <a:chExt cx="11841" cy="11393"/>
          </a:xfrm>
          <a:blipFill rotWithShape="1">
            <a:blip r:embed="rId5"/>
            <a:stretch>
              <a:fillRect/>
            </a:stretch>
          </a:blipFill>
        </p:grpSpPr>
        <p:sp>
          <p:nvSpPr>
            <p:cNvPr id="20" name="Oval 19"/>
            <p:cNvSpPr/>
            <p:nvPr/>
          </p:nvSpPr>
          <p:spPr>
            <a:xfrm>
              <a:off x="15674" y="-172"/>
              <a:ext cx="2228" cy="2317"/>
            </a:xfrm>
            <a:prstGeom prst="ellipse">
              <a:avLst/>
            </a:prstGeom>
            <a:grpFill/>
            <a:ln>
              <a:noFill/>
            </a:ln>
            <a:effectLst>
              <a:glow rad="203200">
                <a:srgbClr val="FFDFDF">
                  <a:alpha val="40000"/>
                </a:srgbClr>
              </a:glow>
              <a:outerShdw blurRad="50800" algn="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2" name="Oval 21"/>
            <p:cNvSpPr/>
            <p:nvPr/>
          </p:nvSpPr>
          <p:spPr>
            <a:xfrm>
              <a:off x="11228" y="1921"/>
              <a:ext cx="3078" cy="3201"/>
            </a:xfrm>
            <a:prstGeom prst="ellipse">
              <a:avLst/>
            </a:prstGeom>
            <a:grpFill/>
            <a:ln>
              <a:noFill/>
            </a:ln>
            <a:effectLst>
              <a:glow rad="203200">
                <a:srgbClr val="FFDFDF">
                  <a:alpha val="40000"/>
                </a:srgbClr>
              </a:glow>
              <a:outerShdw blurRad="50800" algn="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3" name="Oval 22"/>
            <p:cNvSpPr/>
            <p:nvPr/>
          </p:nvSpPr>
          <p:spPr>
            <a:xfrm>
              <a:off x="14875" y="2686"/>
              <a:ext cx="2986" cy="3104"/>
            </a:xfrm>
            <a:prstGeom prst="ellipse">
              <a:avLst/>
            </a:prstGeom>
            <a:grpFill/>
            <a:ln>
              <a:noFill/>
            </a:ln>
            <a:effectLst>
              <a:glow rad="203200">
                <a:srgbClr val="FFDFDF">
                  <a:alpha val="40000"/>
                </a:srgbClr>
              </a:glow>
              <a:outerShdw blurRad="50800" algn="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4" name="Oval 23"/>
            <p:cNvSpPr/>
            <p:nvPr/>
          </p:nvSpPr>
          <p:spPr>
            <a:xfrm>
              <a:off x="18431" y="3375"/>
              <a:ext cx="1659" cy="1726"/>
            </a:xfrm>
            <a:prstGeom prst="ellipse">
              <a:avLst/>
            </a:prstGeom>
            <a:grpFill/>
            <a:ln>
              <a:noFill/>
            </a:ln>
            <a:effectLst>
              <a:glow rad="203200">
                <a:srgbClr val="FFDFDF">
                  <a:alpha val="40000"/>
                </a:srgbClr>
              </a:glow>
              <a:outerShdw blurRad="50800" algn="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25" name="Oval 24"/>
            <p:cNvSpPr/>
            <p:nvPr/>
          </p:nvSpPr>
          <p:spPr>
            <a:xfrm>
              <a:off x="18965" y="-322"/>
              <a:ext cx="1800" cy="1872"/>
            </a:xfrm>
            <a:prstGeom prst="ellipse">
              <a:avLst/>
            </a:prstGeom>
            <a:grpFill/>
            <a:ln>
              <a:noFill/>
            </a:ln>
            <a:effectLst>
              <a:glow rad="203200">
                <a:srgbClr val="FFDFDF">
                  <a:alpha val="40000"/>
                </a:srgbClr>
              </a:glow>
              <a:outerShdw blurRad="50800" algn="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4" name="Oval 33"/>
            <p:cNvSpPr/>
            <p:nvPr/>
          </p:nvSpPr>
          <p:spPr>
            <a:xfrm>
              <a:off x="12605" y="-322"/>
              <a:ext cx="2005" cy="2085"/>
            </a:xfrm>
            <a:prstGeom prst="ellipse">
              <a:avLst/>
            </a:prstGeom>
            <a:grpFill/>
            <a:ln>
              <a:noFill/>
            </a:ln>
            <a:effectLst>
              <a:glow rad="203200">
                <a:srgbClr val="FFDFDF">
                  <a:alpha val="40000"/>
                </a:srgbClr>
              </a:glow>
              <a:outerShdw blurRad="50800" algn="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5" name="Oval 34"/>
            <p:cNvSpPr/>
            <p:nvPr/>
          </p:nvSpPr>
          <p:spPr>
            <a:xfrm>
              <a:off x="12605" y="5859"/>
              <a:ext cx="2796" cy="2909"/>
            </a:xfrm>
            <a:prstGeom prst="ellipse">
              <a:avLst/>
            </a:prstGeom>
            <a:grpFill/>
            <a:ln>
              <a:noFill/>
            </a:ln>
            <a:effectLst>
              <a:glow rad="203200">
                <a:srgbClr val="FFDFDF">
                  <a:alpha val="40000"/>
                </a:srgbClr>
              </a:glow>
              <a:outerShdw blurRad="50800" algn="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6" name="Oval 35"/>
            <p:cNvSpPr/>
            <p:nvPr/>
          </p:nvSpPr>
          <p:spPr>
            <a:xfrm>
              <a:off x="17149" y="6505"/>
              <a:ext cx="1967" cy="2045"/>
            </a:xfrm>
            <a:prstGeom prst="ellipse">
              <a:avLst/>
            </a:prstGeom>
            <a:grpFill/>
            <a:ln>
              <a:noFill/>
            </a:ln>
            <a:effectLst>
              <a:glow rad="203200">
                <a:srgbClr val="FFDFDF">
                  <a:alpha val="40000"/>
                </a:srgbClr>
              </a:glow>
              <a:outerShdw blurRad="50800" algn="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7" name="Oval 36"/>
            <p:cNvSpPr/>
            <p:nvPr/>
          </p:nvSpPr>
          <p:spPr>
            <a:xfrm>
              <a:off x="10284" y="8949"/>
              <a:ext cx="1575" cy="1639"/>
            </a:xfrm>
            <a:prstGeom prst="ellipse">
              <a:avLst/>
            </a:prstGeom>
            <a:grpFill/>
            <a:ln>
              <a:noFill/>
            </a:ln>
            <a:effectLst>
              <a:glow rad="203200">
                <a:srgbClr val="FFDFDF">
                  <a:alpha val="40000"/>
                </a:srgbClr>
              </a:glow>
              <a:outerShdw blurRad="50800" algn="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39" name="Oval 38"/>
            <p:cNvSpPr/>
            <p:nvPr/>
          </p:nvSpPr>
          <p:spPr>
            <a:xfrm>
              <a:off x="8924" y="5313"/>
              <a:ext cx="2645" cy="2751"/>
            </a:xfrm>
            <a:prstGeom prst="ellipse">
              <a:avLst/>
            </a:prstGeom>
            <a:grpFill/>
            <a:ln>
              <a:noFill/>
            </a:ln>
            <a:effectLst>
              <a:glow rad="203200">
                <a:srgbClr val="FFDFDF">
                  <a:alpha val="40000"/>
                </a:srgbClr>
              </a:glow>
              <a:outerShdw blurRad="50800" algn="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  <p:sp>
          <p:nvSpPr>
            <p:cNvPr id="40" name="Oval 39"/>
            <p:cNvSpPr/>
            <p:nvPr/>
          </p:nvSpPr>
          <p:spPr>
            <a:xfrm>
              <a:off x="14610" y="8837"/>
              <a:ext cx="2148" cy="2235"/>
            </a:xfrm>
            <a:prstGeom prst="ellipse">
              <a:avLst/>
            </a:prstGeom>
            <a:grpFill/>
            <a:ln>
              <a:noFill/>
            </a:ln>
            <a:effectLst>
              <a:glow rad="203200">
                <a:srgbClr val="FFDFDF">
                  <a:alpha val="40000"/>
                </a:srgbClr>
              </a:glow>
              <a:outerShdw blurRad="50800" algn="l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u="sng"/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11"/>
          <p:cNvSpPr txBox="1"/>
          <p:nvPr/>
        </p:nvSpPr>
        <p:spPr>
          <a:xfrm>
            <a:off x="1080770" y="1094611"/>
            <a:ext cx="10888345" cy="61912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no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to an interview with three teenagers about life in their cities. Decide if the statements are true (T) or false (F).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77850" y="1190153"/>
            <a:ext cx="502920" cy="532450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41" name="TextBox 16"/>
          <p:cNvSpPr txBox="1"/>
          <p:nvPr/>
        </p:nvSpPr>
        <p:spPr>
          <a:xfrm>
            <a:off x="630888" y="108549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246944918"/>
              </p:ext>
            </p:extLst>
          </p:nvPr>
        </p:nvGraphicFramePr>
        <p:xfrm>
          <a:off x="577850" y="2418529"/>
          <a:ext cx="10545251" cy="3693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80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3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11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54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dirty="0"/>
                    </a:p>
                  </a:txBody>
                  <a:tcPr>
                    <a:solidFill>
                      <a:srgbClr val="E9DE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T</a:t>
                      </a:r>
                    </a:p>
                  </a:txBody>
                  <a:tcPr>
                    <a:solidFill>
                      <a:srgbClr val="E9DED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chemeClr val="tx1"/>
                          </a:solidFill>
                        </a:rPr>
                        <a:t>F</a:t>
                      </a:r>
                    </a:p>
                  </a:txBody>
                  <a:tcPr>
                    <a:solidFill>
                      <a:srgbClr val="E9DED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4622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 dirty="0">
                          <a:solidFill>
                            <a:srgbClr val="F26548"/>
                          </a:solidFill>
                        </a:rPr>
                        <a:t>1.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There are many facilities for public use in Tom’s city</a:t>
                      </a:r>
                    </a:p>
                  </a:txBody>
                  <a:tcP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6948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 dirty="0">
                          <a:solidFill>
                            <a:srgbClr val="F26548"/>
                          </a:solidFill>
                        </a:rPr>
                        <a:t>2.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Elena likes spending her free time in shopping malls.</a:t>
                      </a:r>
                    </a:p>
                  </a:txBody>
                  <a:tcP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/>
                    </a:p>
                  </a:txBody>
                  <a:tcPr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7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 dirty="0">
                          <a:solidFill>
                            <a:srgbClr val="F26548"/>
                          </a:solidFill>
                        </a:rPr>
                        <a:t>3.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Food stalls are not popular in Chi’s city</a:t>
                      </a:r>
                    </a:p>
                  </a:txBody>
                  <a:tcP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886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 dirty="0">
                          <a:solidFill>
                            <a:srgbClr val="F26548"/>
                          </a:solidFill>
                        </a:rPr>
                        <a:t>4. </a:t>
                      </a:r>
                      <a:r>
                        <a:rPr lang="en-US" sz="3000" dirty="0">
                          <a:solidFill>
                            <a:schemeClr val="tx1"/>
                          </a:solidFill>
                        </a:rPr>
                        <a:t>In Chi’s city, many teens like street food more than food prepared at home.</a:t>
                      </a:r>
                    </a:p>
                  </a:txBody>
                  <a:tcP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rgbClr val="F3EEE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rgbClr val="F3EE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D4A8BC12-D15E-A078-69E0-DA1EA14425D2}"/>
              </a:ext>
            </a:extLst>
          </p:cNvPr>
          <p:cNvGrpSpPr/>
          <p:nvPr/>
        </p:nvGrpSpPr>
        <p:grpSpPr>
          <a:xfrm>
            <a:off x="-3517" y="1929"/>
            <a:ext cx="12192000" cy="1083309"/>
            <a:chOff x="7620" y="-7620"/>
            <a:chExt cx="12192000" cy="1083309"/>
          </a:xfrm>
        </p:grpSpPr>
        <p:sp>
          <p:nvSpPr>
            <p:cNvPr id="4" name="Round Single Corner Rectangle 25">
              <a:extLst>
                <a:ext uri="{FF2B5EF4-FFF2-40B4-BE49-F238E27FC236}">
                  <a16:creationId xmlns:a16="http://schemas.microsoft.com/office/drawing/2014/main" id="{F966D9A1-AA8D-62EC-CD22-996516C45FAA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6">
              <a:extLst>
                <a:ext uri="{FF2B5EF4-FFF2-40B4-BE49-F238E27FC236}">
                  <a16:creationId xmlns:a16="http://schemas.microsoft.com/office/drawing/2014/main" id="{B0D3BC04-A3BE-5BEA-7563-59CC0E8A8E24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27">
              <a:extLst>
                <a:ext uri="{FF2B5EF4-FFF2-40B4-BE49-F238E27FC236}">
                  <a16:creationId xmlns:a16="http://schemas.microsoft.com/office/drawing/2014/main" id="{FDD212A8-8C9C-9A11-F343-583B6D653E5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C903A8A-2706-5B12-A4B2-C9A017DD48E8}"/>
              </a:ext>
            </a:extLst>
          </p:cNvPr>
          <p:cNvSpPr txBox="1"/>
          <p:nvPr/>
        </p:nvSpPr>
        <p:spPr>
          <a:xfrm>
            <a:off x="487045" y="194945"/>
            <a:ext cx="34723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AB5162B-72D7-E09B-0459-57F08D6958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91" y="3070933"/>
            <a:ext cx="567866" cy="5678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F4BF1D6-6706-B44C-E1B4-12CFF97B4E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58" y="3717625"/>
            <a:ext cx="567866" cy="56786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4E7F105-8706-AFE0-BAC0-AAD2650A4B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058" y="4413552"/>
            <a:ext cx="567866" cy="56786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AFD65CE-1533-E695-430B-444D03D9C5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291" y="5195523"/>
            <a:ext cx="567866" cy="567866"/>
          </a:xfrm>
          <a:prstGeom prst="rect">
            <a:avLst/>
          </a:prstGeom>
        </p:spPr>
      </p:pic>
      <p:pic>
        <p:nvPicPr>
          <p:cNvPr id="27" name="012">
            <a:hlinkClick r:id="" action="ppaction://media"/>
            <a:extLst>
              <a:ext uri="{FF2B5EF4-FFF2-40B4-BE49-F238E27FC236}">
                <a16:creationId xmlns:a16="http://schemas.microsoft.com/office/drawing/2014/main" id="{E334A214-616D-63B3-9277-A2DE1CA05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6222" y="1800588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1269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B7A2C978-EA63-5243-0D90-A4E857A0C5FF}"/>
              </a:ext>
            </a:extLst>
          </p:cNvPr>
          <p:cNvSpPr txBox="1"/>
          <p:nvPr/>
        </p:nvSpPr>
        <p:spPr>
          <a:xfrm>
            <a:off x="487045" y="1748112"/>
            <a:ext cx="10888344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1.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Where might this interview come from?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 chat show.	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 documentary.	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The daily news.</a:t>
            </a:r>
          </a:p>
          <a:p>
            <a:endParaRPr lang="en-US" sz="3000" b="0" i="0" dirty="0">
              <a:solidFill>
                <a:srgbClr val="242021"/>
              </a:solidFill>
              <a:effectLst/>
            </a:endParaRPr>
          </a:p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2.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What is a problem in Tom’s city?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Some buses don’t have air-conditioners.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There are no parks.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Some roads are too wide.</a:t>
            </a:r>
            <a:r>
              <a:rPr lang="en-US" sz="3000" dirty="0"/>
              <a:t>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99185" y="1149780"/>
            <a:ext cx="108883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Listen again. 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Oval 3"/>
          <p:cNvSpPr/>
          <p:nvPr/>
        </p:nvSpPr>
        <p:spPr>
          <a:xfrm>
            <a:off x="459485" y="2244309"/>
            <a:ext cx="502606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295358-9499-7591-E86B-656EDCF79DB7}"/>
              </a:ext>
            </a:extLst>
          </p:cNvPr>
          <p:cNvGrpSpPr/>
          <p:nvPr/>
        </p:nvGrpSpPr>
        <p:grpSpPr>
          <a:xfrm>
            <a:off x="-3517" y="1929"/>
            <a:ext cx="12192000" cy="1083309"/>
            <a:chOff x="7620" y="-7620"/>
            <a:chExt cx="12192000" cy="1083309"/>
          </a:xfrm>
        </p:grpSpPr>
        <p:sp>
          <p:nvSpPr>
            <p:cNvPr id="7" name="Round Single Corner Rectangle 25">
              <a:extLst>
                <a:ext uri="{FF2B5EF4-FFF2-40B4-BE49-F238E27FC236}">
                  <a16:creationId xmlns:a16="http://schemas.microsoft.com/office/drawing/2014/main" id="{11A49AED-623F-3A52-7476-BF18FC42B196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26">
              <a:extLst>
                <a:ext uri="{FF2B5EF4-FFF2-40B4-BE49-F238E27FC236}">
                  <a16:creationId xmlns:a16="http://schemas.microsoft.com/office/drawing/2014/main" id="{0897537F-699B-406F-AF54-4BC93791EE8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27">
              <a:extLst>
                <a:ext uri="{FF2B5EF4-FFF2-40B4-BE49-F238E27FC236}">
                  <a16:creationId xmlns:a16="http://schemas.microsoft.com/office/drawing/2014/main" id="{D6203B9A-AC6D-AE1E-9A9E-4CDAAE48B4C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3B55BE-1D14-E2C1-4EF2-484C9EA4EB4E}"/>
              </a:ext>
            </a:extLst>
          </p:cNvPr>
          <p:cNvSpPr txBox="1"/>
          <p:nvPr/>
        </p:nvSpPr>
        <p:spPr>
          <a:xfrm>
            <a:off x="487045" y="194945"/>
            <a:ext cx="34723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pic>
        <p:nvPicPr>
          <p:cNvPr id="18" name="013">
            <a:hlinkClick r:id="" action="ppaction://media"/>
            <a:extLst>
              <a:ext uri="{FF2B5EF4-FFF2-40B4-BE49-F238E27FC236}">
                <a16:creationId xmlns:a16="http://schemas.microsoft.com/office/drawing/2014/main" id="{8090F931-82B0-F04D-7AC7-F1E58BC051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88047" y="1129876"/>
            <a:ext cx="609600" cy="609600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328A65ED-ED6B-1421-0A12-610ABDFF02A5}"/>
              </a:ext>
            </a:extLst>
          </p:cNvPr>
          <p:cNvSpPr/>
          <p:nvPr/>
        </p:nvSpPr>
        <p:spPr>
          <a:xfrm>
            <a:off x="445512" y="4525867"/>
            <a:ext cx="502606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4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4" grpId="0" bldLvl="0" animBg="1"/>
      <p:bldP spid="4" grpId="1" animBg="1"/>
      <p:bldP spid="19" grpId="0" bldLvl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9185" y="1149780"/>
            <a:ext cx="1088834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Listen again. Choose the correct answer A, B, or C.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103" y="11298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0272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F295358-9499-7591-E86B-656EDCF79DB7}"/>
              </a:ext>
            </a:extLst>
          </p:cNvPr>
          <p:cNvGrpSpPr/>
          <p:nvPr/>
        </p:nvGrpSpPr>
        <p:grpSpPr>
          <a:xfrm>
            <a:off x="-3517" y="1929"/>
            <a:ext cx="12192000" cy="1083309"/>
            <a:chOff x="7620" y="-7620"/>
            <a:chExt cx="12192000" cy="1083309"/>
          </a:xfrm>
        </p:grpSpPr>
        <p:sp>
          <p:nvSpPr>
            <p:cNvPr id="7" name="Round Single Corner Rectangle 25">
              <a:extLst>
                <a:ext uri="{FF2B5EF4-FFF2-40B4-BE49-F238E27FC236}">
                  <a16:creationId xmlns:a16="http://schemas.microsoft.com/office/drawing/2014/main" id="{11A49AED-623F-3A52-7476-BF18FC42B196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ound Single Corner Rectangle 26">
              <a:extLst>
                <a:ext uri="{FF2B5EF4-FFF2-40B4-BE49-F238E27FC236}">
                  <a16:creationId xmlns:a16="http://schemas.microsoft.com/office/drawing/2014/main" id="{0897537F-699B-406F-AF54-4BC93791EE8C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27">
              <a:extLst>
                <a:ext uri="{FF2B5EF4-FFF2-40B4-BE49-F238E27FC236}">
                  <a16:creationId xmlns:a16="http://schemas.microsoft.com/office/drawing/2014/main" id="{D6203B9A-AC6D-AE1E-9A9E-4CDAAE48B4C0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13B55BE-1D14-E2C1-4EF2-484C9EA4EB4E}"/>
              </a:ext>
            </a:extLst>
          </p:cNvPr>
          <p:cNvSpPr txBox="1"/>
          <p:nvPr/>
        </p:nvSpPr>
        <p:spPr>
          <a:xfrm>
            <a:off x="487045" y="194945"/>
            <a:ext cx="34723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A2C978-EA63-5243-0D90-A4E857A0C5FF}"/>
              </a:ext>
            </a:extLst>
          </p:cNvPr>
          <p:cNvSpPr txBox="1"/>
          <p:nvPr/>
        </p:nvSpPr>
        <p:spPr>
          <a:xfrm>
            <a:off x="487045" y="1748112"/>
            <a:ext cx="108883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3.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What change does Elena suggest for her city?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A new shopping mall.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More free sports facilities.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More modern sports </a:t>
            </a:r>
            <a:r>
              <a:rPr lang="en-US" sz="3000" b="0" i="0" dirty="0" err="1">
                <a:solidFill>
                  <a:srgbClr val="242021"/>
                </a:solidFill>
                <a:effectLst/>
              </a:rPr>
              <a:t>centres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.</a:t>
            </a:r>
          </a:p>
          <a:p>
            <a:endParaRPr lang="en-US" sz="3000" b="0" i="0" dirty="0">
              <a:solidFill>
                <a:srgbClr val="242021"/>
              </a:solidFill>
              <a:effectLst/>
            </a:endParaRPr>
          </a:p>
          <a:p>
            <a:r>
              <a:rPr lang="en-US" sz="3000" b="1" i="0" dirty="0">
                <a:solidFill>
                  <a:srgbClr val="F26548"/>
                </a:solidFill>
                <a:effectLst/>
              </a:rPr>
              <a:t>4.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Chi thinks that </a:t>
            </a:r>
            <a:r>
              <a:rPr lang="en-US" sz="3000" b="0" i="0" dirty="0">
                <a:solidFill>
                  <a:srgbClr val="949599"/>
                </a:solidFill>
                <a:effectLst/>
              </a:rPr>
              <a:t>______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should tell teens about the drawbacks of street food.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A.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parents and the city council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B.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the city council and schools</a:t>
            </a:r>
          </a:p>
          <a:p>
            <a:r>
              <a:rPr lang="en-US" sz="3000" b="0" i="0" dirty="0">
                <a:solidFill>
                  <a:srgbClr val="1FB0E6"/>
                </a:solidFill>
                <a:effectLst/>
              </a:rPr>
              <a:t>C. </a:t>
            </a:r>
            <a:r>
              <a:rPr lang="en-US" sz="3000" b="0" i="0" dirty="0">
                <a:solidFill>
                  <a:srgbClr val="242021"/>
                </a:solidFill>
                <a:effectLst/>
              </a:rPr>
              <a:t>parents and schools</a:t>
            </a:r>
            <a:r>
              <a:rPr lang="en-US" sz="3000" dirty="0"/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112156C-1A92-EEF4-309B-7B0D4D215A42}"/>
              </a:ext>
            </a:extLst>
          </p:cNvPr>
          <p:cNvSpPr/>
          <p:nvPr/>
        </p:nvSpPr>
        <p:spPr>
          <a:xfrm>
            <a:off x="445512" y="2697070"/>
            <a:ext cx="502606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3C3F0F6-4006-6E86-81FB-F0044851B644}"/>
              </a:ext>
            </a:extLst>
          </p:cNvPr>
          <p:cNvSpPr/>
          <p:nvPr/>
        </p:nvSpPr>
        <p:spPr>
          <a:xfrm>
            <a:off x="437561" y="5878069"/>
            <a:ext cx="502606" cy="508000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241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3" grpId="0" bldLvl="0" animBg="1"/>
      <p:bldP spid="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697865" y="1150620"/>
            <a:ext cx="109347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Work in pairs and recall information about Tom, Elena and Chi. 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10565" y="1734185"/>
            <a:ext cx="1093470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635" indent="-635"/>
            <a:r>
              <a:rPr lang="en-US" sz="3200" b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Note down the answers to the questions: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006824"/>
              </p:ext>
            </p:extLst>
          </p:nvPr>
        </p:nvGraphicFramePr>
        <p:xfrm>
          <a:off x="309298" y="2456436"/>
          <a:ext cx="11249428" cy="3885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8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649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54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9888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000" dirty="0"/>
                    </a:p>
                  </a:txBody>
                  <a:tcPr>
                    <a:solidFill>
                      <a:srgbClr val="B0926A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l"/>
                      <a:r>
                        <a:rPr lang="en-US" sz="3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What does each person like about life in their city?</a:t>
                      </a:r>
                    </a:p>
                  </a:txBody>
                  <a:tcPr>
                    <a:solidFill>
                      <a:srgbClr val="B0926A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l"/>
                      <a:r>
                        <a:rPr lang="en-US" sz="30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  <a:sym typeface="+mn-ea"/>
                        </a:rPr>
                        <a:t>What does each person dislike about life in their city?</a:t>
                      </a:r>
                    </a:p>
                  </a:txBody>
                  <a:tcPr>
                    <a:solidFill>
                      <a:srgbClr val="B092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410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000" b="1" dirty="0">
                          <a:solidFill>
                            <a:schemeClr val="tx1"/>
                          </a:solidFill>
                        </a:rPr>
                        <a:t>Tom</a:t>
                      </a:r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/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/>
                    </a:p>
                  </a:txBody>
                  <a:tcPr>
                    <a:solidFill>
                      <a:srgbClr val="E1C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53465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Elena</a:t>
                      </a:r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/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/>
                    </a:p>
                  </a:txBody>
                  <a:tcPr>
                    <a:solidFill>
                      <a:srgbClr val="E1C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9120"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</a:rPr>
                        <a:t>Chi</a:t>
                      </a:r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/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sz="3000" dirty="0"/>
                    </a:p>
                  </a:txBody>
                  <a:tcPr>
                    <a:solidFill>
                      <a:srgbClr val="E1C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1D5E3B9C-77A3-5816-2870-949888D2B72E}"/>
              </a:ext>
            </a:extLst>
          </p:cNvPr>
          <p:cNvGrpSpPr/>
          <p:nvPr/>
        </p:nvGrpSpPr>
        <p:grpSpPr>
          <a:xfrm>
            <a:off x="-3517" y="1929"/>
            <a:ext cx="12192000" cy="1083309"/>
            <a:chOff x="7620" y="-7620"/>
            <a:chExt cx="12192000" cy="1083309"/>
          </a:xfrm>
        </p:grpSpPr>
        <p:sp>
          <p:nvSpPr>
            <p:cNvPr id="3" name="Round Single Corner Rectangle 25">
              <a:extLst>
                <a:ext uri="{FF2B5EF4-FFF2-40B4-BE49-F238E27FC236}">
                  <a16:creationId xmlns:a16="http://schemas.microsoft.com/office/drawing/2014/main" id="{D4921F07-A72F-E68B-3596-BF9DD72873BF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ound Single Corner Rectangle 26">
              <a:extLst>
                <a:ext uri="{FF2B5EF4-FFF2-40B4-BE49-F238E27FC236}">
                  <a16:creationId xmlns:a16="http://schemas.microsoft.com/office/drawing/2014/main" id="{E899DEE1-BCAE-916C-8851-EA80E8839926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27">
              <a:extLst>
                <a:ext uri="{FF2B5EF4-FFF2-40B4-BE49-F238E27FC236}">
                  <a16:creationId xmlns:a16="http://schemas.microsoft.com/office/drawing/2014/main" id="{E840FA55-C830-13E9-CC5B-5E620153AD59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6613CDE-6209-5DDD-EE9F-271DF065BE8A}"/>
              </a:ext>
            </a:extLst>
          </p:cNvPr>
          <p:cNvSpPr txBox="1"/>
          <p:nvPr/>
        </p:nvSpPr>
        <p:spPr>
          <a:xfrm>
            <a:off x="478166" y="160399"/>
            <a:ext cx="54254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TRANSITION ACTIVITY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034466"/>
              </p:ext>
            </p:extLst>
          </p:nvPr>
        </p:nvGraphicFramePr>
        <p:xfrm>
          <a:off x="226083" y="1223299"/>
          <a:ext cx="11467465" cy="5502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60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394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24488"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3000">
                        <a:latin typeface="+mn-lt"/>
                      </a:endParaRPr>
                    </a:p>
                  </a:txBody>
                  <a:tcPr>
                    <a:solidFill>
                      <a:srgbClr val="B0926A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l"/>
                      <a:r>
                        <a:rPr lang="en-US" sz="3000" dirty="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  <a:sym typeface="+mn-ea"/>
                        </a:rPr>
                        <a:t>What does each person like about their city life?</a:t>
                      </a:r>
                    </a:p>
                  </a:txBody>
                  <a:tcPr>
                    <a:solidFill>
                      <a:srgbClr val="B0926A"/>
                    </a:solidFill>
                  </a:tcPr>
                </a:tc>
                <a:tc>
                  <a:txBody>
                    <a:bodyPr/>
                    <a:lstStyle/>
                    <a:p>
                      <a:pPr marL="635" indent="-635" algn="l"/>
                      <a:r>
                        <a:rPr lang="en-US" sz="3000">
                          <a:solidFill>
                            <a:schemeClr val="bg1"/>
                          </a:solidFill>
                          <a:latin typeface="+mn-lt"/>
                          <a:cs typeface="Calibri" panose="020F0502020204030204" pitchFamily="34" charset="0"/>
                          <a:sym typeface="+mn-ea"/>
                        </a:rPr>
                        <a:t>What does each person dislike about their city life?</a:t>
                      </a:r>
                    </a:p>
                  </a:txBody>
                  <a:tcPr>
                    <a:solidFill>
                      <a:srgbClr val="B092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9282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  <a:latin typeface="+mn-lt"/>
                        </a:rPr>
                        <a:t>Tom</a:t>
                      </a:r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3000">
                        <a:latin typeface="+mn-lt"/>
                      </a:endParaRPr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3000">
                        <a:latin typeface="+mn-lt"/>
                      </a:endParaRPr>
                    </a:p>
                    <a:p>
                      <a:pPr algn="l">
                        <a:buNone/>
                      </a:pPr>
                      <a:endParaRPr lang="en-US" sz="3000">
                        <a:latin typeface="+mn-lt"/>
                      </a:endParaRPr>
                    </a:p>
                    <a:p>
                      <a:pPr algn="l">
                        <a:buNone/>
                      </a:pPr>
                      <a:endParaRPr lang="en-US" sz="3000">
                        <a:latin typeface="+mn-lt"/>
                      </a:endParaRPr>
                    </a:p>
                  </a:txBody>
                  <a:tcPr>
                    <a:solidFill>
                      <a:srgbClr val="E1C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9282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  <a:latin typeface="+mn-lt"/>
                        </a:rPr>
                        <a:t>Elena</a:t>
                      </a:r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3000">
                        <a:latin typeface="+mn-lt"/>
                      </a:endParaRPr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3000">
                        <a:latin typeface="+mn-lt"/>
                      </a:endParaRPr>
                    </a:p>
                    <a:p>
                      <a:pPr algn="l">
                        <a:buNone/>
                      </a:pPr>
                      <a:endParaRPr lang="en-US" sz="3000">
                        <a:latin typeface="+mn-lt"/>
                      </a:endParaRPr>
                    </a:p>
                    <a:p>
                      <a:pPr algn="l">
                        <a:buNone/>
                      </a:pPr>
                      <a:endParaRPr lang="en-US" sz="3000">
                        <a:latin typeface="+mn-lt"/>
                      </a:endParaRPr>
                    </a:p>
                  </a:txBody>
                  <a:tcPr>
                    <a:solidFill>
                      <a:srgbClr val="E1C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92826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3000" b="1">
                          <a:solidFill>
                            <a:schemeClr val="tx1"/>
                          </a:solidFill>
                          <a:latin typeface="+mn-lt"/>
                        </a:rPr>
                        <a:t>Chi</a:t>
                      </a:r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3000">
                        <a:latin typeface="+mn-lt"/>
                      </a:endParaRPr>
                    </a:p>
                  </a:txBody>
                  <a:tcPr>
                    <a:solidFill>
                      <a:srgbClr val="E1C78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endParaRPr lang="en-US" sz="3000" dirty="0">
                        <a:latin typeface="+mn-lt"/>
                      </a:endParaRPr>
                    </a:p>
                    <a:p>
                      <a:pPr algn="l">
                        <a:buNone/>
                      </a:pPr>
                      <a:endParaRPr lang="en-US" sz="3000" dirty="0">
                        <a:latin typeface="+mn-lt"/>
                      </a:endParaRPr>
                    </a:p>
                    <a:p>
                      <a:pPr algn="l">
                        <a:buNone/>
                      </a:pPr>
                      <a:endParaRPr lang="en-US" sz="3000" dirty="0">
                        <a:latin typeface="+mn-lt"/>
                      </a:endParaRPr>
                    </a:p>
                  </a:txBody>
                  <a:tcPr>
                    <a:solidFill>
                      <a:srgbClr val="E1C78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8" name="Text Box 17"/>
          <p:cNvSpPr txBox="1"/>
          <p:nvPr/>
        </p:nvSpPr>
        <p:spPr>
          <a:xfrm>
            <a:off x="1416481" y="2377105"/>
            <a:ext cx="4487168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0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has good parks, libraries, and cinemas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6511548" y="2255075"/>
            <a:ext cx="474980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0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traffic is getting worse. The buses are quite old and uncomfortable.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416481" y="3933368"/>
            <a:ext cx="5080000" cy="55399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30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There is a shopping mall.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6511548" y="3748702"/>
            <a:ext cx="484378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0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shopping mall </a:t>
            </a:r>
            <a:r>
              <a:rPr lang="en-US" sz="300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very costly.</a:t>
            </a:r>
          </a:p>
          <a:p>
            <a:pPr indent="0"/>
            <a:r>
              <a:rPr lang="en-US" sz="30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 lacks free sport facilities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416481" y="5220273"/>
            <a:ext cx="5080000" cy="147732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r>
              <a:rPr lang="en-US" sz="30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It’s really convenient. There are food stalls at almost all street corners.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6511548" y="5220273"/>
            <a:ext cx="4607560" cy="147732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0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 teens like street food and are too lazy to cook on their own.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9A983-88AE-C8AE-D70D-2F8ED004C7A0}"/>
              </a:ext>
            </a:extLst>
          </p:cNvPr>
          <p:cNvGrpSpPr/>
          <p:nvPr/>
        </p:nvGrpSpPr>
        <p:grpSpPr>
          <a:xfrm>
            <a:off x="-3517" y="1929"/>
            <a:ext cx="12192000" cy="1083309"/>
            <a:chOff x="7620" y="-7620"/>
            <a:chExt cx="12192000" cy="1083309"/>
          </a:xfrm>
        </p:grpSpPr>
        <p:sp>
          <p:nvSpPr>
            <p:cNvPr id="9" name="Round Single Corner Rectangle 25">
              <a:extLst>
                <a:ext uri="{FF2B5EF4-FFF2-40B4-BE49-F238E27FC236}">
                  <a16:creationId xmlns:a16="http://schemas.microsoft.com/office/drawing/2014/main" id="{85AE562D-7954-F8BA-495F-05E7D0A90322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6">
              <a:extLst>
                <a:ext uri="{FF2B5EF4-FFF2-40B4-BE49-F238E27FC236}">
                  <a16:creationId xmlns:a16="http://schemas.microsoft.com/office/drawing/2014/main" id="{27C2DF8F-246C-964B-30D0-EFFB9A65AF44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ound Single Corner Rectangle 27">
              <a:extLst>
                <a:ext uri="{FF2B5EF4-FFF2-40B4-BE49-F238E27FC236}">
                  <a16:creationId xmlns:a16="http://schemas.microsoft.com/office/drawing/2014/main" id="{C4ADC768-5FDE-3CA4-C9C6-40C5BFF6989A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23DB04E-FB32-8B2A-BCE2-7CC0935DFC00}"/>
              </a:ext>
            </a:extLst>
          </p:cNvPr>
          <p:cNvSpPr txBox="1"/>
          <p:nvPr/>
        </p:nvSpPr>
        <p:spPr>
          <a:xfrm>
            <a:off x="478166" y="160399"/>
            <a:ext cx="542548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TRANSITION ACTIVITY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2" grpId="0"/>
      <p:bldP spid="2" grpId="1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17" y="1929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288415"/>
            <a:ext cx="10888345" cy="5219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Put the phrases from the box in the correct column.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8103" y="1345776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0888" y="1243136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45" y="194945"/>
            <a:ext cx="34723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883191375"/>
              </p:ext>
            </p:extLst>
          </p:nvPr>
        </p:nvGraphicFramePr>
        <p:xfrm>
          <a:off x="601345" y="4032885"/>
          <a:ext cx="11079480" cy="257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9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What I like about city life</a:t>
                      </a:r>
                    </a:p>
                  </a:txBody>
                  <a:tcPr>
                    <a:solidFill>
                      <a:srgbClr val="93AB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What I dislike about city life</a:t>
                      </a:r>
                    </a:p>
                  </a:txBody>
                  <a:tcPr>
                    <a:solidFill>
                      <a:srgbClr val="FD8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4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178932129"/>
              </p:ext>
            </p:extLst>
          </p:nvPr>
        </p:nvGraphicFramePr>
        <p:xfrm>
          <a:off x="2127250" y="1765935"/>
          <a:ext cx="7998460" cy="183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8399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/>
                        <a:t>too much noise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/>
                        <a:t>good health service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/>
                        <a:t> high crime rate 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/>
                        <a:t>beautiful buildings </a:t>
                      </a:r>
                    </a:p>
                  </a:txBody>
                  <a:tcPr>
                    <a:solidFill>
                      <a:srgbClr val="B092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sym typeface="+mn-ea"/>
                        </a:rPr>
                        <a:t> easy shopping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>
                          <a:sym typeface="+mn-ea"/>
                        </a:rPr>
                        <a:t>air pollution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>
                          <a:sym typeface="+mn-ea"/>
                        </a:rPr>
                        <a:t>heavy traffic 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>
                          <a:sym typeface="+mn-ea"/>
                        </a:rPr>
                        <a:t>green space</a:t>
                      </a:r>
                      <a:endParaRPr lang="en-US" sz="2800" dirty="0"/>
                    </a:p>
                  </a:txBody>
                  <a:tcPr>
                    <a:solidFill>
                      <a:srgbClr val="B092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347" y="63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45" y="194945"/>
            <a:ext cx="373253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/>
          <p:nvPr>
            <p:extLst>
              <p:ext uri="{D42A27DB-BD31-4B8C-83A1-F6EECF244321}">
                <p14:modId xmlns:p14="http://schemas.microsoft.com/office/powerpoint/2010/main" val="2306151031"/>
              </p:ext>
            </p:extLst>
          </p:nvPr>
        </p:nvGraphicFramePr>
        <p:xfrm>
          <a:off x="601345" y="3529965"/>
          <a:ext cx="1107948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39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39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What I like about city life</a:t>
                      </a:r>
                    </a:p>
                  </a:txBody>
                  <a:tcPr>
                    <a:solidFill>
                      <a:srgbClr val="93ABD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/>
                        <a:t>What I dislike about city life</a:t>
                      </a:r>
                    </a:p>
                  </a:txBody>
                  <a:tcPr>
                    <a:solidFill>
                      <a:srgbClr val="FD8C0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644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3200" dirty="0"/>
                    </a:p>
                    <a:p>
                      <a:pPr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buNone/>
                      </a:pPr>
                      <a:endParaRPr lang="en-US" sz="3200" dirty="0"/>
                    </a:p>
                    <a:p>
                      <a:pPr algn="just">
                        <a:buNone/>
                      </a:pPr>
                      <a:endParaRPr lang="en-US" sz="3200" dirty="0"/>
                    </a:p>
                    <a:p>
                      <a:pPr algn="just">
                        <a:buNone/>
                      </a:pPr>
                      <a:endParaRPr lang="en-US" sz="3200" dirty="0"/>
                    </a:p>
                    <a:p>
                      <a:pPr algn="just">
                        <a:buNone/>
                      </a:pPr>
                      <a:endParaRPr lang="en-US" sz="3200" dirty="0"/>
                    </a:p>
                    <a:p>
                      <a:pPr algn="just">
                        <a:buNone/>
                      </a:pPr>
                      <a:endParaRPr lang="en-US" sz="32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" name="Table 1"/>
          <p:cNvGraphicFramePr/>
          <p:nvPr>
            <p:extLst>
              <p:ext uri="{D42A27DB-BD31-4B8C-83A1-F6EECF244321}">
                <p14:modId xmlns:p14="http://schemas.microsoft.com/office/powerpoint/2010/main" val="3117609974"/>
              </p:ext>
            </p:extLst>
          </p:nvPr>
        </p:nvGraphicFramePr>
        <p:xfrm>
          <a:off x="2011680" y="1203960"/>
          <a:ext cx="7998460" cy="18307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58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2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307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/>
                        <a:t>too much noise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/>
                        <a:t>good health service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/>
                        <a:t> high crime rate 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/>
                        <a:t>beautiful buildings </a:t>
                      </a:r>
                    </a:p>
                  </a:txBody>
                  <a:tcPr>
                    <a:solidFill>
                      <a:srgbClr val="B0926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2800" dirty="0">
                          <a:sym typeface="+mn-ea"/>
                        </a:rPr>
                        <a:t> easy shopping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>
                          <a:sym typeface="+mn-ea"/>
                        </a:rPr>
                        <a:t>air pollution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>
                          <a:sym typeface="+mn-ea"/>
                        </a:rPr>
                        <a:t>heavy traffic </a:t>
                      </a:r>
                    </a:p>
                    <a:p>
                      <a:pPr algn="ctr">
                        <a:buNone/>
                      </a:pPr>
                      <a:r>
                        <a:rPr lang="en-US" sz="2800" dirty="0">
                          <a:sym typeface="+mn-ea"/>
                        </a:rPr>
                        <a:t>green space</a:t>
                      </a:r>
                      <a:endParaRPr lang="en-US" sz="2800" dirty="0"/>
                    </a:p>
                  </a:txBody>
                  <a:tcPr>
                    <a:solidFill>
                      <a:srgbClr val="B092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 Box 17"/>
          <p:cNvSpPr txBox="1"/>
          <p:nvPr/>
        </p:nvSpPr>
        <p:spPr>
          <a:xfrm>
            <a:off x="1309371" y="4173159"/>
            <a:ext cx="2767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easy shopping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309371" y="5729709"/>
            <a:ext cx="232727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green space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311116" y="5237706"/>
            <a:ext cx="3328670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beautiful buildings 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309371" y="4668459"/>
            <a:ext cx="43414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 health service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519988" y="4173159"/>
            <a:ext cx="2767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too much noise 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7519988" y="5718686"/>
            <a:ext cx="2767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heavy traffic 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7519988" y="4668459"/>
            <a:ext cx="2767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air pollution 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7519988" y="5237705"/>
            <a:ext cx="2767965" cy="5835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sz="3200" b="0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crime rate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3" grpId="0"/>
      <p:bldP spid="3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347" y="63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80770" y="1129665"/>
            <a:ext cx="10206355" cy="9531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a paragraph (about 100 words) about what you like or dislike about living in a city. You can use the ideas in 4 or your own ideas.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46" y="129279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31" y="1190152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46" y="194945"/>
            <a:ext cx="49707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936866" y="2082800"/>
            <a:ext cx="1739265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</a:rPr>
              <a:t>Outline: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2889885" y="2278380"/>
            <a:ext cx="7050405" cy="45231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r>
              <a:rPr lang="en-US" sz="3200" dirty="0"/>
              <a:t>I love / dislike city life. First, __________</a:t>
            </a:r>
          </a:p>
          <a:p>
            <a:r>
              <a:rPr lang="en-US" sz="3200" dirty="0"/>
              <a:t>______________________________</a:t>
            </a:r>
          </a:p>
          <a:p>
            <a:r>
              <a:rPr lang="en-US" sz="3200" dirty="0"/>
              <a:t>Second, _______________________</a:t>
            </a:r>
          </a:p>
          <a:p>
            <a:r>
              <a:rPr lang="en-US" sz="3200" dirty="0"/>
              <a:t>______________________________</a:t>
            </a:r>
          </a:p>
          <a:p>
            <a:r>
              <a:rPr lang="en-US" sz="3200" dirty="0"/>
              <a:t>______________________________</a:t>
            </a:r>
          </a:p>
          <a:p>
            <a:r>
              <a:rPr lang="en-US" sz="3200" dirty="0"/>
              <a:t>Third, _________________________</a:t>
            </a:r>
          </a:p>
          <a:p>
            <a:r>
              <a:rPr lang="en-US" sz="3200" dirty="0"/>
              <a:t>______________________________</a:t>
            </a:r>
          </a:p>
          <a:p>
            <a:r>
              <a:rPr lang="en-US" sz="3200" dirty="0"/>
              <a:t>In conclusion, ___________________</a:t>
            </a:r>
          </a:p>
          <a:p>
            <a:r>
              <a:rPr lang="en-US" sz="3200" dirty="0"/>
              <a:t>______________________________.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4347" y="635"/>
            <a:ext cx="12192000" cy="1083309"/>
            <a:chOff x="7620" y="-7620"/>
            <a:chExt cx="12192000" cy="1083309"/>
          </a:xfrm>
        </p:grpSpPr>
        <p:sp>
          <p:nvSpPr>
            <p:cNvPr id="26" name="Round Single Corner Rectangle 25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ound Single Corner Rectangle 27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8527" y="1229995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46" y="194945"/>
            <a:ext cx="481838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WRITING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91501" y="1739610"/>
            <a:ext cx="11800303" cy="50167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200" b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 love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city life. </a:t>
            </a:r>
            <a:r>
              <a:rPr lang="en-US" sz="3200" b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First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it is very convenient to live in the city. The public transport system reaches almost all areas of the city, so it is easy for me to get around. </a:t>
            </a:r>
            <a:r>
              <a:rPr lang="en-US" sz="3200" b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addition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there are many shops that sell all kinds of goods, so I can buy almost everything I need. </a:t>
            </a:r>
            <a:r>
              <a:rPr lang="en-US" sz="3200" b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Second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city often has many good schools and hospitals. </a:t>
            </a:r>
            <a:r>
              <a:rPr lang="en-US" sz="3200" b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Therefore, 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here can enjoy quality education and healthcare. </a:t>
            </a:r>
            <a:r>
              <a:rPr lang="en-US" sz="3200" b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Finally,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city life is exciting. There are many entertainment places for me and my friends. </a:t>
            </a:r>
            <a:r>
              <a:rPr lang="en-US" sz="3200" b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For example,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we can hang out at shopping malls, watch movies at the cinema, and visit beautiful parks downtown. </a:t>
            </a:r>
            <a:r>
              <a:rPr lang="en-US" sz="3200" b="0" dirty="0">
                <a:solidFill>
                  <a:srgbClr val="000000"/>
                </a:solidFill>
                <a:highlight>
                  <a:srgbClr val="00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 conclusion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I find the city a </a:t>
            </a:r>
            <a:r>
              <a:rPr lang="en-US" sz="3200" b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liveable</a:t>
            </a:r>
            <a:r>
              <a:rPr lang="en-US" sz="3200" b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place for me.</a:t>
            </a:r>
            <a:endParaRPr lang="en-US" sz="32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87044" y="1099532"/>
            <a:ext cx="3585661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3200" b="1" i="1" dirty="0">
                <a:solidFill>
                  <a:srgbClr val="C00000"/>
                </a:solidFill>
              </a:rPr>
              <a:t>Sample paragraph: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7375" y="1289230"/>
            <a:ext cx="1898388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049941"/>
            <a:ext cx="11445622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Listen for specific information in an interview about life in the city.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ym typeface="+mn-ea"/>
              </a:rPr>
              <a:t>Write a </a:t>
            </a:r>
            <a:r>
              <a:rPr lang="en-US" sz="3600">
                <a:sym typeface="+mn-ea"/>
              </a:rPr>
              <a:t>paragraph about </a:t>
            </a:r>
            <a:r>
              <a:rPr lang="en-US" sz="3600" dirty="0">
                <a:sym typeface="+mn-ea"/>
              </a:rPr>
              <a:t>what they like or dislike about city life.</a:t>
            </a:r>
            <a:endParaRPr lang="en-US" sz="3600" dirty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15" y="1289050"/>
            <a:ext cx="2223770" cy="149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86530" y="499745"/>
            <a:ext cx="5113655" cy="1024255"/>
          </a:xfrm>
          <a:prstGeom prst="roundRect">
            <a:avLst>
              <a:gd name="adj" fmla="val 42661"/>
            </a:avLst>
          </a:prstGeom>
          <a:solidFill>
            <a:srgbClr val="FFC000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11982" y="1620012"/>
            <a:ext cx="10274531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By the end of the lesson, students will be able to: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/>
              <a:t>Listen for specific information in an interview about life in the city;</a:t>
            </a:r>
          </a:p>
          <a:p>
            <a:pPr marL="457200" indent="-4572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3600" dirty="0"/>
              <a:t>Write a paragraph on what they like or dislike about city life.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12386310" y="1123315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5" y="1278761"/>
            <a:ext cx="199850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7045" y="1793875"/>
            <a:ext cx="1118425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Rewrite the paragraph in the notebooks.</a:t>
            </a:r>
          </a:p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465" y="3111500"/>
            <a:ext cx="3496310" cy="3496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0" y="-1110"/>
            <a:ext cx="12192000" cy="1083309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1271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1</a:t>
            </a:r>
          </a:p>
        </p:txBody>
      </p:sp>
      <p:sp>
        <p:nvSpPr>
          <p:cNvPr id="5" name="TextBox 20"/>
          <p:cNvSpPr txBox="1"/>
          <p:nvPr/>
        </p:nvSpPr>
        <p:spPr>
          <a:xfrm>
            <a:off x="2988945" y="5417820"/>
            <a:ext cx="6612890" cy="13538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/>
              <a:t>- Do you like this city? Why?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ECFFCF-D630-D357-45CA-95AB203D9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947" y="1203641"/>
            <a:ext cx="10478610" cy="45371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8000">
              <a:srgbClr val="FBD9DA"/>
            </a:gs>
            <a:gs pos="90000">
              <a:srgbClr val="45FFCA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  <p:sp>
        <p:nvSpPr>
          <p:cNvPr id="4" name="Rectangles 3"/>
          <p:cNvSpPr/>
          <p:nvPr/>
        </p:nvSpPr>
        <p:spPr>
          <a:xfrm>
            <a:off x="10795" y="614045"/>
            <a:ext cx="12138660" cy="625665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Placeholder 4" descr="—Pngtree—cricket ball on fire flame_5066306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6713855" y="25400"/>
            <a:ext cx="6177915" cy="6443980"/>
          </a:xfrm>
          <a:prstGeom prst="rect">
            <a:avLst/>
          </a:prstGeom>
        </p:spPr>
      </p:pic>
      <p:sp>
        <p:nvSpPr>
          <p:cNvPr id="17" name="Rectangles 16"/>
          <p:cNvSpPr/>
          <p:nvPr/>
        </p:nvSpPr>
        <p:spPr>
          <a:xfrm>
            <a:off x="1488957" y="2651125"/>
            <a:ext cx="9157572" cy="1862048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/>
            <a:r>
              <a:rPr lang="en-US" altLang="zh-C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PASS THE BALL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-635" y="601345"/>
            <a:ext cx="1209040" cy="62566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10982960" y="591185"/>
            <a:ext cx="1209040" cy="62566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88795" y="1127125"/>
            <a:ext cx="47504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sym typeface="+mn-ea"/>
              </a:rPr>
              <a:t>HOW TO PLAY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557337" y="2473325"/>
            <a:ext cx="8992235" cy="31700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sym typeface="+mn-ea"/>
              </a:rPr>
              <a:t>- When the music starts, students pass the balls to the students next to them. 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sym typeface="+mn-ea"/>
              </a:rPr>
              <a:t>- When the music stops, the two students has a ball must stand up to ask and answer the questions on the PPT.</a:t>
            </a:r>
          </a:p>
        </p:txBody>
      </p:sp>
      <p:pic>
        <p:nvPicPr>
          <p:cNvPr id="7" name="Picture Placeholder 6" descr="—Pngtree—cricket ball on fire flame_5066306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921885" y="591185"/>
            <a:ext cx="1543050" cy="1610360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-635" y="601345"/>
            <a:ext cx="1209040" cy="62566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10982960" y="601345"/>
            <a:ext cx="1209040" cy="62566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88795" y="1638935"/>
            <a:ext cx="47504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sym typeface="+mn-ea"/>
              </a:rPr>
              <a:t>Question: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599565" y="2352040"/>
            <a:ext cx="89922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sym typeface="+mn-ea"/>
              </a:rPr>
              <a:t>Which city do you want to live in? Why?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-635" y="601345"/>
            <a:ext cx="1209040" cy="62566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10982960" y="601345"/>
            <a:ext cx="1209040" cy="62566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88795" y="1045845"/>
            <a:ext cx="47504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sym typeface="+mn-ea"/>
              </a:rPr>
              <a:t>Question: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599565" y="1758950"/>
            <a:ext cx="89922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sym typeface="+mn-ea"/>
              </a:rPr>
              <a:t>Which city do you want to live in? Why?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2"/>
          <p:cNvSpPr/>
          <p:nvPr/>
        </p:nvSpPr>
        <p:spPr>
          <a:xfrm>
            <a:off x="-635" y="601345"/>
            <a:ext cx="1209040" cy="625665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s 1"/>
          <p:cNvSpPr/>
          <p:nvPr/>
        </p:nvSpPr>
        <p:spPr>
          <a:xfrm>
            <a:off x="10982960" y="601345"/>
            <a:ext cx="1209040" cy="625665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 Box 4"/>
          <p:cNvSpPr txBox="1"/>
          <p:nvPr/>
        </p:nvSpPr>
        <p:spPr>
          <a:xfrm>
            <a:off x="1788795" y="1045845"/>
            <a:ext cx="47504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b="1" dirty="0">
                <a:solidFill>
                  <a:schemeClr val="bg2">
                    <a:lumMod val="25000"/>
                  </a:schemeClr>
                </a:solidFill>
                <a:sym typeface="+mn-ea"/>
              </a:rPr>
              <a:t>Question: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1599565" y="1758950"/>
            <a:ext cx="8992235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4400" dirty="0">
                <a:solidFill>
                  <a:schemeClr val="bg2">
                    <a:lumMod val="25000"/>
                  </a:schemeClr>
                </a:solidFill>
                <a:sym typeface="+mn-ea"/>
              </a:rPr>
              <a:t>Which city do you want to live in? Why?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-1270" y="-7620"/>
            <a:ext cx="12192000" cy="862965"/>
            <a:chOff x="7620" y="-7620"/>
            <a:chExt cx="12192000" cy="1083309"/>
          </a:xfrm>
        </p:grpSpPr>
        <p:sp>
          <p:nvSpPr>
            <p:cNvPr id="32" name="Round Single Corner Rectangle 3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Round Single Corner Rectangle 32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Round Single Corner Rectangle 33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79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880372" y="25554"/>
            <a:ext cx="41326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OPTION 2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62472" y="1118148"/>
            <a:ext cx="10888345" cy="830997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95BDFF"/>
                </a:solidFill>
              </a14:hiddenFill>
            </a:ext>
          </a:extLst>
        </p:spPr>
        <p:txBody>
          <a:bodyPr wrap="square" rtlCol="0">
            <a:spAutoFit/>
          </a:bodyPr>
          <a:lstStyle/>
          <a:p>
            <a:r>
              <a:rPr lang="en-US" sz="2400" b="1" dirty="0">
                <a:ln>
                  <a:noFill/>
                </a:ln>
                <a:solidFill>
                  <a:schemeClr val="tx1"/>
                </a:solidFill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Tick the things that you want in your home town. Add more ideas if you have any.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7081" y="1227531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9866" y="1124891"/>
            <a:ext cx="3970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2223243" y="1982055"/>
            <a:ext cx="6212840" cy="45231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a. </a:t>
            </a:r>
            <a:r>
              <a:rPr lang="en-US" sz="3200" dirty="0"/>
              <a:t>Nice parks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b. </a:t>
            </a:r>
            <a:r>
              <a:rPr lang="en-US" sz="3200" dirty="0"/>
              <a:t>Modern cinemas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c. </a:t>
            </a:r>
            <a:r>
              <a:rPr lang="en-US" sz="3200" dirty="0"/>
              <a:t>Air-conditioned buses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d. </a:t>
            </a:r>
            <a:r>
              <a:rPr lang="en-US" sz="3200" dirty="0"/>
              <a:t>Free sports facilities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e. </a:t>
            </a:r>
            <a:r>
              <a:rPr lang="en-US" sz="3200" dirty="0"/>
              <a:t>Convenient food stalls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B0F0"/>
                </a:solidFill>
              </a:rPr>
              <a:t>f. </a:t>
            </a:r>
            <a:r>
              <a:rPr lang="en-US" sz="3200" dirty="0"/>
              <a:t>Wide roads</a:t>
            </a:r>
          </a:p>
        </p:txBody>
      </p:sp>
      <p:sp>
        <p:nvSpPr>
          <p:cNvPr id="4" name="Rectangles 3"/>
          <p:cNvSpPr/>
          <p:nvPr/>
        </p:nvSpPr>
        <p:spPr>
          <a:xfrm>
            <a:off x="7477184" y="2178141"/>
            <a:ext cx="455930" cy="4559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7477184" y="2894911"/>
            <a:ext cx="455930" cy="4559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7477184" y="3629031"/>
            <a:ext cx="455930" cy="4559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7477184" y="4363151"/>
            <a:ext cx="455930" cy="4559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s 20"/>
          <p:cNvSpPr/>
          <p:nvPr/>
        </p:nvSpPr>
        <p:spPr>
          <a:xfrm>
            <a:off x="7477184" y="5097271"/>
            <a:ext cx="455930" cy="4559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s 21"/>
          <p:cNvSpPr/>
          <p:nvPr/>
        </p:nvSpPr>
        <p:spPr>
          <a:xfrm>
            <a:off x="7477184" y="5836903"/>
            <a:ext cx="455930" cy="45593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881E2A-D965-0FC1-23F9-8DE7C565BE91}"/>
              </a:ext>
            </a:extLst>
          </p:cNvPr>
          <p:cNvGrpSpPr/>
          <p:nvPr/>
        </p:nvGrpSpPr>
        <p:grpSpPr>
          <a:xfrm>
            <a:off x="-3517" y="1929"/>
            <a:ext cx="12192000" cy="1083309"/>
            <a:chOff x="7620" y="-7620"/>
            <a:chExt cx="12192000" cy="1083309"/>
          </a:xfrm>
        </p:grpSpPr>
        <p:sp>
          <p:nvSpPr>
            <p:cNvPr id="5" name="Round Single Corner Rectangle 25">
              <a:extLst>
                <a:ext uri="{FF2B5EF4-FFF2-40B4-BE49-F238E27FC236}">
                  <a16:creationId xmlns:a16="http://schemas.microsoft.com/office/drawing/2014/main" id="{00C469BE-0D00-218D-9737-0A855A0272A6}"/>
                </a:ext>
              </a:extLst>
            </p:cNvPr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FEE3A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26">
              <a:extLst>
                <a:ext uri="{FF2B5EF4-FFF2-40B4-BE49-F238E27FC236}">
                  <a16:creationId xmlns:a16="http://schemas.microsoft.com/office/drawing/2014/main" id="{602E878E-E8B6-0196-8947-BF13CA8E5B6A}"/>
                </a:ext>
              </a:extLst>
            </p:cNvPr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FBC8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27">
              <a:extLst>
                <a:ext uri="{FF2B5EF4-FFF2-40B4-BE49-F238E27FC236}">
                  <a16:creationId xmlns:a16="http://schemas.microsoft.com/office/drawing/2014/main" id="{F4464D1E-1132-BCF0-06B2-88B522C47897}"/>
                </a:ext>
              </a:extLst>
            </p:cNvPr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F8B41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AE80A8C-88D8-68A0-AF60-8087BAB82B89}"/>
              </a:ext>
            </a:extLst>
          </p:cNvPr>
          <p:cNvSpPr txBox="1"/>
          <p:nvPr/>
        </p:nvSpPr>
        <p:spPr>
          <a:xfrm>
            <a:off x="487045" y="194945"/>
            <a:ext cx="3472396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21" grpId="0" animBg="1"/>
      <p:bldP spid="21" grpId="1" animBg="1"/>
      <p:bldP spid="22" grpId="0" animBg="1"/>
      <p:bldP spid="22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</TotalTime>
  <Words>979</Words>
  <Application>Microsoft Office PowerPoint</Application>
  <PresentationFormat>Widescreen</PresentationFormat>
  <Paragraphs>174</Paragraphs>
  <Slides>20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Courier New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trant</cp:lastModifiedBy>
  <cp:revision>304</cp:revision>
  <dcterms:created xsi:type="dcterms:W3CDTF">2020-12-09T02:04:00Z</dcterms:created>
  <dcterms:modified xsi:type="dcterms:W3CDTF">2025-03-15T08:23:47Z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A723FD78B3B74991B1F3F51F5BF441AD_13</vt:lpwstr>
  </property>
  <property fmtid="{D5CDD505-2E9C-101B-9397-08002B2CF9AE}" pid="3" name="KSOProductBuildVer">
    <vt:lpwstr>1033-12.2.0.13266</vt:lpwstr>
  </property>
</Properties>
</file>