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2" r:id="rId6"/>
  </p:sldMasterIdLst>
  <p:notesMasterIdLst>
    <p:notesMasterId r:id="rId29"/>
  </p:notesMasterIdLst>
  <p:sldIdLst>
    <p:sldId id="298" r:id="rId7"/>
    <p:sldId id="289" r:id="rId8"/>
    <p:sldId id="304" r:id="rId9"/>
    <p:sldId id="305" r:id="rId10"/>
    <p:sldId id="306" r:id="rId11"/>
    <p:sldId id="307" r:id="rId12"/>
    <p:sldId id="308" r:id="rId13"/>
    <p:sldId id="309" r:id="rId14"/>
    <p:sldId id="290" r:id="rId15"/>
    <p:sldId id="291" r:id="rId16"/>
    <p:sldId id="292" r:id="rId17"/>
    <p:sldId id="303" r:id="rId18"/>
    <p:sldId id="302" r:id="rId19"/>
    <p:sldId id="293" r:id="rId20"/>
    <p:sldId id="294" r:id="rId21"/>
    <p:sldId id="295" r:id="rId22"/>
    <p:sldId id="299" r:id="rId23"/>
    <p:sldId id="300" r:id="rId24"/>
    <p:sldId id="301" r:id="rId25"/>
    <p:sldId id="296" r:id="rId26"/>
    <p:sldId id="311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EE85F-2293-419A-8DE8-29DB6729419A}">
          <p14:sldIdLst>
            <p14:sldId id="298"/>
            <p14:sldId id="289"/>
            <p14:sldId id="304"/>
            <p14:sldId id="305"/>
            <p14:sldId id="306"/>
            <p14:sldId id="307"/>
            <p14:sldId id="308"/>
            <p14:sldId id="309"/>
            <p14:sldId id="290"/>
            <p14:sldId id="291"/>
            <p14:sldId id="292"/>
            <p14:sldId id="303"/>
            <p14:sldId id="302"/>
            <p14:sldId id="293"/>
            <p14:sldId id="294"/>
            <p14:sldId id="295"/>
            <p14:sldId id="299"/>
            <p14:sldId id="300"/>
            <p14:sldId id="301"/>
            <p14:sldId id="296"/>
            <p14:sldId id="311"/>
          </p14:sldIdLst>
        </p14:section>
        <p14:section name="Untitled Section" id="{0322C9CE-714C-4832-BE9F-28308027BEA3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EE"/>
    <a:srgbClr val="C8DEF5"/>
    <a:srgbClr val="D9F1FC"/>
    <a:srgbClr val="CC00FF"/>
    <a:srgbClr val="D234A9"/>
    <a:srgbClr val="FFCCCC"/>
    <a:srgbClr val="8CC63F"/>
    <a:srgbClr val="DA265E"/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316" autoAdjust="0"/>
  </p:normalViewPr>
  <p:slideViewPr>
    <p:cSldViewPr>
      <p:cViewPr varScale="1">
        <p:scale>
          <a:sx n="65" d="100"/>
          <a:sy n="65" d="100"/>
        </p:scale>
        <p:origin x="1332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46119-A797-4CA8-A969-B21291E98112}" type="datetimeFigureOut">
              <a:rPr lang="en-GB" smtClean="0"/>
              <a:t>14/10/2022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4CE-1EC4-4129-AA9C-BCF50C9578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35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Aries: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dương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cừu</a:t>
            </a:r>
            <a:endParaRPr lang="en-US" baseline="0" dirty="0" smtClean="0"/>
          </a:p>
          <a:p>
            <a:r>
              <a:rPr lang="en-US" dirty="0" smtClean="0"/>
              <a:t>Aquarius: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endParaRPr lang="en-US" baseline="0" dirty="0" smtClean="0"/>
          </a:p>
          <a:p>
            <a:r>
              <a:rPr lang="en-US" baseline="0" dirty="0" smtClean="0"/>
              <a:t>Gemini: song </a:t>
            </a:r>
            <a:r>
              <a:rPr lang="en-US" baseline="0" dirty="0" err="1" smtClean="0"/>
              <a:t>tử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cặp</a:t>
            </a:r>
            <a:r>
              <a:rPr lang="en-US" baseline="0" dirty="0" smtClean="0"/>
              <a:t> song </a:t>
            </a:r>
            <a:r>
              <a:rPr lang="en-US" baseline="0" dirty="0" err="1" smtClean="0"/>
              <a:t>sinh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Cancer: </a:t>
            </a:r>
            <a:r>
              <a:rPr lang="en-US" b="0" baseline="0" dirty="0" err="1" smtClean="0"/>
              <a:t>cự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giải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biểu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tượng</a:t>
            </a:r>
            <a:r>
              <a:rPr lang="en-US" b="0" baseline="0" dirty="0" smtClean="0"/>
              <a:t> con </a:t>
            </a:r>
            <a:r>
              <a:rPr lang="en-US" b="0" baseline="0" dirty="0" err="1" smtClean="0"/>
              <a:t>cua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lớn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Taurus: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kim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ngưu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biểu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tượng</a:t>
            </a:r>
            <a:r>
              <a:rPr lang="en-US" b="0" baseline="0" dirty="0" smtClean="0"/>
              <a:t> con </a:t>
            </a:r>
            <a:r>
              <a:rPr lang="en-US" b="0" baseline="0" dirty="0" err="1" smtClean="0"/>
              <a:t>bò</a:t>
            </a:r>
            <a:endParaRPr lang="en-US" b="0" baseline="0" dirty="0" smtClean="0"/>
          </a:p>
          <a:p>
            <a:r>
              <a:rPr lang="en-US" baseline="0" dirty="0" smtClean="0"/>
              <a:t>Leo: </a:t>
            </a:r>
            <a:r>
              <a:rPr lang="en-US" baseline="0" dirty="0" err="1" smtClean="0"/>
              <a:t>sư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tử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tử</a:t>
            </a:r>
            <a:endParaRPr lang="en-US" baseline="0" dirty="0" smtClean="0"/>
          </a:p>
          <a:p>
            <a:r>
              <a:rPr lang="en-US" b="0" baseline="0" dirty="0" smtClean="0"/>
              <a:t>Virgo: </a:t>
            </a:r>
            <a:r>
              <a:rPr lang="en-US" b="0" baseline="0" dirty="0" err="1" smtClean="0"/>
              <a:t>xử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nữ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biểu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tượng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trinh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nữ</a:t>
            </a:r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Libra: </a:t>
            </a:r>
            <a:r>
              <a:rPr lang="en-US" dirty="0" err="1" smtClean="0"/>
              <a:t>thiên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cân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Sagittarius: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endParaRPr lang="en-US" baseline="0" dirty="0" smtClean="0"/>
          </a:p>
          <a:p>
            <a:r>
              <a:rPr lang="en-GB" sz="1200" b="0" spc="-5" dirty="0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Capricorn: ma </a:t>
            </a:r>
            <a:r>
              <a:rPr lang="en-GB" sz="1200" b="0" spc="-5" dirty="0" err="1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kết</a:t>
            </a:r>
            <a:r>
              <a:rPr lang="en-GB" sz="1200" b="0" spc="-5" baseline="0" dirty="0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 - </a:t>
            </a:r>
            <a:r>
              <a:rPr lang="en-GB" sz="1200" b="0" spc="-5" baseline="0" dirty="0" err="1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biểu</a:t>
            </a:r>
            <a:r>
              <a:rPr lang="en-GB" sz="1200" b="0" spc="-5" baseline="0" dirty="0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200" b="0" spc="-5" baseline="0" dirty="0" err="1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tượng</a:t>
            </a:r>
            <a:r>
              <a:rPr lang="en-GB" sz="1200" b="0" spc="-5" baseline="0" dirty="0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GB" sz="1200" b="0" spc="-5" baseline="0" dirty="0" err="1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dê</a:t>
            </a:r>
            <a:r>
              <a:rPr lang="en-GB" sz="1200" b="0" spc="-5" baseline="0" dirty="0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1200" b="0" spc="-5" baseline="0" dirty="0" err="1" smtClean="0">
                <a:solidFill>
                  <a:srgbClr val="CE171E"/>
                </a:solidFill>
                <a:latin typeface="Arial" pitchFamily="34" charset="0"/>
                <a:ea typeface="Calibri"/>
                <a:cs typeface="Arial" pitchFamily="34" charset="0"/>
              </a:rPr>
              <a:t>biển</a:t>
            </a:r>
            <a:endParaRPr lang="en-GB" sz="1200" b="0" spc="-5" baseline="0" dirty="0" smtClean="0">
              <a:solidFill>
                <a:srgbClr val="CE171E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b="0" baseline="0" dirty="0" smtClean="0"/>
              <a:t>Scorpio: </a:t>
            </a:r>
            <a:r>
              <a:rPr lang="en-US" b="0" baseline="0" dirty="0" err="1" smtClean="0"/>
              <a:t>thần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nông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biểu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tượng</a:t>
            </a:r>
            <a:r>
              <a:rPr lang="en-US" b="0" baseline="0" dirty="0" smtClean="0"/>
              <a:t> con </a:t>
            </a:r>
            <a:r>
              <a:rPr lang="en-US" b="0" baseline="0" dirty="0" err="1" smtClean="0"/>
              <a:t>bọ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cạp</a:t>
            </a:r>
            <a:endParaRPr lang="en-US" b="0" baseline="0" dirty="0" smtClean="0"/>
          </a:p>
          <a:p>
            <a:r>
              <a:rPr lang="en-US" b="0" baseline="0" dirty="0" smtClean="0"/>
              <a:t>Pisces: song </a:t>
            </a:r>
            <a:r>
              <a:rPr lang="en-US" b="0" baseline="0" dirty="0" err="1" smtClean="0"/>
              <a:t>ngư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biểu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tượng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hai</a:t>
            </a:r>
            <a:r>
              <a:rPr lang="en-US" b="0" baseline="0" dirty="0" smtClean="0"/>
              <a:t> con </a:t>
            </a:r>
            <a:r>
              <a:rPr lang="en-US" b="0" baseline="0" dirty="0" err="1" smtClean="0"/>
              <a:t>cá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4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8142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420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0512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1377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8415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5816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35568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54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5433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2263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09764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6105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5574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6856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8270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9121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01994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778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2208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894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6985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9367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42999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7817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49806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3567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39733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06133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2282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26791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90651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621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67823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24171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35489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6814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1560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42733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81452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71282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29146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277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21024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387035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31702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42818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22305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1868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48404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65135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34474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6018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07353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36904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30378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57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47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47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41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63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40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02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06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47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09029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1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72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/>
              <a:t>14/10/2022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089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/>
              <a:pPr/>
              <a:t>14/10/2022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2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1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4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28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190EF-1A40-4E1A-9970-B088BCDDC8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730BD-F83E-4B68-A7BB-AA52AB5FB8E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8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audio" Target="../media/audio4.wav"/><Relationship Id="rId21" Type="http://schemas.openxmlformats.org/officeDocument/2006/relationships/image" Target="../media/image43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46.png"/><Relationship Id="rId5" Type="http://schemas.openxmlformats.org/officeDocument/2006/relationships/audio" Target="../media/audio6.wav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audio" Target="../media/audio11.wav"/><Relationship Id="rId19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357" y="15240"/>
            <a:ext cx="912495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MY FRIENDS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4: COMMUNICATION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900" y="633185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4F81B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738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97FA18-6CA8-456A-BDFA-0891088B279E}"/>
              </a:ext>
            </a:extLst>
          </p:cNvPr>
          <p:cNvSpPr/>
          <p:nvPr/>
        </p:nvSpPr>
        <p:spPr>
          <a:xfrm>
            <a:off x="2153265" y="2197514"/>
            <a:ext cx="5142270" cy="5112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0CB59-57BD-4E41-BC01-96F841A94C6F}"/>
              </a:ext>
            </a:extLst>
          </p:cNvPr>
          <p:cNvSpPr/>
          <p:nvPr/>
        </p:nvSpPr>
        <p:spPr>
          <a:xfrm>
            <a:off x="2153265" y="3970199"/>
            <a:ext cx="2310580" cy="5112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1080" y="310912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dialogue between Linda and Mi. Pay attention to the highlighted.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6561" y="1444582"/>
            <a:ext cx="659456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600" dirty="0"/>
              <a:t>…</a:t>
            </a:r>
          </a:p>
          <a:p>
            <a:pPr marL="914400" indent="-914400">
              <a:lnSpc>
                <a:spcPct val="150000"/>
              </a:lnSpc>
            </a:pPr>
            <a:r>
              <a:rPr lang="en-US" sz="2600" b="1" i="1" dirty="0"/>
              <a:t>Linda: </a:t>
            </a:r>
            <a:r>
              <a:rPr lang="en-US" sz="2600" b="1" i="1" dirty="0" smtClean="0"/>
              <a:t>	</a:t>
            </a:r>
            <a:r>
              <a:rPr lang="en-US" sz="2600" dirty="0" smtClean="0"/>
              <a:t>What </a:t>
            </a:r>
            <a:r>
              <a:rPr lang="en-US" sz="2600" dirty="0"/>
              <a:t>does your best friend look like?</a:t>
            </a:r>
          </a:p>
          <a:p>
            <a:pPr marL="914400" indent="-914400">
              <a:lnSpc>
                <a:spcPct val="150000"/>
              </a:lnSpc>
            </a:pPr>
            <a:r>
              <a:rPr lang="en-US" sz="2600" b="1" i="1" dirty="0"/>
              <a:t>Mi: </a:t>
            </a:r>
            <a:r>
              <a:rPr lang="en-US" sz="2600" b="1" i="1" dirty="0" smtClean="0"/>
              <a:t>	</a:t>
            </a:r>
            <a:r>
              <a:rPr lang="en-US" sz="2600" dirty="0" smtClean="0"/>
              <a:t>She’s </a:t>
            </a:r>
            <a:r>
              <a:rPr lang="en-US" sz="2600" dirty="0"/>
              <a:t>short with long black hair. </a:t>
            </a:r>
          </a:p>
          <a:p>
            <a:pPr marL="914400" indent="-914400">
              <a:lnSpc>
                <a:spcPct val="150000"/>
              </a:lnSpc>
            </a:pPr>
            <a:r>
              <a:rPr lang="en-US" sz="2600" dirty="0" smtClean="0"/>
              <a:t>	She </a:t>
            </a:r>
            <a:r>
              <a:rPr lang="en-US" sz="2600" dirty="0"/>
              <a:t>has bright brown eyes.</a:t>
            </a:r>
          </a:p>
          <a:p>
            <a:pPr marL="914400" indent="-914400">
              <a:lnSpc>
                <a:spcPct val="150000"/>
              </a:lnSpc>
            </a:pPr>
            <a:r>
              <a:rPr lang="en-US" sz="2600" b="1" i="1" dirty="0"/>
              <a:t>Linda: </a:t>
            </a:r>
            <a:r>
              <a:rPr lang="en-US" sz="2600" b="1" i="1" dirty="0" smtClean="0"/>
              <a:t>	</a:t>
            </a:r>
            <a:r>
              <a:rPr lang="en-US" sz="2600" dirty="0" smtClean="0"/>
              <a:t>What’s </a:t>
            </a:r>
            <a:r>
              <a:rPr lang="en-US" sz="2600" dirty="0"/>
              <a:t>she like?</a:t>
            </a:r>
          </a:p>
          <a:p>
            <a:pPr marL="914400" indent="-914400">
              <a:lnSpc>
                <a:spcPct val="150000"/>
              </a:lnSpc>
            </a:pPr>
            <a:r>
              <a:rPr lang="en-US" sz="2600" b="1" i="1" dirty="0"/>
              <a:t>Mi: </a:t>
            </a:r>
            <a:r>
              <a:rPr lang="en-US" sz="2600" b="1" i="1" dirty="0" smtClean="0"/>
              <a:t>	</a:t>
            </a:r>
            <a:r>
              <a:rPr lang="en-US" sz="2600" dirty="0" smtClean="0"/>
              <a:t>She’s </a:t>
            </a:r>
            <a:r>
              <a:rPr lang="en-US" sz="2600" dirty="0"/>
              <a:t>very kind and creative.</a:t>
            </a:r>
          </a:p>
          <a:p>
            <a:pPr marL="914400" indent="-914400">
              <a:lnSpc>
                <a:spcPct val="150000"/>
              </a:lnSpc>
            </a:pPr>
            <a:r>
              <a:rPr lang="en-US" sz="2600" dirty="0"/>
              <a:t>…</a:t>
            </a:r>
          </a:p>
        </p:txBody>
      </p:sp>
      <p:pic>
        <p:nvPicPr>
          <p:cNvPr id="3" name="Bản sao của B1_19">
            <a:hlinkClick r:id="" action="ppaction://media"/>
            <a:extLst>
              <a:ext uri="{FF2B5EF4-FFF2-40B4-BE49-F238E27FC236}">
                <a16:creationId xmlns:a16="http://schemas.microsoft.com/office/drawing/2014/main" id="{A662BAF6-F4C3-40A3-B76F-E470D1C7F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898227"/>
            <a:ext cx="487363" cy="487363"/>
          </a:xfrm>
          <a:prstGeom prst="rect">
            <a:avLst/>
          </a:prstGeom>
        </p:spPr>
      </p:pic>
      <p:sp>
        <p:nvSpPr>
          <p:cNvPr id="13" name="Rounded Rectangle 12"/>
          <p:cNvSpPr>
            <a:spLocks noChangeAspect="1"/>
          </p:cNvSpPr>
          <p:nvPr/>
        </p:nvSpPr>
        <p:spPr>
          <a:xfrm>
            <a:off x="563880" y="353735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2407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6742" y="334916"/>
            <a:ext cx="7863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 a classmate. Ask </a:t>
            </a:r>
            <a:r>
              <a:rPr lang="en-US" sz="28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him/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 about </a:t>
            </a:r>
            <a:r>
              <a:rPr lang="en-US" sz="28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his/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 best friend. Remember to use the two questions highlighted in 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Action Button: Return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5018E8D-FED2-4C07-BC46-366BE0C2636A}"/>
              </a:ext>
            </a:extLst>
          </p:cNvPr>
          <p:cNvSpPr/>
          <p:nvPr/>
        </p:nvSpPr>
        <p:spPr>
          <a:xfrm>
            <a:off x="4296696" y="6243484"/>
            <a:ext cx="550607" cy="521109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762000" y="401172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42" y="1749158"/>
            <a:ext cx="3355428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599" y="3182778"/>
            <a:ext cx="3301179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14400" lvl="0" indent="-914400"/>
            <a:r>
              <a:rPr lang="en-US" sz="2600" b="1" dirty="0">
                <a:solidFill>
                  <a:prstClr val="black"/>
                </a:solidFill>
              </a:rPr>
              <a:t>What’s she like?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995517" y="2057400"/>
            <a:ext cx="3301179" cy="892552"/>
          </a:xfrm>
          <a:prstGeom prst="rect">
            <a:avLst/>
          </a:prstGeom>
          <a:solidFill>
            <a:srgbClr val="DEC8EE"/>
          </a:solidFill>
        </p:spPr>
        <p:txBody>
          <a:bodyPr wrap="squar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</a:rPr>
              <a:t>What </a:t>
            </a:r>
            <a:r>
              <a:rPr lang="en-US" sz="2600" b="1" dirty="0">
                <a:solidFill>
                  <a:prstClr val="black"/>
                </a:solidFill>
              </a:rPr>
              <a:t>does your best friend </a:t>
            </a:r>
            <a:r>
              <a:rPr lang="en-US" sz="2600" b="1" dirty="0" smtClean="0">
                <a:solidFill>
                  <a:prstClr val="black"/>
                </a:solidFill>
              </a:rPr>
              <a:t>look like</a:t>
            </a:r>
            <a:r>
              <a:rPr lang="en-US" sz="26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7260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610600" cy="6400800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Useful adjectives and their opposites:</a:t>
            </a:r>
            <a:endParaRPr lang="en-GB" sz="2400" b="1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</a:pP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Character: </a:t>
            </a:r>
            <a:r>
              <a:rPr lang="en-GB" sz="2400" dirty="0" err="1" smtClean="0"/>
              <a:t>i</a:t>
            </a:r>
            <a:r>
              <a:rPr lang="en-US" sz="2400" dirty="0" err="1" smtClean="0"/>
              <a:t>ntelligent</a:t>
            </a:r>
            <a:r>
              <a:rPr lang="en-US" sz="2400" dirty="0" smtClean="0"/>
              <a:t>, silly, generous, quiet, talkative, friendly</a:t>
            </a:r>
            <a:r>
              <a:rPr lang="en-US" sz="2400" dirty="0"/>
              <a:t>, stupid, envious, selfish, funny, ignorant</a:t>
            </a:r>
            <a:r>
              <a:rPr lang="en-US" sz="2400" dirty="0" smtClean="0"/>
              <a:t>, </a:t>
            </a:r>
            <a:r>
              <a:rPr lang="en-US" sz="2400" dirty="0"/>
              <a:t>clever, cheerful, aggressive, loving, 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</a:pP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Appearance</a:t>
            </a:r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Body</a:t>
            </a:r>
            <a:r>
              <a:rPr lang="en-US" sz="2400" dirty="0" smtClean="0"/>
              <a:t> (height and build): short</a:t>
            </a:r>
            <a:r>
              <a:rPr lang="en-US" sz="2400" dirty="0"/>
              <a:t>, </a:t>
            </a:r>
            <a:r>
              <a:rPr lang="en-US" sz="2400" dirty="0" smtClean="0"/>
              <a:t>medium, tall, fat</a:t>
            </a:r>
            <a:r>
              <a:rPr lang="en-US" sz="2400" dirty="0"/>
              <a:t>, </a:t>
            </a:r>
            <a:r>
              <a:rPr lang="en-US" sz="2400" dirty="0" smtClean="0"/>
              <a:t>thin (slim), ugly, beautiful</a:t>
            </a:r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Complexion (skin): </a:t>
            </a:r>
            <a:r>
              <a:rPr lang="en-US" sz="2400" dirty="0" smtClean="0"/>
              <a:t>brown, dark, white</a:t>
            </a:r>
            <a:endParaRPr lang="en-US" sz="2400" dirty="0"/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Face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dirty="0"/>
              <a:t>oval, round, </a:t>
            </a:r>
            <a:r>
              <a:rPr lang="en-US" sz="2400" dirty="0" smtClean="0"/>
              <a:t>square</a:t>
            </a:r>
            <a:r>
              <a:rPr lang="en-US" sz="2400" dirty="0"/>
              <a:t>, </a:t>
            </a:r>
            <a:r>
              <a:rPr lang="en-US" sz="2400" dirty="0" smtClean="0"/>
              <a:t>triangle, long</a:t>
            </a:r>
            <a:r>
              <a:rPr lang="en-US" sz="2400" dirty="0"/>
              <a:t>, </a:t>
            </a:r>
            <a:r>
              <a:rPr lang="en-US" sz="2400" dirty="0" smtClean="0"/>
              <a:t> heart</a:t>
            </a:r>
            <a:endParaRPr lang="en-US" sz="2400" dirty="0"/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Hair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dirty="0"/>
              <a:t>short, </a:t>
            </a:r>
            <a:r>
              <a:rPr lang="en-US" sz="2400" dirty="0" smtClean="0"/>
              <a:t>long, </a:t>
            </a:r>
            <a:r>
              <a:rPr lang="en-US" sz="2400" dirty="0"/>
              <a:t>straight, </a:t>
            </a:r>
            <a:r>
              <a:rPr lang="en-US" sz="2400" dirty="0" smtClean="0"/>
              <a:t>black, grey, brown, red, fair, blonde, </a:t>
            </a:r>
            <a:r>
              <a:rPr lang="en-US" sz="2400" dirty="0"/>
              <a:t>curly, </a:t>
            </a:r>
            <a:r>
              <a:rPr lang="en-US" sz="2400" dirty="0" smtClean="0"/>
              <a:t>ponytails</a:t>
            </a:r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Eyes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dirty="0"/>
              <a:t>black, green, brown, blue</a:t>
            </a:r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Nose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400" dirty="0" smtClean="0"/>
              <a:t>small</a:t>
            </a:r>
            <a:r>
              <a:rPr lang="en-US" sz="2400" dirty="0"/>
              <a:t>, </a:t>
            </a:r>
            <a:r>
              <a:rPr lang="en-US" sz="2400" dirty="0" smtClean="0"/>
              <a:t>turned up, </a:t>
            </a:r>
            <a:r>
              <a:rPr lang="en-US" sz="2400" dirty="0"/>
              <a:t>straight, </a:t>
            </a:r>
            <a:r>
              <a:rPr lang="en-US" sz="2400" dirty="0" smtClean="0"/>
              <a:t>hooked</a:t>
            </a:r>
            <a:r>
              <a:rPr lang="en-US" sz="2400" dirty="0"/>
              <a:t>, </a:t>
            </a:r>
            <a:r>
              <a:rPr lang="en-US" sz="2400" dirty="0" smtClean="0"/>
              <a:t>long, snub, beaky</a:t>
            </a:r>
            <a:r>
              <a:rPr lang="en-US" sz="2400" dirty="0"/>
              <a:t>, crooked (curved</a:t>
            </a:r>
            <a:r>
              <a:rPr lang="en-US" sz="2400" dirty="0" smtClean="0"/>
              <a:t>)</a:t>
            </a:r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Mouth and lips</a:t>
            </a:r>
            <a:r>
              <a:rPr lang="en-US" sz="2400" dirty="0" smtClean="0"/>
              <a:t>: full, thin, large, small </a:t>
            </a:r>
          </a:p>
          <a:p>
            <a:pPr indent="-171450">
              <a:buClr>
                <a:srgbClr val="00B0F0"/>
              </a:buClr>
              <a:buNone/>
            </a:pPr>
            <a:r>
              <a:rPr lang="en-US" sz="2400" dirty="0" smtClean="0"/>
              <a:t>- Others: </a:t>
            </a:r>
            <a:r>
              <a:rPr lang="en-US" sz="2400" dirty="0" err="1" smtClean="0"/>
              <a:t>v.v</a:t>
            </a:r>
            <a:r>
              <a:rPr lang="en-US" sz="2400" dirty="0" smtClean="0"/>
              <a:t> …</a:t>
            </a:r>
            <a:endParaRPr lang="en-US" sz="2400" dirty="0"/>
          </a:p>
          <a:p>
            <a:pPr>
              <a:buClr>
                <a:srgbClr val="00B0F0"/>
              </a:buClr>
            </a:pPr>
            <a:endParaRPr lang="en-US" sz="2400" dirty="0"/>
          </a:p>
          <a:p>
            <a:pPr>
              <a:buClr>
                <a:srgbClr val="00B0F0"/>
              </a:buClr>
            </a:pPr>
            <a:endParaRPr lang="en-US" sz="2400" dirty="0"/>
          </a:p>
          <a:p>
            <a:pPr>
              <a:buClr>
                <a:srgbClr val="00B0F0"/>
              </a:buClr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322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86106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Now think about yourself. You can use the following questions to get ideas: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B0F0"/>
              </a:buClr>
            </a:pPr>
            <a:r>
              <a:rPr lang="en-US" sz="2800" dirty="0"/>
              <a:t>Is your hair long or short?</a:t>
            </a:r>
          </a:p>
          <a:p>
            <a:pPr>
              <a:buClr>
                <a:srgbClr val="00B0F0"/>
              </a:buClr>
            </a:pPr>
            <a:r>
              <a:rPr lang="en-US" sz="2800" dirty="0"/>
              <a:t>What </a:t>
            </a:r>
            <a:r>
              <a:rPr lang="en-US" sz="2800" dirty="0" err="1"/>
              <a:t>colour</a:t>
            </a:r>
            <a:r>
              <a:rPr lang="en-US" sz="2800" dirty="0"/>
              <a:t> is your hair?</a:t>
            </a:r>
          </a:p>
          <a:p>
            <a:pPr>
              <a:buClr>
                <a:srgbClr val="00B0F0"/>
              </a:buClr>
            </a:pPr>
            <a:r>
              <a:rPr lang="en-US" sz="2800" dirty="0"/>
              <a:t>What </a:t>
            </a:r>
            <a:r>
              <a:rPr lang="en-US" sz="2800" dirty="0" err="1"/>
              <a:t>colour</a:t>
            </a:r>
            <a:r>
              <a:rPr lang="en-US" sz="2800" dirty="0"/>
              <a:t> are your eyes?</a:t>
            </a:r>
          </a:p>
          <a:p>
            <a:pPr>
              <a:buClr>
                <a:srgbClr val="00B0F0"/>
              </a:buClr>
            </a:pPr>
            <a:r>
              <a:rPr lang="en-US" sz="2800" dirty="0"/>
              <a:t>Have you got a large or </a:t>
            </a:r>
            <a:endParaRPr lang="en-US" sz="2800" dirty="0" smtClean="0"/>
          </a:p>
          <a:p>
            <a:pPr marL="398463" indent="-398463">
              <a:buClr>
                <a:srgbClr val="00B0F0"/>
              </a:buClr>
              <a:buNone/>
            </a:pPr>
            <a:r>
              <a:rPr lang="en-US" sz="2800" dirty="0"/>
              <a:t>	</a:t>
            </a:r>
            <a:r>
              <a:rPr lang="en-US" sz="2800" dirty="0" smtClean="0"/>
              <a:t>small </a:t>
            </a:r>
            <a:r>
              <a:rPr lang="en-US" sz="2800" dirty="0"/>
              <a:t>mouth?</a:t>
            </a:r>
          </a:p>
          <a:p>
            <a:pPr>
              <a:buClr>
                <a:srgbClr val="00B0F0"/>
              </a:buClr>
            </a:pPr>
            <a:r>
              <a:rPr lang="en-US" sz="2800" dirty="0"/>
              <a:t>Are you strong?</a:t>
            </a:r>
          </a:p>
          <a:p>
            <a:pPr>
              <a:buClr>
                <a:srgbClr val="00B0F0"/>
              </a:buClr>
            </a:pPr>
            <a:r>
              <a:rPr lang="en-US" sz="2800" dirty="0"/>
              <a:t>Are you fat or thin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7919"/>
            <a:ext cx="387164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411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71600" y="990600"/>
            <a:ext cx="4954515" cy="2224345"/>
            <a:chOff x="2094743" y="1811975"/>
            <a:chExt cx="4954515" cy="2224345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4351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Date of birth and personality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67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77968"/>
            <a:ext cx="78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about these students in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4Teen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magazine. Use one or two adjectives to describe them.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81289" y="1304524"/>
            <a:ext cx="6948757" cy="2523744"/>
            <a:chOff x="-490807" y="1714500"/>
            <a:chExt cx="6948757" cy="2297430"/>
          </a:xfrm>
        </p:grpSpPr>
        <p:sp>
          <p:nvSpPr>
            <p:cNvPr id="2" name="Rounded Rectangle 1"/>
            <p:cNvSpPr/>
            <p:nvPr/>
          </p:nvSpPr>
          <p:spPr>
            <a:xfrm>
              <a:off x="80010" y="1714500"/>
              <a:ext cx="6377940" cy="2297430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0807" y="1774994"/>
              <a:ext cx="1911358" cy="208100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8280" y="2116961"/>
              <a:ext cx="49296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/>
                <a:t>I live in Da Nang.  At home, I can do my homework without my parents’ help. At school, I like speaking English. I’m going to an English club now.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1289" y="4184444"/>
            <a:ext cx="7199972" cy="2520315"/>
            <a:chOff x="3942013" y="3046094"/>
            <a:chExt cx="7082315" cy="2520315"/>
          </a:xfrm>
        </p:grpSpPr>
        <p:sp>
          <p:nvSpPr>
            <p:cNvPr id="9" name="Rounded Rectangle 8"/>
            <p:cNvSpPr/>
            <p:nvPr/>
          </p:nvSpPr>
          <p:spPr>
            <a:xfrm>
              <a:off x="4549140" y="3046094"/>
              <a:ext cx="6475188" cy="2520315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3942013" y="3152089"/>
              <a:ext cx="1953395" cy="2286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069247" y="3152089"/>
              <a:ext cx="47889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/>
                <a:t>I come from Cambridge. In my free time, I draw pictures and play the piano. I also help some old people near my house. I usually read to them at the weekend. Now I’m drawing in my garden.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6451B-4BC2-48B0-BE73-9725ED83F057}"/>
              </a:ext>
            </a:extLst>
          </p:cNvPr>
          <p:cNvSpPr/>
          <p:nvPr/>
        </p:nvSpPr>
        <p:spPr>
          <a:xfrm>
            <a:off x="7656805" y="2311196"/>
            <a:ext cx="1055463" cy="459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clever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1758CF-27E2-4AE1-8072-D95E66DE6D2E}"/>
              </a:ext>
            </a:extLst>
          </p:cNvPr>
          <p:cNvSpPr/>
          <p:nvPr/>
        </p:nvSpPr>
        <p:spPr>
          <a:xfrm>
            <a:off x="7220397" y="3000161"/>
            <a:ext cx="1928280" cy="459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hard-working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5612D34-8A6A-4F3D-AC65-3BFA467ECE53}"/>
              </a:ext>
            </a:extLst>
          </p:cNvPr>
          <p:cNvSpPr/>
          <p:nvPr/>
        </p:nvSpPr>
        <p:spPr>
          <a:xfrm>
            <a:off x="7753492" y="4864428"/>
            <a:ext cx="1347373" cy="459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creative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A3C3BB4-9908-412B-A0DC-979263864F67}"/>
              </a:ext>
            </a:extLst>
          </p:cNvPr>
          <p:cNvSpPr/>
          <p:nvPr/>
        </p:nvSpPr>
        <p:spPr>
          <a:xfrm>
            <a:off x="7874256" y="5549394"/>
            <a:ext cx="1154516" cy="459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18" name="Rounded Rectangle 1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18147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72229"/>
              </p:ext>
            </p:extLst>
          </p:nvPr>
        </p:nvGraphicFramePr>
        <p:xfrm>
          <a:off x="1032387" y="1445350"/>
          <a:ext cx="7724259" cy="4984128"/>
        </p:xfrm>
        <a:graphic>
          <a:graphicData uri="http://schemas.openxmlformats.org/drawingml/2006/table">
            <a:tbl>
              <a:tblPr/>
              <a:tblGrid>
                <a:gridCol w="7724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21/3 – 19/4: confident, active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20/4 – 20/5: loving, hard-working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21/5 – 21/6: active, friendly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22/6 – 22/7: caring, clever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23/7 – 22/8: confident, creative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23/8 – 22/9: careful, hard-working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23/9 – 23/10: creative, friendly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24/10 – 21/11: careful, funny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22/11 – 21/12: clever, confident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22/12 – 19/1: careful, hard-working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20/1 – 18/2: friendly, clever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34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>
                          <a:effectLst/>
                        </a:rPr>
                        <a:t>19/2 – 20/3: kind, creative</a:t>
                      </a:r>
                    </a:p>
                  </a:txBody>
                  <a:tcPr marL="142875" marR="142875" marT="47625" marB="476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152400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may have different personalities because we have different birthdays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Read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descriptions below. Do you think they match the friends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6800" y="5542944"/>
            <a:ext cx="7696200" cy="1269980"/>
          </a:xfrm>
          <a:prstGeom prst="roundRect">
            <a:avLst>
              <a:gd name="adj" fmla="val 9782"/>
            </a:avLst>
          </a:prstGeom>
          <a:solidFill>
            <a:srgbClr val="DEC8EE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Each person has a star sign, depending on his / her birthday, and the star sign may decide a person's personality.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31811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19663" y="2016359"/>
            <a:ext cx="2258764" cy="278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969120" y="1795714"/>
            <a:ext cx="2258764" cy="277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400000">
            <a:off x="1518577" y="1599787"/>
            <a:ext cx="2258764" cy="273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2068034" y="1540808"/>
            <a:ext cx="2258764" cy="27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617491" y="1437524"/>
            <a:ext cx="2258764" cy="27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000">
            <a:off x="3166948" y="1384581"/>
            <a:ext cx="2258764" cy="278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300000">
            <a:off x="3716405" y="1470994"/>
            <a:ext cx="2258764" cy="27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00000">
            <a:off x="4098295" y="1510262"/>
            <a:ext cx="2218883" cy="273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700000">
            <a:off x="4815319" y="1539932"/>
            <a:ext cx="2258764" cy="278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00000">
            <a:off x="5364776" y="1742209"/>
            <a:ext cx="2258764" cy="27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00000">
            <a:off x="5914233" y="1847031"/>
            <a:ext cx="2258764" cy="276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800000">
            <a:off x="6463691" y="2009222"/>
            <a:ext cx="2258764" cy="278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4416203"/>
            <a:ext cx="91821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043615" y="198120"/>
            <a:ext cx="2011680" cy="365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Nguyetlinarose</a:t>
            </a:r>
            <a:endParaRPr lang="en-US" sz="16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482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7081800" y="2370707"/>
            <a:ext cx="1737360" cy="2103120"/>
          </a:xfrm>
          <a:prstGeom prst="roundRect">
            <a:avLst>
              <a:gd name="adj" fmla="val 9984"/>
            </a:avLst>
          </a:prstGeom>
          <a:solidFill>
            <a:schemeClr val="accent6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2626567" y="2370707"/>
            <a:ext cx="1737360" cy="2103120"/>
          </a:xfrm>
          <a:prstGeom prst="roundRect">
            <a:avLst>
              <a:gd name="adj" fmla="val 9984"/>
            </a:avLst>
          </a:prstGeom>
          <a:solidFill>
            <a:srgbClr val="FF000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4902452" y="4612647"/>
            <a:ext cx="1737360" cy="2103120"/>
          </a:xfrm>
          <a:prstGeom prst="roundRect">
            <a:avLst>
              <a:gd name="adj" fmla="val 9983"/>
            </a:avLst>
          </a:prstGeom>
          <a:solidFill>
            <a:srgbClr val="92D05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2665122" y="124165"/>
            <a:ext cx="1737360" cy="2103120"/>
          </a:xfrm>
          <a:prstGeom prst="roundRect">
            <a:avLst>
              <a:gd name="adj" fmla="val 10819"/>
            </a:avLst>
          </a:prstGeom>
          <a:solidFill>
            <a:srgbClr val="00206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398950" y="4612647"/>
            <a:ext cx="1737360" cy="2103120"/>
          </a:xfrm>
          <a:prstGeom prst="roundRect">
            <a:avLst>
              <a:gd name="adj" fmla="val 13326"/>
            </a:avLst>
          </a:prstGeom>
          <a:solidFill>
            <a:srgbClr val="7030A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7154203" y="4612647"/>
            <a:ext cx="1737360" cy="2103120"/>
          </a:xfrm>
          <a:prstGeom prst="roundRect">
            <a:avLst>
              <a:gd name="adj" fmla="val 11654"/>
            </a:avLst>
          </a:prstGeom>
          <a:solidFill>
            <a:srgbClr val="FF6699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491831" y="124165"/>
            <a:ext cx="1737360" cy="2103120"/>
          </a:xfrm>
          <a:prstGeom prst="roundRect">
            <a:avLst>
              <a:gd name="adj" fmla="val 11655"/>
            </a:avLst>
          </a:prstGeom>
          <a:solidFill>
            <a:srgbClr val="FFC00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2650701" y="4612647"/>
            <a:ext cx="1737360" cy="2103120"/>
          </a:xfrm>
          <a:prstGeom prst="roundRect">
            <a:avLst>
              <a:gd name="adj" fmla="val 11654"/>
            </a:avLst>
          </a:prstGeom>
          <a:solidFill>
            <a:srgbClr val="FF00FF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4854184" y="2370707"/>
            <a:ext cx="1737360" cy="2103120"/>
          </a:xfrm>
          <a:prstGeom prst="roundRect">
            <a:avLst>
              <a:gd name="adj" fmla="val 11654"/>
            </a:avLst>
          </a:prstGeom>
          <a:solidFill>
            <a:schemeClr val="accent2">
              <a:lumMod val="40000"/>
              <a:lumOff val="6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4854184" y="124165"/>
            <a:ext cx="1737360" cy="2103120"/>
          </a:xfrm>
          <a:prstGeom prst="roundRect">
            <a:avLst>
              <a:gd name="adj" fmla="val 10819"/>
            </a:avLst>
          </a:prstGeom>
          <a:solidFill>
            <a:srgbClr val="00B0F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398950" y="2370707"/>
            <a:ext cx="1737360" cy="2103120"/>
          </a:xfrm>
          <a:prstGeom prst="roundRect">
            <a:avLst>
              <a:gd name="adj" fmla="val 11654"/>
            </a:avLst>
          </a:prstGeom>
          <a:solidFill>
            <a:schemeClr val="accent6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7081800" y="124165"/>
            <a:ext cx="1737360" cy="2103120"/>
          </a:xfrm>
          <a:prstGeom prst="roundRect">
            <a:avLst>
              <a:gd name="adj" fmla="val 10819"/>
            </a:avLst>
          </a:prstGeom>
          <a:solidFill>
            <a:srgbClr val="00B05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65981" y="4647817"/>
            <a:ext cx="1113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Scorpio</a:t>
            </a:r>
            <a:r>
              <a:rPr lang="en-GB" b="1" spc="8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52615" y="2416949"/>
            <a:ext cx="795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Libra</a:t>
            </a:r>
            <a:r>
              <a:rPr lang="en-GB" b="1" spc="-11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460282" y="4647817"/>
            <a:ext cx="980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Pisces</a:t>
            </a:r>
            <a:r>
              <a:rPr lang="en-GB" b="1" spc="3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34634" y="149225"/>
            <a:ext cx="1031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Cancer</a:t>
            </a:r>
            <a:r>
              <a:rPr lang="en-GB" b="1" spc="3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37247" y="2416949"/>
            <a:ext cx="593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Leo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88" y="4647817"/>
            <a:ext cx="1370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Sagittarius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93941" y="2416949"/>
            <a:ext cx="93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Taurus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03" y="5120082"/>
            <a:ext cx="1408633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62" y="5120082"/>
            <a:ext cx="1460287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71" y="2923441"/>
            <a:ext cx="1424186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31" y="652993"/>
            <a:ext cx="1434469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05" y="2923441"/>
            <a:ext cx="1424824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3" y="5120082"/>
            <a:ext cx="1449717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73" y="5120082"/>
            <a:ext cx="1429858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1" y="2923441"/>
            <a:ext cx="1439770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13" y="2923441"/>
            <a:ext cx="1449734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59" y="652993"/>
            <a:ext cx="1454716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2" y="652993"/>
            <a:ext cx="1464818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30" y="652993"/>
            <a:ext cx="1419669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81241" y="149225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Aries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43897" y="149225"/>
            <a:ext cx="117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Aquarius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15862" y="2416949"/>
            <a:ext cx="814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1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Vir</a:t>
            </a:r>
            <a:r>
              <a:rPr lang="en-GB" b="1" spc="-1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go</a:t>
            </a:r>
            <a:r>
              <a:rPr lang="en-GB" b="1" spc="-9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39399" y="149225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Gemini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9334" y="4647817"/>
            <a:ext cx="12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Capricorn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049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nunciation_en_aquari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nunciation_en_gemi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nunciation_en_can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aur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onunciation_en_l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ronunciation_en_virgo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ronunciation_en_li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onunciation_en_sagittari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ronunciation_en_capri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onunciation_en_scorp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ronunciation_en_pis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1" grpId="0"/>
      <p:bldP spid="35" grpId="0"/>
      <p:bldP spid="36" grpId="0"/>
      <p:bldP spid="37" grpId="0"/>
      <p:bldP spid="38" grpId="0"/>
      <p:bldP spid="39" grpId="0"/>
      <p:bldP spid="40" grpId="0"/>
      <p:bldP spid="20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3-4"/>
          <p:cNvSpPr>
            <a:spLocks noChangeAspect="1"/>
          </p:cNvSpPr>
          <p:nvPr/>
        </p:nvSpPr>
        <p:spPr>
          <a:xfrm>
            <a:off x="457200" y="194889"/>
            <a:ext cx="1645920" cy="365760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21/3</a:t>
            </a:r>
            <a:r>
              <a:rPr lang="en-GB" b="1" spc="4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5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19/4</a:t>
            </a:r>
            <a:r>
              <a:rPr lang="en-GB" b="1" spc="4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4-5"/>
          <p:cNvSpPr>
            <a:spLocks noChangeAspect="1"/>
          </p:cNvSpPr>
          <p:nvPr/>
        </p:nvSpPr>
        <p:spPr>
          <a:xfrm>
            <a:off x="457200" y="742612"/>
            <a:ext cx="1645920" cy="36576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spc="-3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20/4</a:t>
            </a:r>
            <a:r>
              <a:rPr lang="en-GB" b="1" spc="-13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-</a:t>
            </a:r>
            <a:r>
              <a:rPr lang="en-GB" b="1" spc="-12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spc="-3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20/5</a:t>
            </a:r>
            <a:r>
              <a:rPr lang="en-GB" b="1" spc="-13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-6"/>
          <p:cNvSpPr>
            <a:spLocks noChangeAspect="1"/>
          </p:cNvSpPr>
          <p:nvPr/>
        </p:nvSpPr>
        <p:spPr>
          <a:xfrm>
            <a:off x="457200" y="1290335"/>
            <a:ext cx="1645920" cy="365760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21/5</a:t>
            </a:r>
            <a:r>
              <a:rPr lang="en-GB" b="1" spc="-10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-10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21/6</a:t>
            </a:r>
            <a:r>
              <a:rPr lang="en-GB" b="1" spc="-10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6-7"/>
          <p:cNvSpPr>
            <a:spLocks noChangeAspect="1"/>
          </p:cNvSpPr>
          <p:nvPr/>
        </p:nvSpPr>
        <p:spPr>
          <a:xfrm>
            <a:off x="457198" y="1838058"/>
            <a:ext cx="1645920" cy="36576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spc="-2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22/6</a:t>
            </a:r>
            <a:r>
              <a:rPr lang="en-GB" b="1" spc="-8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-8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spc="-2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22/7</a:t>
            </a:r>
            <a:r>
              <a:rPr lang="en-GB" b="1" spc="-8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7-8"/>
          <p:cNvSpPr>
            <a:spLocks noChangeAspect="1"/>
          </p:cNvSpPr>
          <p:nvPr/>
        </p:nvSpPr>
        <p:spPr>
          <a:xfrm>
            <a:off x="457198" y="2385781"/>
            <a:ext cx="1645920" cy="365760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23/7</a:t>
            </a:r>
            <a:r>
              <a:rPr lang="en-GB" b="1" spc="-9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-9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22/8</a:t>
            </a:r>
            <a:r>
              <a:rPr lang="en-GB" b="1" spc="-9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9"/>
          <p:cNvSpPr>
            <a:spLocks noChangeAspect="1"/>
          </p:cNvSpPr>
          <p:nvPr/>
        </p:nvSpPr>
        <p:spPr>
          <a:xfrm>
            <a:off x="457200" y="2933504"/>
            <a:ext cx="1645920" cy="36576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23/8</a:t>
            </a:r>
            <a:r>
              <a:rPr lang="en-GB" b="1" spc="-9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-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22/9</a:t>
            </a:r>
            <a:r>
              <a:rPr lang="en-GB" b="1" spc="-9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9-10"/>
          <p:cNvSpPr>
            <a:spLocks noChangeAspect="1"/>
          </p:cNvSpPr>
          <p:nvPr/>
        </p:nvSpPr>
        <p:spPr>
          <a:xfrm>
            <a:off x="457198" y="3481227"/>
            <a:ext cx="1645920" cy="365760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23/9</a:t>
            </a:r>
            <a:r>
              <a:rPr lang="en-GB" b="1" spc="-11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-10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23/10</a:t>
            </a:r>
            <a:r>
              <a:rPr lang="en-GB" b="1" spc="-11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0-11"/>
          <p:cNvSpPr>
            <a:spLocks noChangeAspect="1"/>
          </p:cNvSpPr>
          <p:nvPr/>
        </p:nvSpPr>
        <p:spPr>
          <a:xfrm>
            <a:off x="457198" y="4028950"/>
            <a:ext cx="1645920" cy="36576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24/10</a:t>
            </a:r>
            <a:r>
              <a:rPr lang="en-GB" b="1" spc="6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-</a:t>
            </a:r>
            <a:r>
              <a:rPr lang="en-GB" b="1" spc="6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21/11</a:t>
            </a:r>
            <a:r>
              <a:rPr lang="en-GB" b="1" spc="6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1-12"/>
          <p:cNvSpPr>
            <a:spLocks noChangeAspect="1"/>
          </p:cNvSpPr>
          <p:nvPr/>
        </p:nvSpPr>
        <p:spPr>
          <a:xfrm>
            <a:off x="457198" y="4576673"/>
            <a:ext cx="1645920" cy="365760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22/11</a:t>
            </a:r>
            <a:r>
              <a:rPr lang="en-GB" b="1" spc="-9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-10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21/12</a:t>
            </a:r>
            <a:r>
              <a:rPr lang="en-GB" b="1" spc="-9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2-1"/>
          <p:cNvSpPr>
            <a:spLocks noChangeAspect="1"/>
          </p:cNvSpPr>
          <p:nvPr/>
        </p:nvSpPr>
        <p:spPr>
          <a:xfrm>
            <a:off x="457200" y="5124396"/>
            <a:ext cx="1645920" cy="36576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22/12</a:t>
            </a:r>
            <a:r>
              <a:rPr lang="en-GB" b="1" spc="8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80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19/1</a:t>
            </a:r>
            <a:r>
              <a:rPr lang="en-GB" b="1" spc="8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-2"/>
          <p:cNvSpPr>
            <a:spLocks noChangeAspect="1"/>
          </p:cNvSpPr>
          <p:nvPr/>
        </p:nvSpPr>
        <p:spPr>
          <a:xfrm>
            <a:off x="457200" y="5672119"/>
            <a:ext cx="1645920" cy="365760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20/1</a:t>
            </a:r>
            <a:r>
              <a:rPr lang="en-GB" b="1" spc="6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6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18/2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2-3"/>
          <p:cNvSpPr>
            <a:spLocks noChangeAspect="1"/>
          </p:cNvSpPr>
          <p:nvPr/>
        </p:nvSpPr>
        <p:spPr>
          <a:xfrm>
            <a:off x="457198" y="6219839"/>
            <a:ext cx="1645920" cy="36576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19/2</a:t>
            </a:r>
            <a:r>
              <a:rPr lang="en-GB" b="1" spc="35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–</a:t>
            </a:r>
            <a:r>
              <a:rPr lang="en-GB" b="1" spc="3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20/3</a:t>
            </a:r>
            <a:r>
              <a:rPr lang="en-GB" b="1" spc="35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69" y="377769"/>
            <a:ext cx="259861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3" y="377769"/>
            <a:ext cx="264380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69" y="377769"/>
            <a:ext cx="259861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3" y="377769"/>
            <a:ext cx="264380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3" y="377769"/>
            <a:ext cx="264380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69" y="377769"/>
            <a:ext cx="259861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557" y="377769"/>
            <a:ext cx="260604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6673" y="377769"/>
            <a:ext cx="2643809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23" y="377770"/>
            <a:ext cx="26135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69" y="377769"/>
            <a:ext cx="259861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00" y="377770"/>
            <a:ext cx="259735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3" y="377769"/>
            <a:ext cx="264380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AutoShape 2" descr="Children's event live digital caricaturi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60958" y="4051398"/>
            <a:ext cx="4335241" cy="51077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anchor="ctr">
            <a:spAutoFit/>
          </a:bodyPr>
          <a:lstStyle/>
          <a:p>
            <a:pPr marL="508000" indent="-50800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When’s your birthday?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60958" y="5038968"/>
            <a:ext cx="4335241" cy="51077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Your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zodiac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sign is …….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60958" y="6021302"/>
            <a:ext cx="4335241" cy="51077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You are …………………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1" name="Line Callout 1 30"/>
          <p:cNvSpPr/>
          <p:nvPr/>
        </p:nvSpPr>
        <p:spPr>
          <a:xfrm>
            <a:off x="-3733800" y="605452"/>
            <a:ext cx="3409954" cy="640080"/>
          </a:xfrm>
          <a:prstGeom prst="borderCallout1">
            <a:avLst>
              <a:gd name="adj1" fmla="val 22718"/>
              <a:gd name="adj2" fmla="val 100792"/>
              <a:gd name="adj3" fmla="val 84723"/>
              <a:gd name="adj4" fmla="val 11101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557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" grpId="0" animBg="1"/>
      <p:bldP spid="2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93" y="228600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8" y="243462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8809" y="1463766"/>
            <a:ext cx="78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 the dialogue between Linda and Mi. Pay attention to the highlighted.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8809" y="2283222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 a classmate. Ask him / her about his / her best friend. Remember to use the two questions highlighted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8809" y="3472010"/>
            <a:ext cx="78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Read about these students in </a:t>
            </a:r>
            <a:r>
              <a:rPr lang="en-US" sz="2400" i="1" dirty="0"/>
              <a:t>4Teen</a:t>
            </a:r>
            <a:r>
              <a:rPr lang="en-US" sz="2400" dirty="0"/>
              <a:t> magazine. Use one or two adjectives to describe them.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8809" y="4803145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We may have different personalities because we have different </a:t>
            </a:r>
            <a:r>
              <a:rPr lang="en-US" sz="2400" dirty="0" smtClean="0"/>
              <a:t>birthdays. Read </a:t>
            </a:r>
            <a:r>
              <a:rPr lang="en-US" sz="2400" dirty="0"/>
              <a:t>the descriptions below. Do you think they match the friends in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98809" y="5991932"/>
            <a:ext cx="78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Read the descriptions in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your opinion with 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5361" y="952087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5361" y="4291466"/>
            <a:ext cx="4781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Date of birth and personality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70976" y="1491971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70976" y="232067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70976" y="344981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70976" y="485809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70976" y="597091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527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" grpId="0"/>
      <p:bldP spid="21" grpId="0"/>
      <p:bldP spid="17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90582" y="292715"/>
            <a:ext cx="7499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descriptions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your opinion with  the class.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9" y="1455168"/>
            <a:ext cx="575872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2716" y="1989878"/>
            <a:ext cx="1725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5677" y="2513098"/>
            <a:ext cx="483489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My birthday is …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It’s true that …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It isn’t true that …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33785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9278" y="1828800"/>
            <a:ext cx="7886700" cy="2920546"/>
          </a:xfrm>
        </p:spPr>
        <p:txBody>
          <a:bodyPr>
            <a:normAutofit/>
          </a:bodyPr>
          <a:lstStyle/>
          <a:p>
            <a:pPr marL="6350" lvl="1" indent="0">
              <a:buNone/>
            </a:pPr>
            <a:r>
              <a:rPr lang="en-US" dirty="0" smtClean="0">
                <a:cs typeface="Times New Roman" pitchFamily="18" charset="0"/>
              </a:rPr>
              <a:t>My</a:t>
            </a:r>
            <a:r>
              <a:rPr lang="vi-VN" dirty="0" smtClean="0">
                <a:cs typeface="Times New Roman" pitchFamily="18" charset="0"/>
              </a:rPr>
              <a:t> </a:t>
            </a:r>
            <a:r>
              <a:rPr lang="vi-VN" dirty="0">
                <a:cs typeface="Times New Roman" pitchFamily="18" charset="0"/>
              </a:rPr>
              <a:t>best </a:t>
            </a:r>
            <a:r>
              <a:rPr lang="vi-VN" dirty="0" smtClean="0">
                <a:cs typeface="Times New Roman" pitchFamily="18" charset="0"/>
              </a:rPr>
              <a:t>friend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is Mai </a:t>
            </a:r>
            <a:r>
              <a:rPr lang="vi-VN" dirty="0" smtClean="0">
                <a:cs typeface="Times New Roman" pitchFamily="18" charset="0"/>
              </a:rPr>
              <a:t>. </a:t>
            </a:r>
            <a:r>
              <a:rPr lang="vi-VN" dirty="0">
                <a:cs typeface="Times New Roman" pitchFamily="18" charset="0"/>
              </a:rPr>
              <a:t>We go to the same school, and we’ve been together for </a:t>
            </a:r>
            <a:r>
              <a:rPr lang="en-US" dirty="0" smtClean="0">
                <a:cs typeface="Times New Roman" pitchFamily="18" charset="0"/>
              </a:rPr>
              <a:t>five</a:t>
            </a:r>
            <a:r>
              <a:rPr lang="vi-VN" dirty="0" smtClean="0">
                <a:cs typeface="Times New Roman" pitchFamily="18" charset="0"/>
              </a:rPr>
              <a:t> </a:t>
            </a:r>
            <a:r>
              <a:rPr lang="vi-VN" dirty="0">
                <a:cs typeface="Times New Roman" pitchFamily="18" charset="0"/>
              </a:rPr>
              <a:t>years.</a:t>
            </a:r>
            <a:endParaRPr lang="en-GB" dirty="0">
              <a:cs typeface="Times New Roman" pitchFamily="18" charset="0"/>
            </a:endParaRPr>
          </a:p>
          <a:p>
            <a:pPr marL="6350" lvl="1" indent="0">
              <a:buNone/>
            </a:pPr>
            <a:r>
              <a:rPr lang="vi-VN" dirty="0">
                <a:cs typeface="Times New Roman" pitchFamily="18" charset="0"/>
              </a:rPr>
              <a:t>Mai is very pretty. She has short black hair and big brown eyes. She is clever and hard-working, and she is also very funny. </a:t>
            </a:r>
            <a:r>
              <a:rPr lang="vi-VN" dirty="0" smtClean="0">
                <a:cs typeface="Times New Roman" pitchFamily="18" charset="0"/>
              </a:rPr>
              <a:t>I </a:t>
            </a:r>
            <a:r>
              <a:rPr lang="vi-VN" dirty="0">
                <a:cs typeface="Times New Roman" pitchFamily="18" charset="0"/>
              </a:rPr>
              <a:t>like being with her. We often do our homework together, and she helps me a lot. </a:t>
            </a:r>
            <a:endParaRPr lang="en-US" dirty="0" smtClean="0">
              <a:cs typeface="Times New Roman" pitchFamily="18" charset="0"/>
            </a:endParaRPr>
          </a:p>
          <a:p>
            <a:pPr marL="6350" lvl="1" indent="0">
              <a:buNone/>
            </a:pPr>
            <a:r>
              <a:rPr lang="vi-VN" dirty="0" smtClean="0">
                <a:cs typeface="Times New Roman" pitchFamily="18" charset="0"/>
              </a:rPr>
              <a:t>I </a:t>
            </a:r>
            <a:r>
              <a:rPr lang="vi-VN" dirty="0">
                <a:cs typeface="Times New Roman" pitchFamily="18" charset="0"/>
              </a:rPr>
              <a:t>hope that in the future we’ll still be best friends.</a:t>
            </a:r>
            <a:endParaRPr lang="en-GB" dirty="0">
              <a:cs typeface="Times New Roman" pitchFamily="18" charset="0"/>
            </a:endParaRPr>
          </a:p>
          <a:p>
            <a:endParaRPr lang="en-GB" sz="24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278" y="1117953"/>
            <a:ext cx="510902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Talk about your best friend</a:t>
            </a:r>
            <a:endParaRPr lang="en-GB" sz="2400" b="1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2" y="203202"/>
            <a:ext cx="253047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Write about your best friend (his/her appearance, qualities of a good friend that he/she has</a:t>
            </a:r>
            <a:r>
              <a:rPr lang="en-US" dirty="0" smtClean="0"/>
              <a:t>).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Skills 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86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331640"/>
            <a:ext cx="11377264" cy="1137726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91" y="5410200"/>
            <a:ext cx="1298202" cy="1298202"/>
          </a:xfrm>
          <a:prstGeom prst="ellipse">
            <a:avLst/>
          </a:prstGeom>
          <a:effectLst>
            <a:outerShdw blurRad="317500" dist="38100" dir="2700000" algn="tl" rotWithShape="0">
              <a:prstClr val="black"/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3637"/>
            <a:ext cx="1317086" cy="1317086"/>
          </a:xfrm>
          <a:prstGeom prst="ellipse">
            <a:avLst/>
          </a:prstGeom>
          <a:effectLst>
            <a:outerShdw blurRad="317500" dist="38100" dir="2700000" algn="tl" rotWithShape="0">
              <a:prstClr val="black"/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11500"/>
            <a:ext cx="1294010" cy="1294010"/>
          </a:xfrm>
          <a:prstGeom prst="ellipse">
            <a:avLst/>
          </a:prstGeom>
          <a:effectLst>
            <a:outerShdw blurRad="317500" dist="38100" dir="2700000" algn="tl" rotWithShape="0">
              <a:prstClr val="black"/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26" y="283637"/>
            <a:ext cx="1468276" cy="1468276"/>
          </a:xfrm>
          <a:prstGeom prst="ellipse">
            <a:avLst/>
          </a:prstGeom>
          <a:noFill/>
          <a:ln>
            <a:noFill/>
          </a:ln>
          <a:effectLst>
            <a:outerShdw blurRad="317500" dist="38100" dir="2700000" algn="tl" rotWithShape="0">
              <a:prstClr val="black"/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111500"/>
            <a:ext cx="1377640" cy="1377640"/>
          </a:xfrm>
          <a:prstGeom prst="ellipse">
            <a:avLst/>
          </a:prstGeom>
          <a:effectLst>
            <a:outerShdw blurRad="317500" dist="38100" dir="2700000" algn="tl" rotWithShape="0">
              <a:prstClr val="black"/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" y="143025"/>
            <a:ext cx="1093176" cy="1105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39" y="2060849"/>
            <a:ext cx="3335487" cy="2751306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88000"/>
              </a:prstClr>
            </a:outerShdw>
          </a:effec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6417826" y="5847879"/>
            <a:ext cx="2560320" cy="7315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By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Nguyetlinarose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6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 redondeado"/>
          <p:cNvSpPr/>
          <p:nvPr/>
        </p:nvSpPr>
        <p:spPr>
          <a:xfrm>
            <a:off x="4499992" y="2931693"/>
            <a:ext cx="4320479" cy="1361403"/>
          </a:xfrm>
          <a:prstGeom prst="roundRect">
            <a:avLst>
              <a:gd name="adj" fmla="val 8234"/>
            </a:avLst>
          </a:prstGeom>
          <a:solidFill>
            <a:schemeClr val="accent2"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67544" y="1088740"/>
            <a:ext cx="3600400" cy="5004556"/>
            <a:chOff x="323529" y="526849"/>
            <a:chExt cx="2088231" cy="2398096"/>
          </a:xfrm>
        </p:grpSpPr>
        <p:sp>
          <p:nvSpPr>
            <p:cNvPr id="5" name="4 Rectángulo redondeado"/>
            <p:cNvSpPr/>
            <p:nvPr/>
          </p:nvSpPr>
          <p:spPr>
            <a:xfrm>
              <a:off x="323529" y="526849"/>
              <a:ext cx="2088231" cy="2398096"/>
            </a:xfrm>
            <a:prstGeom prst="roundRect">
              <a:avLst>
                <a:gd name="adj" fmla="val 8234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00B050"/>
                </a:contourClr>
              </a:sp3d>
            </a:bodyPr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416339" y="620689"/>
              <a:ext cx="1851406" cy="2123413"/>
            </a:xfrm>
            <a:prstGeom prst="roundRect">
              <a:avLst>
                <a:gd name="adj" fmla="val 8234"/>
              </a:avLst>
            </a:prstGeom>
            <a:solidFill>
              <a:schemeClr val="bg1">
                <a:alpha val="6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30966"/>
            <a:ext cx="2955678" cy="2955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46 Rectángulo redondeado"/>
          <p:cNvSpPr/>
          <p:nvPr/>
        </p:nvSpPr>
        <p:spPr>
          <a:xfrm>
            <a:off x="4499993" y="1122802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852313" y="1278854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524822" y="6237312"/>
            <a:ext cx="4223642" cy="38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prstClr val="white"/>
                </a:solidFill>
              </a:rPr>
              <a:t>Click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on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the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correct</a:t>
            </a:r>
            <a:r>
              <a:rPr lang="es-ES_tradnl" b="1" dirty="0" smtClean="0">
                <a:solidFill>
                  <a:prstClr val="white"/>
                </a:solidFill>
              </a:rPr>
              <a:t>  </a:t>
            </a:r>
            <a:r>
              <a:rPr lang="es-ES_tradnl" b="1" dirty="0" err="1" smtClean="0">
                <a:solidFill>
                  <a:prstClr val="white"/>
                </a:solidFill>
              </a:rPr>
              <a:t>letter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2" name="AutoShape 2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203687" y="155004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A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4499992" y="2938442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4852313" y="3094494"/>
            <a:ext cx="3824142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blue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fair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short </a:t>
            </a:r>
            <a:r>
              <a:rPr lang="es-ES_tradnl" sz="2000" b="1" dirty="0" err="1">
                <a:solidFill>
                  <a:prstClr val="black"/>
                </a:solidFill>
              </a:rPr>
              <a:t>curly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high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nose</a:t>
            </a:r>
            <a:r>
              <a:rPr lang="es-ES_tradnl" sz="2000" b="1" dirty="0">
                <a:solidFill>
                  <a:prstClr val="black"/>
                </a:solidFill>
              </a:rPr>
              <a:t> and a </a:t>
            </a:r>
            <a:r>
              <a:rPr lang="es-ES_tradnl" sz="2000" b="1" dirty="0" err="1">
                <a:solidFill>
                  <a:prstClr val="black"/>
                </a:solidFill>
              </a:rPr>
              <a:t>small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mouth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4499992" y="4731893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4852313" y="4887945"/>
            <a:ext cx="3824142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 smtClean="0">
                <a:solidFill>
                  <a:prstClr val="black"/>
                </a:solidFill>
              </a:rPr>
              <a:t>has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got</a:t>
            </a:r>
            <a:r>
              <a:rPr lang="es-ES_tradnl" sz="2000" b="1" dirty="0" smtClean="0">
                <a:solidFill>
                  <a:prstClr val="black"/>
                </a:solidFill>
              </a:rPr>
              <a:t> blue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eyes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fair</a:t>
            </a:r>
            <a:r>
              <a:rPr lang="es-ES_tradnl" sz="2000" b="1" dirty="0" smtClean="0">
                <a:solidFill>
                  <a:prstClr val="black"/>
                </a:solidFill>
              </a:rPr>
              <a:t> short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and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small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mouth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4211960" y="33569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B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4211960" y="51571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prstClr val="white"/>
                </a:solidFill>
              </a:rPr>
              <a:t>C</a:t>
            </a:r>
            <a:endParaRPr lang="es-ES" sz="3200" b="1" dirty="0">
              <a:solidFill>
                <a:prstClr val="white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8876"/>
            <a:ext cx="2864883" cy="627836"/>
          </a:xfrm>
          <a:prstGeom prst="rect">
            <a:avLst/>
          </a:prstGeom>
        </p:spPr>
      </p:pic>
      <p:sp>
        <p:nvSpPr>
          <p:cNvPr id="8" name="7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6237312"/>
            <a:ext cx="720080" cy="382832"/>
          </a:xfrm>
          <a:prstGeom prst="actionButtonForwardNex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2313" y="1284574"/>
            <a:ext cx="3824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blue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fair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short </a:t>
            </a:r>
            <a:r>
              <a:rPr lang="es-ES_tradnl" sz="2000" b="1" dirty="0" err="1">
                <a:solidFill>
                  <a:prstClr val="black"/>
                </a:solidFill>
              </a:rPr>
              <a:t>straight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hair</a:t>
            </a:r>
            <a:r>
              <a:rPr lang="es-ES_tradnl" sz="2000" b="1" dirty="0">
                <a:solidFill>
                  <a:prstClr val="black"/>
                </a:solidFill>
              </a:rPr>
              <a:t>, a </a:t>
            </a:r>
            <a:r>
              <a:rPr lang="es-ES_tradnl" sz="2000" b="1" dirty="0" err="1">
                <a:solidFill>
                  <a:prstClr val="black"/>
                </a:solidFill>
              </a:rPr>
              <a:t>small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nose</a:t>
            </a:r>
            <a:r>
              <a:rPr lang="es-ES_tradnl" sz="2000" b="1" dirty="0">
                <a:solidFill>
                  <a:prstClr val="black"/>
                </a:solidFill>
              </a:rPr>
              <a:t> and a </a:t>
            </a:r>
            <a:r>
              <a:rPr lang="es-ES_tradnl" sz="2000" b="1" dirty="0" err="1">
                <a:solidFill>
                  <a:prstClr val="black"/>
                </a:solidFill>
              </a:rPr>
              <a:t>small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mouth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594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  <p:bldP spid="48" grpId="0" animBg="1"/>
      <p:bldP spid="21" grpId="0" animBg="1"/>
      <p:bldP spid="2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 redondeado"/>
          <p:cNvSpPr/>
          <p:nvPr/>
        </p:nvSpPr>
        <p:spPr>
          <a:xfrm>
            <a:off x="4499993" y="4725144"/>
            <a:ext cx="4320479" cy="1361403"/>
          </a:xfrm>
          <a:prstGeom prst="roundRect">
            <a:avLst>
              <a:gd name="adj" fmla="val 8234"/>
            </a:avLst>
          </a:prstGeom>
          <a:solidFill>
            <a:schemeClr val="accent2"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67544" y="1088740"/>
            <a:ext cx="3600400" cy="5004556"/>
            <a:chOff x="323529" y="526849"/>
            <a:chExt cx="2088231" cy="2398096"/>
          </a:xfrm>
        </p:grpSpPr>
        <p:sp>
          <p:nvSpPr>
            <p:cNvPr id="5" name="4 Rectángulo redondeado"/>
            <p:cNvSpPr/>
            <p:nvPr/>
          </p:nvSpPr>
          <p:spPr>
            <a:xfrm>
              <a:off x="323529" y="526849"/>
              <a:ext cx="2088231" cy="2398096"/>
            </a:xfrm>
            <a:prstGeom prst="roundRect">
              <a:avLst>
                <a:gd name="adj" fmla="val 8234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00B050"/>
                </a:contourClr>
              </a:sp3d>
            </a:bodyPr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416339" y="620689"/>
              <a:ext cx="1851406" cy="2123413"/>
            </a:xfrm>
            <a:prstGeom prst="roundRect">
              <a:avLst>
                <a:gd name="adj" fmla="val 8234"/>
              </a:avLst>
            </a:prstGeom>
            <a:solidFill>
              <a:schemeClr val="bg1">
                <a:alpha val="6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64799"/>
            <a:ext cx="2908012" cy="2908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46 Rectángulo redondeado"/>
          <p:cNvSpPr/>
          <p:nvPr/>
        </p:nvSpPr>
        <p:spPr>
          <a:xfrm>
            <a:off x="4499993" y="1122802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852312" y="1278854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She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 smtClean="0">
                <a:solidFill>
                  <a:prstClr val="black"/>
                </a:solidFill>
              </a:rPr>
              <a:t>has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got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purple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eyes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white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small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and 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small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ears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203687" y="15567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A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4499993" y="4731893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4852312" y="4887945"/>
            <a:ext cx="3824144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She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blak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dark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curly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>
                <a:solidFill>
                  <a:prstClr val="black"/>
                </a:solidFill>
              </a:rPr>
              <a:t>,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and  </a:t>
            </a:r>
            <a:r>
              <a:rPr lang="es-ES_tradnl" sz="2000" b="1" dirty="0" err="1">
                <a:solidFill>
                  <a:prstClr val="black"/>
                </a:solidFill>
              </a:rPr>
              <a:t>big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ears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4499992" y="2924944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4852312" y="3080996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She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 smtClean="0">
                <a:solidFill>
                  <a:prstClr val="black"/>
                </a:solidFill>
              </a:rPr>
              <a:t>has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got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purple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eyes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white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and 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ears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4211961" y="51571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C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4211960" y="33569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B</a:t>
            </a:r>
            <a:endParaRPr lang="es-ES" sz="3200" b="1" dirty="0">
              <a:solidFill>
                <a:prstClr val="white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8876"/>
            <a:ext cx="2864883" cy="627836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4524822" y="6237312"/>
            <a:ext cx="4223642" cy="38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prstClr val="white"/>
                </a:solidFill>
              </a:rPr>
              <a:t>Click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on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the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correct</a:t>
            </a:r>
            <a:r>
              <a:rPr lang="es-ES_tradnl" b="1" dirty="0" smtClean="0">
                <a:solidFill>
                  <a:prstClr val="white"/>
                </a:solidFill>
              </a:rPr>
              <a:t>  </a:t>
            </a:r>
            <a:r>
              <a:rPr lang="es-ES_tradnl" b="1" dirty="0" err="1" smtClean="0">
                <a:solidFill>
                  <a:prstClr val="white"/>
                </a:solidFill>
              </a:rPr>
              <a:t>letter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22" name="2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6237312"/>
            <a:ext cx="720080" cy="382832"/>
          </a:xfrm>
          <a:prstGeom prst="actionButtonForwardNex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848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  <p:bldP spid="48" grpId="0" animBg="1"/>
      <p:bldP spid="21" grpId="0" animBg="1"/>
      <p:bldP spid="26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 redondeado"/>
          <p:cNvSpPr/>
          <p:nvPr/>
        </p:nvSpPr>
        <p:spPr>
          <a:xfrm>
            <a:off x="4499993" y="4725144"/>
            <a:ext cx="4320479" cy="1361403"/>
          </a:xfrm>
          <a:prstGeom prst="roundRect">
            <a:avLst>
              <a:gd name="adj" fmla="val 8234"/>
            </a:avLst>
          </a:prstGeom>
          <a:solidFill>
            <a:schemeClr val="accent2"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67544" y="1088740"/>
            <a:ext cx="3600400" cy="5004556"/>
            <a:chOff x="323529" y="526849"/>
            <a:chExt cx="2088231" cy="2398096"/>
          </a:xfrm>
        </p:grpSpPr>
        <p:sp>
          <p:nvSpPr>
            <p:cNvPr id="5" name="4 Rectángulo redondeado"/>
            <p:cNvSpPr/>
            <p:nvPr/>
          </p:nvSpPr>
          <p:spPr>
            <a:xfrm>
              <a:off x="323529" y="526849"/>
              <a:ext cx="2088231" cy="2398096"/>
            </a:xfrm>
            <a:prstGeom prst="roundRect">
              <a:avLst>
                <a:gd name="adj" fmla="val 8234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00B050"/>
                </a:contourClr>
              </a:sp3d>
            </a:bodyPr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416339" y="620689"/>
              <a:ext cx="1851406" cy="2123413"/>
            </a:xfrm>
            <a:prstGeom prst="roundRect">
              <a:avLst>
                <a:gd name="adj" fmla="val 8234"/>
              </a:avLst>
            </a:prstGeom>
            <a:solidFill>
              <a:schemeClr val="bg1">
                <a:alpha val="6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7" name="46 Rectángulo redondeado"/>
          <p:cNvSpPr/>
          <p:nvPr/>
        </p:nvSpPr>
        <p:spPr>
          <a:xfrm>
            <a:off x="4499993" y="1122802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852312" y="1278854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 </a:t>
            </a:r>
            <a:r>
              <a:rPr lang="es-ES_tradnl" sz="2000" b="1" dirty="0" smtClean="0">
                <a:solidFill>
                  <a:prstClr val="black"/>
                </a:solidFill>
              </a:rPr>
              <a:t>has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got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pink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eyes</a:t>
            </a:r>
            <a:r>
              <a:rPr lang="es-ES_tradnl" sz="2000" b="1" dirty="0" smtClean="0">
                <a:solidFill>
                  <a:prstClr val="black"/>
                </a:solidFill>
              </a:rPr>
              <a:t>, light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brown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curly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smtClean="0">
                <a:solidFill>
                  <a:prstClr val="black"/>
                </a:solidFill>
              </a:rPr>
              <a:t>and a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long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203687" y="15567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A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4499993" y="4731893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4852312" y="4887945"/>
            <a:ext cx="3824144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dark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smtClean="0">
                <a:solidFill>
                  <a:prstClr val="black"/>
                </a:solidFill>
              </a:rPr>
              <a:t>light </a:t>
            </a:r>
            <a:r>
              <a:rPr lang="es-ES_tradnl" sz="2000" b="1" dirty="0" err="1">
                <a:solidFill>
                  <a:prstClr val="black"/>
                </a:solidFill>
              </a:rPr>
              <a:t>brown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straight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4499992" y="2924944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4852312" y="3080996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pink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dark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brown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straight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4211961" y="51571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C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4211960" y="33569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B</a:t>
            </a:r>
            <a:endParaRPr lang="es-ES" sz="3200" b="1" dirty="0">
              <a:solidFill>
                <a:prstClr val="white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8876"/>
            <a:ext cx="2864883" cy="6278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36" y="2024072"/>
            <a:ext cx="2952328" cy="2952328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4524822" y="6237312"/>
            <a:ext cx="4223642" cy="38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prstClr val="white"/>
                </a:solidFill>
              </a:rPr>
              <a:t>Click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on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the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correct</a:t>
            </a:r>
            <a:r>
              <a:rPr lang="es-ES_tradnl" b="1" dirty="0" smtClean="0">
                <a:solidFill>
                  <a:prstClr val="white"/>
                </a:solidFill>
              </a:rPr>
              <a:t>  </a:t>
            </a:r>
            <a:r>
              <a:rPr lang="es-ES_tradnl" b="1" dirty="0" err="1" smtClean="0">
                <a:solidFill>
                  <a:prstClr val="white"/>
                </a:solidFill>
              </a:rPr>
              <a:t>letter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22" name="2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6237312"/>
            <a:ext cx="720080" cy="382832"/>
          </a:xfrm>
          <a:prstGeom prst="actionButtonForwardNex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466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  <p:bldP spid="48" grpId="0" animBg="1"/>
      <p:bldP spid="21" grpId="0" animBg="1"/>
      <p:bldP spid="26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 redondeado"/>
          <p:cNvSpPr/>
          <p:nvPr/>
        </p:nvSpPr>
        <p:spPr>
          <a:xfrm>
            <a:off x="4499992" y="1124744"/>
            <a:ext cx="4320479" cy="1361403"/>
          </a:xfrm>
          <a:prstGeom prst="roundRect">
            <a:avLst>
              <a:gd name="adj" fmla="val 8234"/>
            </a:avLst>
          </a:prstGeom>
          <a:solidFill>
            <a:schemeClr val="accent2"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67544" y="1088740"/>
            <a:ext cx="3600400" cy="5004556"/>
            <a:chOff x="323529" y="526849"/>
            <a:chExt cx="2088231" cy="2398096"/>
          </a:xfrm>
        </p:grpSpPr>
        <p:sp>
          <p:nvSpPr>
            <p:cNvPr id="5" name="4 Rectángulo redondeado"/>
            <p:cNvSpPr/>
            <p:nvPr/>
          </p:nvSpPr>
          <p:spPr>
            <a:xfrm>
              <a:off x="323529" y="526849"/>
              <a:ext cx="2088231" cy="2398096"/>
            </a:xfrm>
            <a:prstGeom prst="roundRect">
              <a:avLst>
                <a:gd name="adj" fmla="val 8234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00B050"/>
                </a:contourClr>
              </a:sp3d>
            </a:bodyPr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416339" y="620689"/>
              <a:ext cx="1851406" cy="2123413"/>
            </a:xfrm>
            <a:prstGeom prst="roundRect">
              <a:avLst>
                <a:gd name="adj" fmla="val 8234"/>
              </a:avLst>
            </a:prstGeom>
            <a:solidFill>
              <a:schemeClr val="bg1">
                <a:alpha val="6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7" name="46 Rectángulo redondeado"/>
          <p:cNvSpPr/>
          <p:nvPr/>
        </p:nvSpPr>
        <p:spPr>
          <a:xfrm>
            <a:off x="4499993" y="4731893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852312" y="4887945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blue </a:t>
            </a:r>
            <a:r>
              <a:rPr lang="es-ES_tradnl" sz="2000" b="1" dirty="0" err="1">
                <a:solidFill>
                  <a:prstClr val="black"/>
                </a:solidFill>
              </a:rPr>
              <a:t>big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white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long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long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and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ears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203687" y="5165883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prstClr val="white"/>
                </a:solidFill>
              </a:rPr>
              <a:t>C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4499992" y="1131493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4852311" y="1296283"/>
            <a:ext cx="3824144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smtClean="0">
                <a:solidFill>
                  <a:prstClr val="black"/>
                </a:solidFill>
              </a:rPr>
              <a:t>blue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blonde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high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and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big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ears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4499992" y="2924944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4852312" y="3080996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blue </a:t>
            </a:r>
            <a:r>
              <a:rPr lang="es-ES_tradnl" sz="2000" b="1" dirty="0" err="1">
                <a:solidFill>
                  <a:prstClr val="black"/>
                </a:solidFill>
              </a:rPr>
              <a:t>big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white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short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hair</a:t>
            </a:r>
            <a:r>
              <a:rPr lang="es-ES_tradnl" sz="2000" b="1" dirty="0" smtClean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small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nose</a:t>
            </a:r>
            <a:r>
              <a:rPr lang="es-ES_tradnl" sz="2000" b="1" dirty="0" smtClean="0">
                <a:solidFill>
                  <a:prstClr val="black"/>
                </a:solidFill>
              </a:rPr>
              <a:t> and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small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ears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4211960" y="1565530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A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4211960" y="33569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B</a:t>
            </a:r>
            <a:endParaRPr lang="es-ES" sz="3200" b="1" dirty="0">
              <a:solidFill>
                <a:prstClr val="white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8876"/>
            <a:ext cx="2864883" cy="62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541" y="2073033"/>
            <a:ext cx="2854405" cy="2854405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4524822" y="6237312"/>
            <a:ext cx="4223642" cy="38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prstClr val="white"/>
                </a:solidFill>
              </a:rPr>
              <a:t>Click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on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the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correct</a:t>
            </a:r>
            <a:r>
              <a:rPr lang="es-ES_tradnl" b="1" dirty="0" smtClean="0">
                <a:solidFill>
                  <a:prstClr val="white"/>
                </a:solidFill>
              </a:rPr>
              <a:t>  </a:t>
            </a:r>
            <a:r>
              <a:rPr lang="es-ES_tradnl" b="1" dirty="0" err="1" smtClean="0">
                <a:solidFill>
                  <a:prstClr val="white"/>
                </a:solidFill>
              </a:rPr>
              <a:t>letter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19" name="1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6237312"/>
            <a:ext cx="720080" cy="382832"/>
          </a:xfrm>
          <a:prstGeom prst="actionButtonForwardNex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719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  <p:bldP spid="48" grpId="0" animBg="1"/>
      <p:bldP spid="21" grpId="0" animBg="1"/>
      <p:bldP spid="26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 redondeado"/>
          <p:cNvSpPr/>
          <p:nvPr/>
        </p:nvSpPr>
        <p:spPr>
          <a:xfrm>
            <a:off x="4499992" y="2852936"/>
            <a:ext cx="4320479" cy="1361403"/>
          </a:xfrm>
          <a:prstGeom prst="roundRect">
            <a:avLst>
              <a:gd name="adj" fmla="val 8234"/>
            </a:avLst>
          </a:prstGeom>
          <a:solidFill>
            <a:schemeClr val="accent2"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67544" y="1088740"/>
            <a:ext cx="3600400" cy="5004556"/>
            <a:chOff x="323529" y="526849"/>
            <a:chExt cx="2088231" cy="2398096"/>
          </a:xfrm>
        </p:grpSpPr>
        <p:sp>
          <p:nvSpPr>
            <p:cNvPr id="5" name="4 Rectángulo redondeado"/>
            <p:cNvSpPr/>
            <p:nvPr/>
          </p:nvSpPr>
          <p:spPr>
            <a:xfrm>
              <a:off x="323529" y="526849"/>
              <a:ext cx="2088231" cy="2398096"/>
            </a:xfrm>
            <a:prstGeom prst="roundRect">
              <a:avLst>
                <a:gd name="adj" fmla="val 8234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00B050"/>
                </a:contourClr>
              </a:sp3d>
            </a:bodyPr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416339" y="620689"/>
              <a:ext cx="1851406" cy="2123413"/>
            </a:xfrm>
            <a:prstGeom prst="roundRect">
              <a:avLst>
                <a:gd name="adj" fmla="val 8234"/>
              </a:avLst>
            </a:prstGeom>
            <a:solidFill>
              <a:schemeClr val="bg1">
                <a:alpha val="6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47" name="46 Rectángulo redondeado"/>
          <p:cNvSpPr/>
          <p:nvPr/>
        </p:nvSpPr>
        <p:spPr>
          <a:xfrm>
            <a:off x="4499993" y="4731893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852312" y="4887945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She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dark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big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red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curly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hair</a:t>
            </a:r>
            <a:r>
              <a:rPr lang="es-ES_tradnl" sz="2000" b="1" dirty="0">
                <a:solidFill>
                  <a:prstClr val="black"/>
                </a:solidFill>
              </a:rPr>
              <a:t> and 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thin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lips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203687" y="5165883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prstClr val="white"/>
                </a:solidFill>
              </a:rPr>
              <a:t>C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4499992" y="2859685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4852311" y="3024475"/>
            <a:ext cx="3824144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She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dark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big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eyes</a:t>
            </a:r>
            <a:r>
              <a:rPr lang="es-ES_tradnl" sz="2000" b="1" dirty="0">
                <a:solidFill>
                  <a:prstClr val="black"/>
                </a:solidFill>
              </a:rPr>
              <a:t>,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dark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hair</a:t>
            </a:r>
            <a:r>
              <a:rPr lang="es-ES_tradnl" sz="2000" b="1" dirty="0">
                <a:solidFill>
                  <a:prstClr val="black"/>
                </a:solidFill>
              </a:rPr>
              <a:t> and 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thin</a:t>
            </a:r>
            <a:r>
              <a:rPr lang="es-ES_tradnl" sz="2000" b="1" dirty="0" smtClean="0">
                <a:solidFill>
                  <a:prstClr val="black"/>
                </a:solidFill>
              </a:rPr>
              <a:t>  </a:t>
            </a:r>
            <a:r>
              <a:rPr lang="es-ES_tradnl" sz="2000" b="1" dirty="0" err="1">
                <a:solidFill>
                  <a:prstClr val="black"/>
                </a:solidFill>
              </a:rPr>
              <a:t>lips</a:t>
            </a:r>
            <a:r>
              <a:rPr lang="es-ES_tradnl" sz="2000" b="1" dirty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4499992" y="1124744"/>
            <a:ext cx="4320479" cy="1361403"/>
          </a:xfrm>
          <a:prstGeom prst="roundRect">
            <a:avLst>
              <a:gd name="adj" fmla="val 8234"/>
            </a:avLst>
          </a:prstGeom>
          <a:solidFill>
            <a:srgbClr val="00CCFF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>
              <a:contourClr>
                <a:srgbClr val="00B050"/>
              </a:contourClr>
            </a:sp3d>
          </a:bodyPr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4852312" y="1280796"/>
            <a:ext cx="3824143" cy="1011636"/>
          </a:xfrm>
          <a:prstGeom prst="roundRect">
            <a:avLst>
              <a:gd name="adj" fmla="val 8234"/>
            </a:avLst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10200000"/>
            </a:lightRig>
          </a:scene3d>
          <a:sp3d>
            <a:bevelT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smtClean="0">
                <a:solidFill>
                  <a:prstClr val="black"/>
                </a:solidFill>
              </a:rPr>
              <a:t>She</a:t>
            </a:r>
            <a:r>
              <a:rPr lang="es-ES_tradnl" sz="2000" b="1" smtClean="0">
                <a:solidFill>
                  <a:prstClr val="black"/>
                </a:solidFill>
              </a:rPr>
              <a:t> </a:t>
            </a:r>
            <a:r>
              <a:rPr lang="es-ES_tradnl" sz="2000" b="1" dirty="0">
                <a:solidFill>
                  <a:prstClr val="black"/>
                </a:solidFill>
              </a:rPr>
              <a:t>has </a:t>
            </a:r>
            <a:r>
              <a:rPr lang="es-ES_tradnl" sz="2000" b="1" dirty="0" err="1">
                <a:solidFill>
                  <a:prstClr val="black"/>
                </a:solidFill>
              </a:rPr>
              <a:t>got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green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big</a:t>
            </a:r>
            <a:r>
              <a:rPr lang="es-ES_tradnl" sz="2000" b="1" dirty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eyes</a:t>
            </a:r>
            <a:r>
              <a:rPr lang="es-ES_tradnl" sz="2000" b="1" dirty="0" smtClean="0">
                <a:solidFill>
                  <a:prstClr val="black"/>
                </a:solidFill>
              </a:rPr>
              <a:t>, red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straight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</a:rPr>
              <a:t>hair</a:t>
            </a:r>
            <a:r>
              <a:rPr lang="es-ES_tradnl" sz="2000" b="1" dirty="0">
                <a:solidFill>
                  <a:prstClr val="black"/>
                </a:solidFill>
              </a:rPr>
              <a:t> and 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thin</a:t>
            </a:r>
            <a:r>
              <a:rPr lang="es-ES_tradnl" sz="2000" b="1" dirty="0" smtClean="0">
                <a:solidFill>
                  <a:prstClr val="black"/>
                </a:solidFill>
              </a:rPr>
              <a:t> </a:t>
            </a:r>
            <a:r>
              <a:rPr lang="es-ES_tradnl" sz="2000" b="1" dirty="0" err="1" smtClean="0">
                <a:solidFill>
                  <a:prstClr val="black"/>
                </a:solidFill>
              </a:rPr>
              <a:t>lips</a:t>
            </a:r>
            <a:r>
              <a:rPr lang="es-ES_tradnl" sz="2000" b="1" dirty="0" smtClean="0">
                <a:solidFill>
                  <a:prstClr val="black"/>
                </a:solidFill>
              </a:rPr>
              <a:t>.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4211960" y="329372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B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4211960" y="1556792"/>
            <a:ext cx="552475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prstClr val="white"/>
                </a:solidFill>
              </a:rPr>
              <a:t>A</a:t>
            </a:r>
            <a:endParaRPr lang="es-ES" sz="3200" b="1" dirty="0">
              <a:solidFill>
                <a:prstClr val="white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8876"/>
            <a:ext cx="2864883" cy="62783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611" y="2094157"/>
            <a:ext cx="2952993" cy="2952993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9" descr="http://mlblogssfdiamondgirl.files.wordpress.com/2010/10/xo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4011" r="5721" b="7320"/>
          <a:stretch>
            <a:fillRect/>
          </a:stretch>
        </p:blipFill>
        <p:spPr bwMode="auto">
          <a:xfrm>
            <a:off x="1828011" y="4211747"/>
            <a:ext cx="791179" cy="4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4524822" y="6237312"/>
            <a:ext cx="4223642" cy="38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prstClr val="white"/>
                </a:solidFill>
              </a:rPr>
              <a:t>Click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on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the</a:t>
            </a:r>
            <a:r>
              <a:rPr lang="es-ES_tradnl" b="1" dirty="0" smtClean="0">
                <a:solidFill>
                  <a:prstClr val="white"/>
                </a:solidFill>
              </a:rPr>
              <a:t> </a:t>
            </a:r>
            <a:r>
              <a:rPr lang="es-ES_tradnl" b="1" dirty="0" err="1" smtClean="0">
                <a:solidFill>
                  <a:prstClr val="white"/>
                </a:solidFill>
              </a:rPr>
              <a:t>correct</a:t>
            </a:r>
            <a:r>
              <a:rPr lang="es-ES_tradnl" b="1" dirty="0" smtClean="0">
                <a:solidFill>
                  <a:prstClr val="white"/>
                </a:solidFill>
              </a:rPr>
              <a:t>  </a:t>
            </a:r>
            <a:r>
              <a:rPr lang="es-ES_tradnl" b="1" dirty="0" err="1" smtClean="0">
                <a:solidFill>
                  <a:prstClr val="white"/>
                </a:solidFill>
              </a:rPr>
              <a:t>letter</a:t>
            </a:r>
            <a:endParaRPr lang="es-ES" b="1" dirty="0">
              <a:solidFill>
                <a:prstClr val="white"/>
              </a:solidFill>
            </a:endParaRPr>
          </a:p>
        </p:txBody>
      </p:sp>
      <p:sp>
        <p:nvSpPr>
          <p:cNvPr id="24" name="2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72400" y="6237312"/>
            <a:ext cx="720080" cy="382832"/>
          </a:xfrm>
          <a:prstGeom prst="actionButtonForwardNex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99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  <p:bldP spid="48" grpId="0" animBg="1"/>
      <p:bldP spid="21" grpId="0" animBg="1"/>
      <p:bldP spid="26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95400" y="972339"/>
            <a:ext cx="7381181" cy="2456661"/>
            <a:chOff x="2094743" y="1811975"/>
            <a:chExt cx="7381181" cy="2456661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0764" y="3714638"/>
              <a:ext cx="70851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Asking about appearance and personality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94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2304</TotalTime>
  <Words>1228</Words>
  <Application>Microsoft Office PowerPoint</Application>
  <PresentationFormat>On-screen Show (4:3)</PresentationFormat>
  <Paragraphs>176</Paragraphs>
  <Slides>22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Monotype Corsiva</vt:lpstr>
      <vt:lpstr>Tahoma</vt:lpstr>
      <vt:lpstr>Times New Roman</vt:lpstr>
      <vt:lpstr>Office Theme</vt:lpstr>
      <vt:lpstr>1_Office Theme</vt:lpstr>
      <vt:lpstr>2_Office Theme</vt:lpstr>
      <vt:lpstr>3_Office Theme</vt:lpstr>
      <vt:lpstr>Tema de Office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the teachers to our class</dc:title>
  <dc:creator>Nguyet</dc:creator>
  <cp:lastModifiedBy>hp</cp:lastModifiedBy>
  <cp:revision>475</cp:revision>
  <dcterms:created xsi:type="dcterms:W3CDTF">2016-12-15T15:38:30Z</dcterms:created>
  <dcterms:modified xsi:type="dcterms:W3CDTF">2022-10-14T08:21:45Z</dcterms:modified>
</cp:coreProperties>
</file>