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2" r:id="rId6"/>
    <p:sldId id="260" r:id="rId7"/>
    <p:sldId id="264" r:id="rId8"/>
    <p:sldId id="261" r:id="rId9"/>
    <p:sldId id="263" r:id="rId10"/>
    <p:sldId id="265" r:id="rId11"/>
    <p:sldId id="266" r:id="rId12"/>
    <p:sldId id="267" r:id="rId13"/>
    <p:sldId id="274" r:id="rId14"/>
    <p:sldId id="271" r:id="rId15"/>
    <p:sldId id="272" r:id="rId16"/>
    <p:sldId id="268" r:id="rId17"/>
    <p:sldId id="269" r:id="rId18"/>
    <p:sldId id="270"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A31D1-F347-4C41-9BF5-F8A40EFF75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6D1008-45B0-4BD1-9B13-FFC5D178CA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6E31E8-D837-4D4B-81EE-874D327EFE99}"/>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F524539F-D232-4AAD-A749-E0246105C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A3E1F-0331-4F16-BBC9-7B5B53B0B556}"/>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05474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B6893-49CF-4BF3-AEA7-7903DC4DF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8BD7C7-7E0C-4F45-A678-3ED704D412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6F0CD0-5FE2-413B-952D-B327077E077F}"/>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8B2EAD94-D792-44C6-B922-AC0C86812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DEF4C-9DDA-4DF8-8AA1-1EA47245B10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91247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6E4072-025B-4487-BA69-448207EC4D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4CF002-D389-4AAC-980B-AF410D552C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1F12E-F1FF-42EB-8D49-4BE019CB2EE2}"/>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31EE9EC5-E53C-4C57-9D51-8F07488FC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15B49-066D-4535-B4E3-DAD4DA194646}"/>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82791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282FB-6A95-4E08-91E6-8A6D643CA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5AE943-DCCC-4BEE-868B-7F5E7F5A02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FF0BD9-167C-4642-8012-D3A6C726D386}"/>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2E1B09C5-4EE5-44F0-9918-28A683987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D3E94-90CB-4A3C-B25A-694DBA5E139E}"/>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77568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DAD36-61CF-45B3-9A6F-0A5746A07E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637EFB-5348-4A58-8D7F-B8AFC429E4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B10F7A2-8341-4A53-9F3B-88F581FB8AF4}"/>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4D00BF75-7035-4B81-98A3-F6D45452B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1033C-DE61-44D2-A5A5-D184880D96EB}"/>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48553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25673-9383-4A8C-9021-45E309DB8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E6914-931C-4E96-A5D2-F30BCC5B7E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169928-50A0-41F9-9B5C-8E1A9367B1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D6F007-28F7-4AF2-B054-5E60ECA5B742}"/>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6" name="Footer Placeholder 5">
            <a:extLst>
              <a:ext uri="{FF2B5EF4-FFF2-40B4-BE49-F238E27FC236}">
                <a16:creationId xmlns:a16="http://schemas.microsoft.com/office/drawing/2014/main" id="{5E09A46B-083D-48A9-99E7-E302E1C2B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887549-4CDA-456A-B40F-38729C8D1421}"/>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61018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FD6B-58F7-44A1-B869-03B263EF70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9D9FAE-75E7-40CA-B347-5E06E70B41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F736CC-C1CD-4D8D-8613-8A92CEF5D87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49BE5C-967C-430A-B73E-7404CE14CA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AAC3EB-E629-43D7-A8B4-F0F8B1B7F83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EC7AA8-78FA-4A8E-A409-02747334FEC0}"/>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8" name="Footer Placeholder 7">
            <a:extLst>
              <a:ext uri="{FF2B5EF4-FFF2-40B4-BE49-F238E27FC236}">
                <a16:creationId xmlns:a16="http://schemas.microsoft.com/office/drawing/2014/main" id="{F11267B6-2808-44E6-88E9-C126D6E874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AEB84A-DA09-4B77-A93E-6E881FF0F47B}"/>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107520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20D72-5552-450F-A6E2-E04A1F0E1B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56B751-0FD6-4322-9409-88CAA78129C1}"/>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4" name="Footer Placeholder 3">
            <a:extLst>
              <a:ext uri="{FF2B5EF4-FFF2-40B4-BE49-F238E27FC236}">
                <a16:creationId xmlns:a16="http://schemas.microsoft.com/office/drawing/2014/main" id="{933F1751-4C68-44A9-98E5-2B9E8C16D8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31759B-3B15-40D1-A409-6560CA2DE6F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400559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416A6C-0FF0-4670-9DB4-328B69A3B273}"/>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3" name="Footer Placeholder 2">
            <a:extLst>
              <a:ext uri="{FF2B5EF4-FFF2-40B4-BE49-F238E27FC236}">
                <a16:creationId xmlns:a16="http://schemas.microsoft.com/office/drawing/2014/main" id="{0FDE509F-0D0E-4900-B5D0-CBED4D0420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4DBBC1-C0B8-41D3-8F3C-04948EE3A2F3}"/>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11747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F258-1E86-41E6-AF6B-82692FD0A4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C16351-DBCD-4E6B-A0BA-A97E5F343D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77B9D2-7D26-4890-B3B8-75CE001D2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C58D99-0DA3-4512-9FE2-82A51FDC5C0B}"/>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6" name="Footer Placeholder 5">
            <a:extLst>
              <a:ext uri="{FF2B5EF4-FFF2-40B4-BE49-F238E27FC236}">
                <a16:creationId xmlns:a16="http://schemas.microsoft.com/office/drawing/2014/main" id="{CEE3753D-02A1-442B-A546-2CA5BA9F50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6BBA16-9F22-4A06-9344-B25C89D511B8}"/>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326967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2776-7B51-4781-87F0-1B0AA75D7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81A29D-5711-4367-B916-B7B2325902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48565F-9475-4B56-BAED-99FCA8C212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420DE9-7D57-47AE-88C0-264BBC8F8DF8}"/>
              </a:ext>
            </a:extLst>
          </p:cNvPr>
          <p:cNvSpPr>
            <a:spLocks noGrp="1"/>
          </p:cNvSpPr>
          <p:nvPr>
            <p:ph type="dt" sz="half" idx="10"/>
          </p:nvPr>
        </p:nvSpPr>
        <p:spPr/>
        <p:txBody>
          <a:bodyPr/>
          <a:lstStyle/>
          <a:p>
            <a:fld id="{04E9C9B2-BDC1-4A71-98BF-E7BAE707FDCD}" type="datetimeFigureOut">
              <a:rPr lang="en-US" smtClean="0"/>
              <a:t>7/22/2024</a:t>
            </a:fld>
            <a:endParaRPr lang="en-US"/>
          </a:p>
        </p:txBody>
      </p:sp>
      <p:sp>
        <p:nvSpPr>
          <p:cNvPr id="6" name="Footer Placeholder 5">
            <a:extLst>
              <a:ext uri="{FF2B5EF4-FFF2-40B4-BE49-F238E27FC236}">
                <a16:creationId xmlns:a16="http://schemas.microsoft.com/office/drawing/2014/main" id="{A66F8780-4CBD-4C75-8A84-2C252A19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60EA4-516C-4CE4-B139-C52EAA790649}"/>
              </a:ext>
            </a:extLst>
          </p:cNvPr>
          <p:cNvSpPr>
            <a:spLocks noGrp="1"/>
          </p:cNvSpPr>
          <p:nvPr>
            <p:ph type="sldNum" sz="quarter" idx="12"/>
          </p:nvPr>
        </p:nvSpPr>
        <p:spPr/>
        <p:txBody>
          <a:bodyPr/>
          <a:lstStyle/>
          <a:p>
            <a:fld id="{9AE620AF-3BF4-4628-AA19-3BFA3B33EE06}" type="slidenum">
              <a:rPr lang="en-US" smtClean="0"/>
              <a:t>‹#›</a:t>
            </a:fld>
            <a:endParaRPr lang="en-US"/>
          </a:p>
        </p:txBody>
      </p:sp>
    </p:spTree>
    <p:extLst>
      <p:ext uri="{BB962C8B-B14F-4D97-AF65-F5344CB8AC3E}">
        <p14:creationId xmlns:p14="http://schemas.microsoft.com/office/powerpoint/2010/main" val="24181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D5C3D2-7A92-469F-B87D-CA9BF8395C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F1FACB-3332-4061-881C-13001C11B6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B76C2F-FDC8-4C62-BD3A-F814606347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9C9B2-BDC1-4A71-98BF-E7BAE707FDCD}" type="datetimeFigureOut">
              <a:rPr lang="en-US" smtClean="0"/>
              <a:t>7/22/2024</a:t>
            </a:fld>
            <a:endParaRPr lang="en-US"/>
          </a:p>
        </p:txBody>
      </p:sp>
      <p:sp>
        <p:nvSpPr>
          <p:cNvPr id="5" name="Footer Placeholder 4">
            <a:extLst>
              <a:ext uri="{FF2B5EF4-FFF2-40B4-BE49-F238E27FC236}">
                <a16:creationId xmlns:a16="http://schemas.microsoft.com/office/drawing/2014/main" id="{3EAB1A25-34CC-4CAB-A922-3CF1D36FA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495CE6-1FAB-4820-8E4F-90521133F3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620AF-3BF4-4628-AA19-3BFA3B33EE06}" type="slidenum">
              <a:rPr lang="en-US" smtClean="0"/>
              <a:t>‹#›</a:t>
            </a:fld>
            <a:endParaRPr lang="en-US"/>
          </a:p>
        </p:txBody>
      </p:sp>
    </p:spTree>
    <p:extLst>
      <p:ext uri="{BB962C8B-B14F-4D97-AF65-F5344CB8AC3E}">
        <p14:creationId xmlns:p14="http://schemas.microsoft.com/office/powerpoint/2010/main" val="103331783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D889B-893A-46F2-B99F-5884A0A9777F}"/>
              </a:ext>
            </a:extLst>
          </p:cNvPr>
          <p:cNvSpPr>
            <a:spLocks noGrp="1"/>
          </p:cNvSpPr>
          <p:nvPr>
            <p:ph type="ctrTitle"/>
          </p:nvPr>
        </p:nvSpPr>
        <p:spPr>
          <a:xfrm>
            <a:off x="1524000" y="286328"/>
            <a:ext cx="9144000" cy="2115128"/>
          </a:xfrm>
        </p:spPr>
        <p:txBody>
          <a:bodyPr>
            <a:normAutofit/>
          </a:bodyPr>
          <a:lstStyle/>
          <a:p>
            <a:r>
              <a:rPr lang="en-US" sz="4400">
                <a:solidFill>
                  <a:srgbClr val="FF0000"/>
                </a:solidFill>
                <a:latin typeface="Times New Roman" panose="02020603050405020304" pitchFamily="18" charset="0"/>
                <a:cs typeface="Times New Roman" panose="02020603050405020304" pitchFamily="18" charset="0"/>
              </a:rPr>
              <a:t>T</a:t>
            </a:r>
            <a:r>
              <a:rPr lang="vi-VN" sz="4400">
                <a:solidFill>
                  <a:srgbClr val="FF0000"/>
                </a:solidFill>
                <a:latin typeface="Times New Roman" panose="02020603050405020304" pitchFamily="18" charset="0"/>
                <a:cs typeface="Times New Roman" panose="02020603050405020304" pitchFamily="18" charset="0"/>
              </a:rPr>
              <a:t>rò chơi</a:t>
            </a:r>
            <a:r>
              <a:rPr lang="en-US" sz="4400">
                <a:solidFill>
                  <a:srgbClr val="FF0000"/>
                </a:solidFill>
                <a:latin typeface="Times New Roman" panose="02020603050405020304" pitchFamily="18" charset="0"/>
                <a:cs typeface="Times New Roman" panose="02020603050405020304" pitchFamily="18" charset="0"/>
              </a:rPr>
              <a:t>: </a:t>
            </a:r>
            <a:r>
              <a:rPr lang="en-US" sz="3600" b="1">
                <a:latin typeface="Times New Roman" panose="02020603050405020304" pitchFamily="18" charset="0"/>
                <a:cs typeface="Times New Roman" panose="02020603050405020304" pitchFamily="18" charset="0"/>
              </a:rPr>
              <a:t>DỰA VÀO TÍNH CÁCH, CHỌN MÔI TRƯỜNG LÀM VIỆC</a:t>
            </a:r>
            <a:br>
              <a:rPr lang="en-US" sz="3600">
                <a:latin typeface="Times New Roman" panose="02020603050405020304" pitchFamily="18" charset="0"/>
                <a:cs typeface="Times New Roman" panose="02020603050405020304" pitchFamily="18" charset="0"/>
              </a:rPr>
            </a:br>
            <a:endParaRPr lang="en-US" sz="360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23FDB79A-E012-4FE3-977C-380BEFC23593}"/>
              </a:ext>
            </a:extLst>
          </p:cNvPr>
          <p:cNvSpPr>
            <a:spLocks noGrp="1"/>
          </p:cNvSpPr>
          <p:nvPr>
            <p:ph type="subTitle" idx="1"/>
          </p:nvPr>
        </p:nvSpPr>
        <p:spPr>
          <a:xfrm>
            <a:off x="1524000" y="2576945"/>
            <a:ext cx="9144000" cy="2680855"/>
          </a:xfrm>
        </p:spPr>
        <p:txBody>
          <a:bodyPr/>
          <a:lstStyle/>
          <a:p>
            <a:pPr algn="l"/>
            <a:r>
              <a:rPr lang="en-US" b="1">
                <a:latin typeface="Times New Roman" panose="02020603050405020304" pitchFamily="18" charset="0"/>
                <a:cs typeface="Times New Roman" panose="02020603050405020304" pitchFamily="18" charset="0"/>
              </a:rPr>
              <a:t>* Cách ch</a:t>
            </a:r>
            <a:r>
              <a:rPr lang="vi-VN" b="1">
                <a:latin typeface="Times New Roman" panose="02020603050405020304" pitchFamily="18" charset="0"/>
                <a:cs typeface="Times New Roman" panose="02020603050405020304" pitchFamily="18" charset="0"/>
              </a:rPr>
              <a:t>ơ</a:t>
            </a:r>
            <a:r>
              <a:rPr lang="en-US" b="1">
                <a:latin typeface="Times New Roman" panose="02020603050405020304" pitchFamily="18" charset="0"/>
                <a:cs typeface="Times New Roman" panose="02020603050405020304" pitchFamily="18" charset="0"/>
              </a:rPr>
              <a:t>i:</a:t>
            </a:r>
          </a:p>
          <a:p>
            <a:pPr algn="l"/>
            <a:r>
              <a:rPr lang="en-US">
                <a:latin typeface="Times New Roman" panose="02020603050405020304" pitchFamily="18" charset="0"/>
                <a:cs typeface="Times New Roman" panose="02020603050405020304" pitchFamily="18" charset="0"/>
              </a:rPr>
              <a:t>- Lớp chia thành 4 nhóm. </a:t>
            </a:r>
          </a:p>
          <a:p>
            <a:pPr algn="l"/>
            <a:r>
              <a:rPr lang="en-US">
                <a:latin typeface="Times New Roman" panose="02020603050405020304" pitchFamily="18" charset="0"/>
                <a:cs typeface="Times New Roman" panose="02020603050405020304" pitchFamily="18" charset="0"/>
              </a:rPr>
              <a:t>- Giáo viên phát cho mỗi nhóm một phiếu học tập.</a:t>
            </a:r>
          </a:p>
          <a:p>
            <a:pPr algn="l"/>
            <a:r>
              <a:rPr lang="en-US">
                <a:latin typeface="Times New Roman" panose="02020603050405020304" pitchFamily="18" charset="0"/>
                <a:cs typeface="Times New Roman" panose="02020603050405020304" pitchFamily="18" charset="0"/>
              </a:rPr>
              <a:t>- Nhóm nào điền đúng đáp án và nhanh nhất thì nhóm đó sẽ chiến thắng.</a:t>
            </a:r>
          </a:p>
          <a:p>
            <a:pPr algn="l"/>
            <a:r>
              <a:rPr lang="en-US">
                <a:latin typeface="Times New Roman" panose="02020603050405020304" pitchFamily="18" charset="0"/>
                <a:cs typeface="Times New Roman" panose="02020603050405020304" pitchFamily="18" charset="0"/>
              </a:rPr>
              <a:t>- Giáo viên cử ra 4 bạn thuộc 4 nhóm để làm trọng tài.</a:t>
            </a:r>
          </a:p>
          <a:p>
            <a:endParaRPr lang="en-US"/>
          </a:p>
        </p:txBody>
      </p:sp>
    </p:spTree>
    <p:extLst>
      <p:ext uri="{BB962C8B-B14F-4D97-AF65-F5344CB8AC3E}">
        <p14:creationId xmlns:p14="http://schemas.microsoft.com/office/powerpoint/2010/main" val="96555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89A68-484E-4543-B4E7-B9EAB81706FE}"/>
              </a:ext>
            </a:extLst>
          </p:cNvPr>
          <p:cNvSpPr>
            <a:spLocks noGrp="1"/>
          </p:cNvSpPr>
          <p:nvPr>
            <p:ph type="title"/>
          </p:nvPr>
        </p:nvSpPr>
        <p:spPr>
          <a:xfrm>
            <a:off x="0" y="1"/>
            <a:ext cx="12192000" cy="1394690"/>
          </a:xfrm>
        </p:spPr>
        <p:txBody>
          <a:bodyPr>
            <a:noAutofit/>
          </a:bodyPr>
          <a:lstStyle/>
          <a:p>
            <a:r>
              <a:rPr lang="en-US" sz="2400" b="1">
                <a:latin typeface="Times New Roman" panose="02020603050405020304" pitchFamily="18" charset="0"/>
                <a:cs typeface="Times New Roman" panose="02020603050405020304" pitchFamily="18" charset="0"/>
              </a:rPr>
              <a:t>Về nhà thực hiện Bước 3 lập bảng đánh giá mức độ phù hợp nghề (trang 32 SGK) để tiết sau lên thuyết trình?</a:t>
            </a:r>
            <a:br>
              <a:rPr lang="en-US" sz="2400" b="1">
                <a:latin typeface="Times New Roman" panose="02020603050405020304" pitchFamily="18" charset="0"/>
                <a:cs typeface="Times New Roman" panose="02020603050405020304" pitchFamily="18" charset="0"/>
              </a:rPr>
            </a:br>
            <a:endParaRPr lang="en-US" sz="2400" b="1">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3B64BE84-3F59-454B-8077-3CCDED80903E}"/>
              </a:ext>
            </a:extLst>
          </p:cNvPr>
          <p:cNvSpPr>
            <a:spLocks noGrp="1"/>
          </p:cNvSpPr>
          <p:nvPr>
            <p:ph idx="1"/>
          </p:nvPr>
        </p:nvSpPr>
        <p:spPr>
          <a:xfrm>
            <a:off x="-83127" y="1311564"/>
            <a:ext cx="12275127" cy="4865399"/>
          </a:xfrm>
        </p:spPr>
        <p:txBody>
          <a:bodyPr/>
          <a:lstStyle/>
          <a:p>
            <a:pPr marL="0" lvl="0" indent="342900" eaLnBrk="0" fontAlgn="base" hangingPunct="0">
              <a:lnSpc>
                <a:spcPct val="100000"/>
              </a:lnSpc>
              <a:spcBef>
                <a:spcPct val="0"/>
              </a:spcBef>
              <a:spcAft>
                <a:spcPct val="0"/>
              </a:spcAft>
              <a:buNone/>
              <a:tabLst>
                <a:tab pos="109538" algn="l"/>
              </a:tabLst>
            </a:pPr>
            <a:r>
              <a:rPr lang="vi-VN"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Bảng đánh giá mức độ phù hợp ng</a:t>
            </a:r>
            <a:r>
              <a:rPr lang="en-US"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hề</a:t>
            </a:r>
            <a:r>
              <a:rPr lang="vi-VN" altLang="en-US" b="1" i="1">
                <a:solidFill>
                  <a:srgbClr val="202121"/>
                </a:solidFill>
                <a:latin typeface="Times New Roman" panose="02020603050405020304" pitchFamily="18" charset="0"/>
                <a:ea typeface="Arial" panose="020B0604020202020204" pitchFamily="34" charset="0"/>
                <a:cs typeface="Times New Roman" panose="02020603050405020304" pitchFamily="18" charset="0"/>
              </a:rPr>
              <a:t> nghiệp</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Họ và tên học sinh:</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Giới</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tính:</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Trường:</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Lớp:</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Thời gian thực hiện từ	đến</a:t>
            </a:r>
            <a:r>
              <a:rPr lang="en-US"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 ...................................đến ………………</a:t>
            </a:r>
            <a:endParaRPr lang="en-US" altLang="en-US">
              <a:latin typeface="Times New Roman" panose="02020603050405020304" pitchFamily="18" charset="0"/>
              <a:cs typeface="Times New Roman" panose="02020603050405020304" pitchFamily="18" charset="0"/>
            </a:endParaRPr>
          </a:p>
          <a:p>
            <a:pPr marL="0" lvl="0" indent="342900" eaLnBrk="0" fontAlgn="base" hangingPunct="0">
              <a:lnSpc>
                <a:spcPct val="100000"/>
              </a:lnSpc>
              <a:spcBef>
                <a:spcPct val="0"/>
              </a:spcBef>
              <a:spcAft>
                <a:spcPct val="0"/>
              </a:spcAft>
              <a:buNone/>
              <a:tabLst>
                <a:tab pos="109538" algn="l"/>
              </a:tabLst>
            </a:pPr>
            <a:r>
              <a:rPr lang="vi-VN" altLang="en-US" b="1">
                <a:solidFill>
                  <a:srgbClr val="202121"/>
                </a:solidFill>
                <a:latin typeface="Times New Roman" panose="02020603050405020304" pitchFamily="18" charset="0"/>
                <a:ea typeface="Arial" panose="020B0604020202020204" pitchFamily="34" charset="0"/>
                <a:cs typeface="Times New Roman" panose="02020603050405020304" pitchFamily="18" charset="0"/>
              </a:rPr>
              <a:t>Kết luận: </a:t>
            </a:r>
            <a:r>
              <a:rPr lang="vi-VN" altLang="en-US">
                <a:solidFill>
                  <a:srgbClr val="202121"/>
                </a:solidFill>
                <a:latin typeface="Times New Roman" panose="02020603050405020304" pitchFamily="18" charset="0"/>
                <a:ea typeface="Arial" panose="020B0604020202020204" pitchFamily="34" charset="0"/>
                <a:cs typeface="Times New Roman" panose="02020603050405020304" pitchFamily="18" charset="0"/>
              </a:rPr>
              <a:t>Mức độ phù hợp: ?</a:t>
            </a:r>
            <a:endParaRPr lang="en-US"/>
          </a:p>
        </p:txBody>
      </p:sp>
    </p:spTree>
    <p:extLst>
      <p:ext uri="{BB962C8B-B14F-4D97-AF65-F5344CB8AC3E}">
        <p14:creationId xmlns:p14="http://schemas.microsoft.com/office/powerpoint/2010/main" val="407227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64FDE8-4F03-4577-8A82-02F119AFD68B}"/>
              </a:ext>
            </a:extLst>
          </p:cNvPr>
          <p:cNvGraphicFramePr>
            <a:graphicFrameLocks noGrp="1"/>
          </p:cNvGraphicFramePr>
          <p:nvPr>
            <p:extLst>
              <p:ext uri="{D42A27DB-BD31-4B8C-83A1-F6EECF244321}">
                <p14:modId xmlns:p14="http://schemas.microsoft.com/office/powerpoint/2010/main" val="3820162479"/>
              </p:ext>
            </p:extLst>
          </p:nvPr>
        </p:nvGraphicFramePr>
        <p:xfrm>
          <a:off x="0" y="101600"/>
          <a:ext cx="12192001" cy="7349154"/>
        </p:xfrm>
        <a:graphic>
          <a:graphicData uri="http://schemas.openxmlformats.org/drawingml/2006/table">
            <a:tbl>
              <a:tblPr firstRow="1" firstCol="1" bandRow="1">
                <a:tableStyleId>{5C22544A-7EE6-4342-B048-85BDC9FD1C3A}</a:tableStyleId>
              </a:tblPr>
              <a:tblGrid>
                <a:gridCol w="912519">
                  <a:extLst>
                    <a:ext uri="{9D8B030D-6E8A-4147-A177-3AD203B41FA5}">
                      <a16:colId xmlns:a16="http://schemas.microsoft.com/office/drawing/2014/main" val="2185101639"/>
                    </a:ext>
                  </a:extLst>
                </a:gridCol>
                <a:gridCol w="3776714">
                  <a:extLst>
                    <a:ext uri="{9D8B030D-6E8A-4147-A177-3AD203B41FA5}">
                      <a16:colId xmlns:a16="http://schemas.microsoft.com/office/drawing/2014/main" val="4293499889"/>
                    </a:ext>
                  </a:extLst>
                </a:gridCol>
                <a:gridCol w="5720149">
                  <a:extLst>
                    <a:ext uri="{9D8B030D-6E8A-4147-A177-3AD203B41FA5}">
                      <a16:colId xmlns:a16="http://schemas.microsoft.com/office/drawing/2014/main" val="4175300717"/>
                    </a:ext>
                  </a:extLst>
                </a:gridCol>
                <a:gridCol w="803563">
                  <a:extLst>
                    <a:ext uri="{9D8B030D-6E8A-4147-A177-3AD203B41FA5}">
                      <a16:colId xmlns:a16="http://schemas.microsoft.com/office/drawing/2014/main" val="3804779191"/>
                    </a:ext>
                  </a:extLst>
                </a:gridCol>
                <a:gridCol w="979056">
                  <a:extLst>
                    <a:ext uri="{9D8B030D-6E8A-4147-A177-3AD203B41FA5}">
                      <a16:colId xmlns:a16="http://schemas.microsoft.com/office/drawing/2014/main" val="2300495864"/>
                    </a:ext>
                  </a:extLst>
                </a:gridCol>
              </a:tblGrid>
              <a:tr h="757382">
                <a:tc rowSpan="2" gridSpan="2">
                  <a:txBody>
                    <a:bodyPr/>
                    <a:lstStyle/>
                    <a:p>
                      <a:pPr algn="ctr">
                        <a:lnSpc>
                          <a:spcPct val="122000"/>
                        </a:lnSpc>
                        <a:spcAft>
                          <a:spcPts val="0"/>
                        </a:spcAft>
                      </a:pPr>
                      <a:r>
                        <a:rPr lang="vi-VN" sz="1600">
                          <a:effectLst/>
                          <a:latin typeface="+mj-lt"/>
                          <a:cs typeface="Times New Roman" panose="02020603050405020304" pitchFamily="18" charset="0"/>
                        </a:rPr>
                        <a:t>Đặc đi</a:t>
                      </a:r>
                      <a:r>
                        <a:rPr lang="en-US" sz="1600">
                          <a:effectLst/>
                          <a:latin typeface="+mj-lt"/>
                          <a:cs typeface="Times New Roman" panose="02020603050405020304" pitchFamily="18" charset="0"/>
                        </a:rPr>
                        <a:t>ể</a:t>
                      </a:r>
                      <a:r>
                        <a:rPr lang="vi-VN" sz="1600">
                          <a:effectLst/>
                          <a:latin typeface="+mj-lt"/>
                          <a:cs typeface="Times New Roman" panose="02020603050405020304" pitchFamily="18" charset="0"/>
                        </a:rPr>
                        <a:t>m</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của b</a:t>
                      </a:r>
                      <a:r>
                        <a:rPr lang="en-US" sz="1600">
                          <a:effectLst/>
                          <a:latin typeface="+mj-lt"/>
                          <a:cs typeface="Times New Roman" panose="02020603050405020304" pitchFamily="18" charset="0"/>
                        </a:rPr>
                        <a:t>ả</a:t>
                      </a:r>
                      <a:r>
                        <a:rPr lang="vi-VN" sz="1600">
                          <a:effectLst/>
                          <a:latin typeface="+mj-lt"/>
                          <a:cs typeface="Times New Roman" panose="02020603050405020304" pitchFamily="18" charset="0"/>
                        </a:rPr>
                        <a:t>n thân</a:t>
                      </a:r>
                      <a:endParaRPr lang="en-US" sz="1600">
                        <a:effectLst/>
                        <a:latin typeface="+mj-lt"/>
                        <a:cs typeface="Times New Roman" panose="02020603050405020304" pitchFamily="18" charset="0"/>
                      </a:endParaRPr>
                    </a:p>
                    <a:p>
                      <a:pPr algn="ctr">
                        <a:lnSpc>
                          <a:spcPct val="122000"/>
                        </a:lnSpc>
                        <a:spcAft>
                          <a:spcPts val="0"/>
                        </a:spcAft>
                      </a:pPr>
                      <a:r>
                        <a:rPr lang="vi-VN" sz="1400">
                          <a:effectLst/>
                          <a:latin typeface="+mj-lt"/>
                          <a:cs typeface="Times New Roman" panose="02020603050405020304" pitchFamily="18" charset="0"/>
                        </a:rPr>
                        <a:t>(1)</a:t>
                      </a:r>
                      <a:endParaRPr lang="en-US" sz="14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rowSpan="2" hMerge="1">
                  <a:txBody>
                    <a:bodyPr/>
                    <a:lstStyle/>
                    <a:p>
                      <a:endParaRPr lang="en-US"/>
                    </a:p>
                  </a:txBody>
                  <a:tcPr/>
                </a:tc>
                <a:tc rowSpan="2">
                  <a:txBody>
                    <a:bodyPr/>
                    <a:lstStyle/>
                    <a:p>
                      <a:pPr algn="ctr">
                        <a:lnSpc>
                          <a:spcPct val="129000"/>
                        </a:lnSpc>
                        <a:spcAft>
                          <a:spcPts val="0"/>
                        </a:spcAft>
                      </a:pPr>
                      <a:r>
                        <a:rPr lang="vi-VN" sz="1600">
                          <a:effectLst/>
                          <a:latin typeface="+mj-lt"/>
                          <a:cs typeface="Times New Roman" panose="02020603050405020304" pitchFamily="18" charset="0"/>
                        </a:rPr>
                        <a:t>Đặc điểm và yêu cầu nghề</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nghiệp lĩnh vực</a:t>
                      </a:r>
                      <a:r>
                        <a:rPr lang="en-US" sz="1600">
                          <a:effectLst/>
                          <a:latin typeface="+mj-lt"/>
                          <a:cs typeface="Times New Roman" panose="02020603050405020304" pitchFamily="18" charset="0"/>
                        </a:rPr>
                        <a:t> </a:t>
                      </a:r>
                      <a:r>
                        <a:rPr lang="vi-VN" sz="1600">
                          <a:effectLst/>
                          <a:latin typeface="+mj-lt"/>
                          <a:cs typeface="Times New Roman" panose="02020603050405020304" pitchFamily="18" charset="0"/>
                        </a:rPr>
                        <a:t>kĩ thuật, công nghệ</a:t>
                      </a:r>
                      <a:br>
                        <a:rPr lang="vi-VN" sz="1600">
                          <a:effectLst/>
                          <a:latin typeface="+mj-lt"/>
                          <a:cs typeface="Times New Roman" panose="02020603050405020304" pitchFamily="18" charset="0"/>
                        </a:rPr>
                      </a:br>
                      <a:r>
                        <a:rPr lang="vi-VN" sz="1600">
                          <a:effectLst/>
                          <a:latin typeface="+mj-lt"/>
                          <a:cs typeface="Times New Roman" panose="02020603050405020304" pitchFamily="18" charset="0"/>
                        </a:rPr>
                        <a:t>(2) '</a:t>
                      </a:r>
                      <a:endParaRPr lang="en-US" sz="16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gridSpan="2">
                  <a:txBody>
                    <a:bodyPr/>
                    <a:lstStyle/>
                    <a:p>
                      <a:pPr algn="ctr"/>
                      <a:r>
                        <a:rPr lang="en-US" sz="1400">
                          <a:latin typeface="Times New Roman" panose="02020603050405020304" pitchFamily="18" charset="0"/>
                          <a:cs typeface="Times New Roman" panose="02020603050405020304" pitchFamily="18" charset="0"/>
                        </a:rPr>
                        <a:t>Mức độ phù hợp</a:t>
                      </a:r>
                    </a:p>
                  </a:txBody>
                  <a:tcPr marL="2421" marR="2421" marT="0" marB="0" anchor="b">
                    <a:solidFill>
                      <a:schemeClr val="accent6">
                        <a:lumMod val="75000"/>
                      </a:schemeClr>
                    </a:solidFill>
                  </a:tcPr>
                </a:tc>
                <a:tc hMerge="1">
                  <a:txBody>
                    <a:bodyPr/>
                    <a:lstStyle/>
                    <a:p>
                      <a:endParaRPr lang="en-US"/>
                    </a:p>
                  </a:txBody>
                  <a:tcPr/>
                </a:tc>
                <a:extLst>
                  <a:ext uri="{0D108BD9-81ED-4DB2-BD59-A6C34878D82A}">
                    <a16:rowId xmlns:a16="http://schemas.microsoft.com/office/drawing/2014/main" val="4129597397"/>
                  </a:ext>
                </a:extLst>
              </a:tr>
              <a:tr h="748145">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algn="ctr">
                        <a:lnSpc>
                          <a:spcPct val="142000"/>
                        </a:lnSpc>
                        <a:spcAft>
                          <a:spcPts val="0"/>
                        </a:spcAft>
                      </a:pPr>
                      <a:r>
                        <a:rPr lang="vi-VN" sz="1200">
                          <a:solidFill>
                            <a:schemeClr val="tx1"/>
                          </a:solidFill>
                          <a:effectLst/>
                          <a:latin typeface="+mj-lt"/>
                          <a:cs typeface="Times New Roman" panose="02020603050405020304" pitchFamily="18" charset="0"/>
                        </a:rPr>
                        <a:t>Thùng khớp</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(3)</a:t>
                      </a:r>
                      <a:endParaRPr lang="en-US" sz="1200">
                        <a:solidFill>
                          <a:schemeClr val="tx1"/>
                        </a:solidFill>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solidFill>
                  </a:tcPr>
                </a:tc>
                <a:tc>
                  <a:txBody>
                    <a:bodyPr/>
                    <a:lstStyle/>
                    <a:p>
                      <a:pPr algn="ctr">
                        <a:lnSpc>
                          <a:spcPct val="130000"/>
                        </a:lnSpc>
                        <a:spcAft>
                          <a:spcPts val="0"/>
                        </a:spcAft>
                      </a:pPr>
                      <a:r>
                        <a:rPr lang="vi-VN" sz="1200">
                          <a:solidFill>
                            <a:schemeClr val="tx1"/>
                          </a:solidFill>
                          <a:effectLst/>
                          <a:latin typeface="+mj-lt"/>
                          <a:cs typeface="Times New Roman" panose="02020603050405020304" pitchFamily="18" charset="0"/>
                        </a:rPr>
                        <a:t>Không trùng</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khớp</a:t>
                      </a:r>
                      <a:br>
                        <a:rPr lang="vi-VN" sz="1200">
                          <a:solidFill>
                            <a:schemeClr val="tx1"/>
                          </a:solidFill>
                          <a:effectLst/>
                          <a:latin typeface="+mj-lt"/>
                          <a:cs typeface="Times New Roman" panose="02020603050405020304" pitchFamily="18" charset="0"/>
                        </a:rPr>
                      </a:br>
                      <a:r>
                        <a:rPr lang="vi-VN" sz="1200">
                          <a:solidFill>
                            <a:schemeClr val="tx1"/>
                          </a:solidFill>
                          <a:effectLst/>
                          <a:latin typeface="+mj-lt"/>
                          <a:cs typeface="Times New Roman" panose="02020603050405020304" pitchFamily="18" charset="0"/>
                        </a:rPr>
                        <a:t>(4)</a:t>
                      </a:r>
                      <a:endParaRPr lang="en-US" sz="1200">
                        <a:solidFill>
                          <a:schemeClr val="tx1"/>
                        </a:solidFill>
                        <a:effectLst/>
                        <a:latin typeface="+mj-lt"/>
                        <a:ea typeface="Calibri" panose="020F0502020204030204" pitchFamily="34" charset="0"/>
                        <a:cs typeface="Times New Roman" panose="02020603050405020304" pitchFamily="18" charset="0"/>
                      </a:endParaRPr>
                    </a:p>
                  </a:txBody>
                  <a:tcPr marL="2421" marR="2421" marT="0" marB="0" anchor="b">
                    <a:solidFill>
                      <a:schemeClr val="accent6"/>
                    </a:solidFill>
                  </a:tcPr>
                </a:tc>
                <a:extLst>
                  <a:ext uri="{0D108BD9-81ED-4DB2-BD59-A6C34878D82A}">
                    <a16:rowId xmlns:a16="http://schemas.microsoft.com/office/drawing/2014/main" val="1606871115"/>
                  </a:ext>
                </a:extLst>
              </a:tr>
              <a:tr h="427208">
                <a:tc rowSpan="5">
                  <a:txBody>
                    <a:bodyPr/>
                    <a:lstStyle/>
                    <a:p>
                      <a:pPr algn="ctr">
                        <a:lnSpc>
                          <a:spcPct val="107000"/>
                        </a:lnSpc>
                        <a:spcAft>
                          <a:spcPts val="0"/>
                        </a:spcAft>
                      </a:pPr>
                      <a:r>
                        <a:rPr lang="vi-VN" sz="1200">
                          <a:effectLst/>
                          <a:latin typeface="+mj-lt"/>
                        </a:rPr>
                        <a:t>N</a:t>
                      </a:r>
                      <a:r>
                        <a:rPr lang="en-US" sz="1200">
                          <a:effectLst/>
                          <a:latin typeface="+mj-lt"/>
                        </a:rPr>
                        <a:t>ă</a:t>
                      </a:r>
                      <a:r>
                        <a:rPr lang="vi-VN" sz="1200">
                          <a:effectLst/>
                          <a:latin typeface="+mj-lt"/>
                        </a:rPr>
                        <a:t>ng l</a:t>
                      </a:r>
                      <a:r>
                        <a:rPr lang="en-US" sz="1200">
                          <a:effectLst/>
                          <a:latin typeface="+mj-lt"/>
                        </a:rPr>
                        <a:t>ự</a:t>
                      </a:r>
                      <a:r>
                        <a:rPr lang="vi-VN" sz="1200">
                          <a:effectLst/>
                          <a:latin typeface="+mj-lt"/>
                        </a:rPr>
                        <a:t>c</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107000"/>
                        </a:lnSpc>
                        <a:spcAft>
                          <a:spcPts val="0"/>
                        </a:spcAft>
                      </a:pPr>
                      <a:r>
                        <a:rPr lang="vi-VN" sz="1200">
                          <a:effectLst/>
                          <a:latin typeface="+mj-lt"/>
                          <a:cs typeface="Times New Roman" panose="02020603050405020304" pitchFamily="18" charset="0"/>
                        </a:rPr>
                        <a:t>Có hiểu biết về l</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nh vực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hiểu biết các nguyên lí cơ bản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của kĩ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599208668"/>
                  </a:ext>
                </a:extLst>
              </a:tr>
              <a:tr h="430871">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Kỉ năng nổi trội</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Biết cách sử dụng các phươngtiện, thiêt bị kĩ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431244254"/>
                  </a:ext>
                </a:extLst>
              </a:tr>
              <a:tr h="434536">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Khả năng làm việc trong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tập thể</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khả năng làm việc độc lập,</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làm việc theo nhóm:</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3970751063"/>
                  </a:ext>
                </a:extLst>
              </a:tr>
              <a:tr h="482446">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Năng lực học các môn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5000"/>
                        </a:lnSpc>
                        <a:spcAft>
                          <a:spcPts val="0"/>
                        </a:spcAft>
                      </a:pPr>
                      <a:r>
                        <a:rPr lang="vi-VN" sz="1200">
                          <a:effectLst/>
                          <a:latin typeface="+mj-lt"/>
                          <a:cs typeface="Times New Roman" panose="02020603050405020304" pitchFamily="18" charset="0"/>
                        </a:rPr>
                        <a:t>Có khả năng học tập ngoại ngữ,</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tin học và các môn học thuộc l</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nhvực khoa học tự nhiên:</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611627767"/>
                  </a:ext>
                </a:extLst>
              </a:tr>
              <a:tr h="358528">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Khà năng trong học tập,</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nghiên cứu</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Có năng lực tự học,tự nghiên cứu:</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4179629241"/>
                  </a:ext>
                </a:extLst>
              </a:tr>
              <a:tr h="598094">
                <a:tc rowSpan="3">
                  <a:txBody>
                    <a:bodyPr/>
                    <a:lstStyle/>
                    <a:p>
                      <a:pPr algn="ctr">
                        <a:lnSpc>
                          <a:spcPct val="107000"/>
                        </a:lnSpc>
                        <a:spcAft>
                          <a:spcPts val="0"/>
                        </a:spcAft>
                      </a:pPr>
                      <a:r>
                        <a:rPr lang="vi-VN" sz="1200">
                          <a:effectLst/>
                          <a:latin typeface="+mj-lt"/>
                        </a:rPr>
                        <a:t>S</a:t>
                      </a:r>
                      <a:r>
                        <a:rPr lang="en-US" sz="1200">
                          <a:effectLst/>
                          <a:latin typeface="+mj-lt"/>
                        </a:rPr>
                        <a:t>ở</a:t>
                      </a:r>
                      <a:r>
                        <a:rPr lang="vi-VN" sz="1200">
                          <a:effectLst/>
                          <a:latin typeface="+mj-lt"/>
                        </a:rPr>
                        <a:t> thích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92000"/>
                        </a:lnSpc>
                        <a:spcAft>
                          <a:spcPts val="0"/>
                        </a:spcAft>
                      </a:pPr>
                      <a:r>
                        <a:rPr lang="vi-VN" sz="1200">
                          <a:effectLst/>
                          <a:latin typeface="+mj-lt"/>
                          <a:cs typeface="Times New Roman" panose="02020603050405020304" pitchFamily="18" charset="0"/>
                        </a:rPr>
                        <a:t>Loại công việc 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Vận hành, thiết kế, sửa chữa máymóc; thiết bị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693057192"/>
                  </a:ext>
                </a:extLst>
              </a:tr>
              <a:tr h="513541">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Đối tượng lao động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Trực tiếp tạo ra các thành phẩm</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k</a:t>
                      </a:r>
                      <a:r>
                        <a:rPr lang="en-US" sz="1200">
                          <a:effectLst/>
                          <a:latin typeface="+mj-lt"/>
                          <a:cs typeface="Times New Roman" panose="02020603050405020304" pitchFamily="18" charset="0"/>
                        </a:rPr>
                        <a:t>ĩ</a:t>
                      </a:r>
                      <a:r>
                        <a:rPr lang="vi-VN" sz="1200">
                          <a:effectLst/>
                          <a:latin typeface="+mj-lt"/>
                          <a:cs typeface="Times New Roman" panose="02020603050405020304" pitchFamily="18" charset="0"/>
                        </a:rPr>
                        <a:t> thuật, công nghệ:</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 </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4278981082"/>
                  </a:ext>
                </a:extLst>
              </a:tr>
              <a:tr h="598094">
                <a:tc vMerge="1">
                  <a:txBody>
                    <a:bodyPr/>
                    <a:lstStyle/>
                    <a:p>
                      <a:endParaRPr lang="en-US"/>
                    </a:p>
                  </a:txBody>
                  <a:tcPr/>
                </a:tc>
                <a:tc>
                  <a:txBody>
                    <a:bodyPr/>
                    <a:lstStyle/>
                    <a:p>
                      <a:pPr algn="ctr">
                        <a:lnSpc>
                          <a:spcPct val="107000"/>
                        </a:lnSpc>
                        <a:spcAft>
                          <a:spcPts val="0"/>
                        </a:spcAft>
                      </a:pPr>
                      <a:r>
                        <a:rPr lang="vi-VN" sz="1200">
                          <a:effectLst/>
                          <a:latin typeface="+mj-lt"/>
                          <a:cs typeface="Times New Roman" panose="02020603050405020304" pitchFamily="18" charset="0"/>
                        </a:rPr>
                        <a:t>Môi trường làm việc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yêu thích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Môi trường làm việc có tính</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k</a:t>
                      </a:r>
                      <a:r>
                        <a:rPr lang="en-US" sz="1200">
                          <a:effectLst/>
                          <a:latin typeface="+mj-lt"/>
                          <a:cs typeface="Times New Roman" panose="02020603050405020304" pitchFamily="18" charset="0"/>
                        </a:rPr>
                        <a:t>ỉ</a:t>
                      </a:r>
                      <a:r>
                        <a:rPr lang="vi-VN" sz="1200">
                          <a:effectLst/>
                          <a:latin typeface="+mj-lt"/>
                          <a:cs typeface="Times New Roman" panose="02020603050405020304" pitchFamily="18" charset="0"/>
                        </a:rPr>
                        <a:t> luật cao, ngăn n</a:t>
                      </a:r>
                      <a:r>
                        <a:rPr lang="en-US" sz="1200">
                          <a:effectLst/>
                          <a:latin typeface="+mj-lt"/>
                          <a:cs typeface="Times New Roman" panose="02020603050405020304" pitchFamily="18" charset="0"/>
                        </a:rPr>
                        <a:t>ắp</a:t>
                      </a:r>
                      <a:r>
                        <a:rPr lang="vi-VN" sz="1200">
                          <a:effectLst/>
                          <a:latin typeface="+mj-lt"/>
                          <a:cs typeface="Times New Roman" panose="02020603050405020304" pitchFamily="18" charset="0"/>
                        </a:rPr>
                        <a:t>, hệ th</a:t>
                      </a:r>
                      <a:r>
                        <a:rPr lang="en-US" sz="1200">
                          <a:effectLst/>
                          <a:latin typeface="+mj-lt"/>
                          <a:cs typeface="Times New Roman" panose="02020603050405020304" pitchFamily="18" charset="0"/>
                        </a:rPr>
                        <a:t>ống</a:t>
                      </a:r>
                      <a:r>
                        <a:rPr lang="vi-VN" sz="1200">
                          <a:effectLst/>
                          <a:latin typeface="+mj-lt"/>
                          <a:cs typeface="Times New Roman" panose="02020603050405020304" pitchFamily="18" charset="0"/>
                        </a:rPr>
                        <a:t>:</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169468772"/>
                  </a:ext>
                </a:extLst>
              </a:tr>
              <a:tr h="810721">
                <a:tc>
                  <a:txBody>
                    <a:bodyPr/>
                    <a:lstStyle/>
                    <a:p>
                      <a:pPr algn="ctr">
                        <a:lnSpc>
                          <a:spcPct val="107000"/>
                        </a:lnSpc>
                        <a:spcAft>
                          <a:spcPts val="0"/>
                        </a:spcAft>
                      </a:pPr>
                      <a:r>
                        <a:rPr lang="vi-VN" sz="1200">
                          <a:effectLst/>
                          <a:latin typeface="+mj-lt"/>
                        </a:rPr>
                        <a:t>Cá tính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90000"/>
                        </a:lnSpc>
                        <a:spcAft>
                          <a:spcPts val="0"/>
                        </a:spcAft>
                      </a:pPr>
                      <a:r>
                        <a:rPr lang="vi-VN" sz="1200">
                          <a:effectLst/>
                          <a:latin typeface="+mj-lt"/>
                          <a:cs typeface="Times New Roman" panose="02020603050405020304" pitchFamily="18" charset="0"/>
                        </a:rPr>
                        <a:t>Ghi 5 nét cá tính đặc</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trưng, nổi bật:</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Yêu cầu phẩm chất:</a:t>
                      </a:r>
                      <a:endParaRPr lang="en-US" sz="1200">
                        <a:effectLst/>
                        <a:latin typeface="+mj-lt"/>
                        <a:cs typeface="Times New Roman" panose="02020603050405020304" pitchFamily="18" charset="0"/>
                      </a:endParaRPr>
                    </a:p>
                    <a:p>
                      <a:pPr algn="ctr">
                        <a:lnSpc>
                          <a:spcPct val="107000"/>
                        </a:lnSpc>
                        <a:spcAft>
                          <a:spcPts val="0"/>
                        </a:spcAft>
                        <a:tabLst>
                          <a:tab pos="109855" algn="l"/>
                        </a:tabLst>
                      </a:pP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Kiên trì, cần cù chịu khó</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Tính k</a:t>
                      </a:r>
                      <a:r>
                        <a:rPr lang="en-US" sz="1200">
                          <a:effectLst/>
                          <a:latin typeface="+mj-lt"/>
                          <a:cs typeface="Times New Roman" panose="02020603050405020304" pitchFamily="18" charset="0"/>
                        </a:rPr>
                        <a:t>ỉ</a:t>
                      </a:r>
                      <a:r>
                        <a:rPr lang="vi-VN" sz="1200">
                          <a:effectLst/>
                          <a:latin typeface="+mj-lt"/>
                          <a:cs typeface="Times New Roman" panose="02020603050405020304" pitchFamily="18" charset="0"/>
                        </a:rPr>
                        <a:t> luật ca</a:t>
                      </a:r>
                      <a:r>
                        <a:rPr lang="en-US" sz="1200">
                          <a:effectLst/>
                          <a:latin typeface="+mj-lt"/>
                          <a:cs typeface="Times New Roman" panose="02020603050405020304" pitchFamily="18" charset="0"/>
                        </a:rPr>
                        <a:t>o; Ý</a:t>
                      </a:r>
                      <a:r>
                        <a:rPr lang="vi-VN" sz="1200">
                          <a:effectLst/>
                          <a:latin typeface="+mj-lt"/>
                          <a:cs typeface="Times New Roman" panose="02020603050405020304" pitchFamily="18" charset="0"/>
                        </a:rPr>
                        <a:t> thức trách nhiệ</a:t>
                      </a:r>
                      <a:r>
                        <a:rPr lang="en-US" sz="1200">
                          <a:effectLst/>
                          <a:latin typeface="+mj-lt"/>
                          <a:cs typeface="Times New Roman" panose="02020603050405020304" pitchFamily="18" charset="0"/>
                        </a:rPr>
                        <a:t>m;  </a:t>
                      </a:r>
                      <a:r>
                        <a:rPr lang="vi-VN" sz="1200">
                          <a:effectLst/>
                          <a:latin typeface="+mj-lt"/>
                          <a:cs typeface="Times New Roman" panose="02020603050405020304" pitchFamily="18" charset="0"/>
                        </a:rPr>
                        <a:t>Thận trọng;</a:t>
                      </a:r>
                      <a:r>
                        <a:rPr lang="en-US" sz="1200">
                          <a:effectLst/>
                          <a:latin typeface="+mj-lt"/>
                          <a:cs typeface="Times New Roman" panose="02020603050405020304" pitchFamily="18" charset="0"/>
                        </a:rPr>
                        <a:t> </a:t>
                      </a:r>
                      <a:r>
                        <a:rPr lang="vi-VN" sz="1200">
                          <a:effectLst/>
                          <a:latin typeface="+mj-lt"/>
                          <a:cs typeface="Times New Roman" panose="02020603050405020304" pitchFamily="18" charset="0"/>
                        </a:rPr>
                        <a:t>Tuân thủ các quy trình.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862053609"/>
                  </a:ext>
                </a:extLst>
              </a:tr>
              <a:tr h="594687">
                <a:tc>
                  <a:txBody>
                    <a:bodyPr/>
                    <a:lstStyle/>
                    <a:p>
                      <a:pPr algn="ctr">
                        <a:lnSpc>
                          <a:spcPct val="107000"/>
                        </a:lnSpc>
                        <a:spcAft>
                          <a:spcPts val="0"/>
                        </a:spcAft>
                      </a:pPr>
                      <a:r>
                        <a:rPr lang="vi-VN" sz="1200">
                          <a:effectLst/>
                          <a:latin typeface="+mj-lt"/>
                        </a:rPr>
                        <a:t>Bối c</a:t>
                      </a:r>
                      <a:r>
                        <a:rPr lang="en-US" sz="1200">
                          <a:effectLst/>
                          <a:latin typeface="+mj-lt"/>
                        </a:rPr>
                        <a:t>ả</a:t>
                      </a:r>
                      <a:r>
                        <a:rPr lang="vi-VN" sz="1200">
                          <a:effectLst/>
                          <a:latin typeface="+mj-lt"/>
                        </a:rPr>
                        <a:t>nh</a:t>
                      </a:r>
                      <a:br>
                        <a:rPr lang="vi-VN" sz="1200">
                          <a:effectLst/>
                          <a:latin typeface="+mj-lt"/>
                        </a:rPr>
                      </a:br>
                      <a:r>
                        <a:rPr lang="vi-VN" sz="1200">
                          <a:effectLst/>
                          <a:latin typeface="+mj-lt"/>
                        </a:rPr>
                        <a:t>gia đình</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a:txBody>
                    <a:bodyPr/>
                    <a:lstStyle/>
                    <a:p>
                      <a:pPr algn="ctr">
                        <a:lnSpc>
                          <a:spcPct val="84000"/>
                        </a:lnSpc>
                        <a:spcAft>
                          <a:spcPts val="0"/>
                        </a:spcAft>
                      </a:pPr>
                      <a:r>
                        <a:rPr lang="vi-VN" sz="1200">
                          <a:effectLst/>
                          <a:latin typeface="+mj-lt"/>
                          <a:cs typeface="Times New Roman" panose="02020603050405020304" pitchFamily="18" charset="0"/>
                        </a:rPr>
                        <a:t>Điều kiện kinh tế gia đình:</a:t>
                      </a:r>
                      <a:br>
                        <a:rPr lang="vi-VN" sz="1200">
                          <a:effectLst/>
                          <a:latin typeface="+mj-lt"/>
                          <a:cs typeface="Times New Roman" panose="02020603050405020304" pitchFamily="18" charset="0"/>
                        </a:rPr>
                      </a:br>
                      <a:r>
                        <a:rPr lang="vi-VN" sz="1200">
                          <a:effectLst/>
                          <a:latin typeface="+mj-lt"/>
                          <a:cs typeface="Times New Roman" panose="02020603050405020304" pitchFamily="18" charset="0"/>
                        </a:rPr>
                        <a:t>?</a:t>
                      </a: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rgbClr val="92D050"/>
                    </a:solidFill>
                  </a:tcPr>
                </a:tc>
                <a:tc>
                  <a:txBody>
                    <a:bodyPr/>
                    <a:lstStyle/>
                    <a:p>
                      <a:pPr algn="ctr">
                        <a:lnSpc>
                          <a:spcPct val="107000"/>
                        </a:lnSpc>
                        <a:spcAft>
                          <a:spcPts val="0"/>
                        </a:spcAft>
                      </a:pPr>
                      <a:r>
                        <a:rPr lang="vi-VN" sz="1200">
                          <a:effectLst/>
                          <a:latin typeface="+mj-lt"/>
                          <a:cs typeface="Times New Roman" panose="02020603050405020304" pitchFamily="18" charset="0"/>
                        </a:rPr>
                        <a:t>Yêu cầu thời gian, chi phí đào tạo:</a:t>
                      </a:r>
                      <a:endParaRPr lang="en-US" sz="1200">
                        <a:effectLst/>
                        <a:latin typeface="+mj-lt"/>
                        <a:cs typeface="Times New Roman" panose="02020603050405020304" pitchFamily="18" charset="0"/>
                      </a:endParaRPr>
                    </a:p>
                    <a:p>
                      <a:pPr algn="ctr">
                        <a:lnSpc>
                          <a:spcPct val="107000"/>
                        </a:lnSpc>
                        <a:spcAft>
                          <a:spcPts val="0"/>
                        </a:spcAft>
                      </a:pPr>
                      <a:r>
                        <a:rPr lang="vi-VN" sz="1200">
                          <a:effectLst/>
                          <a:latin typeface="+mj-lt"/>
                          <a:cs typeface="Times New Roman" panose="02020603050405020304" pitchFamily="18" charset="0"/>
                        </a:rPr>
                        <a:t>Trung cấp: ?</a:t>
                      </a: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Cao đ</a:t>
                      </a:r>
                      <a:r>
                        <a:rPr lang="en-US" sz="1200">
                          <a:effectLst/>
                          <a:latin typeface="+mj-lt"/>
                          <a:cs typeface="Times New Roman" panose="02020603050405020304" pitchFamily="18" charset="0"/>
                        </a:rPr>
                        <a:t>ẳ</a:t>
                      </a:r>
                      <a:r>
                        <a:rPr lang="vi-VN" sz="1200">
                          <a:effectLst/>
                          <a:latin typeface="+mj-lt"/>
                          <a:cs typeface="Times New Roman" panose="02020603050405020304" pitchFamily="18" charset="0"/>
                        </a:rPr>
                        <a:t>ng: ?</a:t>
                      </a:r>
                      <a:r>
                        <a:rPr lang="en-US" sz="1200">
                          <a:effectLst/>
                          <a:latin typeface="+mj-lt"/>
                          <a:cs typeface="Times New Roman" panose="02020603050405020304" pitchFamily="18" charset="0"/>
                        </a:rPr>
                        <a:t>  ;        </a:t>
                      </a:r>
                      <a:r>
                        <a:rPr lang="vi-VN" sz="1200">
                          <a:effectLst/>
                          <a:latin typeface="+mj-lt"/>
                          <a:cs typeface="Times New Roman" panose="02020603050405020304" pitchFamily="18" charset="0"/>
                        </a:rPr>
                        <a:t>Đại học: ?</a:t>
                      </a:r>
                      <a:endParaRPr lang="en-US" sz="1200">
                        <a:effectLst/>
                        <a:latin typeface="+mj-lt"/>
                        <a:ea typeface="Calibri" panose="020F0502020204030204" pitchFamily="34" charset="0"/>
                        <a:cs typeface="Times New Roman" panose="02020603050405020304" pitchFamily="18" charset="0"/>
                      </a:endParaRPr>
                    </a:p>
                  </a:txBody>
                  <a:tcPr marL="2421" marR="2421" marT="0" marB="0">
                    <a:solidFill>
                      <a:srgbClr val="92D050"/>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r>
                        <a:rPr lang="vi-VN" sz="1000">
                          <a:effectLst/>
                          <a:latin typeface="+mj-lt"/>
                          <a:cs typeface="Times New Roman" panose="02020603050405020304" pitchFamily="18" charset="0"/>
                        </a:rPr>
                        <a:t>?</a:t>
                      </a: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2044864061"/>
                  </a:ext>
                </a:extLst>
              </a:tr>
              <a:tr h="499434">
                <a:tc>
                  <a:txBody>
                    <a:bodyPr/>
                    <a:lstStyle/>
                    <a:p>
                      <a:pPr algn="ctr">
                        <a:lnSpc>
                          <a:spcPct val="107000"/>
                        </a:lnSpc>
                        <a:spcAft>
                          <a:spcPts val="0"/>
                        </a:spcAft>
                      </a:pPr>
                      <a:endParaRPr lang="en-US" sz="12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75000"/>
                      </a:schemeClr>
                    </a:solidFill>
                  </a:tcPr>
                </a:tc>
                <a:tc gridSpan="2">
                  <a:txBody>
                    <a:bodyPr/>
                    <a:lstStyle/>
                    <a:p>
                      <a:pPr algn="ctr">
                        <a:lnSpc>
                          <a:spcPct val="84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Tổng cộng</a:t>
                      </a:r>
                    </a:p>
                  </a:txBody>
                  <a:tcPr marL="2421" marR="2421" marT="0" marB="0" anchor="ctr">
                    <a:solidFill>
                      <a:srgbClr val="92D050"/>
                    </a:solidFill>
                  </a:tcPr>
                </a:tc>
                <a:tc hMerge="1">
                  <a:txBody>
                    <a:bodyPr/>
                    <a:lstStyle/>
                    <a:p>
                      <a:pPr algn="ctr">
                        <a:lnSpc>
                          <a:spcPct val="107000"/>
                        </a:lnSpc>
                        <a:spcAft>
                          <a:spcPts val="0"/>
                        </a:spcAft>
                      </a:pPr>
                      <a:endParaRPr lang="en-US" sz="1200">
                        <a:effectLst/>
                        <a:latin typeface="+mj-lt"/>
                        <a:ea typeface="Calibri" panose="020F0502020204030204" pitchFamily="34" charset="0"/>
                        <a:cs typeface="Times New Roman" panose="02020603050405020304" pitchFamily="18" charset="0"/>
                      </a:endParaRPr>
                    </a:p>
                  </a:txBody>
                  <a:tcPr marL="2421" marR="2421" marT="0" marB="0"/>
                </a:tc>
                <a:tc>
                  <a:txBody>
                    <a:bodyPr/>
                    <a:lstStyle/>
                    <a:p>
                      <a:pPr algn="ctr">
                        <a:lnSpc>
                          <a:spcPct val="107000"/>
                        </a:lnSpc>
                        <a:spcAft>
                          <a:spcPts val="0"/>
                        </a:spcAft>
                      </a:pP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tc>
                  <a:txBody>
                    <a:bodyPr/>
                    <a:lstStyle/>
                    <a:p>
                      <a:pPr algn="ctr">
                        <a:lnSpc>
                          <a:spcPct val="107000"/>
                        </a:lnSpc>
                        <a:spcAft>
                          <a:spcPts val="0"/>
                        </a:spcAft>
                      </a:pPr>
                      <a:endParaRPr lang="en-US" sz="1000">
                        <a:effectLst/>
                        <a:latin typeface="+mj-lt"/>
                        <a:ea typeface="Calibri" panose="020F0502020204030204" pitchFamily="34" charset="0"/>
                        <a:cs typeface="Times New Roman" panose="02020603050405020304" pitchFamily="18" charset="0"/>
                      </a:endParaRPr>
                    </a:p>
                  </a:txBody>
                  <a:tcPr marL="2421" marR="2421" marT="0" marB="0" anchor="ctr">
                    <a:solidFill>
                      <a:schemeClr val="accent6">
                        <a:lumMod val="60000"/>
                        <a:lumOff val="40000"/>
                      </a:schemeClr>
                    </a:solidFill>
                  </a:tcPr>
                </a:tc>
                <a:extLst>
                  <a:ext uri="{0D108BD9-81ED-4DB2-BD59-A6C34878D82A}">
                    <a16:rowId xmlns:a16="http://schemas.microsoft.com/office/drawing/2014/main" val="1056080637"/>
                  </a:ext>
                </a:extLst>
              </a:tr>
              <a:tr h="95467">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gridSpan="2">
                  <a:txBody>
                    <a:bodyPr/>
                    <a:lstStyle/>
                    <a:p>
                      <a:pPr algn="ctr">
                        <a:lnSpc>
                          <a:spcPct val="107000"/>
                        </a:lnSpc>
                        <a:spcBef>
                          <a:spcPts val="400"/>
                        </a:spcBef>
                        <a:spcAft>
                          <a:spcPts val="0"/>
                        </a:spcAft>
                      </a:pP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hMerge="1">
                  <a:txBody>
                    <a:bodyPr/>
                    <a:lstStyle/>
                    <a:p>
                      <a:endParaRPr lang="en-US"/>
                    </a:p>
                  </a:txBody>
                  <a:tcPr/>
                </a:tc>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tc>
                  <a:txBody>
                    <a:bodyPr/>
                    <a:lstStyle/>
                    <a:p>
                      <a:pPr>
                        <a:lnSpc>
                          <a:spcPct val="107000"/>
                        </a:lnSpc>
                        <a:spcAft>
                          <a:spcPts val="0"/>
                        </a:spcAft>
                      </a:pPr>
                      <a:r>
                        <a:rPr lang="vi-VN" sz="500">
                          <a:effectLst/>
                        </a:rPr>
                        <a:t>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421" marR="2421" marT="0" marB="0"/>
                </a:tc>
                <a:extLst>
                  <a:ext uri="{0D108BD9-81ED-4DB2-BD59-A6C34878D82A}">
                    <a16:rowId xmlns:a16="http://schemas.microsoft.com/office/drawing/2014/main" val="2856336644"/>
                  </a:ext>
                </a:extLst>
              </a:tr>
            </a:tbl>
          </a:graphicData>
        </a:graphic>
      </p:graphicFrame>
    </p:spTree>
    <p:extLst>
      <p:ext uri="{BB962C8B-B14F-4D97-AF65-F5344CB8AC3E}">
        <p14:creationId xmlns:p14="http://schemas.microsoft.com/office/powerpoint/2010/main" val="2975244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2C5D17C-8ACE-4410-A0E6-06CA9C37D01B}"/>
              </a:ext>
            </a:extLst>
          </p:cNvPr>
          <p:cNvGraphicFramePr>
            <a:graphicFrameLocks noGrp="1"/>
          </p:cNvGraphicFramePr>
          <p:nvPr>
            <p:extLst>
              <p:ext uri="{D42A27DB-BD31-4B8C-83A1-F6EECF244321}">
                <p14:modId xmlns:p14="http://schemas.microsoft.com/office/powerpoint/2010/main" val="2967468420"/>
              </p:ext>
            </p:extLst>
          </p:nvPr>
        </p:nvGraphicFramePr>
        <p:xfrm>
          <a:off x="142874" y="0"/>
          <a:ext cx="11906251" cy="6552759"/>
        </p:xfrm>
        <a:graphic>
          <a:graphicData uri="http://schemas.openxmlformats.org/drawingml/2006/table">
            <a:tbl>
              <a:tblPr firstRow="1" firstCol="1" bandRow="1">
                <a:tableStyleId>{5C22544A-7EE6-4342-B048-85BDC9FD1C3A}</a:tableStyleId>
              </a:tblPr>
              <a:tblGrid>
                <a:gridCol w="1427374">
                  <a:extLst>
                    <a:ext uri="{9D8B030D-6E8A-4147-A177-3AD203B41FA5}">
                      <a16:colId xmlns:a16="http://schemas.microsoft.com/office/drawing/2014/main" val="2456441095"/>
                    </a:ext>
                  </a:extLst>
                </a:gridCol>
                <a:gridCol w="4016527">
                  <a:extLst>
                    <a:ext uri="{9D8B030D-6E8A-4147-A177-3AD203B41FA5}">
                      <a16:colId xmlns:a16="http://schemas.microsoft.com/office/drawing/2014/main" val="1467542507"/>
                    </a:ext>
                  </a:extLst>
                </a:gridCol>
                <a:gridCol w="4016527">
                  <a:extLst>
                    <a:ext uri="{9D8B030D-6E8A-4147-A177-3AD203B41FA5}">
                      <a16:colId xmlns:a16="http://schemas.microsoft.com/office/drawing/2014/main" val="2308150442"/>
                    </a:ext>
                  </a:extLst>
                </a:gridCol>
                <a:gridCol w="1319335">
                  <a:extLst>
                    <a:ext uri="{9D8B030D-6E8A-4147-A177-3AD203B41FA5}">
                      <a16:colId xmlns:a16="http://schemas.microsoft.com/office/drawing/2014/main" val="88168174"/>
                    </a:ext>
                  </a:extLst>
                </a:gridCol>
                <a:gridCol w="1126488">
                  <a:extLst>
                    <a:ext uri="{9D8B030D-6E8A-4147-A177-3AD203B41FA5}">
                      <a16:colId xmlns:a16="http://schemas.microsoft.com/office/drawing/2014/main" val="923229012"/>
                    </a:ext>
                  </a:extLst>
                </a:gridCol>
              </a:tblGrid>
              <a:tr h="529676">
                <a:tc rowSpan="2" gridSpan="2">
                  <a:txBody>
                    <a:bodyPr/>
                    <a:lstStyle/>
                    <a:p>
                      <a:pPr marL="30480" marR="30480" algn="ctr">
                        <a:lnSpc>
                          <a:spcPct val="107000"/>
                        </a:lnSpc>
                        <a:spcAft>
                          <a:spcPts val="1200"/>
                        </a:spcAft>
                      </a:pPr>
                      <a:endParaRPr lang="en-US" sz="2000">
                        <a:effectLst/>
                        <a:latin typeface="Times New Roman" panose="02020603050405020304" pitchFamily="18" charset="0"/>
                        <a:cs typeface="Times New Roman" panose="02020603050405020304" pitchFamily="18" charset="0"/>
                      </a:endParaRPr>
                    </a:p>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Đặc điểm của bản thân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rowSpan="2" hMerge="1">
                  <a:txBody>
                    <a:bodyPr/>
                    <a:lstStyle/>
                    <a:p>
                      <a:endParaRPr lang="en-US"/>
                    </a:p>
                  </a:txBody>
                  <a:tcPr/>
                </a:tc>
                <a:tc rowSpan="2">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Đặc điểm và yêu cầu nghề nghiệp lĩnh vực kĩ thuật, công nghệ</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gridSpan="2">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Mức độ phù hợp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hMerge="1">
                  <a:txBody>
                    <a:bodyPr/>
                    <a:lstStyle/>
                    <a:p>
                      <a:endParaRPr lang="en-US"/>
                    </a:p>
                  </a:txBody>
                  <a:tcPr/>
                </a:tc>
                <a:extLst>
                  <a:ext uri="{0D108BD9-81ED-4DB2-BD59-A6C34878D82A}">
                    <a16:rowId xmlns:a16="http://schemas.microsoft.com/office/drawing/2014/main" val="1047287480"/>
                  </a:ext>
                </a:extLst>
              </a:tr>
              <a:tr h="454156">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30480" marR="30480" algn="ctr">
                        <a:lnSpc>
                          <a:spcPct val="107000"/>
                        </a:lnSpc>
                        <a:spcAft>
                          <a:spcPts val="1200"/>
                        </a:spcAft>
                      </a:pPr>
                      <a:r>
                        <a:rPr lang="en-US" sz="1400">
                          <a:effectLst/>
                          <a:latin typeface="Times New Roman" panose="02020603050405020304" pitchFamily="18" charset="0"/>
                          <a:cs typeface="Times New Roman" panose="02020603050405020304" pitchFamily="18" charset="0"/>
                        </a:rPr>
                        <a:t>Trùng khớp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1400">
                          <a:effectLst/>
                          <a:latin typeface="Times New Roman" panose="02020603050405020304" pitchFamily="18" charset="0"/>
                          <a:cs typeface="Times New Roman" panose="02020603050405020304" pitchFamily="18" charset="0"/>
                        </a:rPr>
                        <a:t>Không trùng khớp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extLst>
                  <a:ext uri="{0D108BD9-81ED-4DB2-BD59-A6C34878D82A}">
                    <a16:rowId xmlns:a16="http://schemas.microsoft.com/office/drawing/2014/main" val="1852327929"/>
                  </a:ext>
                </a:extLst>
              </a:tr>
              <a:tr h="454156">
                <a:tc rowSpan="5">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Năng lực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hiểu biết về lĩnh vực: </a:t>
                      </a:r>
                      <a:r>
                        <a:rPr lang="en-US" sz="1400">
                          <a:solidFill>
                            <a:srgbClr val="C00000"/>
                          </a:solidFill>
                          <a:effectLst/>
                          <a:latin typeface="Times New Roman" panose="02020603050405020304" pitchFamily="18" charset="0"/>
                          <a:cs typeface="Times New Roman" panose="02020603050405020304" pitchFamily="18" charset="0"/>
                        </a:rPr>
                        <a:t>cơ khí</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hiểu biết các nguyên lí cơ bản của kĩ thuật, công nghệ: </a:t>
                      </a:r>
                      <a:r>
                        <a:rPr lang="en-US" sz="1400">
                          <a:solidFill>
                            <a:srgbClr val="FF0000"/>
                          </a:solidFill>
                          <a:effectLst/>
                          <a:latin typeface="Times New Roman" panose="02020603050405020304" pitchFamily="18" charset="0"/>
                          <a:cs typeface="Times New Roman" panose="02020603050405020304" pitchFamily="18" charset="0"/>
                        </a:rPr>
                        <a:t>nguyên lí lĩnh vực cơ khí</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9696532"/>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Kĩ năng nổi trội: </a:t>
                      </a:r>
                      <a:r>
                        <a:rPr lang="en-US" sz="1400">
                          <a:solidFill>
                            <a:srgbClr val="C00000"/>
                          </a:solidFill>
                          <a:effectLst/>
                          <a:latin typeface="Times New Roman" panose="02020603050405020304" pitchFamily="18" charset="0"/>
                          <a:cs typeface="Times New Roman" panose="02020603050405020304" pitchFamily="18" charset="0"/>
                        </a:rPr>
                        <a:t>biết thực hiện một số thao tác cắt, hàn.</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Biết cách sử dụng các phương tiện, thiết bị kĩ thuật, công nghệ: </a:t>
                      </a:r>
                      <a:r>
                        <a:rPr lang="en-US" sz="1400">
                          <a:solidFill>
                            <a:srgbClr val="FF0000"/>
                          </a:solidFill>
                          <a:effectLst/>
                          <a:latin typeface="Times New Roman" panose="02020603050405020304" pitchFamily="18" charset="0"/>
                          <a:cs typeface="Times New Roman" panose="02020603050405020304" pitchFamily="18" charset="0"/>
                        </a:rPr>
                        <a:t>cưa, máy hàn</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416647972"/>
                  </a:ext>
                </a:extLst>
              </a:tr>
              <a:tr h="447841">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Khả năng làm việc trong tập thể:</a:t>
                      </a:r>
                      <a:r>
                        <a:rPr lang="en-US" sz="1400">
                          <a:solidFill>
                            <a:srgbClr val="C00000"/>
                          </a:solidFill>
                          <a:effectLst/>
                          <a:latin typeface="Times New Roman" panose="02020603050405020304" pitchFamily="18" charset="0"/>
                          <a:cs typeface="Times New Roman" panose="02020603050405020304" pitchFamily="18" charset="0"/>
                        </a:rPr>
                        <a:t> tốt</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khả năng làm việc độc lập, làm việc theo nhóm: </a:t>
                      </a:r>
                      <a:r>
                        <a:rPr lang="en-US" sz="1400">
                          <a:solidFill>
                            <a:srgbClr val="FF0000"/>
                          </a:solidFill>
                          <a:effectLst/>
                          <a:latin typeface="Times New Roman" panose="02020603050405020304" pitchFamily="18" charset="0"/>
                          <a:cs typeface="Times New Roman" panose="02020603050405020304" pitchFamily="18" charset="0"/>
                        </a:rPr>
                        <a:t>tốt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703121488"/>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Năng lực học các môn: </a:t>
                      </a:r>
                      <a:r>
                        <a:rPr lang="en-US" sz="1400">
                          <a:solidFill>
                            <a:srgbClr val="C00000"/>
                          </a:solidFill>
                          <a:effectLst/>
                          <a:latin typeface="Times New Roman" panose="02020603050405020304" pitchFamily="18" charset="0"/>
                          <a:cs typeface="Times New Roman" panose="02020603050405020304" pitchFamily="18" charset="0"/>
                        </a:rPr>
                        <a:t>trung bình</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khả năng học tập ngoại ngữ, tin học và các môn học thuộc lĩnh vực khoa học tự nhiên: </a:t>
                      </a:r>
                      <a:r>
                        <a:rPr lang="en-US" sz="1400">
                          <a:solidFill>
                            <a:srgbClr val="FF0000"/>
                          </a:solidFill>
                          <a:effectLst/>
                          <a:latin typeface="Times New Roman" panose="02020603050405020304" pitchFamily="18" charset="0"/>
                          <a:cs typeface="Times New Roman" panose="02020603050405020304" pitchFamily="18" charset="0"/>
                        </a:rPr>
                        <a:t>không cần</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034381506"/>
                  </a:ext>
                </a:extLst>
              </a:tr>
              <a:tr h="375663">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Khả năng trong học tập, nghiên cứu: </a:t>
                      </a:r>
                      <a:r>
                        <a:rPr lang="en-US" sz="1400">
                          <a:solidFill>
                            <a:srgbClr val="C00000"/>
                          </a:solidFill>
                          <a:effectLst/>
                          <a:latin typeface="Times New Roman" panose="02020603050405020304" pitchFamily="18" charset="0"/>
                          <a:cs typeface="Times New Roman" panose="02020603050405020304" pitchFamily="18" charset="0"/>
                        </a:rPr>
                        <a:t>khá</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Có năng lực tự học, tự nghiên cứu: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798516909"/>
                  </a:ext>
                </a:extLst>
              </a:tr>
              <a:tr h="454156">
                <a:tc rowSpan="3">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Sở thích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Loại công việc yêu thích: </a:t>
                      </a:r>
                      <a:r>
                        <a:rPr lang="en-US" sz="1400">
                          <a:solidFill>
                            <a:srgbClr val="C00000"/>
                          </a:solidFill>
                          <a:effectLst/>
                          <a:latin typeface="Times New Roman" panose="02020603050405020304" pitchFamily="18" charset="0"/>
                          <a:cs typeface="Times New Roman" panose="02020603050405020304" pitchFamily="18" charset="0"/>
                        </a:rPr>
                        <a:t>chế tạo máy móc</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Vận hành, thiết kế, sửa chữa máy móc, thiết bị công nghệ: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1200622350"/>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Đối tượng lao động yêu thích: </a:t>
                      </a:r>
                      <a:r>
                        <a:rPr lang="en-US" sz="1400">
                          <a:solidFill>
                            <a:srgbClr val="C00000"/>
                          </a:solidFill>
                          <a:effectLst/>
                          <a:latin typeface="Times New Roman" panose="02020603050405020304" pitchFamily="18" charset="0"/>
                          <a:cs typeface="Times New Roman" panose="02020603050405020304" pitchFamily="18" charset="0"/>
                        </a:rPr>
                        <a:t>máy móc</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Trực tiếp tạo ra các thành phẩm kĩ thuật, công nghệ: </a:t>
                      </a:r>
                      <a:r>
                        <a:rPr lang="en-US" sz="1400">
                          <a:solidFill>
                            <a:srgbClr val="FF0000"/>
                          </a:solidFill>
                          <a:effectLst/>
                          <a:latin typeface="Times New Roman" panose="02020603050405020304" pitchFamily="18" charset="0"/>
                          <a:cs typeface="Times New Roman" panose="02020603050405020304" pitchFamily="18" charset="0"/>
                        </a:rPr>
                        <a:t>cần thiết</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606694587"/>
                  </a:ext>
                </a:extLst>
              </a:tr>
              <a:tr h="454156">
                <a:tc vMerge="1">
                  <a:txBody>
                    <a:bodyPr/>
                    <a:lstStyle/>
                    <a:p>
                      <a:endParaRPr lang="en-US"/>
                    </a:p>
                  </a:txBody>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Môi trường làm việc yêu thích: </a:t>
                      </a:r>
                      <a:r>
                        <a:rPr lang="en-US" sz="1400">
                          <a:solidFill>
                            <a:srgbClr val="C00000"/>
                          </a:solidFill>
                          <a:effectLst/>
                          <a:latin typeface="Times New Roman" panose="02020603050405020304" pitchFamily="18" charset="0"/>
                          <a:cs typeface="Times New Roman" panose="02020603050405020304" pitchFamily="18" charset="0"/>
                        </a:rPr>
                        <a:t>tự do</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Môi trường làm việc có tính kỉ luật cao, ngăn nắp, hệ thống: </a:t>
                      </a:r>
                      <a:r>
                        <a:rPr lang="en-US" sz="1400">
                          <a:solidFill>
                            <a:srgbClr val="FF0000"/>
                          </a:solidFill>
                          <a:effectLst/>
                          <a:latin typeface="Times New Roman" panose="02020603050405020304" pitchFamily="18" charset="0"/>
                          <a:cs typeface="Times New Roman" panose="02020603050405020304" pitchFamily="18" charset="0"/>
                        </a:rPr>
                        <a:t>đảm bảo</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3628831152"/>
                  </a:ext>
                </a:extLst>
              </a:tr>
              <a:tr h="926322">
                <a:tc>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Cá tính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Ghi 5 nét cá tính đặc trưng, nổi bật:</a:t>
                      </a:r>
                    </a:p>
                    <a:p>
                      <a:pPr marL="30480" marR="30480" algn="just">
                        <a:lnSpc>
                          <a:spcPct val="107000"/>
                        </a:lnSpc>
                        <a:spcAft>
                          <a:spcPts val="1200"/>
                        </a:spcAft>
                      </a:pPr>
                      <a:r>
                        <a:rPr lang="en-US" sz="1400">
                          <a:solidFill>
                            <a:srgbClr val="C00000"/>
                          </a:solidFill>
                          <a:effectLst/>
                          <a:latin typeface="Times New Roman" panose="02020603050405020304" pitchFamily="18" charset="0"/>
                          <a:cs typeface="Times New Roman" panose="02020603050405020304" pitchFamily="18" charset="0"/>
                        </a:rPr>
                        <a:t>- Chăm chỉ; Trách nhiệm; Kỉ luật; Nguyên tắc;  Cẩn thận</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Yêu cầu phẩm chất:</a:t>
                      </a:r>
                    </a:p>
                    <a:p>
                      <a:pPr marL="30480" marR="30480" algn="just">
                        <a:lnSpc>
                          <a:spcPct val="107000"/>
                        </a:lnSpc>
                        <a:spcAft>
                          <a:spcPts val="1200"/>
                        </a:spcAft>
                      </a:pPr>
                      <a:r>
                        <a:rPr lang="en-US" sz="1400">
                          <a:solidFill>
                            <a:schemeClr val="tx1"/>
                          </a:solidFill>
                          <a:effectLst/>
                          <a:latin typeface="Times New Roman" panose="02020603050405020304" pitchFamily="18" charset="0"/>
                          <a:cs typeface="Times New Roman" panose="02020603050405020304" pitchFamily="18" charset="0"/>
                        </a:rPr>
                        <a:t>- Kiên trì, cần cù chịu khó; Tính kỉ luật cao; Ý thức trách nhiệm; Thận trọng; Tuân thủ các quy trình</a:t>
                      </a:r>
                      <a:endParaRPr lang="en-US"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 </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4230638770"/>
                  </a:ext>
                </a:extLst>
              </a:tr>
              <a:tr h="781177">
                <a:tc>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Bối cảnh gia đình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Điều kiện kinh tế gia đình: </a:t>
                      </a:r>
                      <a:r>
                        <a:rPr lang="en-US" sz="1400">
                          <a:solidFill>
                            <a:srgbClr val="C00000"/>
                          </a:solidFill>
                          <a:effectLst/>
                          <a:latin typeface="Times New Roman" panose="02020603050405020304" pitchFamily="18" charset="0"/>
                          <a:cs typeface="Times New Roman" panose="02020603050405020304" pitchFamily="18" charset="0"/>
                        </a:rPr>
                        <a:t>trung bình</a:t>
                      </a:r>
                      <a:endParaRPr lang="en-US" sz="14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Yêu cầu thời gian, chi phí đào tạo:</a:t>
                      </a:r>
                    </a:p>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Trung cấp: </a:t>
                      </a:r>
                      <a:r>
                        <a:rPr lang="en-US" sz="1400">
                          <a:solidFill>
                            <a:srgbClr val="FF0000"/>
                          </a:solidFill>
                          <a:effectLst/>
                          <a:latin typeface="Times New Roman" panose="02020603050405020304" pitchFamily="18" charset="0"/>
                          <a:cs typeface="Times New Roman" panose="02020603050405020304" pitchFamily="18" charset="0"/>
                        </a:rPr>
                        <a:t>2 năm</a:t>
                      </a:r>
                      <a:r>
                        <a:rPr lang="en-US" sz="1400">
                          <a:effectLst/>
                          <a:latin typeface="Times New Roman" panose="02020603050405020304" pitchFamily="18" charset="0"/>
                          <a:cs typeface="Times New Roman" panose="02020603050405020304" pitchFamily="18" charset="0"/>
                        </a:rPr>
                        <a:t>; Cao đẳng: </a:t>
                      </a:r>
                      <a:r>
                        <a:rPr lang="en-US" sz="1400">
                          <a:solidFill>
                            <a:srgbClr val="FF0000"/>
                          </a:solidFill>
                          <a:effectLst/>
                          <a:latin typeface="Times New Roman" panose="02020603050405020304" pitchFamily="18" charset="0"/>
                          <a:cs typeface="Times New Roman" panose="02020603050405020304" pitchFamily="18" charset="0"/>
                        </a:rPr>
                        <a:t>3 năm</a:t>
                      </a:r>
                      <a:r>
                        <a:rPr lang="en-US" sz="1400">
                          <a:effectLst/>
                          <a:latin typeface="Times New Roman" panose="02020603050405020304" pitchFamily="18" charset="0"/>
                          <a:cs typeface="Times New Roman" panose="02020603050405020304" pitchFamily="18" charset="0"/>
                        </a:rPr>
                        <a:t>; Đại học: </a:t>
                      </a:r>
                      <a:r>
                        <a:rPr lang="en-US" sz="1400">
                          <a:solidFill>
                            <a:srgbClr val="FF0000"/>
                          </a:solidFill>
                          <a:effectLst/>
                          <a:latin typeface="Times New Roman" panose="02020603050405020304" pitchFamily="18" charset="0"/>
                          <a:cs typeface="Times New Roman" panose="02020603050405020304" pitchFamily="18" charset="0"/>
                        </a:rPr>
                        <a:t>4 năm</a:t>
                      </a:r>
                      <a:endParaRPr lang="en-US" sz="1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solidFill>
                  </a:tcPr>
                </a:tc>
                <a:tc>
                  <a:txBody>
                    <a:bodyPr/>
                    <a:lstStyle/>
                    <a:p>
                      <a:pPr marL="30480" marR="30480" algn="just">
                        <a:lnSpc>
                          <a:spcPct val="107000"/>
                        </a:lnSpc>
                        <a:spcAft>
                          <a:spcPts val="120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a:txBody>
                    <a:bodyPr/>
                    <a:lstStyle/>
                    <a:p>
                      <a:pPr marL="30480" marR="30480" algn="ctr">
                        <a:lnSpc>
                          <a:spcPct val="107000"/>
                        </a:lnSpc>
                        <a:spcAft>
                          <a:spcPts val="1200"/>
                        </a:spcAft>
                      </a:pPr>
                      <a:r>
                        <a:rPr lang="en-US" sz="2400" b="1">
                          <a:solidFill>
                            <a:srgbClr val="CC0099"/>
                          </a:solidFill>
                          <a:effectLst/>
                          <a:latin typeface="Times New Roman" panose="02020603050405020304" pitchFamily="18" charset="0"/>
                          <a:cs typeface="Times New Roman" panose="02020603050405020304" pitchFamily="18" charset="0"/>
                        </a:rPr>
                        <a:t>×</a:t>
                      </a:r>
                      <a:endParaRPr lang="en-US" sz="2400" b="1">
                        <a:solidFill>
                          <a:srgbClr val="CC00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extLst>
                  <a:ext uri="{0D108BD9-81ED-4DB2-BD59-A6C34878D82A}">
                    <a16:rowId xmlns:a16="http://schemas.microsoft.com/office/drawing/2014/main" val="2470024997"/>
                  </a:ext>
                </a:extLst>
              </a:tr>
              <a:tr h="312988">
                <a:tc>
                  <a:txBody>
                    <a:bodyPr/>
                    <a:lstStyle/>
                    <a:p>
                      <a:pPr marL="30480" marR="30480" algn="just">
                        <a:lnSpc>
                          <a:spcPct val="107000"/>
                        </a:lnSpc>
                        <a:spcAft>
                          <a:spcPts val="1200"/>
                        </a:spcAft>
                      </a:pPr>
                      <a:r>
                        <a:rPr lang="en-US" sz="6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6">
                        <a:lumMod val="75000"/>
                      </a:schemeClr>
                    </a:solidFill>
                  </a:tcPr>
                </a:tc>
                <a:tc gridSpan="4">
                  <a:txBody>
                    <a:bodyPr/>
                    <a:lstStyle/>
                    <a:p>
                      <a:pPr marL="30480" marR="30480" algn="ctr">
                        <a:lnSpc>
                          <a:spcPct val="107000"/>
                        </a:lnSpc>
                        <a:spcAft>
                          <a:spcPts val="1200"/>
                        </a:spcAft>
                      </a:pPr>
                      <a:r>
                        <a:rPr lang="en-US" sz="2000">
                          <a:effectLst/>
                          <a:latin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7088896"/>
                  </a:ext>
                </a:extLst>
              </a:tr>
            </a:tbl>
          </a:graphicData>
        </a:graphic>
      </p:graphicFrame>
      <p:sp>
        <p:nvSpPr>
          <p:cNvPr id="3" name="Rectangle 1">
            <a:extLst>
              <a:ext uri="{FF2B5EF4-FFF2-40B4-BE49-F238E27FC236}">
                <a16:creationId xmlns:a16="http://schemas.microsoft.com/office/drawing/2014/main" id="{B6E4A55B-D72F-4873-9F26-45543A981204}"/>
              </a:ext>
            </a:extLst>
          </p:cNvPr>
          <p:cNvSpPr>
            <a:spLocks noChangeArrowheads="1"/>
          </p:cNvSpPr>
          <p:nvPr/>
        </p:nvSpPr>
        <p:spPr bwMode="auto">
          <a:xfrm>
            <a:off x="3659188" y="17002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a:extLst>
              <a:ext uri="{FF2B5EF4-FFF2-40B4-BE49-F238E27FC236}">
                <a16:creationId xmlns:a16="http://schemas.microsoft.com/office/drawing/2014/main" id="{5AB006C8-57CF-4553-B585-668D8E84A819}"/>
              </a:ext>
            </a:extLst>
          </p:cNvPr>
          <p:cNvCxnSpPr>
            <a:cxnSpLocks/>
          </p:cNvCxnSpPr>
          <p:nvPr/>
        </p:nvCxnSpPr>
        <p:spPr>
          <a:xfrm>
            <a:off x="10906125" y="6209859"/>
            <a:ext cx="0" cy="3429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2475E57-1BB2-4C73-B136-1FB6A75CD807}"/>
              </a:ext>
            </a:extLst>
          </p:cNvPr>
          <p:cNvCxnSpPr/>
          <p:nvPr/>
        </p:nvCxnSpPr>
        <p:spPr>
          <a:xfrm>
            <a:off x="9601200" y="6209859"/>
            <a:ext cx="0" cy="3429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6492D53-CD2A-4F26-8951-E82F804E944B}"/>
              </a:ext>
            </a:extLst>
          </p:cNvPr>
          <p:cNvSpPr/>
          <p:nvPr/>
        </p:nvSpPr>
        <p:spPr>
          <a:xfrm>
            <a:off x="1" y="6505575"/>
            <a:ext cx="4762500" cy="457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Times New Roman" panose="02020603050405020304" pitchFamily="18" charset="0"/>
                <a:cs typeface="Times New Roman" panose="02020603050405020304" pitchFamily="18" charset="0"/>
              </a:rPr>
              <a:t>Tổng điểm: 8.     Đánh giá: phù hợp hoàn toàn</a:t>
            </a:r>
            <a:r>
              <a:rPr lang="en-US">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5360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7A65-119C-4DDF-ACB6-3160EDE90E3A}"/>
              </a:ext>
            </a:extLst>
          </p:cNvPr>
          <p:cNvSpPr>
            <a:spLocks noGrp="1"/>
          </p:cNvSpPr>
          <p:nvPr>
            <p:ph type="ctrTitle"/>
          </p:nvPr>
        </p:nvSpPr>
        <p:spPr>
          <a:xfrm>
            <a:off x="0" y="1"/>
            <a:ext cx="12192000" cy="1939636"/>
          </a:xfrm>
        </p:spPr>
        <p:txBody>
          <a:bodyPr>
            <a:normAutofit/>
          </a:bodyPr>
          <a:lstStyle/>
          <a:p>
            <a:r>
              <a:rPr lang="en-US" sz="4000" u="sng">
                <a:solidFill>
                  <a:srgbClr val="FF0000"/>
                </a:solidFill>
                <a:latin typeface="Times New Roman" panose="02020603050405020304" pitchFamily="18" charset="0"/>
                <a:cs typeface="Times New Roman" panose="02020603050405020304" pitchFamily="18" charset="0"/>
              </a:rPr>
              <a:t>Bài 5</a:t>
            </a:r>
            <a:r>
              <a:rPr lang="en-US" sz="4000">
                <a:solidFill>
                  <a:srgbClr val="FF0000"/>
                </a:solidFill>
                <a:latin typeface="Times New Roman" panose="02020603050405020304" pitchFamily="18" charset="0"/>
                <a:cs typeface="Times New Roman" panose="02020603050405020304" pitchFamily="18" charset="0"/>
              </a:rPr>
              <a:t>: </a:t>
            </a:r>
            <a:r>
              <a:rPr lang="en-US" sz="4000" b="1">
                <a:solidFill>
                  <a:srgbClr val="002060"/>
                </a:solidFill>
                <a:latin typeface="Times New Roman" panose="02020603050405020304" pitchFamily="18" charset="0"/>
                <a:cs typeface="Times New Roman" panose="02020603050405020304" pitchFamily="18" charset="0"/>
              </a:rPr>
              <a:t>DỰ ÁN: </a:t>
            </a:r>
            <a:r>
              <a:rPr lang="en-US" sz="40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4000"/>
          </a:p>
        </p:txBody>
      </p:sp>
      <p:sp>
        <p:nvSpPr>
          <p:cNvPr id="3" name="Subtitle 2">
            <a:extLst>
              <a:ext uri="{FF2B5EF4-FFF2-40B4-BE49-F238E27FC236}">
                <a16:creationId xmlns:a16="http://schemas.microsoft.com/office/drawing/2014/main" id="{DC1737E2-04A0-4D35-B0AC-981F8BE6B024}"/>
              </a:ext>
            </a:extLst>
          </p:cNvPr>
          <p:cNvSpPr>
            <a:spLocks noGrp="1"/>
          </p:cNvSpPr>
          <p:nvPr>
            <p:ph type="subTitle" idx="1"/>
          </p:nvPr>
        </p:nvSpPr>
        <p:spPr>
          <a:xfrm>
            <a:off x="-1" y="2198255"/>
            <a:ext cx="12108873" cy="3768436"/>
          </a:xfrm>
        </p:spPr>
        <p:txBody>
          <a:bodyPr>
            <a:normAutofit lnSpcReduction="10000"/>
          </a:bodyPr>
          <a:lstStyle/>
          <a:p>
            <a:pPr algn="l"/>
            <a:r>
              <a:rPr lang="en-US" sz="3200" b="1">
                <a:solidFill>
                  <a:srgbClr val="0070C0"/>
                </a:solidFill>
                <a:latin typeface="Times New Roman" panose="02020603050405020304" pitchFamily="18" charset="0"/>
                <a:cs typeface="Times New Roman" panose="02020603050405020304" pitchFamily="18" charset="0"/>
              </a:rPr>
              <a:t>V. </a:t>
            </a:r>
            <a:r>
              <a:rPr lang="en-US" sz="3200" b="1" u="sng">
                <a:solidFill>
                  <a:srgbClr val="0070C0"/>
                </a:solidFill>
                <a:latin typeface="Times New Roman" panose="02020603050405020304" pitchFamily="18" charset="0"/>
                <a:cs typeface="Times New Roman" panose="02020603050405020304" pitchFamily="18" charset="0"/>
              </a:rPr>
              <a:t>Tiến trình</a:t>
            </a:r>
            <a:endParaRPr lang="en-US" sz="3200" u="sng">
              <a:solidFill>
                <a:srgbClr val="0070C0"/>
              </a:solidFill>
              <a:latin typeface="Times New Roman" panose="02020603050405020304" pitchFamily="18" charset="0"/>
              <a:cs typeface="Times New Roman" panose="02020603050405020304" pitchFamily="18" charset="0"/>
            </a:endParaRP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1</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Đánh giá bản thân</a:t>
            </a:r>
            <a:r>
              <a:rPr lang="en-US" sz="3200">
                <a:latin typeface="Times New Roman" panose="02020603050405020304" pitchFamily="18" charset="0"/>
                <a:cs typeface="Times New Roman" panose="02020603050405020304" pitchFamily="18" charset="0"/>
              </a:rPr>
              <a:t>.</a:t>
            </a: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2</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Tìm hiểu những đặc điểm chung của nhóm nghề thuộc lĩnh vực kĩ thuật, công nghệ</a:t>
            </a:r>
            <a:r>
              <a:rPr lang="en-US" sz="3200">
                <a:latin typeface="Times New Roman" panose="02020603050405020304" pitchFamily="18" charset="0"/>
                <a:cs typeface="Times New Roman" panose="02020603050405020304" pitchFamily="18" charset="0"/>
              </a:rPr>
              <a:t>.</a:t>
            </a:r>
          </a:p>
          <a:p>
            <a:pPr algn="l"/>
            <a:r>
              <a:rPr lang="en-US" sz="3200" b="1">
                <a:latin typeface="Times New Roman" panose="02020603050405020304" pitchFamily="18" charset="0"/>
                <a:cs typeface="Times New Roman" panose="02020603050405020304" pitchFamily="18" charset="0"/>
              </a:rPr>
              <a:t>- </a:t>
            </a:r>
            <a:r>
              <a:rPr lang="vi-VN" sz="3200" b="1">
                <a:latin typeface="Times New Roman" panose="02020603050405020304" pitchFamily="18" charset="0"/>
                <a:cs typeface="Times New Roman" panose="02020603050405020304" pitchFamily="18" charset="0"/>
              </a:rPr>
              <a:t>Bước 3</a:t>
            </a:r>
            <a:r>
              <a:rPr lang="en-US" sz="3200" b="1">
                <a:latin typeface="Times New Roman" panose="02020603050405020304" pitchFamily="18" charset="0"/>
                <a:cs typeface="Times New Roman" panose="02020603050405020304" pitchFamily="18" charset="0"/>
              </a:rPr>
              <a:t>:</a:t>
            </a:r>
            <a:r>
              <a:rPr lang="vi-VN" sz="3200">
                <a:latin typeface="Times New Roman" panose="02020603050405020304" pitchFamily="18" charset="0"/>
                <a:cs typeface="Times New Roman" panose="02020603050405020304" pitchFamily="18" charset="0"/>
              </a:rPr>
              <a:t> Lập bảng đánh giá mức độ phù hợp nghề nghiệp, đối chiếu sự trùng khớp </a:t>
            </a:r>
            <a:r>
              <a:rPr lang="en-US" sz="3200">
                <a:latin typeface="Times New Roman" panose="02020603050405020304" pitchFamily="18" charset="0"/>
                <a:cs typeface="Times New Roman" panose="02020603050405020304" pitchFamily="18" charset="0"/>
              </a:rPr>
              <a:t>giữa đặc điểm của bản thân với đặc điểm, yêu cầu nghề nghiệp thuộc lĩnh vực kĩ </a:t>
            </a:r>
            <a:r>
              <a:rPr lang="vi-VN" sz="3200">
                <a:latin typeface="Times New Roman" panose="02020603050405020304" pitchFamily="18" charset="0"/>
                <a:cs typeface="Times New Roman" panose="02020603050405020304" pitchFamily="18" charset="0"/>
              </a:rPr>
              <a:t>thuật, công nghệ và kết luận về mức độ phù hợp.</a:t>
            </a:r>
            <a:endParaRPr lang="en-US" sz="3200">
              <a:latin typeface="Times New Roman" panose="02020603050405020304" pitchFamily="18" charset="0"/>
              <a:cs typeface="Times New Roman" panose="02020603050405020304" pitchFamily="18" charset="0"/>
            </a:endParaRPr>
          </a:p>
          <a:p>
            <a:pPr algn="l"/>
            <a:endParaRPr lang="en-US"/>
          </a:p>
        </p:txBody>
      </p:sp>
    </p:spTree>
    <p:extLst>
      <p:ext uri="{BB962C8B-B14F-4D97-AF65-F5344CB8AC3E}">
        <p14:creationId xmlns:p14="http://schemas.microsoft.com/office/powerpoint/2010/main" val="326961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986BC88-5FE2-4EDE-8D42-C06AD86DD799}"/>
              </a:ext>
            </a:extLst>
          </p:cNvPr>
          <p:cNvGraphicFramePr>
            <a:graphicFrameLocks noGrp="1"/>
          </p:cNvGraphicFramePr>
          <p:nvPr>
            <p:extLst>
              <p:ext uri="{D42A27DB-BD31-4B8C-83A1-F6EECF244321}">
                <p14:modId xmlns:p14="http://schemas.microsoft.com/office/powerpoint/2010/main" val="966608747"/>
              </p:ext>
            </p:extLst>
          </p:nvPr>
        </p:nvGraphicFramePr>
        <p:xfrm>
          <a:off x="246611" y="1770294"/>
          <a:ext cx="10901680" cy="3594200"/>
        </p:xfrm>
        <a:graphic>
          <a:graphicData uri="http://schemas.openxmlformats.org/drawingml/2006/table">
            <a:tbl>
              <a:tblPr firstRow="1" firstCol="1" bandRow="1">
                <a:tableStyleId>{5C22544A-7EE6-4342-B048-85BDC9FD1C3A}</a:tableStyleId>
              </a:tblPr>
              <a:tblGrid>
                <a:gridCol w="2570480">
                  <a:extLst>
                    <a:ext uri="{9D8B030D-6E8A-4147-A177-3AD203B41FA5}">
                      <a16:colId xmlns:a16="http://schemas.microsoft.com/office/drawing/2014/main" val="3496404588"/>
                    </a:ext>
                  </a:extLst>
                </a:gridCol>
                <a:gridCol w="5659120">
                  <a:extLst>
                    <a:ext uri="{9D8B030D-6E8A-4147-A177-3AD203B41FA5}">
                      <a16:colId xmlns:a16="http://schemas.microsoft.com/office/drawing/2014/main" val="3941039945"/>
                    </a:ext>
                  </a:extLst>
                </a:gridCol>
                <a:gridCol w="2672080">
                  <a:extLst>
                    <a:ext uri="{9D8B030D-6E8A-4147-A177-3AD203B41FA5}">
                      <a16:colId xmlns:a16="http://schemas.microsoft.com/office/drawing/2014/main" val="2053716641"/>
                    </a:ext>
                  </a:extLst>
                </a:gridCol>
              </a:tblGrid>
              <a:tr h="469328">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Vị trí</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Mô tả nhiệm vụ</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ctr">
                        <a:lnSpc>
                          <a:spcPct val="107000"/>
                        </a:lnSpc>
                        <a:spcAft>
                          <a:spcPts val="0"/>
                        </a:spcAft>
                      </a:pPr>
                      <a:r>
                        <a:rPr lang="en-US" sz="2000">
                          <a:effectLst/>
                          <a:latin typeface="Times New Roman" panose="02020603050405020304" pitchFamily="18" charset="0"/>
                          <a:cs typeface="Times New Roman" panose="02020603050405020304" pitchFamily="18" charset="0"/>
                        </a:rPr>
                        <a:t>Tên thành viên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extLst>
                  <a:ext uri="{0D108BD9-81ED-4DB2-BD59-A6C34878D82A}">
                    <a16:rowId xmlns:a16="http://schemas.microsoft.com/office/drawing/2014/main" val="2895307115"/>
                  </a:ext>
                </a:extLst>
              </a:tr>
              <a:tr h="62835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Nhóm trưởng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800">
                          <a:effectLst/>
                          <a:latin typeface="Times New Roman" panose="02020603050405020304" pitchFamily="18" charset="0"/>
                          <a:cs typeface="Times New Roman" panose="02020603050405020304" pitchFamily="18" charset="0"/>
                        </a:rPr>
                        <a:t>Quản lí các thành viên trong nhóm, hướng dẫn, góp ý, đôn đốc các thành viên trong nhóm hoàn thành nhiệm vụ.</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extLst>
                  <a:ext uri="{0D108BD9-81ED-4DB2-BD59-A6C34878D82A}">
                    <a16:rowId xmlns:a16="http://schemas.microsoft.com/office/drawing/2014/main" val="28593126"/>
                  </a:ext>
                </a:extLst>
              </a:tr>
              <a:tr h="461862">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Thư kí</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3113270892"/>
                  </a:ext>
                </a:extLst>
              </a:tr>
              <a:tr h="54704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888532566"/>
                  </a:ext>
                </a:extLst>
              </a:tr>
              <a:tr h="584103">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363323214"/>
                  </a:ext>
                </a:extLst>
              </a:tr>
              <a:tr h="835148">
                <a:tc>
                  <a:txBody>
                    <a:bodyPr/>
                    <a:lstStyle/>
                    <a:p>
                      <a:pPr algn="ctr">
                        <a:lnSpc>
                          <a:spcPct val="107000"/>
                        </a:lnSpc>
                        <a:spcAft>
                          <a:spcPts val="0"/>
                        </a:spcAft>
                      </a:pPr>
                      <a:r>
                        <a:rPr lang="en-US" sz="1800">
                          <a:effectLst/>
                          <a:latin typeface="Times New Roman" panose="02020603050405020304" pitchFamily="18" charset="0"/>
                          <a:cs typeface="Times New Roman" panose="02020603050405020304" pitchFamily="18" charset="0"/>
                        </a:rPr>
                        <a:t>Thành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2914" marR="52914" marT="0" marB="0">
                    <a:solidFill>
                      <a:schemeClr val="accent6">
                        <a:lumMod val="75000"/>
                      </a:schemeClr>
                    </a:solidFill>
                  </a:tcPr>
                </a:tc>
                <a:tc>
                  <a:txBody>
                    <a:bodyPr/>
                    <a:lstStyle/>
                    <a:p>
                      <a:pPr algn="just">
                        <a:lnSpc>
                          <a:spcPct val="107000"/>
                        </a:lnSpc>
                        <a:spcAft>
                          <a:spcPts val="0"/>
                        </a:spcAft>
                      </a:pPr>
                      <a:r>
                        <a:rPr lang="en-US" sz="1100">
                          <a:effectLst/>
                        </a:rPr>
                        <a:t>……………………………………………………………………………………………………………………………………………………………………………………………………………………………………………….………………………………………………………</a:t>
                      </a:r>
                      <a:endParaRPr lang="en-US" sz="800">
                        <a:effectLst/>
                      </a:endParaRPr>
                    </a:p>
                  </a:txBody>
                  <a:tcPr marL="52914" marR="52914" marT="0" marB="0">
                    <a:solidFill>
                      <a:schemeClr val="accent6">
                        <a:lumMod val="60000"/>
                        <a:lumOff val="40000"/>
                      </a:schemeClr>
                    </a:solidFill>
                  </a:tcPr>
                </a:tc>
                <a:tc>
                  <a:txBody>
                    <a:bodyPr/>
                    <a:lstStyle/>
                    <a:p>
                      <a:pPr algn="just">
                        <a:lnSpc>
                          <a:spcPct val="107000"/>
                        </a:lnSpc>
                        <a:spcAft>
                          <a:spcPts val="0"/>
                        </a:spcAft>
                      </a:pPr>
                      <a:r>
                        <a:rPr lang="en-US" sz="1100">
                          <a:effectLst/>
                        </a:rPr>
                        <a:t>…………………………………………………………………</a:t>
                      </a:r>
                      <a:endParaRPr lang="en-US" sz="800">
                        <a:effectLst/>
                      </a:endParaRPr>
                    </a:p>
                    <a:p>
                      <a:pPr algn="just">
                        <a:lnSpc>
                          <a:spcPct val="107000"/>
                        </a:lnSpc>
                        <a:spcAft>
                          <a:spcPts val="0"/>
                        </a:spcAft>
                      </a:pPr>
                      <a:r>
                        <a:rPr lang="en-US" sz="11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914" marR="52914" marT="0" marB="0">
                    <a:solidFill>
                      <a:schemeClr val="accent6">
                        <a:lumMod val="60000"/>
                        <a:lumOff val="40000"/>
                      </a:schemeClr>
                    </a:solidFill>
                  </a:tcPr>
                </a:tc>
                <a:extLst>
                  <a:ext uri="{0D108BD9-81ED-4DB2-BD59-A6C34878D82A}">
                    <a16:rowId xmlns:a16="http://schemas.microsoft.com/office/drawing/2014/main" val="2412433921"/>
                  </a:ext>
                </a:extLst>
              </a:tr>
            </a:tbl>
          </a:graphicData>
        </a:graphic>
      </p:graphicFrame>
      <p:sp>
        <p:nvSpPr>
          <p:cNvPr id="3" name="Rectangle 1">
            <a:extLst>
              <a:ext uri="{FF2B5EF4-FFF2-40B4-BE49-F238E27FC236}">
                <a16:creationId xmlns:a16="http://schemas.microsoft.com/office/drawing/2014/main" id="{A0EF9106-1674-40CE-86B2-D7D37961CE21}"/>
              </a:ext>
            </a:extLst>
          </p:cNvPr>
          <p:cNvSpPr>
            <a:spLocks noChangeArrowheads="1"/>
          </p:cNvSpPr>
          <p:nvPr/>
        </p:nvSpPr>
        <p:spPr bwMode="auto">
          <a:xfrm>
            <a:off x="1" y="53953"/>
            <a:ext cx="1070864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nl-NL" altLang="en-US" sz="24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 ĐÁNH GIÁ DỰ ÁN</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nl-NL" altLang="en-US" sz="24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Hồ sơ của nhóm</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2400" b="0"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Tên  nhóm:…………………………………………..</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2400" b="0"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Danh sách và vị trí nhân sự:</a:t>
            </a:r>
            <a:endPar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410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20B399-DE78-4345-869E-3AC3397FFE47}"/>
              </a:ext>
            </a:extLst>
          </p:cNvPr>
          <p:cNvSpPr>
            <a:spLocks noGrp="1"/>
          </p:cNvSpPr>
          <p:nvPr>
            <p:ph type="subTitle" idx="1"/>
          </p:nvPr>
        </p:nvSpPr>
        <p:spPr>
          <a:xfrm>
            <a:off x="193964" y="2521527"/>
            <a:ext cx="11831780" cy="3925455"/>
          </a:xfrm>
        </p:spPr>
        <p:txBody>
          <a:bodyPr/>
          <a:lstStyle/>
          <a:p>
            <a:endParaRPr lang="en-US"/>
          </a:p>
        </p:txBody>
      </p:sp>
      <p:sp>
        <p:nvSpPr>
          <p:cNvPr id="5" name="Rectangle 1">
            <a:extLst>
              <a:ext uri="{FF2B5EF4-FFF2-40B4-BE49-F238E27FC236}">
                <a16:creationId xmlns:a16="http://schemas.microsoft.com/office/drawing/2014/main" id="{D8B854F6-B233-42A4-A78D-46E7D57B874F}"/>
              </a:ext>
            </a:extLst>
          </p:cNvPr>
          <p:cNvSpPr>
            <a:spLocks noGrp="1" noChangeArrowheads="1"/>
          </p:cNvSpPr>
          <p:nvPr>
            <p:ph type="ctrTitle"/>
          </p:nvPr>
        </p:nvSpPr>
        <p:spPr bwMode="auto">
          <a:xfrm>
            <a:off x="1" y="155106"/>
            <a:ext cx="1202574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90550" algn="l"/>
              </a:tabLst>
              <a:defRPr>
                <a:solidFill>
                  <a:schemeClr val="tx1"/>
                </a:solidFill>
                <a:latin typeface="Arial" panose="020B0604020202020204" pitchFamily="34" charset="0"/>
              </a:defRPr>
            </a:lvl1pPr>
            <a:lvl2pPr eaLnBrk="0" fontAlgn="base" hangingPunct="0">
              <a:spcBef>
                <a:spcPct val="0"/>
              </a:spcBef>
              <a:spcAft>
                <a:spcPct val="0"/>
              </a:spcAft>
              <a:tabLst>
                <a:tab pos="590550" algn="l"/>
              </a:tabLst>
              <a:defRPr>
                <a:solidFill>
                  <a:schemeClr val="tx1"/>
                </a:solidFill>
                <a:latin typeface="Arial" panose="020B0604020202020204" pitchFamily="34" charset="0"/>
              </a:defRPr>
            </a:lvl2pPr>
            <a:lvl3pPr eaLnBrk="0" fontAlgn="base" hangingPunct="0">
              <a:spcBef>
                <a:spcPct val="0"/>
              </a:spcBef>
              <a:spcAft>
                <a:spcPct val="0"/>
              </a:spcAft>
              <a:tabLst>
                <a:tab pos="590550" algn="l"/>
              </a:tabLst>
              <a:defRPr>
                <a:solidFill>
                  <a:schemeClr val="tx1"/>
                </a:solidFill>
                <a:latin typeface="Arial" panose="020B0604020202020204" pitchFamily="34" charset="0"/>
              </a:defRPr>
            </a:lvl3pPr>
            <a:lvl4pPr eaLnBrk="0" fontAlgn="base" hangingPunct="0">
              <a:spcBef>
                <a:spcPct val="0"/>
              </a:spcBef>
              <a:spcAft>
                <a:spcPct val="0"/>
              </a:spcAft>
              <a:tabLst>
                <a:tab pos="590550" algn="l"/>
              </a:tabLst>
              <a:defRPr>
                <a:solidFill>
                  <a:schemeClr val="tx1"/>
                </a:solidFill>
                <a:latin typeface="Arial" panose="020B0604020202020204" pitchFamily="34" charset="0"/>
              </a:defRPr>
            </a:lvl4pPr>
            <a:lvl5pPr eaLnBrk="0" fontAlgn="base" hangingPunct="0">
              <a:spcBef>
                <a:spcPct val="0"/>
              </a:spcBef>
              <a:spcAft>
                <a:spcPct val="0"/>
              </a:spcAft>
              <a:tabLst>
                <a:tab pos="590550" algn="l"/>
              </a:tabLst>
              <a:defRPr>
                <a:solidFill>
                  <a:schemeClr val="tx1"/>
                </a:solidFill>
                <a:latin typeface="Arial" panose="020B0604020202020204" pitchFamily="34" charset="0"/>
              </a:defRPr>
            </a:lvl5pPr>
            <a:lvl6pPr eaLnBrk="0" fontAlgn="base" hangingPunct="0">
              <a:spcBef>
                <a:spcPct val="0"/>
              </a:spcBef>
              <a:spcAft>
                <a:spcPct val="0"/>
              </a:spcAft>
              <a:tabLst>
                <a:tab pos="590550" algn="l"/>
              </a:tabLst>
              <a:defRPr>
                <a:solidFill>
                  <a:schemeClr val="tx1"/>
                </a:solidFill>
                <a:latin typeface="Arial" panose="020B0604020202020204" pitchFamily="34" charset="0"/>
              </a:defRPr>
            </a:lvl6pPr>
            <a:lvl7pPr eaLnBrk="0" fontAlgn="base" hangingPunct="0">
              <a:spcBef>
                <a:spcPct val="0"/>
              </a:spcBef>
              <a:spcAft>
                <a:spcPct val="0"/>
              </a:spcAft>
              <a:tabLst>
                <a:tab pos="590550" algn="l"/>
              </a:tabLst>
              <a:defRPr>
                <a:solidFill>
                  <a:schemeClr val="tx1"/>
                </a:solidFill>
                <a:latin typeface="Arial" panose="020B0604020202020204" pitchFamily="34" charset="0"/>
              </a:defRPr>
            </a:lvl7pPr>
            <a:lvl8pPr eaLnBrk="0" fontAlgn="base" hangingPunct="0">
              <a:spcBef>
                <a:spcPct val="0"/>
              </a:spcBef>
              <a:spcAft>
                <a:spcPct val="0"/>
              </a:spcAft>
              <a:tabLst>
                <a:tab pos="590550" algn="l"/>
              </a:tabLst>
              <a:defRPr>
                <a:solidFill>
                  <a:schemeClr val="tx1"/>
                </a:solidFill>
                <a:latin typeface="Arial" panose="020B0604020202020204" pitchFamily="34" charset="0"/>
              </a:defRPr>
            </a:lvl8pPr>
            <a:lvl9pPr eaLnBrk="0" fontAlgn="base" hangingPunct="0">
              <a:spcBef>
                <a:spcPct val="0"/>
              </a:spcBef>
              <a:spcAft>
                <a:spcPct val="0"/>
              </a:spcAft>
              <a:tabLst>
                <a:tab pos="590550" algn="l"/>
              </a:tabLst>
              <a:defRPr>
                <a:solidFill>
                  <a:schemeClr val="tx1"/>
                </a:solidFill>
                <a:latin typeface="Arial" panose="020B0604020202020204" pitchFamily="34" charset="0"/>
              </a:defRPr>
            </a:lvl9pPr>
          </a:lstStyle>
          <a:p>
            <a:pPr lvl="0" algn="just">
              <a:lnSpc>
                <a:spcPct val="100000"/>
              </a:lnSpc>
            </a:pPr>
            <a:r>
              <a:rPr lang="nl-NL" sz="1800" b="1">
                <a:solidFill>
                  <a:srgbClr val="FF0000"/>
                </a:solidFill>
                <a:latin typeface="Times New Roman" panose="02020603050405020304" pitchFamily="18" charset="0"/>
                <a:cs typeface="Times New Roman" panose="02020603050405020304" pitchFamily="18" charset="0"/>
              </a:rPr>
              <a:t>Phiếu đánh giá kết quả báo cáo dự án trước lớp: </a:t>
            </a:r>
            <a:r>
              <a:rPr kumimoji="0" lang="nl-NL" altLang="en-US" sz="18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ĐÁNH GIÁ BẢNG BÁO CÁO DỰ ÁN TỰ ĐÁNH GIÁ MỨC ĐỘ PHÙ HỢP CỦA BẢN THÂN VỚI MỘT SỐ NGHỀ THUỘC LĨNH VỰC KĨ THUẬT, CÔNG NGHỆ</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0550" algn="l"/>
              </a:tabLst>
            </a:pPr>
            <a:r>
              <a:rPr kumimoji="0" lang="nl-NL" altLang="en-US" sz="2400" b="0" i="1"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 này được sử dụng để đánh giá nhóm khi báo cáo dự án: Tự đánh giá mức độ phù hợp của bản thân với nghề nghiệp thuộc lĩnh vực kĩ thuật, công nghệ</a:t>
            </a:r>
            <a:endParaRPr kumimoji="0" lang="nl-NL"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8C16E99B-C9AC-4C15-A2FE-33B488CD8308}"/>
              </a:ext>
            </a:extLst>
          </p:cNvPr>
          <p:cNvGraphicFramePr>
            <a:graphicFrameLocks noGrp="1"/>
          </p:cNvGraphicFramePr>
          <p:nvPr>
            <p:extLst>
              <p:ext uri="{D42A27DB-BD31-4B8C-83A1-F6EECF244321}">
                <p14:modId xmlns:p14="http://schemas.microsoft.com/office/powerpoint/2010/main" val="3170246947"/>
              </p:ext>
            </p:extLst>
          </p:nvPr>
        </p:nvGraphicFramePr>
        <p:xfrm>
          <a:off x="1" y="1792569"/>
          <a:ext cx="12025743" cy="5169767"/>
        </p:xfrm>
        <a:graphic>
          <a:graphicData uri="http://schemas.openxmlformats.org/drawingml/2006/table">
            <a:tbl>
              <a:tblPr firstRow="1" firstCol="1" bandRow="1">
                <a:tableStyleId>{5C22544A-7EE6-4342-B048-85BDC9FD1C3A}</a:tableStyleId>
              </a:tblPr>
              <a:tblGrid>
                <a:gridCol w="1678880">
                  <a:extLst>
                    <a:ext uri="{9D8B030D-6E8A-4147-A177-3AD203B41FA5}">
                      <a16:colId xmlns:a16="http://schemas.microsoft.com/office/drawing/2014/main" val="3049273458"/>
                    </a:ext>
                  </a:extLst>
                </a:gridCol>
                <a:gridCol w="5166410">
                  <a:extLst>
                    <a:ext uri="{9D8B030D-6E8A-4147-A177-3AD203B41FA5}">
                      <a16:colId xmlns:a16="http://schemas.microsoft.com/office/drawing/2014/main" val="2278683759"/>
                    </a:ext>
                  </a:extLst>
                </a:gridCol>
                <a:gridCol w="2614554">
                  <a:extLst>
                    <a:ext uri="{9D8B030D-6E8A-4147-A177-3AD203B41FA5}">
                      <a16:colId xmlns:a16="http://schemas.microsoft.com/office/drawing/2014/main" val="2613163945"/>
                    </a:ext>
                  </a:extLst>
                </a:gridCol>
                <a:gridCol w="2565899">
                  <a:extLst>
                    <a:ext uri="{9D8B030D-6E8A-4147-A177-3AD203B41FA5}">
                      <a16:colId xmlns:a16="http://schemas.microsoft.com/office/drawing/2014/main" val="982458646"/>
                    </a:ext>
                  </a:extLst>
                </a:gridCol>
              </a:tblGrid>
              <a:tr h="489781">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TT</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Tiêu chí</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Điểm tối đa</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solidFill>
                            <a:schemeClr val="bg1"/>
                          </a:solidFill>
                          <a:effectLst/>
                          <a:latin typeface="Times New Roman" panose="02020603050405020304" pitchFamily="18" charset="0"/>
                          <a:cs typeface="Times New Roman" panose="02020603050405020304" pitchFamily="18" charset="0"/>
                        </a:rPr>
                        <a:t>Điểm đạt được</a:t>
                      </a:r>
                      <a:endParaRPr lang="en-US" sz="24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extLst>
                  <a:ext uri="{0D108BD9-81ED-4DB2-BD59-A6C34878D82A}">
                    <a16:rowId xmlns:a16="http://schemas.microsoft.com/office/drawing/2014/main" val="556009249"/>
                  </a:ext>
                </a:extLst>
              </a:tr>
              <a:tr h="1654074">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1.</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Nội dung bài báo cáo đầy đủ, chỉ ra được mức độ phù hợp của bản thân đối với nhóm nghề thuộc lĩnh vực kĩ thuật, công nghệ.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p>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858181403"/>
                  </a:ext>
                </a:extLst>
              </a:tr>
              <a:tr h="1233474">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2.</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Làm rõ được các đặc điểm của bản thân về năng lực, sở thích, cá tính, bối cảnh gia đình.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2614874093"/>
                  </a:ext>
                </a:extLst>
              </a:tr>
              <a:tr h="489781">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3.</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Diễn đạt tự tin trôi chảy, thuyết phục.</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4157041516"/>
                  </a:ext>
                </a:extLst>
              </a:tr>
              <a:tr h="812876">
                <a:tc>
                  <a:txBody>
                    <a:bodyPr/>
                    <a:lstStyle/>
                    <a:p>
                      <a:pPr marL="0" lvl="0" indent="0" algn="l">
                        <a:lnSpc>
                          <a:spcPct val="107000"/>
                        </a:lnSpc>
                        <a:spcAft>
                          <a:spcPts val="0"/>
                        </a:spcAft>
                        <a:buFont typeface="+mj-lt"/>
                        <a:buNone/>
                        <a:tabLst>
                          <a:tab pos="590550" algn="l"/>
                        </a:tabLst>
                      </a:pPr>
                      <a:r>
                        <a:rPr lang="en-US" sz="2400">
                          <a:effectLst/>
                          <a:latin typeface="Times New Roman" panose="02020603050405020304" pitchFamily="18" charset="0"/>
                          <a:cs typeface="Times New Roman" panose="02020603050405020304" pitchFamily="18" charset="0"/>
                        </a:rPr>
                        <a:t>           4.</a:t>
                      </a:r>
                    </a:p>
                  </a:txBody>
                  <a:tcPr marL="68580" marR="68580" marT="0" marB="0">
                    <a:solidFill>
                      <a:schemeClr val="accent6">
                        <a:lumMod val="75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Hình thức báo cáo đẹp, phong phú, hấp dẫn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821523110"/>
                  </a:ext>
                </a:extLst>
              </a:tr>
              <a:tr h="489781">
                <a:tc>
                  <a:txBody>
                    <a:bodyPr/>
                    <a:lstStyle/>
                    <a:p>
                      <a:pPr marL="457200" algn="l">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p>
                  </a:txBody>
                  <a:tcPr marL="68580" marR="68580" marT="0" marB="0">
                    <a:solidFill>
                      <a:schemeClr val="accent6">
                        <a:lumMod val="75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Tổng điểm</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10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just">
                        <a:lnSpc>
                          <a:spcPct val="107000"/>
                        </a:lnSpc>
                        <a:spcAft>
                          <a:spcPts val="0"/>
                        </a:spcAft>
                        <a:tabLst>
                          <a:tab pos="590550" algn="l"/>
                        </a:tabLs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955330148"/>
                  </a:ext>
                </a:extLst>
              </a:tr>
            </a:tbl>
          </a:graphicData>
        </a:graphic>
      </p:graphicFrame>
    </p:spTree>
    <p:extLst>
      <p:ext uri="{BB962C8B-B14F-4D97-AF65-F5344CB8AC3E}">
        <p14:creationId xmlns:p14="http://schemas.microsoft.com/office/powerpoint/2010/main" val="1554215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6F47-3644-4520-91E0-ED05E1083BFC}"/>
              </a:ext>
            </a:extLst>
          </p:cNvPr>
          <p:cNvSpPr>
            <a:spLocks noGrp="1"/>
          </p:cNvSpPr>
          <p:nvPr>
            <p:ph type="ctrTitle"/>
          </p:nvPr>
        </p:nvSpPr>
        <p:spPr>
          <a:xfrm>
            <a:off x="91440" y="193040"/>
            <a:ext cx="12100560" cy="2072639"/>
          </a:xfrm>
        </p:spPr>
        <p:txBody>
          <a:bodyPr>
            <a:normAutofit/>
          </a:bodyPr>
          <a:lstStyle/>
          <a:p>
            <a:r>
              <a:rPr lang="en-US" sz="3600" u="sng">
                <a:solidFill>
                  <a:srgbClr val="FF0000"/>
                </a:solidFill>
                <a:latin typeface="Times New Roman" panose="02020603050405020304" pitchFamily="18" charset="0"/>
                <a:cs typeface="Times New Roman" panose="02020603050405020304" pitchFamily="18" charset="0"/>
              </a:rPr>
              <a:t>Bài 5</a:t>
            </a:r>
            <a:r>
              <a:rPr lang="en-US" sz="3600">
                <a:solidFill>
                  <a:srgbClr val="FF0000"/>
                </a:solidFill>
                <a:latin typeface="Times New Roman" panose="02020603050405020304" pitchFamily="18" charset="0"/>
                <a:cs typeface="Times New Roman" panose="02020603050405020304" pitchFamily="18" charset="0"/>
              </a:rPr>
              <a:t>: </a:t>
            </a:r>
            <a:r>
              <a:rPr lang="en-US" sz="3600" b="1">
                <a:solidFill>
                  <a:srgbClr val="002060"/>
                </a:solidFill>
                <a:latin typeface="Times New Roman" panose="02020603050405020304" pitchFamily="18" charset="0"/>
                <a:cs typeface="Times New Roman" panose="02020603050405020304" pitchFamily="18" charset="0"/>
              </a:rPr>
              <a:t>DỰ ÁN: </a:t>
            </a:r>
            <a:r>
              <a:rPr lang="en-US" sz="36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360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37E3150-1849-4CC8-A722-AF8F58D5C0FD}"/>
              </a:ext>
            </a:extLst>
          </p:cNvPr>
          <p:cNvSpPr>
            <a:spLocks noGrp="1"/>
          </p:cNvSpPr>
          <p:nvPr>
            <p:ph type="subTitle" idx="1"/>
          </p:nvPr>
        </p:nvSpPr>
        <p:spPr>
          <a:xfrm>
            <a:off x="91440" y="2153920"/>
            <a:ext cx="12100560" cy="4582160"/>
          </a:xfrm>
        </p:spPr>
        <p:txBody>
          <a:bodyPr>
            <a:normAutofit/>
          </a:bodyPr>
          <a:lstStyle/>
          <a:p>
            <a:endParaRPr lang="en-US" b="1"/>
          </a:p>
          <a:p>
            <a:pPr algn="l"/>
            <a:r>
              <a:rPr lang="en-US" sz="36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Luyện tập:</a:t>
            </a:r>
          </a:p>
          <a:p>
            <a:pPr algn="l"/>
            <a:r>
              <a:rPr lang="en-US" sz="3200" b="1" u="sng">
                <a:latin typeface="Times New Roman" panose="02020603050405020304" pitchFamily="18" charset="0"/>
                <a:cs typeface="Times New Roman" panose="02020603050405020304" pitchFamily="18" charset="0"/>
              </a:rPr>
              <a:t>Câu 1</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Bảng đánh giá mức độ phù hợp nghề nghiệp có vai trò như thế nào trong việc hổ trợ học sinh thực hiện việc chọn nghề một cách khoa học?</a:t>
            </a:r>
          </a:p>
          <a:p>
            <a:pPr algn="l"/>
            <a:r>
              <a:rPr lang="en-US" sz="3200" b="1" u="sng">
                <a:latin typeface="Times New Roman" panose="02020603050405020304" pitchFamily="18" charset="0"/>
                <a:cs typeface="Times New Roman" panose="02020603050405020304" pitchFamily="18" charset="0"/>
              </a:rPr>
              <a:t>Câu 2</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Sau khi có kết quả về mức độ phù hợp, học sinh sẽ quyết định như thế nào trong việc lựa chọn nghề thuộc lĩnh vực kĩ thuật công nghệ?</a:t>
            </a:r>
          </a:p>
          <a:p>
            <a:endParaRPr lang="en-US"/>
          </a:p>
        </p:txBody>
      </p:sp>
    </p:spTree>
    <p:extLst>
      <p:ext uri="{BB962C8B-B14F-4D97-AF65-F5344CB8AC3E}">
        <p14:creationId xmlns:p14="http://schemas.microsoft.com/office/powerpoint/2010/main" val="3008078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AF1C6-7DFE-474A-82D9-D064FEE81652}"/>
              </a:ext>
            </a:extLst>
          </p:cNvPr>
          <p:cNvSpPr>
            <a:spLocks noGrp="1"/>
          </p:cNvSpPr>
          <p:nvPr>
            <p:ph type="title"/>
          </p:nvPr>
        </p:nvSpPr>
        <p:spPr>
          <a:xfrm>
            <a:off x="81280" y="365125"/>
            <a:ext cx="11948160" cy="1325563"/>
          </a:xfrm>
        </p:spPr>
        <p:txBody>
          <a:bodyPr>
            <a:normAutofit fontScale="90000"/>
          </a:bodyPr>
          <a:lstStyle/>
          <a:p>
            <a:pPr algn="ctr"/>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EFF375F1-630E-48EE-B7DF-A7C2A678B98D}"/>
              </a:ext>
            </a:extLst>
          </p:cNvPr>
          <p:cNvSpPr>
            <a:spLocks noGrp="1"/>
          </p:cNvSpPr>
          <p:nvPr>
            <p:ph idx="1"/>
          </p:nvPr>
        </p:nvSpPr>
        <p:spPr>
          <a:xfrm>
            <a:off x="81280" y="1825625"/>
            <a:ext cx="11948160" cy="4351338"/>
          </a:xfrm>
        </p:spPr>
        <p:txBody>
          <a:bodyPr/>
          <a:lstStyle/>
          <a:p>
            <a:pPr marL="0" indent="0">
              <a:buNone/>
            </a:pPr>
            <a:r>
              <a:rPr lang="en-US" sz="36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Luyện tập:</a:t>
            </a:r>
          </a:p>
          <a:p>
            <a:pPr marL="0" indent="0">
              <a:buNone/>
            </a:pPr>
            <a:r>
              <a:rPr lang="en-US" sz="3200" b="1" u="sng">
                <a:latin typeface="Times New Roman" panose="02020603050405020304" pitchFamily="18" charset="0"/>
                <a:cs typeface="Times New Roman" panose="02020603050405020304" pitchFamily="18" charset="0"/>
              </a:rPr>
              <a:t>Câu 1</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Bảng đánh giá mức độ phù hợp nghề nghiệp có vai trò rất quan trọng trong việc hổ trợ học sinh thực hiện việc chọn nghề một cách khoa học.</a:t>
            </a:r>
          </a:p>
          <a:p>
            <a:pPr marL="0" indent="0">
              <a:buNone/>
            </a:pPr>
            <a:r>
              <a:rPr lang="en-US" sz="3200" b="1" u="sng">
                <a:latin typeface="Times New Roman" panose="02020603050405020304" pitchFamily="18" charset="0"/>
                <a:cs typeface="Times New Roman" panose="02020603050405020304" pitchFamily="18" charset="0"/>
              </a:rPr>
              <a:t>Câu 2</a:t>
            </a:r>
            <a:r>
              <a:rPr lang="en-US" sz="3200" b="1">
                <a:latin typeface="Times New Roman" panose="02020603050405020304" pitchFamily="18" charset="0"/>
                <a:cs typeface="Times New Roman" panose="02020603050405020304" pitchFamily="18" charset="0"/>
              </a:rPr>
              <a:t>:</a:t>
            </a:r>
            <a:r>
              <a:rPr lang="en-US" sz="3200">
                <a:latin typeface="Times New Roman" panose="02020603050405020304" pitchFamily="18" charset="0"/>
                <a:cs typeface="Times New Roman" panose="02020603050405020304" pitchFamily="18" charset="0"/>
              </a:rPr>
              <a:t> Sau khi có kết quả về mức độ phù hợp, học sinh sẽ quyết định đúng đắn trong việc lựa chọn nghề thuộc lĩnh vực kĩ thuật công nghệ.</a:t>
            </a:r>
          </a:p>
          <a:p>
            <a:endParaRPr lang="en-US"/>
          </a:p>
        </p:txBody>
      </p:sp>
    </p:spTree>
    <p:extLst>
      <p:ext uri="{BB962C8B-B14F-4D97-AF65-F5344CB8AC3E}">
        <p14:creationId xmlns:p14="http://schemas.microsoft.com/office/powerpoint/2010/main" val="3979411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6170-5E04-4FD9-887B-99D7FE1B3761}"/>
              </a:ext>
            </a:extLst>
          </p:cNvPr>
          <p:cNvSpPr>
            <a:spLocks noGrp="1"/>
          </p:cNvSpPr>
          <p:nvPr>
            <p:ph type="title"/>
          </p:nvPr>
        </p:nvSpPr>
        <p:spPr>
          <a:xfrm>
            <a:off x="81280" y="365125"/>
            <a:ext cx="12110720" cy="1325563"/>
          </a:xfrm>
        </p:spPr>
        <p:txBody>
          <a:bodyPr>
            <a:normAutofit fontScale="90000"/>
          </a:bodyPr>
          <a:lstStyle/>
          <a:p>
            <a:pPr algn="ctr"/>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02655A47-6543-486B-9B26-FE2DC3EE0E40}"/>
              </a:ext>
            </a:extLst>
          </p:cNvPr>
          <p:cNvSpPr>
            <a:spLocks noGrp="1"/>
          </p:cNvSpPr>
          <p:nvPr>
            <p:ph idx="1"/>
          </p:nvPr>
        </p:nvSpPr>
        <p:spPr>
          <a:xfrm>
            <a:off x="81280" y="1825624"/>
            <a:ext cx="11968480" cy="4839335"/>
          </a:xfrm>
        </p:spPr>
        <p:txBody>
          <a:bodyPr/>
          <a:lstStyle/>
          <a:p>
            <a:pPr marL="0" indent="0">
              <a:buNone/>
            </a:pPr>
            <a:r>
              <a:rPr lang="en-US" sz="3200" b="1" u="sng">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Vận dụng</a:t>
            </a:r>
            <a:r>
              <a:rPr lang="en-US" sz="3200" b="1">
                <a:solidFill>
                  <a:schemeClr val="accent6">
                    <a:lumMod val="75000"/>
                  </a:schemeClr>
                </a:solidFill>
                <a:highlight>
                  <a:srgbClr val="FFFF00"/>
                </a:highlight>
                <a:latin typeface="Times New Roman" panose="02020603050405020304" pitchFamily="18" charset="0"/>
                <a:cs typeface="Times New Roman" panose="02020603050405020304" pitchFamily="18" charset="0"/>
              </a:rPr>
              <a:t>:</a:t>
            </a:r>
          </a:p>
          <a:p>
            <a:pPr marL="0" indent="0">
              <a:buNone/>
            </a:pPr>
            <a:r>
              <a:rPr lang="en-US">
                <a:latin typeface="Times New Roman" panose="02020603050405020304" pitchFamily="18" charset="0"/>
                <a:cs typeface="Times New Roman" panose="02020603050405020304" pitchFamily="18" charset="0"/>
              </a:rPr>
              <a:t>Vận dụng các kiến đã học và thực hiện trong dự án để giúp người thân và bạn bè lựa chọn nghề nghiệp phù hợp với bản thân?</a:t>
            </a:r>
          </a:p>
          <a:p>
            <a:pPr marL="0" indent="0">
              <a:buNone/>
            </a:pPr>
            <a:endParaRPr lang="en-US"/>
          </a:p>
        </p:txBody>
      </p:sp>
    </p:spTree>
    <p:extLst>
      <p:ext uri="{BB962C8B-B14F-4D97-AF65-F5344CB8AC3E}">
        <p14:creationId xmlns:p14="http://schemas.microsoft.com/office/powerpoint/2010/main" val="3231786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E26FD-E308-4CB4-9453-42E54E2078AF}"/>
              </a:ext>
            </a:extLst>
          </p:cNvPr>
          <p:cNvSpPr>
            <a:spLocks noGrp="1"/>
          </p:cNvSpPr>
          <p:nvPr>
            <p:ph type="title"/>
          </p:nvPr>
        </p:nvSpPr>
        <p:spPr/>
        <p:txBody>
          <a:bodyPr/>
          <a:lstStyle/>
          <a:p>
            <a:pPr algn="ctr"/>
            <a:r>
              <a:rPr lang="en-US">
                <a:solidFill>
                  <a:srgbClr val="FF0000"/>
                </a:solidFill>
                <a:latin typeface="Times New Roman" panose="02020603050405020304" pitchFamily="18" charset="0"/>
                <a:cs typeface="Times New Roman" panose="02020603050405020304" pitchFamily="18" charset="0"/>
              </a:rPr>
              <a:t>DẶN DÒ</a:t>
            </a:r>
          </a:p>
        </p:txBody>
      </p:sp>
      <p:sp>
        <p:nvSpPr>
          <p:cNvPr id="3" name="Content Placeholder 2">
            <a:extLst>
              <a:ext uri="{FF2B5EF4-FFF2-40B4-BE49-F238E27FC236}">
                <a16:creationId xmlns:a16="http://schemas.microsoft.com/office/drawing/2014/main" id="{FA12A920-837B-4381-B182-D364DACC1B03}"/>
              </a:ext>
            </a:extLst>
          </p:cNvPr>
          <p:cNvSpPr>
            <a:spLocks noGrp="1"/>
          </p:cNvSpPr>
          <p:nvPr>
            <p:ph idx="1"/>
          </p:nvPr>
        </p:nvSpPr>
        <p:spPr/>
        <p:txBody>
          <a:bodyPr/>
          <a:lstStyle/>
          <a:p>
            <a:pPr marL="0" indent="0">
              <a:buNone/>
            </a:pPr>
            <a:r>
              <a:rPr lang="en-US">
                <a:latin typeface="Times New Roman" panose="02020603050405020304" pitchFamily="18" charset="0"/>
                <a:cs typeface="Times New Roman" panose="02020603050405020304" pitchFamily="18" charset="0"/>
              </a:rPr>
              <a:t>- Vận dụng các kiến đã học và thực hiện trong dự án để giúp người thân và bạn bè lựa chọn nghề nghiệp phù hợp với bản thân.</a:t>
            </a:r>
          </a:p>
          <a:p>
            <a:pPr marL="0" indent="0">
              <a:buNone/>
            </a:pPr>
            <a:r>
              <a:rPr lang="en-US">
                <a:latin typeface="Times New Roman" panose="02020603050405020304" pitchFamily="18" charset="0"/>
                <a:cs typeface="Times New Roman" panose="02020603050405020304" pitchFamily="18" charset="0"/>
              </a:rPr>
              <a:t>- Về nhà ôn lại các kiến thức đã đ</a:t>
            </a:r>
            <a:r>
              <a:rPr lang="vi-VN">
                <a:latin typeface="Times New Roman" panose="02020603050405020304" pitchFamily="18" charset="0"/>
                <a:cs typeface="Times New Roman" panose="02020603050405020304" pitchFamily="18" charset="0"/>
              </a:rPr>
              <a:t>ư</a:t>
            </a:r>
            <a:r>
              <a:rPr lang="en-US">
                <a:latin typeface="Times New Roman" panose="02020603050405020304" pitchFamily="18" charset="0"/>
                <a:cs typeface="Times New Roman" panose="02020603050405020304" pitchFamily="18" charset="0"/>
              </a:rPr>
              <a:t>ợc học để tiết hôm sau ôn tập.</a:t>
            </a:r>
          </a:p>
        </p:txBody>
      </p:sp>
    </p:spTree>
    <p:extLst>
      <p:ext uri="{BB962C8B-B14F-4D97-AF65-F5344CB8AC3E}">
        <p14:creationId xmlns:p14="http://schemas.microsoft.com/office/powerpoint/2010/main" val="224233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25F2-D2B3-4FB0-8B62-F71D68FFD302}"/>
              </a:ext>
            </a:extLst>
          </p:cNvPr>
          <p:cNvSpPr>
            <a:spLocks noGrp="1"/>
          </p:cNvSpPr>
          <p:nvPr>
            <p:ph type="title"/>
          </p:nvPr>
        </p:nvSpPr>
        <p:spPr>
          <a:xfrm>
            <a:off x="203200" y="0"/>
            <a:ext cx="11730182" cy="406399"/>
          </a:xfrm>
        </p:spPr>
        <p:txBody>
          <a:bodyPr>
            <a:normAutofit fontScale="90000"/>
          </a:bodyPr>
          <a:lstStyle/>
          <a:p>
            <a:br>
              <a:rPr lang="en-US" b="1"/>
            </a:br>
            <a:r>
              <a:rPr lang="en-US" sz="1800" b="1">
                <a:latin typeface="Times New Roman" panose="02020603050405020304" pitchFamily="18" charset="0"/>
                <a:cs typeface="Times New Roman" panose="02020603050405020304" pitchFamily="18" charset="0"/>
              </a:rPr>
              <a:t>PHIẾU HỌC TẬP: </a:t>
            </a:r>
            <a:r>
              <a:rPr lang="en-US" sz="2000" b="1">
                <a:latin typeface="Times New Roman" panose="02020603050405020304" pitchFamily="18" charset="0"/>
                <a:cs typeface="Times New Roman" panose="02020603050405020304" pitchFamily="18" charset="0"/>
              </a:rPr>
              <a:t>Dựa vào các tính cách đã cho em hãy đưa ra môi trường làm việc phù hợp với những tính cách đó?</a:t>
            </a:r>
            <a:br>
              <a:rPr lang="en-US" sz="2000">
                <a:latin typeface="Times New Roman" panose="02020603050405020304" pitchFamily="18" charset="0"/>
                <a:cs typeface="Times New Roman" panose="02020603050405020304" pitchFamily="18" charset="0"/>
              </a:rPr>
            </a:br>
            <a:endParaRPr lang="en-US" sz="200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9796789F-1A5D-4701-BF22-0647BCC4E9A8}"/>
              </a:ext>
            </a:extLst>
          </p:cNvPr>
          <p:cNvGraphicFramePr>
            <a:graphicFrameLocks noGrp="1"/>
          </p:cNvGraphicFramePr>
          <p:nvPr>
            <p:ph idx="1"/>
            <p:extLst>
              <p:ext uri="{D42A27DB-BD31-4B8C-83A1-F6EECF244321}">
                <p14:modId xmlns:p14="http://schemas.microsoft.com/office/powerpoint/2010/main" val="1595261632"/>
              </p:ext>
            </p:extLst>
          </p:nvPr>
        </p:nvGraphicFramePr>
        <p:xfrm>
          <a:off x="203200" y="554182"/>
          <a:ext cx="11896436" cy="6238117"/>
        </p:xfrm>
        <a:graphic>
          <a:graphicData uri="http://schemas.openxmlformats.org/drawingml/2006/table">
            <a:tbl>
              <a:tblPr firstRow="1" firstCol="1" bandRow="1">
                <a:tableStyleId>{5C22544A-7EE6-4342-B048-85BDC9FD1C3A}</a:tableStyleId>
              </a:tblPr>
              <a:tblGrid>
                <a:gridCol w="8405091">
                  <a:extLst>
                    <a:ext uri="{9D8B030D-6E8A-4147-A177-3AD203B41FA5}">
                      <a16:colId xmlns:a16="http://schemas.microsoft.com/office/drawing/2014/main" val="1361381672"/>
                    </a:ext>
                  </a:extLst>
                </a:gridCol>
                <a:gridCol w="3491345">
                  <a:extLst>
                    <a:ext uri="{9D8B030D-6E8A-4147-A177-3AD203B41FA5}">
                      <a16:colId xmlns:a16="http://schemas.microsoft.com/office/drawing/2014/main" val="2001608876"/>
                    </a:ext>
                  </a:extLst>
                </a:gridCol>
              </a:tblGrid>
              <a:tr h="454314">
                <a:tc>
                  <a:txBody>
                    <a:bodyPr/>
                    <a:lstStyle/>
                    <a:p>
                      <a:pPr algn="ctr">
                        <a:lnSpc>
                          <a:spcPct val="120000"/>
                        </a:lnSpc>
                        <a:spcBef>
                          <a:spcPts val="600"/>
                        </a:spcBef>
                        <a:spcAft>
                          <a:spcPts val="600"/>
                        </a:spcAft>
                      </a:pPr>
                      <a:r>
                        <a:rPr lang="en-US" sz="1800">
                          <a:solidFill>
                            <a:schemeClr val="tx1"/>
                          </a:solidFill>
                          <a:effectLst/>
                          <a:latin typeface="Times New Roman" panose="02020603050405020304" pitchFamily="18" charset="0"/>
                          <a:cs typeface="Times New Roman" panose="02020603050405020304" pitchFamily="18" charset="0"/>
                        </a:rPr>
                        <a:t>Tính cách</a:t>
                      </a:r>
                      <a:endParaRPr lang="en-US"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75000"/>
                      </a:schemeClr>
                    </a:solidFill>
                  </a:tcPr>
                </a:tc>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Môi trường làm việc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75000"/>
                      </a:schemeClr>
                    </a:solidFill>
                  </a:tcPr>
                </a:tc>
                <a:extLst>
                  <a:ext uri="{0D108BD9-81ED-4DB2-BD59-A6C34878D82A}">
                    <a16:rowId xmlns:a16="http://schemas.microsoft.com/office/drawing/2014/main" val="916824030"/>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đầu óc sắp xếp, tổ chức, tính cẩn thận, đáng tin cậy.</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công việc lưu trữ, cập nhật thông tin, thích làm việc với dữ liệu, con số.</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Thường đặt mục tiêu trong cuộc sống.</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3034607447"/>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Dễ xúc động, có óc tưởng tượng phong phú; thích tự do.</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chụp hình, vẽ tranh, chơi nhạc cụ.</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các công việc mang tính sáng tạo.</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chemeClr val="accent6">
                        <a:lumMod val="40000"/>
                        <a:lumOff val="60000"/>
                      </a:schemeClr>
                    </a:solidFill>
                  </a:tcPr>
                </a:tc>
                <a:extLst>
                  <a:ext uri="{0D108BD9-81ED-4DB2-BD59-A6C34878D82A}">
                    <a16:rowId xmlns:a16="http://schemas.microsoft.com/office/drawing/2014/main" val="1172944693"/>
                  </a:ext>
                </a:extLst>
              </a:tr>
              <a:tr h="872558">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tìm hiểu, khám phá nhiều vấn đề mới; có khả năng phân tích vấn đề, tư duy mạch lạc.</a:t>
                      </a:r>
                    </a:p>
                    <a:p>
                      <a:pPr marL="171450" indent="-171450" algn="just">
                        <a:lnSpc>
                          <a:spcPct val="120000"/>
                        </a:lnSpc>
                        <a:spcBef>
                          <a:spcPts val="600"/>
                        </a:spcBef>
                        <a:spcAft>
                          <a:spcPts val="600"/>
                        </a:spcAft>
                        <a:buFontTx/>
                        <a:buChar char="-"/>
                      </a:pPr>
                      <a:r>
                        <a:rPr lang="en-US" sz="1300">
                          <a:solidFill>
                            <a:schemeClr val="tx1"/>
                          </a:solidFill>
                          <a:effectLst/>
                          <a:latin typeface="Times New Roman" panose="02020603050405020304" pitchFamily="18" charset="0"/>
                          <a:cs typeface="Times New Roman" panose="02020603050405020304" pitchFamily="18" charset="0"/>
                        </a:rPr>
                        <a:t>Thích điều tra, phân loại, khái quát và tổng hợp vấn đề. </a:t>
                      </a: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592685822"/>
                  </a:ext>
                </a:extLst>
              </a:tr>
              <a:tr h="1069612">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tính phiêu lưu mạo hiểm, có tính quyết đoán, năng động.</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khả năng thuyết phục.</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cạnh tranh, muốn người khác phải nể phục.</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26907129"/>
                  </a:ext>
                </a:extLst>
              </a:tr>
              <a:tr h="872558">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giúp đỡ người khác, thích gặp gỡ làm việc với con người; có khả năng lắng nghe.</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Thích các hoạt động vì mục tiêu cộng đồng, mong muốn đóng góp cho xã hội.</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3738021349"/>
                  </a:ext>
                </a:extLst>
              </a:tr>
              <a:tr h="974539">
                <a:tc>
                  <a:txBody>
                    <a:bodyPr/>
                    <a:lstStyle/>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Có tính tự lập; suy nghĩ thực tế; thích nghi nhanh chóng.</a:t>
                      </a:r>
                    </a:p>
                    <a:p>
                      <a:pPr algn="just">
                        <a:lnSpc>
                          <a:spcPct val="120000"/>
                        </a:lnSpc>
                        <a:spcBef>
                          <a:spcPts val="600"/>
                        </a:spcBef>
                        <a:spcAft>
                          <a:spcPts val="600"/>
                        </a:spcAft>
                      </a:pPr>
                      <a:r>
                        <a:rPr lang="en-US" sz="1300">
                          <a:solidFill>
                            <a:schemeClr val="tx1"/>
                          </a:solidFill>
                          <a:effectLst/>
                          <a:latin typeface="Times New Roman" panose="02020603050405020304" pitchFamily="18" charset="0"/>
                          <a:cs typeface="Times New Roman" panose="02020603050405020304" pitchFamily="18" charset="0"/>
                        </a:rPr>
                        <a:t>- Thao tác, vận động khéo léo; hứng thú vận hành, điều khiển máy móc.</a:t>
                      </a:r>
                      <a:endParaRPr lang="en-US" sz="13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5535" marR="25535" marT="0" marB="0">
                    <a:solidFill>
                      <a:srgbClr val="92D050"/>
                    </a:solidFill>
                  </a:tcPr>
                </a:tc>
                <a:tc>
                  <a:txBody>
                    <a:bodyPr/>
                    <a:lstStyle/>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p>
                      <a:pPr algn="just">
                        <a:lnSpc>
                          <a:spcPct val="120000"/>
                        </a:lnSpc>
                        <a:spcBef>
                          <a:spcPts val="600"/>
                        </a:spcBef>
                        <a:spcAft>
                          <a:spcPts val="600"/>
                        </a:spcAft>
                      </a:pPr>
                      <a:r>
                        <a:rPr lang="en-US" sz="1100">
                          <a:effectLst/>
                          <a:latin typeface="Times New Roman" panose="02020603050405020304" pitchFamily="18" charset="0"/>
                          <a:cs typeface="Times New Roman" panose="02020603050405020304" pitchFamily="18" charset="0"/>
                        </a:rPr>
                        <a:t>……………………………………………………………….</a:t>
                      </a:r>
                    </a:p>
                  </a:txBody>
                  <a:tcPr marL="25535" marR="25535" marT="0" marB="0">
                    <a:solidFill>
                      <a:schemeClr val="accent6">
                        <a:lumMod val="40000"/>
                        <a:lumOff val="60000"/>
                      </a:schemeClr>
                    </a:solidFill>
                  </a:tcPr>
                </a:tc>
                <a:extLst>
                  <a:ext uri="{0D108BD9-81ED-4DB2-BD59-A6C34878D82A}">
                    <a16:rowId xmlns:a16="http://schemas.microsoft.com/office/drawing/2014/main" val="999334992"/>
                  </a:ext>
                </a:extLst>
              </a:tr>
            </a:tbl>
          </a:graphicData>
        </a:graphic>
      </p:graphicFrame>
    </p:spTree>
    <p:extLst>
      <p:ext uri="{BB962C8B-B14F-4D97-AF65-F5344CB8AC3E}">
        <p14:creationId xmlns:p14="http://schemas.microsoft.com/office/powerpoint/2010/main" val="353799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5F1E74-A2C9-44E3-935A-F51614BF69E9}"/>
              </a:ext>
            </a:extLst>
          </p:cNvPr>
          <p:cNvGraphicFramePr>
            <a:graphicFrameLocks noGrp="1"/>
          </p:cNvGraphicFramePr>
          <p:nvPr>
            <p:extLst>
              <p:ext uri="{D42A27DB-BD31-4B8C-83A1-F6EECF244321}">
                <p14:modId xmlns:p14="http://schemas.microsoft.com/office/powerpoint/2010/main" val="4221052138"/>
              </p:ext>
            </p:extLst>
          </p:nvPr>
        </p:nvGraphicFramePr>
        <p:xfrm>
          <a:off x="0" y="0"/>
          <a:ext cx="12191999" cy="6857998"/>
        </p:xfrm>
        <a:graphic>
          <a:graphicData uri="http://schemas.openxmlformats.org/drawingml/2006/table">
            <a:tbl>
              <a:tblPr firstRow="1" firstCol="1" bandRow="1">
                <a:tableStyleId>{5C22544A-7EE6-4342-B048-85BDC9FD1C3A}</a:tableStyleId>
              </a:tblPr>
              <a:tblGrid>
                <a:gridCol w="9524202">
                  <a:extLst>
                    <a:ext uri="{9D8B030D-6E8A-4147-A177-3AD203B41FA5}">
                      <a16:colId xmlns:a16="http://schemas.microsoft.com/office/drawing/2014/main" val="2248374669"/>
                    </a:ext>
                  </a:extLst>
                </a:gridCol>
                <a:gridCol w="2667797">
                  <a:extLst>
                    <a:ext uri="{9D8B030D-6E8A-4147-A177-3AD203B41FA5}">
                      <a16:colId xmlns:a16="http://schemas.microsoft.com/office/drawing/2014/main" val="3834070362"/>
                    </a:ext>
                  </a:extLst>
                </a:gridCol>
              </a:tblGrid>
              <a:tr h="478293">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Tính cách</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75000"/>
                      </a:schemeClr>
                    </a:solidFill>
                  </a:tcPr>
                </a:tc>
                <a:tc>
                  <a:txBody>
                    <a:bodyPr/>
                    <a:lstStyle/>
                    <a:p>
                      <a:pPr algn="ctr">
                        <a:lnSpc>
                          <a:spcPct val="12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Môi trường làm việc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75000"/>
                      </a:schemeClr>
                    </a:solidFill>
                  </a:tcPr>
                </a:tc>
                <a:extLst>
                  <a:ext uri="{0D108BD9-81ED-4DB2-BD59-A6C34878D82A}">
                    <a16:rowId xmlns:a16="http://schemas.microsoft.com/office/drawing/2014/main" val="1631472835"/>
                  </a:ext>
                </a:extLst>
              </a:tr>
              <a:tr h="126944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đầu óc sắp xếp, tổ chức, tính cẩn thận, đáng tin cậy.</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công việc lưu trữ, cập nhật thông tin, thích làm việc với dữ liệu, con số.</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Thường đặt mục tiêu trong cuộc sống.</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NGHIỆP VỤ</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2856131565"/>
                  </a:ext>
                </a:extLst>
              </a:tr>
              <a:tr h="124741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Dễ xúc động, có óc tưởng tượng phong phú; thích tự do.</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chụp hình, vẽ tranh, chơi nhạc cụ.</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các công việc mang tính sáng tạo.</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NGHỆ THUẬT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1349819192"/>
                  </a:ext>
                </a:extLst>
              </a:tr>
              <a:tr h="779551">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tìm hiểu, khám phá nhiều vấn đề mới; có khả năng phân tích vấn đề, tư duy mạch lạc.</a:t>
                      </a:r>
                    </a:p>
                    <a:p>
                      <a:pPr marL="0" indent="0" algn="just">
                        <a:lnSpc>
                          <a:spcPct val="100000"/>
                        </a:lnSpc>
                        <a:spcBef>
                          <a:spcPts val="600"/>
                        </a:spcBef>
                        <a:spcAft>
                          <a:spcPts val="600"/>
                        </a:spcAft>
                        <a:buFontTx/>
                        <a:buNone/>
                      </a:pPr>
                      <a:r>
                        <a:rPr lang="en-US" sz="1600">
                          <a:solidFill>
                            <a:schemeClr val="tx1"/>
                          </a:solidFill>
                          <a:effectLst/>
                          <a:latin typeface="Times New Roman" panose="02020603050405020304" pitchFamily="18" charset="0"/>
                          <a:cs typeface="Times New Roman" panose="02020603050405020304" pitchFamily="18" charset="0"/>
                        </a:rPr>
                        <a:t>- Thích điều tra, phân loại, khái quát và tổng hợp vấn đề. </a:t>
                      </a: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NGHIÊN CỨU</a:t>
                      </a:r>
                    </a:p>
                  </a:txBody>
                  <a:tcPr marL="40962" marR="40962" marT="0" marB="0">
                    <a:solidFill>
                      <a:schemeClr val="accent6">
                        <a:lumMod val="40000"/>
                        <a:lumOff val="60000"/>
                      </a:schemeClr>
                    </a:solidFill>
                  </a:tcPr>
                </a:tc>
                <a:extLst>
                  <a:ext uri="{0D108BD9-81ED-4DB2-BD59-A6C34878D82A}">
                    <a16:rowId xmlns:a16="http://schemas.microsoft.com/office/drawing/2014/main" val="778731443"/>
                  </a:ext>
                </a:extLst>
              </a:tr>
              <a:tr h="1269443">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tính phiêu lưu mạo hiểm, có tính quyết đoán, năng động.</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khả năng thuyết phục.</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cạnh tranh, muốn người khác phải nể phục.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QUẢN LÍ</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40454877"/>
                  </a:ext>
                </a:extLst>
              </a:tr>
              <a:tr h="939986">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giúp đỡ người khác, thích gặp gỡ làm việc với con người; có khả năng lắng nghe.</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Thích các hoạt động vì mục tiêu cộng đồng, mong muốn đóng góp cho xã hội.</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a:t>
                      </a:r>
                    </a:p>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XÃ HỘI</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448129803"/>
                  </a:ext>
                </a:extLst>
              </a:tr>
              <a:tr h="873869">
                <a:tc>
                  <a:txBody>
                    <a:bodyPr/>
                    <a:lstStyle/>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Có tính tự lập; suy nghĩ thực tế; thích nghi nhanh chóng.</a:t>
                      </a:r>
                    </a:p>
                    <a:p>
                      <a:pPr algn="just">
                        <a:lnSpc>
                          <a:spcPct val="100000"/>
                        </a:lnSpc>
                        <a:spcBef>
                          <a:spcPts val="600"/>
                        </a:spcBef>
                        <a:spcAft>
                          <a:spcPts val="600"/>
                        </a:spcAft>
                      </a:pPr>
                      <a:r>
                        <a:rPr lang="en-US" sz="1600">
                          <a:solidFill>
                            <a:schemeClr val="tx1"/>
                          </a:solidFill>
                          <a:effectLst/>
                          <a:latin typeface="Times New Roman" panose="02020603050405020304" pitchFamily="18" charset="0"/>
                          <a:cs typeface="Times New Roman" panose="02020603050405020304" pitchFamily="18" charset="0"/>
                        </a:rPr>
                        <a:t>- Thao tác, vận động khéo léo; hứng thú vận hành, điều khiển máy móc.</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solidFill>
                  </a:tcPr>
                </a:tc>
                <a:tc>
                  <a:txBody>
                    <a:bodyPr/>
                    <a:lstStyle/>
                    <a:p>
                      <a:pPr algn="ctr">
                        <a:lnSpc>
                          <a:spcPct val="120000"/>
                        </a:lnSpc>
                        <a:spcBef>
                          <a:spcPts val="600"/>
                        </a:spcBef>
                        <a:spcAft>
                          <a:spcPts val="600"/>
                        </a:spcAft>
                      </a:pPr>
                      <a:r>
                        <a:rPr lang="en-US" sz="1600">
                          <a:effectLst/>
                          <a:latin typeface="Times New Roman" panose="02020603050405020304" pitchFamily="18" charset="0"/>
                          <a:cs typeface="Times New Roman" panose="02020603050405020304" pitchFamily="18" charset="0"/>
                        </a:rPr>
                        <a:t>   KĨ THUẬT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0962" marR="40962" marT="0" marB="0">
                    <a:solidFill>
                      <a:schemeClr val="accent6">
                        <a:lumMod val="40000"/>
                        <a:lumOff val="60000"/>
                      </a:schemeClr>
                    </a:solidFill>
                  </a:tcPr>
                </a:tc>
                <a:extLst>
                  <a:ext uri="{0D108BD9-81ED-4DB2-BD59-A6C34878D82A}">
                    <a16:rowId xmlns:a16="http://schemas.microsoft.com/office/drawing/2014/main" val="3686662738"/>
                  </a:ext>
                </a:extLst>
              </a:tr>
            </a:tbl>
          </a:graphicData>
        </a:graphic>
      </p:graphicFrame>
    </p:spTree>
    <p:extLst>
      <p:ext uri="{BB962C8B-B14F-4D97-AF65-F5344CB8AC3E}">
        <p14:creationId xmlns:p14="http://schemas.microsoft.com/office/powerpoint/2010/main" val="1582048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744F-973D-4B90-AE8D-C04E0311000E}"/>
              </a:ext>
            </a:extLst>
          </p:cNvPr>
          <p:cNvSpPr>
            <a:spLocks noGrp="1"/>
          </p:cNvSpPr>
          <p:nvPr>
            <p:ph type="title"/>
          </p:nvPr>
        </p:nvSpPr>
        <p:spPr/>
        <p:txBody>
          <a:bodyPr>
            <a:noAutofit/>
          </a:bodyPr>
          <a:lstStyle/>
          <a:p>
            <a:pPr algn="ctr"/>
            <a:r>
              <a:rPr lang="en-US" sz="3600" u="sng">
                <a:solidFill>
                  <a:srgbClr val="FF0000"/>
                </a:solidFill>
                <a:latin typeface="Times New Roman" panose="02020603050405020304" pitchFamily="18" charset="0"/>
                <a:cs typeface="Times New Roman" panose="02020603050405020304" pitchFamily="18" charset="0"/>
              </a:rPr>
              <a:t>Bài 5</a:t>
            </a:r>
            <a:r>
              <a:rPr lang="en-US" sz="3600">
                <a:solidFill>
                  <a:srgbClr val="FF0000"/>
                </a:solidFill>
                <a:latin typeface="Times New Roman" panose="02020603050405020304" pitchFamily="18" charset="0"/>
                <a:cs typeface="Times New Roman" panose="02020603050405020304" pitchFamily="18" charset="0"/>
              </a:rPr>
              <a:t>: </a:t>
            </a:r>
            <a:r>
              <a:rPr lang="en-US" sz="3600" b="1">
                <a:solidFill>
                  <a:srgbClr val="002060"/>
                </a:solidFill>
                <a:latin typeface="Times New Roman" panose="02020603050405020304" pitchFamily="18" charset="0"/>
                <a:cs typeface="Times New Roman" panose="02020603050405020304" pitchFamily="18" charset="0"/>
              </a:rPr>
              <a:t>DỰ ÁN: </a:t>
            </a:r>
            <a:r>
              <a:rPr lang="en-US" sz="3400"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sz="340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6985901-D6D4-41DA-B445-E615E633473C}"/>
              </a:ext>
            </a:extLst>
          </p:cNvPr>
          <p:cNvSpPr>
            <a:spLocks noGrp="1"/>
          </p:cNvSpPr>
          <p:nvPr>
            <p:ph idx="1"/>
          </p:nvPr>
        </p:nvSpPr>
        <p:spPr/>
        <p:txBody>
          <a:bodyPr/>
          <a:lstStyle/>
          <a:p>
            <a:pPr marL="0" indent="0">
              <a:buNone/>
            </a:pPr>
            <a:r>
              <a:rPr lang="en-US">
                <a:solidFill>
                  <a:schemeClr val="accent6"/>
                </a:solidFill>
                <a:latin typeface="Times New Roman" panose="02020603050405020304" pitchFamily="18" charset="0"/>
                <a:cs typeface="Times New Roman" panose="02020603050405020304" pitchFamily="18" charset="0"/>
              </a:rPr>
              <a:t>* Mục tiêu:</a:t>
            </a:r>
          </a:p>
          <a:p>
            <a:pPr marL="0" indent="0">
              <a:buNone/>
            </a:pPr>
            <a:r>
              <a:rPr lang="en-US">
                <a:latin typeface="Times New Roman" panose="02020603050405020304" pitchFamily="18" charset="0"/>
                <a:cs typeface="Times New Roman" panose="02020603050405020304" pitchFamily="18" charset="0"/>
              </a:rPr>
              <a:t> Lập được bảng so sánh mức độ phù hợp của bản thân với một số ngành nghề thuộc lĩnh vực kĩ thuật, công nghệ theo gợi ý, hướng dẫn.</a:t>
            </a:r>
          </a:p>
          <a:p>
            <a:endParaRPr lang="en-US"/>
          </a:p>
        </p:txBody>
      </p:sp>
    </p:spTree>
    <p:extLst>
      <p:ext uri="{BB962C8B-B14F-4D97-AF65-F5344CB8AC3E}">
        <p14:creationId xmlns:p14="http://schemas.microsoft.com/office/powerpoint/2010/main" val="388110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E82D-FBB9-4DAE-B553-8A7B7E1C91E6}"/>
              </a:ext>
            </a:extLst>
          </p:cNvPr>
          <p:cNvSpPr>
            <a:spLocks noGrp="1"/>
          </p:cNvSpPr>
          <p:nvPr>
            <p:ph type="title"/>
          </p:nvPr>
        </p:nvSpPr>
        <p:spPr>
          <a:xfrm>
            <a:off x="838200" y="184727"/>
            <a:ext cx="10515600" cy="1745673"/>
          </a:xfrm>
        </p:spPr>
        <p:txBody>
          <a:bodyPr>
            <a:normAutofit fontScale="90000"/>
          </a:bodyPr>
          <a:lstStyle/>
          <a:p>
            <a:r>
              <a:rPr lang="en-US" u="sng">
                <a:solidFill>
                  <a:srgbClr val="FF0000"/>
                </a:solidFill>
                <a:latin typeface="Times New Roman" panose="02020603050405020304" pitchFamily="18" charset="0"/>
                <a:cs typeface="Times New Roman" panose="02020603050405020304" pitchFamily="18" charset="0"/>
              </a:rPr>
              <a:t>Bài 5</a:t>
            </a:r>
            <a:r>
              <a:rPr lang="en-US">
                <a:solidFill>
                  <a:srgbClr val="FF000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DỰ ÁN: </a:t>
            </a:r>
            <a:r>
              <a:rPr lang="en-US" b="1">
                <a:latin typeface="Times New Roman" panose="02020603050405020304" pitchFamily="18" charset="0"/>
                <a:cs typeface="Times New Roman" panose="02020603050405020304" pitchFamily="18" charset="0"/>
              </a:rPr>
              <a:t>TỰ ĐÁNH GIÁ MỨC ĐỘ PHÙ HỢP CỦA BẢN THÂN VỚI MỘT SỐ NGÀNH NGHỀ THUỘC LĨNH VỰC KĨ THUẬT</a:t>
            </a:r>
            <a:endParaRPr lang="en-US"/>
          </a:p>
        </p:txBody>
      </p:sp>
      <p:sp>
        <p:nvSpPr>
          <p:cNvPr id="3" name="Content Placeholder 2">
            <a:extLst>
              <a:ext uri="{FF2B5EF4-FFF2-40B4-BE49-F238E27FC236}">
                <a16:creationId xmlns:a16="http://schemas.microsoft.com/office/drawing/2014/main" id="{96800BB2-D461-4FAE-8A0A-F653E4CC2ADB}"/>
              </a:ext>
            </a:extLst>
          </p:cNvPr>
          <p:cNvSpPr>
            <a:spLocks noGrp="1"/>
          </p:cNvSpPr>
          <p:nvPr>
            <p:ph idx="1"/>
          </p:nvPr>
        </p:nvSpPr>
        <p:spPr>
          <a:xfrm>
            <a:off x="838199" y="1825624"/>
            <a:ext cx="11132127" cy="5032375"/>
          </a:xfrm>
        </p:spPr>
        <p:txBody>
          <a:bodyPr>
            <a:normAutofit fontScale="55000" lnSpcReduction="20000"/>
          </a:bodyPr>
          <a:lstStyle/>
          <a:p>
            <a:pPr marL="0" indent="0">
              <a:lnSpc>
                <a:spcPct val="120000"/>
              </a:lnSpc>
              <a:buNone/>
            </a:pPr>
            <a:r>
              <a:rPr lang="en-US" sz="3200" b="1">
                <a:solidFill>
                  <a:srgbClr val="0070C0"/>
                </a:solidFill>
                <a:latin typeface="Times New Roman" panose="02020603050405020304" pitchFamily="18" charset="0"/>
                <a:cs typeface="Times New Roman" panose="02020603050405020304" pitchFamily="18" charset="0"/>
              </a:rPr>
              <a:t>I</a:t>
            </a:r>
            <a:r>
              <a:rPr lang="en-US" sz="3300" b="1">
                <a:solidFill>
                  <a:srgbClr val="0070C0"/>
                </a:solidFill>
                <a:latin typeface="Times New Roman" panose="02020603050405020304" pitchFamily="18" charset="0"/>
                <a:cs typeface="Times New Roman" panose="02020603050405020304" pitchFamily="18" charset="0"/>
              </a:rPr>
              <a:t>. </a:t>
            </a:r>
            <a:r>
              <a:rPr lang="en-US" sz="3300" b="1" u="sng">
                <a:solidFill>
                  <a:srgbClr val="0070C0"/>
                </a:solidFill>
                <a:latin typeface="Times New Roman" panose="02020603050405020304" pitchFamily="18" charset="0"/>
                <a:cs typeface="Times New Roman" panose="02020603050405020304" pitchFamily="18" charset="0"/>
              </a:rPr>
              <a:t>Giới thiệu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Em hãy lập kế hoạch và thực hiện tự đánh giá năng lực, sở thích, cá tính của bản thân, bối cảnh gia đình và đánh giá mức độ phù hợp với một số nghề thuộc lĩnh vực kĩ</a:t>
            </a: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thuật,</a:t>
            </a: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II. </a:t>
            </a:r>
            <a:r>
              <a:rPr lang="vi-VN" sz="3300" b="1" u="sng">
                <a:solidFill>
                  <a:srgbClr val="0070C0"/>
                </a:solidFill>
                <a:latin typeface="Times New Roman" panose="02020603050405020304" pitchFamily="18" charset="0"/>
                <a:cs typeface="Times New Roman" panose="02020603050405020304" pitchFamily="18" charset="0"/>
              </a:rPr>
              <a:t>Mục tiêu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Đánh giá được mức độ phù hợp giữa các đặc điểm của bản thân với nghề nghiệp thuộc lĩnh vực kĩ thuật, 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III. </a:t>
            </a:r>
            <a:r>
              <a:rPr lang="vi-VN" sz="3300" b="1" u="sng">
                <a:solidFill>
                  <a:srgbClr val="0070C0"/>
                </a:solidFill>
                <a:latin typeface="Times New Roman" panose="02020603050405020304" pitchFamily="18" charset="0"/>
                <a:cs typeface="Times New Roman" panose="02020603050405020304" pitchFamily="18" charset="0"/>
              </a:rPr>
              <a:t>Nhiệm vụ</a:t>
            </a:r>
            <a:endParaRPr lang="en-US" sz="3300" b="1"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Tìm hiểu các đặc điểm: năng lực, sở thích, cá tính của bản thân và bối cảnh gia đình.</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Tìm hiểu một số ngành nghề thuộc lĩnh vực kĩ thuật, công nghệ làm rõ các đặc điểm yêu cầu của nghề nghiệp.</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Đánh giá mức độ phù hợp của bản thân với nhóm nghề thuộc lĩnh vực kĩ thuật, công nghệ.</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b="1">
                <a:solidFill>
                  <a:srgbClr val="0070C0"/>
                </a:solidFill>
                <a:latin typeface="Times New Roman" panose="02020603050405020304" pitchFamily="18" charset="0"/>
                <a:cs typeface="Times New Roman" panose="02020603050405020304" pitchFamily="18" charset="0"/>
              </a:rPr>
              <a:t>IV. </a:t>
            </a:r>
            <a:r>
              <a:rPr lang="vi-VN" sz="3300" b="1" u="sng">
                <a:solidFill>
                  <a:srgbClr val="0070C0"/>
                </a:solidFill>
                <a:latin typeface="Times New Roman" panose="02020603050405020304" pitchFamily="18" charset="0"/>
                <a:cs typeface="Times New Roman" panose="02020603050405020304" pitchFamily="18" charset="0"/>
              </a:rPr>
              <a:t>Dụng cụ, thiết bị, vật liệu</a:t>
            </a:r>
            <a:endParaRPr lang="en-US" sz="3300" u="sng">
              <a:solidFill>
                <a:srgbClr val="0070C0"/>
              </a:solidFill>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Vật liệu: giấy, bút, ...</a:t>
            </a:r>
            <a:endParaRPr lang="en-US" sz="3300">
              <a:latin typeface="Times New Roman" panose="02020603050405020304" pitchFamily="18" charset="0"/>
              <a:cs typeface="Times New Roman" panose="02020603050405020304" pitchFamily="18" charset="0"/>
            </a:endParaRPr>
          </a:p>
          <a:p>
            <a:pPr marL="0" indent="0">
              <a:lnSpc>
                <a:spcPct val="120000"/>
              </a:lnSpc>
              <a:buNone/>
            </a:pPr>
            <a:r>
              <a:rPr lang="en-US" sz="3300">
                <a:latin typeface="Times New Roman" panose="02020603050405020304" pitchFamily="18" charset="0"/>
                <a:cs typeface="Times New Roman" panose="02020603050405020304" pitchFamily="18" charset="0"/>
              </a:rPr>
              <a:t>- </a:t>
            </a:r>
            <a:r>
              <a:rPr lang="vi-VN" sz="3300">
                <a:latin typeface="Times New Roman" panose="02020603050405020304" pitchFamily="18" charset="0"/>
                <a:cs typeface="Times New Roman" panose="02020603050405020304" pitchFamily="18" charset="0"/>
              </a:rPr>
              <a:t>Phương tiện hỗ trợ: máy tính có kết nối internet; các bộ trắc nghiệm tâm lí về hướng nghiệp.</a:t>
            </a:r>
            <a:endParaRPr lang="en-US" sz="3300">
              <a:latin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28028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additive="base">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 calcmode="lin" valueType="num">
                                      <p:cBhvr additive="base">
                                        <p:cTn id="6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562F-CB35-4EB2-9657-914FA7EBFA67}"/>
              </a:ext>
            </a:extLst>
          </p:cNvPr>
          <p:cNvSpPr>
            <a:spLocks noGrp="1"/>
          </p:cNvSpPr>
          <p:nvPr>
            <p:ph type="title"/>
          </p:nvPr>
        </p:nvSpPr>
        <p:spPr>
          <a:xfrm>
            <a:off x="129309" y="1"/>
            <a:ext cx="11877963" cy="1690688"/>
          </a:xfrm>
        </p:spPr>
        <p:txBody>
          <a:bodyPr>
            <a:normAutofit/>
          </a:bodyPr>
          <a:lstStyle/>
          <a:p>
            <a:r>
              <a:rPr lang="en-US" sz="2400" b="1">
                <a:latin typeface="Times New Roman" panose="02020603050405020304" pitchFamily="18" charset="0"/>
                <a:cs typeface="Times New Roman" panose="02020603050405020304" pitchFamily="18" charset="0"/>
              </a:rPr>
              <a:t>1. Đọc lại các lí thuyết hướng nghiệp trong Bài 4 SGK, sử dụng các trắc nghiệm hướng nghiệp, trao đổi với người thân để làm rõ các đặc điểm năng lực, sở thích, cá tính và bối cảnh gia đình. Ghi các thông tin thu được vào bảng sau?</a:t>
            </a:r>
          </a:p>
        </p:txBody>
      </p:sp>
      <p:graphicFrame>
        <p:nvGraphicFramePr>
          <p:cNvPr id="4" name="Content Placeholder 3">
            <a:extLst>
              <a:ext uri="{FF2B5EF4-FFF2-40B4-BE49-F238E27FC236}">
                <a16:creationId xmlns:a16="http://schemas.microsoft.com/office/drawing/2014/main" id="{79F67E50-DC7B-4AAB-9526-BE1C3534DDC1}"/>
              </a:ext>
            </a:extLst>
          </p:cNvPr>
          <p:cNvGraphicFramePr>
            <a:graphicFrameLocks noGrp="1"/>
          </p:cNvGraphicFramePr>
          <p:nvPr>
            <p:ph idx="1"/>
            <p:extLst>
              <p:ext uri="{D42A27DB-BD31-4B8C-83A1-F6EECF244321}">
                <p14:modId xmlns:p14="http://schemas.microsoft.com/office/powerpoint/2010/main" val="444300048"/>
              </p:ext>
            </p:extLst>
          </p:nvPr>
        </p:nvGraphicFramePr>
        <p:xfrm>
          <a:off x="129310" y="1533236"/>
          <a:ext cx="11933382" cy="5356361"/>
        </p:xfrm>
        <a:graphic>
          <a:graphicData uri="http://schemas.openxmlformats.org/drawingml/2006/table">
            <a:tbl>
              <a:tblPr firstRow="1" firstCol="1" bandRow="1">
                <a:tableStyleId>{5C22544A-7EE6-4342-B048-85BDC9FD1C3A}</a:tableStyleId>
              </a:tblPr>
              <a:tblGrid>
                <a:gridCol w="2835563">
                  <a:extLst>
                    <a:ext uri="{9D8B030D-6E8A-4147-A177-3AD203B41FA5}">
                      <a16:colId xmlns:a16="http://schemas.microsoft.com/office/drawing/2014/main" val="434857511"/>
                    </a:ext>
                  </a:extLst>
                </a:gridCol>
                <a:gridCol w="4599709">
                  <a:extLst>
                    <a:ext uri="{9D8B030D-6E8A-4147-A177-3AD203B41FA5}">
                      <a16:colId xmlns:a16="http://schemas.microsoft.com/office/drawing/2014/main" val="3489246079"/>
                    </a:ext>
                  </a:extLst>
                </a:gridCol>
                <a:gridCol w="4498110">
                  <a:extLst>
                    <a:ext uri="{9D8B030D-6E8A-4147-A177-3AD203B41FA5}">
                      <a16:colId xmlns:a16="http://schemas.microsoft.com/office/drawing/2014/main" val="3456370673"/>
                    </a:ext>
                  </a:extLst>
                </a:gridCol>
              </a:tblGrid>
              <a:tr h="588480">
                <a:tc>
                  <a:txBody>
                    <a:bodyPr/>
                    <a:lstStyle/>
                    <a:p>
                      <a:pPr indent="254000" algn="ctr">
                        <a:lnSpc>
                          <a:spcPct val="115000"/>
                        </a:lnSpc>
                        <a:spcAft>
                          <a:spcPts val="0"/>
                        </a:spcAft>
                      </a:pPr>
                      <a:r>
                        <a:rPr lang="en-US" sz="2400">
                          <a:solidFill>
                            <a:schemeClr val="tx2">
                              <a:lumMod val="50000"/>
                            </a:schemeClr>
                          </a:solidFill>
                          <a:effectLst/>
                          <a:latin typeface="Times New Roman" panose="02020603050405020304" pitchFamily="18" charset="0"/>
                          <a:cs typeface="Times New Roman" panose="02020603050405020304" pitchFamily="18" charset="0"/>
                        </a:rPr>
                        <a:t>Đặc điểm</a:t>
                      </a:r>
                      <a:endParaRPr lang="en-US" sz="2400">
                        <a:solidFill>
                          <a:schemeClr val="tx2">
                            <a:lumMod val="50000"/>
                          </a:schemeClr>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gridSpan="2">
                  <a:txBody>
                    <a:bodyPr/>
                    <a:lstStyle/>
                    <a:p>
                      <a:pPr indent="254000" algn="ctr">
                        <a:lnSpc>
                          <a:spcPct val="200000"/>
                        </a:lnSpc>
                        <a:spcAft>
                          <a:spcPts val="0"/>
                        </a:spcAft>
                      </a:pPr>
                      <a:r>
                        <a:rPr lang="en-US" sz="2400">
                          <a:solidFill>
                            <a:schemeClr val="tx2">
                              <a:lumMod val="50000"/>
                            </a:schemeClr>
                          </a:solidFill>
                          <a:effectLst/>
                          <a:latin typeface="Times New Roman" panose="02020603050405020304" pitchFamily="18" charset="0"/>
                          <a:cs typeface="Times New Roman" panose="02020603050405020304" pitchFamily="18" charset="0"/>
                        </a:rPr>
                        <a:t>Biểu hiện</a:t>
                      </a:r>
                      <a:endParaRPr lang="en-US" sz="2400">
                        <a:solidFill>
                          <a:schemeClr val="tx2">
                            <a:lumMod val="50000"/>
                          </a:schemeClr>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hMerge="1">
                  <a:txBody>
                    <a:bodyPr/>
                    <a:lstStyle/>
                    <a:p>
                      <a:endParaRPr lang="en-US"/>
                    </a:p>
                  </a:txBody>
                  <a:tcPr/>
                </a:tc>
                <a:extLst>
                  <a:ext uri="{0D108BD9-81ED-4DB2-BD59-A6C34878D82A}">
                    <a16:rowId xmlns:a16="http://schemas.microsoft.com/office/drawing/2014/main" val="2336427040"/>
                  </a:ext>
                </a:extLst>
              </a:tr>
              <a:tr h="537510">
                <a:tc rowSpan="5">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Năng lực</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Có hiểu biết về lĩnh vực nghề nghiệp nào nhất?</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987388342"/>
                  </a:ext>
                </a:extLst>
              </a:tr>
              <a:tr h="537510">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Kĩ năng nổi trội nhất khi thực hiện hoạt động</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003345417"/>
                  </a:ext>
                </a:extLst>
              </a:tr>
              <a:tr h="499231">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Khả năng làm việc trong tập thể</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486826236"/>
                  </a:ext>
                </a:extLst>
              </a:tr>
              <a:tr h="358387">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Năng lực học các môn</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545226623"/>
                  </a:ext>
                </a:extLst>
              </a:tr>
              <a:tr h="432295">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Khả năng trong học tập, nghiên cứu</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2306212387"/>
                  </a:ext>
                </a:extLst>
              </a:tr>
              <a:tr h="364662">
                <a:tc rowSpan="3">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Sở thích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Loại công việc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356656009"/>
                  </a:ext>
                </a:extLst>
              </a:tr>
              <a:tr h="423929">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Đối tượng lao động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701986151"/>
                  </a:ext>
                </a:extLst>
              </a:tr>
              <a:tr h="499929">
                <a:tc vMerge="1">
                  <a:txBody>
                    <a:bodyPr/>
                    <a:lstStyle/>
                    <a:p>
                      <a:endParaRPr lang="en-US"/>
                    </a:p>
                  </a:txBody>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Môi trường làm việc yêu thích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043229518"/>
                  </a:ext>
                </a:extLst>
              </a:tr>
              <a:tr h="487378">
                <a:tc>
                  <a:txBody>
                    <a:bodyPr/>
                    <a:lstStyle/>
                    <a:p>
                      <a:pPr indent="254000" algn="ctr">
                        <a:lnSpc>
                          <a:spcPct val="120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Cá tính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5 nét cá tính đặc trưng, nổi bật</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433887003"/>
                  </a:ext>
                </a:extLst>
              </a:tr>
              <a:tr h="595452">
                <a:tc>
                  <a:txBody>
                    <a:bodyPr/>
                    <a:lstStyle/>
                    <a:p>
                      <a:pPr indent="254000" algn="ctr">
                        <a:lnSpc>
                          <a:spcPct val="125000"/>
                        </a:lnSpc>
                        <a:spcAft>
                          <a:spcPts val="0"/>
                        </a:spcAft>
                      </a:pPr>
                      <a:r>
                        <a:rPr lang="en-US" sz="2400">
                          <a:solidFill>
                            <a:schemeClr val="tx1"/>
                          </a:solidFill>
                          <a:effectLst/>
                          <a:latin typeface="Times New Roman" panose="02020603050405020304" pitchFamily="18" charset="0"/>
                          <a:cs typeface="Times New Roman" panose="02020603050405020304" pitchFamily="18" charset="0"/>
                        </a:rPr>
                        <a:t>Bối cảnh gia đình</a:t>
                      </a:r>
                      <a:endParaRPr lang="en-US" sz="2400">
                        <a:solidFill>
                          <a:schemeClr val="tx1"/>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b">
                    <a:solidFill>
                      <a:schemeClr val="accent6"/>
                    </a:solidFill>
                  </a:tcPr>
                </a:tc>
                <a:tc>
                  <a:txBody>
                    <a:bodyPr/>
                    <a:lstStyle/>
                    <a:p>
                      <a:pPr indent="254000">
                        <a:lnSpc>
                          <a:spcPct val="120000"/>
                        </a:lnSpc>
                        <a:spcAft>
                          <a:spcPts val="0"/>
                        </a:spcAft>
                      </a:pPr>
                      <a:r>
                        <a:rPr lang="en-US" sz="1800">
                          <a:effectLst/>
                          <a:latin typeface="Times New Roman" panose="02020603050405020304" pitchFamily="18" charset="0"/>
                          <a:cs typeface="Times New Roman" panose="02020603050405020304" pitchFamily="18" charset="0"/>
                        </a:rPr>
                        <a:t>Điều kiện kinh tế gia đình</a:t>
                      </a:r>
                      <a:endParaRPr lang="en-US" sz="18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5698" marR="5698" marT="0" marB="0" anchor="ctr">
                    <a:solidFill>
                      <a:schemeClr val="accent6">
                        <a:lumMod val="60000"/>
                        <a:lumOff val="40000"/>
                      </a:schemeClr>
                    </a:solidFill>
                  </a:tcPr>
                </a:tc>
                <a:tc>
                  <a:txBody>
                    <a:bodyPr/>
                    <a:lstStyle/>
                    <a:p>
                      <a:pPr>
                        <a:lnSpc>
                          <a:spcPct val="107000"/>
                        </a:lnSpc>
                        <a:spcAft>
                          <a:spcPts val="8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5698" marR="5698" marT="0" marB="0">
                    <a:solidFill>
                      <a:schemeClr val="accent6">
                        <a:lumMod val="60000"/>
                        <a:lumOff val="40000"/>
                      </a:schemeClr>
                    </a:solidFill>
                  </a:tcPr>
                </a:tc>
                <a:extLst>
                  <a:ext uri="{0D108BD9-81ED-4DB2-BD59-A6C34878D82A}">
                    <a16:rowId xmlns:a16="http://schemas.microsoft.com/office/drawing/2014/main" val="1144450145"/>
                  </a:ext>
                </a:extLst>
              </a:tr>
            </a:tbl>
          </a:graphicData>
        </a:graphic>
      </p:graphicFrame>
    </p:spTree>
    <p:extLst>
      <p:ext uri="{BB962C8B-B14F-4D97-AF65-F5344CB8AC3E}">
        <p14:creationId xmlns:p14="http://schemas.microsoft.com/office/powerpoint/2010/main" val="1803426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36117-363B-457F-823B-76DA43DE1FC8}"/>
              </a:ext>
            </a:extLst>
          </p:cNvPr>
          <p:cNvSpPr>
            <a:spLocks noGrp="1"/>
          </p:cNvSpPr>
          <p:nvPr>
            <p:ph type="title"/>
          </p:nvPr>
        </p:nvSpPr>
        <p:spPr>
          <a:xfrm>
            <a:off x="0" y="443345"/>
            <a:ext cx="11353800" cy="701965"/>
          </a:xfrm>
        </p:spPr>
        <p:txBody>
          <a:bodyPr>
            <a:normAutofit fontScale="90000"/>
          </a:bodyPr>
          <a:lstStyle/>
          <a:p>
            <a:r>
              <a:rPr lang="en-US" sz="4000">
                <a:solidFill>
                  <a:srgbClr val="FF0000"/>
                </a:solidFill>
                <a:latin typeface="Times New Roman" panose="02020603050405020304" pitchFamily="18" charset="0"/>
                <a:cs typeface="Times New Roman" panose="02020603050405020304" pitchFamily="18" charset="0"/>
              </a:rPr>
              <a:t>* Giáo viên hướng dẫn học sinh: </a:t>
            </a:r>
            <a:br>
              <a:rPr lang="en-US">
                <a:solidFill>
                  <a:srgbClr val="FF0000"/>
                </a:solidFill>
                <a:latin typeface="Times New Roman" panose="02020603050405020304" pitchFamily="18" charset="0"/>
                <a:cs typeface="Times New Roman" panose="02020603050405020304" pitchFamily="18" charset="0"/>
              </a:rPr>
            </a:br>
            <a:endParaRPr lang="en-US">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AC2B6AC-741D-406D-B74F-EBA546F88832}"/>
              </a:ext>
            </a:extLst>
          </p:cNvPr>
          <p:cNvSpPr>
            <a:spLocks noGrp="1"/>
          </p:cNvSpPr>
          <p:nvPr>
            <p:ph idx="1"/>
          </p:nvPr>
        </p:nvSpPr>
        <p:spPr>
          <a:xfrm>
            <a:off x="304800" y="1080654"/>
            <a:ext cx="11813308" cy="5777345"/>
          </a:xfrm>
        </p:spPr>
        <p:txBody>
          <a:bodyPr>
            <a:normAutofit/>
          </a:bodyPr>
          <a:lstStyle/>
          <a:p>
            <a:pPr marL="0" indent="0">
              <a:buNone/>
            </a:pP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Để hiểu tính cách, cá tính, năng lực của bản thân, HS đọc lại lí thuyế</a:t>
            </a:r>
            <a:r>
              <a:rPr lang="en-US" sz="3200">
                <a:latin typeface="Times New Roman" panose="02020603050405020304" pitchFamily="18" charset="0"/>
                <a:cs typeface="Times New Roman" panose="02020603050405020304" pitchFamily="18" charset="0"/>
              </a:rPr>
              <a:t>t</a:t>
            </a:r>
            <a:r>
              <a:rPr lang="vi-VN" sz="3200">
                <a:latin typeface="Times New Roman" panose="02020603050405020304" pitchFamily="18" charset="0"/>
                <a:cs typeface="Times New Roman" panose="02020603050405020304" pitchFamily="18" charset="0"/>
              </a:rPr>
              <a:t> hướng nghiệp mật mã Holland trong Bài 4 SGK, sử dụng trắc nghiệm Holland để xác định tính cách và môi trường nghề nghiệp phù hợp.</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 Để hiểu sở thích, HS tự quan sát, chiêm nghiệm lại những hoạt động mình yêu thích và đặt cho mình câu hỏi: Loại công việc nào tôi yêu thích; đối tượng lao động nào tôi muốn trải nghiệm; môi trường làm việc mong muốn. Hoặc xin ý kiến gia đình, người thân hoặc những điểm mạnh, điểm yếu của bản thân cũng như điều kiện kinh tế gia đình đủ đảm bảo theo học ở bậc học cao hơn.</a:t>
            </a:r>
          </a:p>
          <a:p>
            <a:endParaRPr lang="en-US"/>
          </a:p>
        </p:txBody>
      </p:sp>
    </p:spTree>
    <p:extLst>
      <p:ext uri="{BB962C8B-B14F-4D97-AF65-F5344CB8AC3E}">
        <p14:creationId xmlns:p14="http://schemas.microsoft.com/office/powerpoint/2010/main" val="287206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F5090-FBF6-473E-BA9A-CB7BA9F601D6}"/>
              </a:ext>
            </a:extLst>
          </p:cNvPr>
          <p:cNvSpPr>
            <a:spLocks noGrp="1"/>
          </p:cNvSpPr>
          <p:nvPr>
            <p:ph type="title"/>
          </p:nvPr>
        </p:nvSpPr>
        <p:spPr>
          <a:xfrm>
            <a:off x="0" y="1"/>
            <a:ext cx="12192000" cy="1782618"/>
          </a:xfrm>
        </p:spPr>
        <p:txBody>
          <a:bodyPr>
            <a:noAutofit/>
          </a:bodyPr>
          <a:lstStyle/>
          <a:p>
            <a:r>
              <a:rPr lang="en-US" sz="2400" b="1">
                <a:latin typeface="Times New Roman" panose="02020603050405020304" pitchFamily="18" charset="0"/>
                <a:cs typeface="Times New Roman" panose="02020603050405020304" pitchFamily="18" charset="0"/>
              </a:rPr>
              <a:t>2. Về nhà </a:t>
            </a:r>
            <a:r>
              <a:rPr lang="vi-VN" sz="2400" b="1">
                <a:latin typeface="Times New Roman" panose="02020603050405020304" pitchFamily="18" charset="0"/>
                <a:cs typeface="Times New Roman" panose="02020603050405020304" pitchFamily="18" charset="0"/>
              </a:rPr>
              <a:t>đọc lại các Bài 2, 3 SGK để biết cách tìm kiếm thông tin và nguồn thông tin v</a:t>
            </a:r>
            <a:r>
              <a:rPr lang="en-US" sz="2400" b="1">
                <a:latin typeface="Times New Roman" panose="02020603050405020304" pitchFamily="18" charset="0"/>
                <a:cs typeface="Times New Roman" panose="02020603050405020304" pitchFamily="18" charset="0"/>
              </a:rPr>
              <a:t>ề</a:t>
            </a:r>
            <a:r>
              <a:rPr lang="vi-VN" sz="2400" b="1">
                <a:latin typeface="Times New Roman" panose="02020603050405020304" pitchFamily="18" charset="0"/>
                <a:cs typeface="Times New Roman" panose="02020603050405020304" pitchFamily="18" charset="0"/>
              </a:rPr>
              <a:t> nghề và thị trường lao động trong lĩnh vực kĩ thuật, công nghệ. Tổng hợp thông tin để tìm ra những đặc điểm và yêu cầu ngh</a:t>
            </a:r>
            <a:r>
              <a:rPr lang="en-US" sz="2400" b="1">
                <a:latin typeface="Times New Roman" panose="02020603050405020304" pitchFamily="18" charset="0"/>
                <a:cs typeface="Times New Roman" panose="02020603050405020304" pitchFamily="18" charset="0"/>
              </a:rPr>
              <a:t>ề </a:t>
            </a:r>
            <a:r>
              <a:rPr lang="vi-VN" sz="2400" b="1">
                <a:latin typeface="Times New Roman" panose="02020603050405020304" pitchFamily="18" charset="0"/>
                <a:cs typeface="Times New Roman" panose="02020603050405020304" pitchFamily="18" charset="0"/>
              </a:rPr>
              <a:t>nghiệp lĩnh vực kĩ thuật, công nghệ, sau đó điền thông tin tìm được vào bảng sau</a:t>
            </a:r>
            <a:r>
              <a:rPr lang="en-US" sz="2400" b="1">
                <a:latin typeface="Times New Roman" panose="02020603050405020304" pitchFamily="18" charset="0"/>
                <a:cs typeface="Times New Roman" panose="02020603050405020304" pitchFamily="18" charset="0"/>
              </a:rPr>
              <a:t>?</a:t>
            </a:r>
            <a:br>
              <a:rPr lang="en-US" sz="2400" b="1">
                <a:latin typeface="Times New Roman" panose="02020603050405020304" pitchFamily="18" charset="0"/>
                <a:cs typeface="Times New Roman" panose="02020603050405020304" pitchFamily="18" charset="0"/>
              </a:rPr>
            </a:br>
            <a:endParaRPr lang="en-US" sz="2400" b="1">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85D4A3CB-B70E-454E-BAB1-D1E95966B82A}"/>
              </a:ext>
            </a:extLst>
          </p:cNvPr>
          <p:cNvGraphicFramePr>
            <a:graphicFrameLocks noGrp="1"/>
          </p:cNvGraphicFramePr>
          <p:nvPr>
            <p:ph idx="1"/>
            <p:extLst>
              <p:ext uri="{D42A27DB-BD31-4B8C-83A1-F6EECF244321}">
                <p14:modId xmlns:p14="http://schemas.microsoft.com/office/powerpoint/2010/main" val="466426654"/>
              </p:ext>
            </p:extLst>
          </p:nvPr>
        </p:nvGraphicFramePr>
        <p:xfrm>
          <a:off x="0" y="1505527"/>
          <a:ext cx="12192000" cy="5352470"/>
        </p:xfrm>
        <a:graphic>
          <a:graphicData uri="http://schemas.openxmlformats.org/drawingml/2006/table">
            <a:tbl>
              <a:tblPr firstRow="1" firstCol="1" bandRow="1">
                <a:tableStyleId>{5C22544A-7EE6-4342-B048-85BDC9FD1C3A}</a:tableStyleId>
              </a:tblPr>
              <a:tblGrid>
                <a:gridCol w="916954">
                  <a:extLst>
                    <a:ext uri="{9D8B030D-6E8A-4147-A177-3AD203B41FA5}">
                      <a16:colId xmlns:a16="http://schemas.microsoft.com/office/drawing/2014/main" val="4232270627"/>
                    </a:ext>
                  </a:extLst>
                </a:gridCol>
                <a:gridCol w="5918525">
                  <a:extLst>
                    <a:ext uri="{9D8B030D-6E8A-4147-A177-3AD203B41FA5}">
                      <a16:colId xmlns:a16="http://schemas.microsoft.com/office/drawing/2014/main" val="504444699"/>
                    </a:ext>
                  </a:extLst>
                </a:gridCol>
                <a:gridCol w="5356521">
                  <a:extLst>
                    <a:ext uri="{9D8B030D-6E8A-4147-A177-3AD203B41FA5}">
                      <a16:colId xmlns:a16="http://schemas.microsoft.com/office/drawing/2014/main" val="1905916638"/>
                    </a:ext>
                  </a:extLst>
                </a:gridCol>
              </a:tblGrid>
              <a:tr h="702963">
                <a:tc>
                  <a:txBody>
                    <a:bodyPr/>
                    <a:lstStyle/>
                    <a:p>
                      <a:pPr indent="254000" algn="l">
                        <a:lnSpc>
                          <a:spcPct val="120000"/>
                        </a:lnSpc>
                        <a:spcAft>
                          <a:spcPts val="0"/>
                        </a:spcAft>
                      </a:pPr>
                      <a:r>
                        <a:rPr lang="en-US" sz="2400">
                          <a:effectLst/>
                          <a:latin typeface="Times New Roman" panose="02020603050405020304" pitchFamily="18" charset="0"/>
                          <a:cs typeface="Times New Roman" panose="02020603050405020304" pitchFamily="18" charset="0"/>
                        </a:rPr>
                        <a:t>Stt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gridSpan="2">
                  <a:txBody>
                    <a:bodyPr/>
                    <a:lstStyle/>
                    <a:p>
                      <a:pPr indent="254000" algn="ctr">
                        <a:lnSpc>
                          <a:spcPct val="120000"/>
                        </a:lnSpc>
                        <a:spcAft>
                          <a:spcPts val="0"/>
                        </a:spcAft>
                      </a:pPr>
                      <a:r>
                        <a:rPr lang="en-US" sz="2400">
                          <a:effectLst/>
                          <a:latin typeface="Times New Roman" panose="02020603050405020304" pitchFamily="18" charset="0"/>
                          <a:cs typeface="Times New Roman" panose="02020603050405020304" pitchFamily="18" charset="0"/>
                        </a:rPr>
                        <a:t>Yêu cầu của nghề nghiệp thuộc lĩnh vực kĩ thuật, công nghệ</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hMerge="1">
                  <a:txBody>
                    <a:bodyPr/>
                    <a:lstStyle/>
                    <a:p>
                      <a:endParaRPr lang="en-US"/>
                    </a:p>
                  </a:txBody>
                  <a:tcPr/>
                </a:tc>
                <a:extLst>
                  <a:ext uri="{0D108BD9-81ED-4DB2-BD59-A6C34878D82A}">
                    <a16:rowId xmlns:a16="http://schemas.microsoft.com/office/drawing/2014/main" val="2212473636"/>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1</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hiểu biết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2162621586"/>
                  </a:ext>
                </a:extLst>
              </a:tr>
              <a:tr h="444608">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2</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kĩ năng</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989221990"/>
                  </a:ext>
                </a:extLst>
              </a:tr>
              <a:tr h="57507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3</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về khả năng làm việc trong tập thể</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2288861993"/>
                  </a:ext>
                </a:extLst>
              </a:tr>
              <a:tr h="608548">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4</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Năng lực học tập các môn học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3338233822"/>
                  </a:ext>
                </a:extLst>
              </a:tr>
              <a:tr h="61627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5</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Khả năng học tập, nghiên cứu</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775700716"/>
                  </a:ext>
                </a:extLst>
              </a:tr>
              <a:tr h="600822">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6</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Nhiệm vụ chính trong công việc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593350965"/>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7</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Đối tượng lao động</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668761326"/>
                  </a:ext>
                </a:extLst>
              </a:tr>
              <a:tr h="448900">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8</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Môi trường làm việc</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545521697"/>
                  </a:ext>
                </a:extLst>
              </a:tr>
              <a:tr h="457483">
                <a:tc>
                  <a:txBody>
                    <a:bodyPr/>
                    <a:lstStyle/>
                    <a:p>
                      <a:pPr indent="165100">
                        <a:lnSpc>
                          <a:spcPct val="120000"/>
                        </a:lnSpc>
                        <a:spcAft>
                          <a:spcPts val="0"/>
                        </a:spcAft>
                      </a:pPr>
                      <a:r>
                        <a:rPr lang="en-US" sz="2400">
                          <a:effectLst/>
                          <a:latin typeface="Times New Roman" panose="02020603050405020304" pitchFamily="18" charset="0"/>
                          <a:cs typeface="Times New Roman" panose="02020603050405020304" pitchFamily="18" charset="0"/>
                        </a:rPr>
                        <a:t>  9</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solidFill>
                  </a:tcPr>
                </a:tc>
                <a:tc>
                  <a:txBody>
                    <a:bodyPr/>
                    <a:lstStyle/>
                    <a:p>
                      <a:pPr indent="254000">
                        <a:lnSpc>
                          <a:spcPct val="120000"/>
                        </a:lnSpc>
                        <a:spcAft>
                          <a:spcPts val="0"/>
                        </a:spcAft>
                      </a:pPr>
                      <a:r>
                        <a:rPr lang="en-US" sz="2400">
                          <a:effectLst/>
                          <a:latin typeface="Times New Roman" panose="02020603050405020304" pitchFamily="18" charset="0"/>
                          <a:cs typeface="Times New Roman" panose="02020603050405020304" pitchFamily="18" charset="0"/>
                        </a:rPr>
                        <a:t>Yêu cầu vể phẩm chất</a:t>
                      </a:r>
                      <a:endParaRPr lang="en-US" sz="2400">
                        <a:solidFill>
                          <a:srgbClr val="3C3C3C"/>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350" marR="6350" marT="0" marB="0" anchor="ctr">
                    <a:solidFill>
                      <a:schemeClr val="accent6">
                        <a:lumMod val="60000"/>
                        <a:lumOff val="40000"/>
                      </a:schemeClr>
                    </a:solidFill>
                  </a:tcPr>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solidFill>
                      <a:schemeClr val="accent6">
                        <a:lumMod val="60000"/>
                        <a:lumOff val="40000"/>
                      </a:schemeClr>
                    </a:solidFill>
                  </a:tcPr>
                </a:tc>
                <a:extLst>
                  <a:ext uri="{0D108BD9-81ED-4DB2-BD59-A6C34878D82A}">
                    <a16:rowId xmlns:a16="http://schemas.microsoft.com/office/drawing/2014/main" val="1348525718"/>
                  </a:ext>
                </a:extLst>
              </a:tr>
            </a:tbl>
          </a:graphicData>
        </a:graphic>
      </p:graphicFrame>
    </p:spTree>
    <p:extLst>
      <p:ext uri="{BB962C8B-B14F-4D97-AF65-F5344CB8AC3E}">
        <p14:creationId xmlns:p14="http://schemas.microsoft.com/office/powerpoint/2010/main" val="241988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0E19B-0C50-4A6B-A9D5-9D46E8FDAC1A}"/>
              </a:ext>
            </a:extLst>
          </p:cNvPr>
          <p:cNvSpPr>
            <a:spLocks noGrp="1"/>
          </p:cNvSpPr>
          <p:nvPr>
            <p:ph type="title"/>
          </p:nvPr>
        </p:nvSpPr>
        <p:spPr>
          <a:xfrm>
            <a:off x="83127" y="282002"/>
            <a:ext cx="11270673" cy="623166"/>
          </a:xfrm>
        </p:spPr>
        <p:txBody>
          <a:bodyPr>
            <a:normAutofit fontScale="90000"/>
          </a:bodyPr>
          <a:lstStyle/>
          <a:p>
            <a:r>
              <a:rPr lang="en-US" sz="2800" b="1">
                <a:solidFill>
                  <a:srgbClr val="FF0000"/>
                </a:solidFill>
                <a:latin typeface="Times New Roman" panose="02020603050405020304" pitchFamily="18" charset="0"/>
                <a:cs typeface="Times New Roman" panose="02020603050405020304" pitchFamily="18" charset="0"/>
              </a:rPr>
              <a:t>* Giáo viên gợi ý cho học sinh:</a:t>
            </a:r>
            <a:br>
              <a:rPr lang="en-US" sz="2800" b="1">
                <a:solidFill>
                  <a:srgbClr val="FF0000"/>
                </a:solidFill>
                <a:latin typeface="Times New Roman" panose="02020603050405020304" pitchFamily="18" charset="0"/>
                <a:cs typeface="Times New Roman" panose="02020603050405020304" pitchFamily="18" charset="0"/>
              </a:rPr>
            </a:br>
            <a:r>
              <a:rPr lang="en-US" sz="2800">
                <a:solidFill>
                  <a:srgbClr val="FF0000"/>
                </a:solidFill>
              </a:rPr>
              <a:t>  </a:t>
            </a:r>
          </a:p>
        </p:txBody>
      </p:sp>
      <p:sp>
        <p:nvSpPr>
          <p:cNvPr id="3" name="Content Placeholder 2">
            <a:extLst>
              <a:ext uri="{FF2B5EF4-FFF2-40B4-BE49-F238E27FC236}">
                <a16:creationId xmlns:a16="http://schemas.microsoft.com/office/drawing/2014/main" id="{A22F3FEA-30B2-4C33-8B18-478684072BB6}"/>
              </a:ext>
            </a:extLst>
          </p:cNvPr>
          <p:cNvSpPr>
            <a:spLocks noGrp="1"/>
          </p:cNvSpPr>
          <p:nvPr>
            <p:ph idx="1"/>
          </p:nvPr>
        </p:nvSpPr>
        <p:spPr>
          <a:xfrm>
            <a:off x="0" y="822044"/>
            <a:ext cx="12192000" cy="5869708"/>
          </a:xfrm>
        </p:spPr>
        <p:txBody>
          <a:bodyPr>
            <a:normAutofit fontScale="92500"/>
          </a:bodyPr>
          <a:lstStyle/>
          <a:p>
            <a:pPr marL="0" indent="0">
              <a:buNone/>
            </a:pPr>
            <a:r>
              <a:rPr lang="en-US">
                <a:latin typeface="Times New Roman" panose="02020603050405020304" pitchFamily="18" charset="0"/>
                <a:cs typeface="Times New Roman" panose="02020603050405020304" pitchFamily="18" charset="0"/>
              </a:rPr>
              <a:t> </a:t>
            </a:r>
            <a:r>
              <a:rPr lang="vi-VN" b="1">
                <a:latin typeface="Times New Roman" panose="02020603050405020304" pitchFamily="18" charset="0"/>
                <a:cs typeface="Times New Roman" panose="02020603050405020304" pitchFamily="18" charset="0"/>
              </a:rPr>
              <a:t>Khi tìm hiểu v</a:t>
            </a:r>
            <a:r>
              <a:rPr lang="en-US" b="1">
                <a:latin typeface="Times New Roman" panose="02020603050405020304" pitchFamily="18" charset="0"/>
                <a:cs typeface="Times New Roman" panose="02020603050405020304" pitchFamily="18" charset="0"/>
              </a:rPr>
              <a:t>ề</a:t>
            </a:r>
            <a:r>
              <a:rPr lang="vi-VN" b="1">
                <a:latin typeface="Times New Roman" panose="02020603050405020304" pitchFamily="18" charset="0"/>
                <a:cs typeface="Times New Roman" panose="02020603050405020304" pitchFamily="18" charset="0"/>
              </a:rPr>
              <a:t> các ngh</a:t>
            </a:r>
            <a:r>
              <a:rPr lang="en-US" b="1">
                <a:latin typeface="Times New Roman" panose="02020603050405020304" pitchFamily="18" charset="0"/>
                <a:cs typeface="Times New Roman" panose="02020603050405020304" pitchFamily="18" charset="0"/>
              </a:rPr>
              <a:t>ề </a:t>
            </a:r>
            <a:r>
              <a:rPr lang="vi-VN" b="1">
                <a:latin typeface="Times New Roman" panose="02020603050405020304" pitchFamily="18" charset="0"/>
                <a:cs typeface="Times New Roman" panose="02020603050405020304" pitchFamily="18" charset="0"/>
              </a:rPr>
              <a:t> nghiệp thuộc lĩnh vực kĩ thuật, công nghệ, cần tập trung tìm hiểu các thông tin cụ thể:</a:t>
            </a:r>
            <a:br>
              <a:rPr lang="en-US" b="1">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Tên nghề.</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Nội dung và tính chất lao động của nghề (mô tả những công việc phải làm khi hành nghề,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điều kiện cần thiết đ</a:t>
            </a:r>
            <a:r>
              <a:rPr lang="en-US">
                <a:latin typeface="Times New Roman" panose="02020603050405020304" pitchFamily="18" charset="0"/>
                <a:cs typeface="Times New Roman" panose="02020603050405020304" pitchFamily="18" charset="0"/>
              </a:rPr>
              <a:t>ể </a:t>
            </a:r>
            <a:r>
              <a:rPr lang="vi-VN">
                <a:latin typeface="Times New Roman" panose="02020603050405020304" pitchFamily="18" charset="0"/>
                <a:cs typeface="Times New Roman" panose="02020603050405020304" pitchFamily="18" charset="0"/>
              </a:rPr>
              <a:t>tham gia lao động trong ngh</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(kiến thức, kĩ năng, các yêu cầu v</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bằng cấp, chứng chỉ,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chống chỉ định y học (những đặc điểm tâm, sinh lí không đảm bảo cho việc học nghề và hành nghề. Những bệnh, tật mà ngh</a:t>
            </a:r>
            <a:r>
              <a:rPr lang="en-US">
                <a:latin typeface="Times New Roman" panose="02020603050405020304" pitchFamily="18" charset="0"/>
                <a:cs typeface="Times New Roman" panose="02020603050405020304" pitchFamily="18" charset="0"/>
              </a:rPr>
              <a:t>ề</a:t>
            </a:r>
            <a:r>
              <a:rPr lang="vi-VN">
                <a:latin typeface="Times New Roman" panose="02020603050405020304" pitchFamily="18" charset="0"/>
                <a:cs typeface="Times New Roman" panose="02020603050405020304" pitchFamily="18" charset="0"/>
              </a:rPr>
              <a:t> không chấp nhận).</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Những điều kiện đảm bảo cho người lao động (tiền lương, đãi ngộ, cơ hội thăng tiến,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Nhu cầu tuyển dụng và thị trường lao động của nghề trong 3 đến 5 năm tới.</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Tìm hiểu các điều kiện tuyển sinh (điểu kiện trúng tuyển đầu vào, học phí, chi phí học tập khác,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Tìm hiểu các điều kiện học tập, hoạt động hỗ trợ người học, tỉ lệ học viên/sinh viên có việc làm.</a:t>
            </a: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742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TotalTime>
  <Words>3164</Words>
  <Application>Microsoft Office PowerPoint</Application>
  <PresentationFormat>Widescreen</PresentationFormat>
  <Paragraphs>337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vt:lpstr>
      <vt:lpstr>Times New Roman</vt:lpstr>
      <vt:lpstr>Office Theme</vt:lpstr>
      <vt:lpstr>Trò chơi: DỰA VÀO TÍNH CÁCH, CHỌN MÔI TRƯỜNG LÀM VIỆC </vt:lpstr>
      <vt:lpstr> PHIẾU HỌC TẬP: Dựa vào các tính cách đã cho em hãy đưa ra môi trường làm việc phù hợp với những tính cách đó? </vt:lpstr>
      <vt:lpstr>PowerPoint Presentation</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1. Đọc lại các lí thuyết hướng nghiệp trong Bài 4 SGK, sử dụng các trắc nghiệm hướng nghiệp, trao đổi với người thân để làm rõ các đặc điểm năng lực, sở thích, cá tính và bối cảnh gia đình. Ghi các thông tin thu được vào bảng sau?</vt:lpstr>
      <vt:lpstr>* Giáo viên hướng dẫn học sinh:  </vt:lpstr>
      <vt:lpstr>2. Về nhà đọc lại các Bài 2, 3 SGK để biết cách tìm kiếm thông tin và nguồn thông tin về nghề và thị trường lao động trong lĩnh vực kĩ thuật, công nghệ. Tổng hợp thông tin để tìm ra những đặc điểm và yêu cầu nghề nghiệp lĩnh vực kĩ thuật, công nghệ, sau đó điền thông tin tìm được vào bảng sau? </vt:lpstr>
      <vt:lpstr>* Giáo viên gợi ý cho học sinh:   </vt:lpstr>
      <vt:lpstr>Về nhà thực hiện Bước 3 lập bảng đánh giá mức độ phù hợp nghề (trang 32 SGK) để tiết sau lên thuyết trình? </vt:lpstr>
      <vt:lpstr>PowerPoint Presentation</vt:lpstr>
      <vt:lpstr>PowerPoint Presentation</vt:lpstr>
      <vt:lpstr>Bài 5: DỰ ÁN: TỰ ĐÁNH GIÁ MỨC ĐỘ PHÙ HỢP CỦA BẢN THÂN VỚI MỘT SỐ NGÀNH NGHỀ THUỘC LĨNH VỰC KĨ THUẬT</vt:lpstr>
      <vt:lpstr>PowerPoint Presentation</vt:lpstr>
      <vt:lpstr>Phiếu đánh giá kết quả báo cáo dự án trước lớp: ĐÁNH GIÁ BẢNG BÁO CÁO DỰ ÁN TỰ ĐÁNH GIÁ MỨC ĐỘ PHÙ HỢP CỦA BẢN THÂN VỚI MỘT SỐ NGHỀ THUỘC LĨNH VỰC KĨ THUẬT, CÔNG NGHỆ Phiếu này được sử dụng để đánh giá nhóm khi báo cáo dự án: Tự đánh giá mức độ phù hợp của bản thân với nghề nghiệp thuộc lĩnh vực kĩ thuật, công nghệ</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Bài 5: DỰ ÁN: TỰ ĐÁNH GIÁ MỨC ĐỘ PHÙ HỢP CỦA BẢN THÂN VỚI MỘT SỐ NGÀNH NGHỀ THUỘC LĨNH VỰC KĨ THUẬT</vt:lpstr>
      <vt:lpstr>DẶN DÒ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Trò chơi “DỰA VÀO TÍNH CÁCH, CHỌN MÔI TRƯỜNG LÀM VIỆC”</dc:title>
  <dc:creator>Administrator</dc:creator>
  <cp:lastModifiedBy>Administrator</cp:lastModifiedBy>
  <cp:revision>42</cp:revision>
  <dcterms:created xsi:type="dcterms:W3CDTF">2024-07-21T07:46:34Z</dcterms:created>
  <dcterms:modified xsi:type="dcterms:W3CDTF">2024-07-22T02:49:13Z</dcterms:modified>
</cp:coreProperties>
</file>