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6" r:id="rId3"/>
  </p:sldMasterIdLst>
  <p:notesMasterIdLst>
    <p:notesMasterId r:id="rId28"/>
  </p:notesMasterIdLst>
  <p:sldIdLst>
    <p:sldId id="256" r:id="rId4"/>
    <p:sldId id="257" r:id="rId5"/>
    <p:sldId id="704" r:id="rId6"/>
    <p:sldId id="260" r:id="rId7"/>
    <p:sldId id="284" r:id="rId8"/>
    <p:sldId id="337" r:id="rId9"/>
    <p:sldId id="341" r:id="rId10"/>
    <p:sldId id="342" r:id="rId11"/>
    <p:sldId id="343" r:id="rId12"/>
    <p:sldId id="294" r:id="rId13"/>
    <p:sldId id="289" r:id="rId14"/>
    <p:sldId id="610" r:id="rId15"/>
    <p:sldId id="608" r:id="rId16"/>
    <p:sldId id="612" r:id="rId17"/>
    <p:sldId id="613" r:id="rId18"/>
    <p:sldId id="616" r:id="rId19"/>
    <p:sldId id="619" r:id="rId20"/>
    <p:sldId id="614" r:id="rId21"/>
    <p:sldId id="622" r:id="rId22"/>
    <p:sldId id="705" r:id="rId23"/>
    <p:sldId id="446" r:id="rId24"/>
    <p:sldId id="625" r:id="rId25"/>
    <p:sldId id="627" r:id="rId26"/>
    <p:sldId id="701" r:id="rId27"/>
  </p:sldIdLst>
  <p:sldSz cx="9144000" cy="5143500" type="screen16x9"/>
  <p:notesSz cx="6858000" cy="9144000"/>
  <p:embeddedFontLst>
    <p:embeddedFont>
      <p:font typeface="#9Slide03 Arima Madurai ExtraBo" panose="00000900000000000000" pitchFamily="2" charset="0"/>
      <p:bold r:id="rId29"/>
    </p:embeddedFont>
    <p:embeddedFont>
      <p:font typeface="Bellota Text Light"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orbel" panose="020B0503020204020204" pitchFamily="34" charset="0"/>
      <p:regular r:id="rId38"/>
      <p:bold r:id="rId39"/>
      <p:italic r:id="rId40"/>
      <p:boldItalic r:id="rId41"/>
    </p:embeddedFont>
    <p:embeddedFont>
      <p:font typeface="Satisfy" panose="020B0604020202020204" charset="0"/>
      <p:regular r:id="rId42"/>
    </p:embeddedFont>
    <p:embeddedFont>
      <p:font typeface="Signika" panose="02010003020600000004" pitchFamily="2" charset="0"/>
      <p:regular r:id="rId43"/>
      <p:bold r:id="rId44"/>
    </p:embeddedFont>
    <p:embeddedFont>
      <p:font typeface="SVN-A Love Of Thunder" panose="02040603050506020204" pitchFamily="18" charset="0"/>
      <p:regular r:id="rId45"/>
    </p:embeddedFont>
    <p:embeddedFont>
      <p:font typeface="SVN-Androgyne" panose="02040603050506020204" pitchFamily="18" charset="0"/>
      <p:regular r:id="rId46"/>
    </p:embeddedFont>
    <p:embeddedFont>
      <p:font typeface="Tahoma" panose="020B0604030504040204" pitchFamily="34" charset="0"/>
      <p:regular r:id="rId47"/>
      <p:bold r:id="rId48"/>
    </p:embeddedFont>
  </p:embeddedFontLst>
  <p:defaultTex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14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291" autoAdjust="0"/>
  </p:normalViewPr>
  <p:slideViewPr>
    <p:cSldViewPr>
      <p:cViewPr varScale="1">
        <p:scale>
          <a:sx n="96" d="100"/>
          <a:sy n="96" d="100"/>
        </p:scale>
        <p:origin x="636" y="78"/>
      </p:cViewPr>
      <p:guideLst>
        <p:guide orient="horz" pos="1080"/>
        <p:guide pos="14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166DD-422E-4807-BD11-6521E6E4F8BE}" type="datetimeFigureOut">
              <a:rPr lang="en-US" smtClean="0"/>
              <a:t>19-Jul-24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8A9BB-11C6-4C72-9006-6B07895905D0}" type="slidenum">
              <a:rPr lang="en-US" smtClean="0"/>
              <a:t>‹#›</a:t>
            </a:fld>
            <a:endParaRPr lang="en-US"/>
          </a:p>
        </p:txBody>
      </p:sp>
    </p:spTree>
    <p:extLst>
      <p:ext uri="{BB962C8B-B14F-4D97-AF65-F5344CB8AC3E}">
        <p14:creationId xmlns:p14="http://schemas.microsoft.com/office/powerpoint/2010/main" val="132877443"/>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52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02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41a98d52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41a98d52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1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33" name="Google Shape;33;p6"/>
          <p:cNvSpPr txBox="1">
            <a:spLocks noGrp="1"/>
          </p:cNvSpPr>
          <p:nvPr>
            <p:ph type="title"/>
          </p:nvPr>
        </p:nvSpPr>
        <p:spPr>
          <a:xfrm>
            <a:off x="1080050" y="531200"/>
            <a:ext cx="6984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 name="Google Shape;34;p6"/>
          <p:cNvSpPr txBox="1">
            <a:spLocks noGrp="1"/>
          </p:cNvSpPr>
          <p:nvPr>
            <p:ph type="body" idx="1"/>
          </p:nvPr>
        </p:nvSpPr>
        <p:spPr>
          <a:xfrm>
            <a:off x="855275" y="1201550"/>
            <a:ext cx="3473100" cy="2999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5" name="Google Shape;35;p6"/>
          <p:cNvSpPr txBox="1">
            <a:spLocks noGrp="1"/>
          </p:cNvSpPr>
          <p:nvPr>
            <p:ph type="body" idx="2"/>
          </p:nvPr>
        </p:nvSpPr>
        <p:spPr>
          <a:xfrm>
            <a:off x="4815599" y="1201550"/>
            <a:ext cx="3473100" cy="2999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6" name="Google Shape;36;p6"/>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37" name="Google Shape;37;p6"/>
          <p:cNvSpPr/>
          <p:nvPr/>
        </p:nvSpPr>
        <p:spPr>
          <a:xfrm>
            <a:off x="3850764" y="978151"/>
            <a:ext cx="1442481" cy="75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4"/>
              </a:solidFill>
            </a:endParaRPr>
          </a:p>
        </p:txBody>
      </p:sp>
    </p:spTree>
    <p:extLst>
      <p:ext uri="{BB962C8B-B14F-4D97-AF65-F5344CB8AC3E}">
        <p14:creationId xmlns:p14="http://schemas.microsoft.com/office/powerpoint/2010/main" val="207492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1753925" y="689126"/>
            <a:ext cx="5636136" cy="2822749"/>
          </a:xfrm>
          <a:prstGeom prst="rect">
            <a:avLst/>
          </a:prstGeom>
          <a:noFill/>
          <a:ln>
            <a:noFill/>
          </a:ln>
        </p:spPr>
      </p:pic>
      <p:pic>
        <p:nvPicPr>
          <p:cNvPr id="16" name="Google Shape;16;p3"/>
          <p:cNvPicPr preferRelativeResize="0"/>
          <p:nvPr/>
        </p:nvPicPr>
        <p:blipFill>
          <a:blip r:embed="rId3">
            <a:alphaModFix/>
          </a:blip>
          <a:stretch>
            <a:fillRect/>
          </a:stretch>
        </p:blipFill>
        <p:spPr>
          <a:xfrm>
            <a:off x="0" y="3067050"/>
            <a:ext cx="9144000" cy="2076450"/>
          </a:xfrm>
          <a:prstGeom prst="rect">
            <a:avLst/>
          </a:prstGeom>
          <a:noFill/>
          <a:ln>
            <a:noFill/>
          </a:ln>
        </p:spPr>
      </p:pic>
      <p:sp>
        <p:nvSpPr>
          <p:cNvPr id="17" name="Google Shape;17;p3"/>
          <p:cNvSpPr txBox="1">
            <a:spLocks noGrp="1"/>
          </p:cNvSpPr>
          <p:nvPr>
            <p:ph type="ctrTitle"/>
          </p:nvPr>
        </p:nvSpPr>
        <p:spPr>
          <a:xfrm>
            <a:off x="1871125" y="1126150"/>
            <a:ext cx="5401800" cy="1159800"/>
          </a:xfrm>
          <a:prstGeom prst="rect">
            <a:avLst/>
          </a:prstGeom>
        </p:spPr>
        <p:txBody>
          <a:bodyPr spcFirstLastPara="1" wrap="square" lIns="0" tIns="0" rIns="0" bIns="0" anchor="b" anchorCtr="0">
            <a:noAutofit/>
          </a:bodyPr>
          <a:lstStyle>
            <a:lvl1pPr lvl="0" algn="ctr" rtl="0">
              <a:spcBef>
                <a:spcPts val="0"/>
              </a:spcBef>
              <a:spcAft>
                <a:spcPts val="0"/>
              </a:spcAft>
              <a:buClr>
                <a:schemeClr val="lt2"/>
              </a:buClr>
              <a:buSzPts val="4600"/>
              <a:buNone/>
              <a:defRPr sz="4600">
                <a:solidFill>
                  <a:schemeClr val="lt2"/>
                </a:solidFill>
              </a:defRPr>
            </a:lvl1pPr>
            <a:lvl2pPr lvl="1" algn="ctr" rtl="0">
              <a:spcBef>
                <a:spcPts val="0"/>
              </a:spcBef>
              <a:spcAft>
                <a:spcPts val="0"/>
              </a:spcAft>
              <a:buClr>
                <a:schemeClr val="lt2"/>
              </a:buClr>
              <a:buSzPts val="4600"/>
              <a:buNone/>
              <a:defRPr sz="4600">
                <a:solidFill>
                  <a:schemeClr val="lt2"/>
                </a:solidFill>
              </a:defRPr>
            </a:lvl2pPr>
            <a:lvl3pPr lvl="2" algn="ctr" rtl="0">
              <a:spcBef>
                <a:spcPts val="0"/>
              </a:spcBef>
              <a:spcAft>
                <a:spcPts val="0"/>
              </a:spcAft>
              <a:buClr>
                <a:schemeClr val="lt2"/>
              </a:buClr>
              <a:buSzPts val="4600"/>
              <a:buNone/>
              <a:defRPr sz="4600">
                <a:solidFill>
                  <a:schemeClr val="lt2"/>
                </a:solidFill>
              </a:defRPr>
            </a:lvl3pPr>
            <a:lvl4pPr lvl="3" algn="ctr" rtl="0">
              <a:spcBef>
                <a:spcPts val="0"/>
              </a:spcBef>
              <a:spcAft>
                <a:spcPts val="0"/>
              </a:spcAft>
              <a:buClr>
                <a:schemeClr val="lt2"/>
              </a:buClr>
              <a:buSzPts val="4600"/>
              <a:buNone/>
              <a:defRPr sz="4600">
                <a:solidFill>
                  <a:schemeClr val="lt2"/>
                </a:solidFill>
              </a:defRPr>
            </a:lvl4pPr>
            <a:lvl5pPr lvl="4" algn="ctr" rtl="0">
              <a:spcBef>
                <a:spcPts val="0"/>
              </a:spcBef>
              <a:spcAft>
                <a:spcPts val="0"/>
              </a:spcAft>
              <a:buClr>
                <a:schemeClr val="lt2"/>
              </a:buClr>
              <a:buSzPts val="4600"/>
              <a:buNone/>
              <a:defRPr sz="4600">
                <a:solidFill>
                  <a:schemeClr val="lt2"/>
                </a:solidFill>
              </a:defRPr>
            </a:lvl5pPr>
            <a:lvl6pPr lvl="5" algn="ctr" rtl="0">
              <a:spcBef>
                <a:spcPts val="0"/>
              </a:spcBef>
              <a:spcAft>
                <a:spcPts val="0"/>
              </a:spcAft>
              <a:buClr>
                <a:schemeClr val="lt2"/>
              </a:buClr>
              <a:buSzPts val="4600"/>
              <a:buNone/>
              <a:defRPr sz="4600">
                <a:solidFill>
                  <a:schemeClr val="lt2"/>
                </a:solidFill>
              </a:defRPr>
            </a:lvl6pPr>
            <a:lvl7pPr lvl="6" algn="ctr" rtl="0">
              <a:spcBef>
                <a:spcPts val="0"/>
              </a:spcBef>
              <a:spcAft>
                <a:spcPts val="0"/>
              </a:spcAft>
              <a:buClr>
                <a:schemeClr val="lt2"/>
              </a:buClr>
              <a:buSzPts val="4600"/>
              <a:buNone/>
              <a:defRPr sz="4600">
                <a:solidFill>
                  <a:schemeClr val="lt2"/>
                </a:solidFill>
              </a:defRPr>
            </a:lvl7pPr>
            <a:lvl8pPr lvl="7" algn="ctr" rtl="0">
              <a:spcBef>
                <a:spcPts val="0"/>
              </a:spcBef>
              <a:spcAft>
                <a:spcPts val="0"/>
              </a:spcAft>
              <a:buClr>
                <a:schemeClr val="lt2"/>
              </a:buClr>
              <a:buSzPts val="4600"/>
              <a:buNone/>
              <a:defRPr sz="4600">
                <a:solidFill>
                  <a:schemeClr val="lt2"/>
                </a:solidFill>
              </a:defRPr>
            </a:lvl8pPr>
            <a:lvl9pPr lvl="8" algn="ctr" rtl="0">
              <a:spcBef>
                <a:spcPts val="0"/>
              </a:spcBef>
              <a:spcAft>
                <a:spcPts val="0"/>
              </a:spcAft>
              <a:buClr>
                <a:schemeClr val="lt2"/>
              </a:buClr>
              <a:buSzPts val="4600"/>
              <a:buNone/>
              <a:defRPr sz="4600">
                <a:solidFill>
                  <a:schemeClr val="lt2"/>
                </a:solidFill>
              </a:defRPr>
            </a:lvl9pPr>
          </a:lstStyle>
          <a:p>
            <a:endParaRPr/>
          </a:p>
        </p:txBody>
      </p:sp>
      <p:sp>
        <p:nvSpPr>
          <p:cNvPr id="18" name="Google Shape;18;p3"/>
          <p:cNvSpPr txBox="1">
            <a:spLocks noGrp="1"/>
          </p:cNvSpPr>
          <p:nvPr>
            <p:ph type="subTitle" idx="1"/>
          </p:nvPr>
        </p:nvSpPr>
        <p:spPr>
          <a:xfrm>
            <a:off x="1871125" y="2306651"/>
            <a:ext cx="5401800" cy="4113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2400"/>
              <a:buNone/>
              <a:defRPr>
                <a:solidFill>
                  <a:schemeClr val="accent1"/>
                </a:solidFill>
              </a:defRPr>
            </a:lvl1pPr>
            <a:lvl2pPr lvl="1" algn="ctr" rtl="0">
              <a:spcBef>
                <a:spcPts val="800"/>
              </a:spcBef>
              <a:spcAft>
                <a:spcPts val="0"/>
              </a:spcAft>
              <a:buClr>
                <a:schemeClr val="accent1"/>
              </a:buClr>
              <a:buSzPts val="3000"/>
              <a:buNone/>
              <a:defRPr sz="3000">
                <a:solidFill>
                  <a:schemeClr val="accent1"/>
                </a:solidFill>
              </a:defRPr>
            </a:lvl2pPr>
            <a:lvl3pPr lvl="2" algn="ctr" rtl="0">
              <a:spcBef>
                <a:spcPts val="800"/>
              </a:spcBef>
              <a:spcAft>
                <a:spcPts val="0"/>
              </a:spcAft>
              <a:buClr>
                <a:schemeClr val="accent1"/>
              </a:buClr>
              <a:buSzPts val="3000"/>
              <a:buNone/>
              <a:defRPr sz="3000">
                <a:solidFill>
                  <a:schemeClr val="accent1"/>
                </a:solidFill>
              </a:defRPr>
            </a:lvl3pPr>
            <a:lvl4pPr lvl="3" algn="ctr" rtl="0">
              <a:spcBef>
                <a:spcPts val="800"/>
              </a:spcBef>
              <a:spcAft>
                <a:spcPts val="0"/>
              </a:spcAft>
              <a:buClr>
                <a:schemeClr val="accent1"/>
              </a:buClr>
              <a:buSzPts val="3000"/>
              <a:buNone/>
              <a:defRPr sz="3000">
                <a:solidFill>
                  <a:schemeClr val="accent1"/>
                </a:solidFill>
              </a:defRPr>
            </a:lvl4pPr>
            <a:lvl5pPr lvl="4" algn="ctr" rtl="0">
              <a:spcBef>
                <a:spcPts val="800"/>
              </a:spcBef>
              <a:spcAft>
                <a:spcPts val="0"/>
              </a:spcAft>
              <a:buClr>
                <a:schemeClr val="accent1"/>
              </a:buClr>
              <a:buSzPts val="3000"/>
              <a:buNone/>
              <a:defRPr sz="3000">
                <a:solidFill>
                  <a:schemeClr val="accent1"/>
                </a:solidFill>
              </a:defRPr>
            </a:lvl5pPr>
            <a:lvl6pPr lvl="5" algn="ctr" rtl="0">
              <a:spcBef>
                <a:spcPts val="800"/>
              </a:spcBef>
              <a:spcAft>
                <a:spcPts val="0"/>
              </a:spcAft>
              <a:buClr>
                <a:schemeClr val="accent1"/>
              </a:buClr>
              <a:buSzPts val="3000"/>
              <a:buNone/>
              <a:defRPr sz="3000">
                <a:solidFill>
                  <a:schemeClr val="accent1"/>
                </a:solidFill>
              </a:defRPr>
            </a:lvl6pPr>
            <a:lvl7pPr lvl="6" algn="ctr" rtl="0">
              <a:spcBef>
                <a:spcPts val="800"/>
              </a:spcBef>
              <a:spcAft>
                <a:spcPts val="0"/>
              </a:spcAft>
              <a:buClr>
                <a:schemeClr val="accent1"/>
              </a:buClr>
              <a:buSzPts val="3000"/>
              <a:buNone/>
              <a:defRPr sz="3000">
                <a:solidFill>
                  <a:schemeClr val="accent1"/>
                </a:solidFill>
              </a:defRPr>
            </a:lvl7pPr>
            <a:lvl8pPr lvl="7" algn="ctr" rtl="0">
              <a:spcBef>
                <a:spcPts val="800"/>
              </a:spcBef>
              <a:spcAft>
                <a:spcPts val="0"/>
              </a:spcAft>
              <a:buClr>
                <a:schemeClr val="accent1"/>
              </a:buClr>
              <a:buSzPts val="3000"/>
              <a:buNone/>
              <a:defRPr sz="3000">
                <a:solidFill>
                  <a:schemeClr val="accent1"/>
                </a:solidFill>
              </a:defRPr>
            </a:lvl8pPr>
            <a:lvl9pPr lvl="8" algn="ctr" rtl="0">
              <a:spcBef>
                <a:spcPts val="800"/>
              </a:spcBef>
              <a:spcAft>
                <a:spcPts val="800"/>
              </a:spcAft>
              <a:buClr>
                <a:schemeClr val="accent1"/>
              </a:buClr>
              <a:buSzPts val="3000"/>
              <a:buNone/>
              <a:defRPr sz="3000">
                <a:solidFill>
                  <a:schemeClr val="accent1"/>
                </a:solidFill>
              </a:defRPr>
            </a:lvl9pPr>
          </a:lstStyle>
          <a:p>
            <a:endParaRPr/>
          </a:p>
        </p:txBody>
      </p:sp>
    </p:spTree>
    <p:extLst>
      <p:ext uri="{BB962C8B-B14F-4D97-AF65-F5344CB8AC3E}">
        <p14:creationId xmlns:p14="http://schemas.microsoft.com/office/powerpoint/2010/main" val="3365069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3"/>
        </a:soli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2305876" y="271170"/>
            <a:ext cx="4532251" cy="4546531"/>
          </a:xfrm>
          <a:prstGeom prst="rect">
            <a:avLst/>
          </a:prstGeom>
          <a:noFill/>
          <a:ln>
            <a:noFill/>
          </a:ln>
        </p:spPr>
      </p:pic>
      <p:pic>
        <p:nvPicPr>
          <p:cNvPr id="21" name="Google Shape;21;p4"/>
          <p:cNvPicPr preferRelativeResize="0"/>
          <p:nvPr/>
        </p:nvPicPr>
        <p:blipFill>
          <a:blip r:embed="rId3">
            <a:alphaModFix/>
          </a:blip>
          <a:stretch>
            <a:fillRect/>
          </a:stretch>
        </p:blipFill>
        <p:spPr>
          <a:xfrm>
            <a:off x="0" y="3067050"/>
            <a:ext cx="9144000" cy="2076450"/>
          </a:xfrm>
          <a:prstGeom prst="rect">
            <a:avLst/>
          </a:prstGeom>
          <a:noFill/>
          <a:ln>
            <a:noFill/>
          </a:ln>
        </p:spPr>
      </p:pic>
      <p:sp>
        <p:nvSpPr>
          <p:cNvPr id="22" name="Google Shape;22;p4"/>
          <p:cNvSpPr txBox="1">
            <a:spLocks noGrp="1"/>
          </p:cNvSpPr>
          <p:nvPr>
            <p:ph type="body" idx="1"/>
          </p:nvPr>
        </p:nvSpPr>
        <p:spPr>
          <a:xfrm>
            <a:off x="2743200" y="2161800"/>
            <a:ext cx="3657600" cy="819900"/>
          </a:xfrm>
          <a:prstGeom prst="rect">
            <a:avLst/>
          </a:prstGeom>
        </p:spPr>
        <p:txBody>
          <a:bodyPr spcFirstLastPara="1" wrap="square" lIns="0" tIns="0" rIns="0" bIns="0" anchor="ctr" anchorCtr="0">
            <a:noAutofit/>
          </a:bodyPr>
          <a:lstStyle>
            <a:lvl1pPr marL="457200" lvl="0" indent="-387350" algn="ctr" rtl="0">
              <a:spcBef>
                <a:spcPts val="0"/>
              </a:spcBef>
              <a:spcAft>
                <a:spcPts val="0"/>
              </a:spcAft>
              <a:buClr>
                <a:schemeClr val="lt1"/>
              </a:buClr>
              <a:buSzPts val="2500"/>
              <a:buChar char="⬩"/>
              <a:defRPr sz="2500" i="1">
                <a:solidFill>
                  <a:schemeClr val="lt1"/>
                </a:solidFill>
              </a:defRPr>
            </a:lvl1pPr>
            <a:lvl2pPr marL="914400" lvl="1" indent="-387350" algn="ctr" rtl="0">
              <a:spcBef>
                <a:spcPts val="800"/>
              </a:spcBef>
              <a:spcAft>
                <a:spcPts val="0"/>
              </a:spcAft>
              <a:buClr>
                <a:schemeClr val="lt1"/>
              </a:buClr>
              <a:buSzPts val="2500"/>
              <a:buChar char="◇"/>
              <a:defRPr sz="2500" i="1">
                <a:solidFill>
                  <a:schemeClr val="lt1"/>
                </a:solidFill>
              </a:defRPr>
            </a:lvl2pPr>
            <a:lvl3pPr marL="1371600" lvl="2" indent="-387350" algn="ctr" rtl="0">
              <a:spcBef>
                <a:spcPts val="800"/>
              </a:spcBef>
              <a:spcAft>
                <a:spcPts val="0"/>
              </a:spcAft>
              <a:buClr>
                <a:schemeClr val="lt1"/>
              </a:buClr>
              <a:buSzPts val="2500"/>
              <a:buChar char="■"/>
              <a:defRPr sz="2500" i="1">
                <a:solidFill>
                  <a:schemeClr val="lt1"/>
                </a:solidFill>
              </a:defRPr>
            </a:lvl3pPr>
            <a:lvl4pPr marL="1828800" lvl="3" indent="-387350" algn="ctr" rtl="0">
              <a:spcBef>
                <a:spcPts val="800"/>
              </a:spcBef>
              <a:spcAft>
                <a:spcPts val="0"/>
              </a:spcAft>
              <a:buClr>
                <a:schemeClr val="lt1"/>
              </a:buClr>
              <a:buSzPts val="2500"/>
              <a:buChar char="●"/>
              <a:defRPr sz="2500" i="1">
                <a:solidFill>
                  <a:schemeClr val="lt1"/>
                </a:solidFill>
              </a:defRPr>
            </a:lvl4pPr>
            <a:lvl5pPr marL="2286000" lvl="4" indent="-387350" algn="ctr" rtl="0">
              <a:spcBef>
                <a:spcPts val="800"/>
              </a:spcBef>
              <a:spcAft>
                <a:spcPts val="0"/>
              </a:spcAft>
              <a:buClr>
                <a:schemeClr val="lt1"/>
              </a:buClr>
              <a:buSzPts val="2500"/>
              <a:buChar char="○"/>
              <a:defRPr sz="2500" i="1">
                <a:solidFill>
                  <a:schemeClr val="lt1"/>
                </a:solidFill>
              </a:defRPr>
            </a:lvl5pPr>
            <a:lvl6pPr marL="2743200" lvl="5" indent="-387350" algn="ctr" rtl="0">
              <a:spcBef>
                <a:spcPts val="800"/>
              </a:spcBef>
              <a:spcAft>
                <a:spcPts val="0"/>
              </a:spcAft>
              <a:buClr>
                <a:schemeClr val="lt1"/>
              </a:buClr>
              <a:buSzPts val="2500"/>
              <a:buChar char="■"/>
              <a:defRPr sz="2500" i="1">
                <a:solidFill>
                  <a:schemeClr val="lt1"/>
                </a:solidFill>
              </a:defRPr>
            </a:lvl6pPr>
            <a:lvl7pPr marL="3200400" lvl="6" indent="-387350" algn="ctr" rtl="0">
              <a:spcBef>
                <a:spcPts val="800"/>
              </a:spcBef>
              <a:spcAft>
                <a:spcPts val="0"/>
              </a:spcAft>
              <a:buClr>
                <a:schemeClr val="lt1"/>
              </a:buClr>
              <a:buSzPts val="2500"/>
              <a:buChar char="●"/>
              <a:defRPr sz="2500" i="1">
                <a:solidFill>
                  <a:schemeClr val="lt1"/>
                </a:solidFill>
              </a:defRPr>
            </a:lvl7pPr>
            <a:lvl8pPr marL="3657600" lvl="7" indent="-387350" algn="ctr" rtl="0">
              <a:spcBef>
                <a:spcPts val="800"/>
              </a:spcBef>
              <a:spcAft>
                <a:spcPts val="0"/>
              </a:spcAft>
              <a:buClr>
                <a:schemeClr val="lt1"/>
              </a:buClr>
              <a:buSzPts val="2500"/>
              <a:buChar char="○"/>
              <a:defRPr sz="2500" i="1">
                <a:solidFill>
                  <a:schemeClr val="lt1"/>
                </a:solidFill>
              </a:defRPr>
            </a:lvl8pPr>
            <a:lvl9pPr marL="4114800" lvl="8" indent="-387350" algn="ctr" rtl="0">
              <a:spcBef>
                <a:spcPts val="800"/>
              </a:spcBef>
              <a:spcAft>
                <a:spcPts val="800"/>
              </a:spcAft>
              <a:buClr>
                <a:schemeClr val="lt1"/>
              </a:buClr>
              <a:buSzPts val="2500"/>
              <a:buChar char="■"/>
              <a:defRPr sz="2500" i="1">
                <a:solidFill>
                  <a:schemeClr val="lt1"/>
                </a:solidFill>
              </a:defRPr>
            </a:lvl9pPr>
          </a:lstStyle>
          <a:p>
            <a:endParaRPr/>
          </a:p>
        </p:txBody>
      </p:sp>
      <p:sp>
        <p:nvSpPr>
          <p:cNvPr id="23" name="Google Shape;23;p4"/>
          <p:cNvSpPr txBox="1"/>
          <p:nvPr/>
        </p:nvSpPr>
        <p:spPr>
          <a:xfrm>
            <a:off x="3593400" y="2711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lt2"/>
                </a:solidFill>
                <a:latin typeface="Satisfy"/>
                <a:ea typeface="Satisfy"/>
                <a:cs typeface="Satisfy"/>
                <a:sym typeface="Satisfy"/>
              </a:rPr>
              <a:t>“</a:t>
            </a:r>
            <a:endParaRPr sz="9600">
              <a:solidFill>
                <a:schemeClr val="lt2"/>
              </a:solidFill>
              <a:latin typeface="Satisfy"/>
              <a:ea typeface="Satisfy"/>
              <a:cs typeface="Satisfy"/>
              <a:sym typeface="Satisfy"/>
            </a:endParaRPr>
          </a:p>
        </p:txBody>
      </p:sp>
      <p:sp>
        <p:nvSpPr>
          <p:cNvPr id="24" name="Google Shape;24;p4"/>
          <p:cNvSpPr txBox="1">
            <a:spLocks noGrp="1"/>
          </p:cNvSpPr>
          <p:nvPr>
            <p:ph type="sldNum" idx="12"/>
          </p:nvPr>
        </p:nvSpPr>
        <p:spPr>
          <a:xfrm>
            <a:off x="4297650" y="4218625"/>
            <a:ext cx="548700" cy="924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138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33" name="Google Shape;33;p6"/>
          <p:cNvSpPr txBox="1">
            <a:spLocks noGrp="1"/>
          </p:cNvSpPr>
          <p:nvPr>
            <p:ph type="title"/>
          </p:nvPr>
        </p:nvSpPr>
        <p:spPr>
          <a:xfrm>
            <a:off x="1080050" y="531200"/>
            <a:ext cx="6984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 name="Google Shape;34;p6"/>
          <p:cNvSpPr txBox="1">
            <a:spLocks noGrp="1"/>
          </p:cNvSpPr>
          <p:nvPr>
            <p:ph type="body" idx="1"/>
          </p:nvPr>
        </p:nvSpPr>
        <p:spPr>
          <a:xfrm>
            <a:off x="855275" y="1201550"/>
            <a:ext cx="3473100" cy="2999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5" name="Google Shape;35;p6"/>
          <p:cNvSpPr txBox="1">
            <a:spLocks noGrp="1"/>
          </p:cNvSpPr>
          <p:nvPr>
            <p:ph type="body" idx="2"/>
          </p:nvPr>
        </p:nvSpPr>
        <p:spPr>
          <a:xfrm>
            <a:off x="4815599" y="1201550"/>
            <a:ext cx="3473100" cy="2999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6" name="Google Shape;36;p6"/>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7" name="Google Shape;37;p6"/>
          <p:cNvSpPr/>
          <p:nvPr/>
        </p:nvSpPr>
        <p:spPr>
          <a:xfrm>
            <a:off x="3850764" y="978151"/>
            <a:ext cx="1442481" cy="75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4"/>
              </a:solidFill>
            </a:endParaRPr>
          </a:p>
        </p:txBody>
      </p:sp>
    </p:spTree>
    <p:extLst>
      <p:ext uri="{BB962C8B-B14F-4D97-AF65-F5344CB8AC3E}">
        <p14:creationId xmlns:p14="http://schemas.microsoft.com/office/powerpoint/2010/main" val="3288392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pic>
        <p:nvPicPr>
          <p:cNvPr id="39" name="Google Shape;39;p7"/>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40" name="Google Shape;40;p7"/>
          <p:cNvSpPr txBox="1">
            <a:spLocks noGrp="1"/>
          </p:cNvSpPr>
          <p:nvPr>
            <p:ph type="title"/>
          </p:nvPr>
        </p:nvSpPr>
        <p:spPr>
          <a:xfrm>
            <a:off x="1080050" y="531200"/>
            <a:ext cx="6984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 name="Google Shape;41;p7"/>
          <p:cNvSpPr txBox="1">
            <a:spLocks noGrp="1"/>
          </p:cNvSpPr>
          <p:nvPr>
            <p:ph type="body" idx="1"/>
          </p:nvPr>
        </p:nvSpPr>
        <p:spPr>
          <a:xfrm>
            <a:off x="855300" y="1201550"/>
            <a:ext cx="2315700" cy="30459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2" name="Google Shape;42;p7"/>
          <p:cNvSpPr txBox="1">
            <a:spLocks noGrp="1"/>
          </p:cNvSpPr>
          <p:nvPr>
            <p:ph type="body" idx="2"/>
          </p:nvPr>
        </p:nvSpPr>
        <p:spPr>
          <a:xfrm>
            <a:off x="3414200" y="1201550"/>
            <a:ext cx="2315700" cy="30459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3" name="Google Shape;43;p7"/>
          <p:cNvSpPr txBox="1">
            <a:spLocks noGrp="1"/>
          </p:cNvSpPr>
          <p:nvPr>
            <p:ph type="body" idx="3"/>
          </p:nvPr>
        </p:nvSpPr>
        <p:spPr>
          <a:xfrm>
            <a:off x="5973099" y="1201550"/>
            <a:ext cx="2315700" cy="30459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4" name="Google Shape;44;p7"/>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5" name="Google Shape;45;p7"/>
          <p:cNvSpPr/>
          <p:nvPr/>
        </p:nvSpPr>
        <p:spPr>
          <a:xfrm>
            <a:off x="3850764" y="978151"/>
            <a:ext cx="1442481" cy="75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4"/>
              </a:solidFill>
            </a:endParaRPr>
          </a:p>
        </p:txBody>
      </p:sp>
    </p:spTree>
    <p:extLst>
      <p:ext uri="{BB962C8B-B14F-4D97-AF65-F5344CB8AC3E}">
        <p14:creationId xmlns:p14="http://schemas.microsoft.com/office/powerpoint/2010/main" val="2752025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pic>
        <p:nvPicPr>
          <p:cNvPr id="47" name="Google Shape;47;p8"/>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48" name="Google Shape;48;p8"/>
          <p:cNvSpPr txBox="1">
            <a:spLocks noGrp="1"/>
          </p:cNvSpPr>
          <p:nvPr>
            <p:ph type="title"/>
          </p:nvPr>
        </p:nvSpPr>
        <p:spPr>
          <a:xfrm>
            <a:off x="1080050" y="531200"/>
            <a:ext cx="6984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9" name="Google Shape;49;p8"/>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0" name="Google Shape;50;p8"/>
          <p:cNvSpPr/>
          <p:nvPr/>
        </p:nvSpPr>
        <p:spPr>
          <a:xfrm>
            <a:off x="3850764" y="978151"/>
            <a:ext cx="1442481" cy="75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4"/>
              </a:solidFill>
            </a:endParaRPr>
          </a:p>
        </p:txBody>
      </p:sp>
    </p:spTree>
    <p:extLst>
      <p:ext uri="{BB962C8B-B14F-4D97-AF65-F5344CB8AC3E}">
        <p14:creationId xmlns:p14="http://schemas.microsoft.com/office/powerpoint/2010/main" val="50668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pic>
        <p:nvPicPr>
          <p:cNvPr id="52" name="Google Shape;52;p9"/>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53" name="Google Shape;53;p9"/>
          <p:cNvSpPr txBox="1">
            <a:spLocks noGrp="1"/>
          </p:cNvSpPr>
          <p:nvPr>
            <p:ph type="body" idx="1"/>
          </p:nvPr>
        </p:nvSpPr>
        <p:spPr>
          <a:xfrm>
            <a:off x="855300" y="3826525"/>
            <a:ext cx="7433400" cy="3180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800"/>
              <a:buNone/>
              <a:defRPr sz="1800"/>
            </a:lvl1pPr>
          </a:lstStyle>
          <a:p>
            <a:endParaRPr/>
          </a:p>
        </p:txBody>
      </p:sp>
      <p:sp>
        <p:nvSpPr>
          <p:cNvPr id="54" name="Google Shape;54;p9"/>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4169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pic>
        <p:nvPicPr>
          <p:cNvPr id="56" name="Google Shape;56;p10"/>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57" name="Google Shape;57;p10"/>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521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otally blank">
  <p:cSld name="Totally blank">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4297650" y="4465974"/>
            <a:ext cx="548700" cy="677400"/>
          </a:xfrm>
          <a:prstGeom prst="rect">
            <a:avLst/>
          </a:prstGeom>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525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1544259"/>
            <a:ext cx="9146751"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20" y="1624774"/>
            <a:ext cx="8603674" cy="1304510"/>
          </a:xfrm>
        </p:spPr>
        <p:txBody>
          <a:bodyPr tIns="45720" bIns="45720" anchor="ctr">
            <a:normAutofit/>
          </a:bodyPr>
          <a:lstStyle>
            <a:lvl1pPr algn="ctr">
              <a:lnSpc>
                <a:spcPct val="80000"/>
              </a:lnSpc>
              <a:defRPr sz="4500" spc="113" baseline="0"/>
            </a:lvl1pPr>
          </a:lstStyle>
          <a:p>
            <a:r>
              <a:rPr lang="en-US"/>
              <a:t>Click to edit Master title style</a:t>
            </a:r>
            <a:endParaRPr lang="en-US" dirty="0"/>
          </a:p>
        </p:txBody>
      </p:sp>
      <p:sp>
        <p:nvSpPr>
          <p:cNvPr id="3" name="Subtitle 2"/>
          <p:cNvSpPr>
            <a:spLocks noGrp="1"/>
          </p:cNvSpPr>
          <p:nvPr>
            <p:ph type="subTitle" idx="1"/>
          </p:nvPr>
        </p:nvSpPr>
        <p:spPr>
          <a:xfrm>
            <a:off x="1143000" y="2997188"/>
            <a:ext cx="6858000" cy="981941"/>
          </a:xfrm>
        </p:spPr>
        <p:txBody>
          <a:bodyPr>
            <a:normAutofit/>
          </a:bodyPr>
          <a:lstStyle>
            <a:lvl1pPr marL="0" indent="0" algn="ctr">
              <a:buNone/>
              <a:defRPr sz="150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10E6DFE-E948-40A6-A107-5C189FC85084}" type="datetime1">
              <a:rPr lang="en-US" smtClean="0"/>
              <a:pPr>
                <a:defRPr/>
              </a:pPr>
              <a:t>19-Jul-24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60B2DCF-EAFF-4E15-AD82-FAA9E450CDB1}" type="slidenum">
              <a:rPr lang="en-US" altLang="en-US" smtClean="0"/>
              <a:pPr/>
              <a:t>‹#›</a:t>
            </a:fld>
            <a:endParaRPr lang="en-US" altLang="en-US"/>
          </a:p>
        </p:txBody>
      </p:sp>
    </p:spTree>
    <p:extLst>
      <p:ext uri="{BB962C8B-B14F-4D97-AF65-F5344CB8AC3E}">
        <p14:creationId xmlns:p14="http://schemas.microsoft.com/office/powerpoint/2010/main" val="2410637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80892AC-EDDB-474C-8384-DA4EB5E9E0A3}" type="datetime1">
              <a:rPr lang="en-US" smtClean="0"/>
              <a:pPr>
                <a:defRPr/>
              </a:pPr>
              <a:t>19-Jul-24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E6A72EF-AE86-4D90-AFEF-B7D6221C71E6}" type="slidenum">
              <a:rPr lang="en-US" altLang="en-US" smtClean="0"/>
              <a:pPr/>
              <a:t>‹#›</a:t>
            </a:fld>
            <a:endParaRPr lang="en-US" altLang="en-US"/>
          </a:p>
        </p:txBody>
      </p:sp>
    </p:spTree>
    <p:extLst>
      <p:ext uri="{BB962C8B-B14F-4D97-AF65-F5344CB8AC3E}">
        <p14:creationId xmlns:p14="http://schemas.microsoft.com/office/powerpoint/2010/main" val="1422624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1544259"/>
            <a:ext cx="914675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1656659"/>
            <a:ext cx="7886700" cy="1257300"/>
          </a:xfrm>
        </p:spPr>
        <p:txBody>
          <a:bodyPr anchor="ctr">
            <a:noAutofit/>
          </a:bodyPr>
          <a:lstStyle>
            <a:lvl1pPr algn="ctr">
              <a:lnSpc>
                <a:spcPct val="80000"/>
              </a:lnSpc>
              <a:defRPr sz="4500" b="0" spc="113"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007751"/>
            <a:ext cx="7886700" cy="880979"/>
          </a:xfrm>
        </p:spPr>
        <p:txBody>
          <a:bodyPr anchor="t">
            <a:normAutofit/>
          </a:bodyPr>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fld id="{04EBF4E4-203C-454B-926D-99A272BE5162}" type="datetime1">
              <a:rPr lang="en-US" smtClean="0"/>
              <a:pPr>
                <a:defRPr/>
              </a:pPr>
              <a:t>19-Jul-24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386D95-987B-4575-9999-4497FFD8657B}" type="slidenum">
              <a:rPr lang="en-US" altLang="en-US" smtClean="0"/>
              <a:pPr/>
              <a:t>‹#›</a:t>
            </a:fld>
            <a:endParaRPr lang="en-US" altLang="en-US"/>
          </a:p>
        </p:txBody>
      </p:sp>
    </p:spTree>
    <p:extLst>
      <p:ext uri="{BB962C8B-B14F-4D97-AF65-F5344CB8AC3E}">
        <p14:creationId xmlns:p14="http://schemas.microsoft.com/office/powerpoint/2010/main" val="40303822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4008" y="1508760"/>
            <a:ext cx="3566160" cy="31546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72793" y="1508760"/>
            <a:ext cx="3566160" cy="31546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16F9942-8C12-43AC-B4B3-29E528E1F10F}" type="datetime1">
              <a:rPr lang="en-US" smtClean="0"/>
              <a:pPr>
                <a:defRPr/>
              </a:pPr>
              <a:t>19-Jul-24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2A0496A-BDDD-41BF-915B-0CCA6883713D}" type="slidenum">
              <a:rPr lang="en-US" altLang="en-US" smtClean="0"/>
              <a:pPr/>
              <a:t>‹#›</a:t>
            </a:fld>
            <a:endParaRPr lang="en-US" altLang="en-US"/>
          </a:p>
        </p:txBody>
      </p:sp>
    </p:spTree>
    <p:extLst>
      <p:ext uri="{BB962C8B-B14F-4D97-AF65-F5344CB8AC3E}">
        <p14:creationId xmlns:p14="http://schemas.microsoft.com/office/powerpoint/2010/main" val="2051167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1435102"/>
            <a:ext cx="3566160" cy="557321"/>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05256" y="1992425"/>
            <a:ext cx="3566160" cy="26746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3423" y="1435102"/>
            <a:ext cx="3566160" cy="557321"/>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73423" y="1992423"/>
            <a:ext cx="3566160" cy="26746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A098833-749B-46F1-8445-26FE4704BD59}" type="datetime1">
              <a:rPr lang="en-US" smtClean="0"/>
              <a:pPr>
                <a:defRPr/>
              </a:pPr>
              <a:t>19-Jul-24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F6D5036-8341-43AE-91C1-8789DE71167E}" type="slidenum">
              <a:rPr lang="en-US" altLang="en-US" smtClean="0"/>
              <a:pPr/>
              <a:t>‹#›</a:t>
            </a:fld>
            <a:endParaRPr lang="en-US" altLang="en-US"/>
          </a:p>
        </p:txBody>
      </p:sp>
    </p:spTree>
    <p:extLst>
      <p:ext uri="{BB962C8B-B14F-4D97-AF65-F5344CB8AC3E}">
        <p14:creationId xmlns:p14="http://schemas.microsoft.com/office/powerpoint/2010/main" val="48055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B0AC46D-4858-4956-A174-1206C48FA314}" type="datetime1">
              <a:rPr lang="en-US" smtClean="0"/>
              <a:pPr>
                <a:defRPr/>
              </a:pPr>
              <a:t>19-Jul-24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64DBA7D-78C3-4C4C-A4E4-539E0EDA2511}" type="slidenum">
              <a:rPr lang="en-US" altLang="en-US" smtClean="0"/>
              <a:pPr/>
              <a:t>‹#›</a:t>
            </a:fld>
            <a:endParaRPr lang="en-US" altLang="en-US"/>
          </a:p>
        </p:txBody>
      </p:sp>
    </p:spTree>
    <p:extLst>
      <p:ext uri="{BB962C8B-B14F-4D97-AF65-F5344CB8AC3E}">
        <p14:creationId xmlns:p14="http://schemas.microsoft.com/office/powerpoint/2010/main" val="804975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FEAC77D-4391-4F00-9CDD-EE91E5A2B028}" type="datetime1">
              <a:rPr lang="en-US" smtClean="0"/>
              <a:pPr>
                <a:defRPr/>
              </a:pPr>
              <a:t>19-Jul-24</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5E4B8DB6-BF6B-4D10-983C-7CDB223A8BE0}" type="slidenum">
              <a:rPr lang="en-US" altLang="en-US" smtClean="0"/>
              <a:pPr/>
              <a:t>‹#›</a:t>
            </a:fld>
            <a:endParaRPr lang="en-US" altLang="en-US"/>
          </a:p>
        </p:txBody>
      </p:sp>
    </p:spTree>
    <p:extLst>
      <p:ext uri="{BB962C8B-B14F-4D97-AF65-F5344CB8AC3E}">
        <p14:creationId xmlns:p14="http://schemas.microsoft.com/office/powerpoint/2010/main" val="4110387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05256" y="1590041"/>
            <a:ext cx="4594860" cy="30861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41767" y="1610615"/>
            <a:ext cx="2400300" cy="2574239"/>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21D932C-DCDC-4F35-B33C-2D5E98E56BC6}" type="datetime1">
              <a:rPr lang="en-US" smtClean="0"/>
              <a:pPr>
                <a:defRPr/>
              </a:pPr>
              <a:t>19-Jul-24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164288B-819C-4221-922E-18A99D72E592}" type="slidenum">
              <a:rPr lang="en-US" altLang="en-US" smtClean="0"/>
              <a:pPr/>
              <a:t>‹#›</a:t>
            </a:fld>
            <a:endParaRPr lang="en-US" altLang="en-US"/>
          </a:p>
        </p:txBody>
      </p:sp>
    </p:spTree>
    <p:extLst>
      <p:ext uri="{BB962C8B-B14F-4D97-AF65-F5344CB8AC3E}">
        <p14:creationId xmlns:p14="http://schemas.microsoft.com/office/powerpoint/2010/main" val="3391799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960120" y="1658621"/>
            <a:ext cx="4594860" cy="2948940"/>
          </a:xfrm>
          <a:solidFill>
            <a:schemeClr val="tx2">
              <a:lumMod val="60000"/>
              <a:lumOff val="40000"/>
            </a:schemeClr>
          </a:solidFill>
        </p:spPr>
        <p:txBody>
          <a:bodyPr tIns="365760" anchor="t"/>
          <a:lstStyle>
            <a:lvl1pPr marL="0" indent="0" algn="ctr">
              <a:buNone/>
              <a:defRPr sz="2400">
                <a:solidFill>
                  <a:schemeClr val="tx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843016" y="1612966"/>
            <a:ext cx="2400300" cy="2571750"/>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11ECC68-84EF-4889-8F1E-C3E39704BB5A}" type="datetime1">
              <a:rPr lang="en-US" smtClean="0"/>
              <a:pPr>
                <a:defRPr/>
              </a:pPr>
              <a:t>19-Jul-24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3C042B5-3111-431D-B4E2-246A80ED8DF5}" type="slidenum">
              <a:rPr lang="en-US" altLang="en-US" smtClean="0"/>
              <a:pPr/>
              <a:t>‹#›</a:t>
            </a:fld>
            <a:endParaRPr lang="en-US" altLang="en-US"/>
          </a:p>
        </p:txBody>
      </p:sp>
    </p:spTree>
    <p:extLst>
      <p:ext uri="{BB962C8B-B14F-4D97-AF65-F5344CB8AC3E}">
        <p14:creationId xmlns:p14="http://schemas.microsoft.com/office/powerpoint/2010/main" val="217877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300BEFD-F403-49EC-BDF0-6793C4C13FF7}" type="datetime1">
              <a:rPr lang="en-US" smtClean="0"/>
              <a:pPr>
                <a:defRPr/>
              </a:pPr>
              <a:t>19-Jul-24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57966BB-C1C4-4880-B3B1-EE35680508A6}" type="slidenum">
              <a:rPr lang="en-US" altLang="en-US" smtClean="0"/>
              <a:pPr/>
              <a:t>‹#›</a:t>
            </a:fld>
            <a:endParaRPr lang="en-US" altLang="en-US"/>
          </a:p>
        </p:txBody>
      </p:sp>
    </p:spTree>
    <p:extLst>
      <p:ext uri="{BB962C8B-B14F-4D97-AF65-F5344CB8AC3E}">
        <p14:creationId xmlns:p14="http://schemas.microsoft.com/office/powerpoint/2010/main" val="192990462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205978"/>
            <a:ext cx="1801785" cy="44231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5978"/>
            <a:ext cx="5979968" cy="442317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817141"/>
            <a:ext cx="2057397" cy="273844"/>
          </a:xfrm>
        </p:spPr>
        <p:txBody>
          <a:bodyPr/>
          <a:lstStyle/>
          <a:p>
            <a:pPr>
              <a:defRPr/>
            </a:pPr>
            <a:fld id="{47F8623F-29CC-4D27-A689-661057CFAF5C}" type="datetime1">
              <a:rPr lang="en-US" smtClean="0"/>
              <a:pPr>
                <a:defRPr/>
              </a:pPr>
              <a:t>19-Jul-24</a:t>
            </a:fld>
            <a:endParaRPr lang="en-US" dirty="0"/>
          </a:p>
        </p:txBody>
      </p:sp>
      <p:sp>
        <p:nvSpPr>
          <p:cNvPr id="5" name="Footer Placeholder 4"/>
          <p:cNvSpPr>
            <a:spLocks noGrp="1"/>
          </p:cNvSpPr>
          <p:nvPr>
            <p:ph type="ftr" sz="quarter" idx="11"/>
          </p:nvPr>
        </p:nvSpPr>
        <p:spPr>
          <a:xfrm>
            <a:off x="2832102" y="4817141"/>
            <a:ext cx="3209752" cy="273844"/>
          </a:xfrm>
        </p:spPr>
        <p:txBody>
          <a:bodyPr/>
          <a:lstStyle/>
          <a:p>
            <a:pPr>
              <a:defRPr/>
            </a:pPr>
            <a:endParaRPr lang="en-US"/>
          </a:p>
        </p:txBody>
      </p:sp>
      <p:sp>
        <p:nvSpPr>
          <p:cNvPr id="6" name="Slide Number Placeholder 5"/>
          <p:cNvSpPr>
            <a:spLocks noGrp="1"/>
          </p:cNvSpPr>
          <p:nvPr>
            <p:ph type="sldNum" sz="quarter" idx="12"/>
          </p:nvPr>
        </p:nvSpPr>
        <p:spPr>
          <a:xfrm>
            <a:off x="6054787" y="4817141"/>
            <a:ext cx="659819" cy="273844"/>
          </a:xfrm>
        </p:spPr>
        <p:txBody>
          <a:bodyPr/>
          <a:lstStyle/>
          <a:p>
            <a:fld id="{A955D9F6-653D-4971-A6F6-AD4845E9C8F8}" type="slidenum">
              <a:rPr lang="en-US" altLang="en-US" smtClean="0"/>
              <a:pPr/>
              <a:t>‹#›</a:t>
            </a:fld>
            <a:endParaRPr lang="en-US" altLang="en-US"/>
          </a:p>
        </p:txBody>
      </p:sp>
    </p:spTree>
    <p:extLst>
      <p:ext uri="{BB962C8B-B14F-4D97-AF65-F5344CB8AC3E}">
        <p14:creationId xmlns:p14="http://schemas.microsoft.com/office/powerpoint/2010/main" val="37843328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19-Jul-24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19-Jul-24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19-Jul-24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19-Jul-24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0">
            <a:alphaModFix/>
          </a:blip>
          <a:stretch>
            <a:fillRect/>
          </a:stretch>
        </p:blipFill>
        <p:spPr>
          <a:xfrm>
            <a:off x="50" y="0"/>
            <a:ext cx="9144000" cy="5143500"/>
          </a:xfrm>
          <a:prstGeom prst="rect">
            <a:avLst/>
          </a:prstGeom>
          <a:noFill/>
          <a:ln>
            <a:noFill/>
          </a:ln>
        </p:spPr>
      </p:pic>
      <p:sp>
        <p:nvSpPr>
          <p:cNvPr id="7" name="Google Shape;7;p1"/>
          <p:cNvSpPr txBox="1">
            <a:spLocks noGrp="1"/>
          </p:cNvSpPr>
          <p:nvPr>
            <p:ph type="title"/>
          </p:nvPr>
        </p:nvSpPr>
        <p:spPr>
          <a:xfrm>
            <a:off x="1080050" y="531200"/>
            <a:ext cx="69840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1pPr>
            <a:lvl2pPr lvl="1"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2pPr>
            <a:lvl3pPr lvl="2"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3pPr>
            <a:lvl4pPr lvl="3"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4pPr>
            <a:lvl5pPr lvl="4"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5pPr>
            <a:lvl6pPr lvl="5"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6pPr>
            <a:lvl7pPr lvl="6"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7pPr>
            <a:lvl8pPr lvl="7"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8pPr>
            <a:lvl9pPr lvl="8"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9pPr>
          </a:lstStyle>
          <a:p>
            <a:endParaRPr/>
          </a:p>
        </p:txBody>
      </p:sp>
      <p:sp>
        <p:nvSpPr>
          <p:cNvPr id="8" name="Google Shape;8;p1"/>
          <p:cNvSpPr txBox="1">
            <a:spLocks noGrp="1"/>
          </p:cNvSpPr>
          <p:nvPr>
            <p:ph type="body" idx="1"/>
          </p:nvPr>
        </p:nvSpPr>
        <p:spPr>
          <a:xfrm>
            <a:off x="1080050" y="1201548"/>
            <a:ext cx="69840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800"/>
              </a:spcBef>
              <a:spcAft>
                <a:spcPts val="0"/>
              </a:spcAft>
              <a:buClr>
                <a:schemeClr val="accent5"/>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800"/>
              </a:spcBef>
              <a:spcAft>
                <a:spcPts val="0"/>
              </a:spcAft>
              <a:buClr>
                <a:schemeClr val="accent1"/>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800"/>
              </a:spcBef>
              <a:spcAft>
                <a:spcPts val="80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9" name="Google Shape;9;p1"/>
          <p:cNvSpPr txBox="1">
            <a:spLocks noGrp="1"/>
          </p:cNvSpPr>
          <p:nvPr>
            <p:ph type="sldNum" idx="12"/>
          </p:nvPr>
        </p:nvSpPr>
        <p:spPr>
          <a:xfrm>
            <a:off x="4297650" y="4465974"/>
            <a:ext cx="548700" cy="6774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Satisfy"/>
                <a:ea typeface="Satisfy"/>
                <a:cs typeface="Satisfy"/>
                <a:sym typeface="Satisfy"/>
              </a:defRPr>
            </a:lvl1pPr>
            <a:lvl2pPr lvl="1" algn="ctr" rtl="0">
              <a:buNone/>
              <a:defRPr sz="1300">
                <a:solidFill>
                  <a:schemeClr val="lt1"/>
                </a:solidFill>
                <a:latin typeface="Satisfy"/>
                <a:ea typeface="Satisfy"/>
                <a:cs typeface="Satisfy"/>
                <a:sym typeface="Satisfy"/>
              </a:defRPr>
            </a:lvl2pPr>
            <a:lvl3pPr lvl="2" algn="ctr" rtl="0">
              <a:buNone/>
              <a:defRPr sz="1300">
                <a:solidFill>
                  <a:schemeClr val="lt1"/>
                </a:solidFill>
                <a:latin typeface="Satisfy"/>
                <a:ea typeface="Satisfy"/>
                <a:cs typeface="Satisfy"/>
                <a:sym typeface="Satisfy"/>
              </a:defRPr>
            </a:lvl3pPr>
            <a:lvl4pPr lvl="3" algn="ctr" rtl="0">
              <a:buNone/>
              <a:defRPr sz="1300">
                <a:solidFill>
                  <a:schemeClr val="lt1"/>
                </a:solidFill>
                <a:latin typeface="Satisfy"/>
                <a:ea typeface="Satisfy"/>
                <a:cs typeface="Satisfy"/>
                <a:sym typeface="Satisfy"/>
              </a:defRPr>
            </a:lvl4pPr>
            <a:lvl5pPr lvl="4" algn="ctr" rtl="0">
              <a:buNone/>
              <a:defRPr sz="1300">
                <a:solidFill>
                  <a:schemeClr val="lt1"/>
                </a:solidFill>
                <a:latin typeface="Satisfy"/>
                <a:ea typeface="Satisfy"/>
                <a:cs typeface="Satisfy"/>
                <a:sym typeface="Satisfy"/>
              </a:defRPr>
            </a:lvl5pPr>
            <a:lvl6pPr lvl="5" algn="ctr" rtl="0">
              <a:buNone/>
              <a:defRPr sz="1300">
                <a:solidFill>
                  <a:schemeClr val="lt1"/>
                </a:solidFill>
                <a:latin typeface="Satisfy"/>
                <a:ea typeface="Satisfy"/>
                <a:cs typeface="Satisfy"/>
                <a:sym typeface="Satisfy"/>
              </a:defRPr>
            </a:lvl6pPr>
            <a:lvl7pPr lvl="6" algn="ctr" rtl="0">
              <a:buNone/>
              <a:defRPr sz="1300">
                <a:solidFill>
                  <a:schemeClr val="lt1"/>
                </a:solidFill>
                <a:latin typeface="Satisfy"/>
                <a:ea typeface="Satisfy"/>
                <a:cs typeface="Satisfy"/>
                <a:sym typeface="Satisfy"/>
              </a:defRPr>
            </a:lvl7pPr>
            <a:lvl8pPr lvl="7" algn="ctr" rtl="0">
              <a:buNone/>
              <a:defRPr sz="1300">
                <a:solidFill>
                  <a:schemeClr val="lt1"/>
                </a:solidFill>
                <a:latin typeface="Satisfy"/>
                <a:ea typeface="Satisfy"/>
                <a:cs typeface="Satisfy"/>
                <a:sym typeface="Satisfy"/>
              </a:defRPr>
            </a:lvl8pPr>
            <a:lvl9pPr lvl="8" algn="ctr" rtl="0">
              <a:buNone/>
              <a:defRPr sz="1300">
                <a:solidFill>
                  <a:schemeClr val="lt1"/>
                </a:solidFill>
                <a:latin typeface="Satisfy"/>
                <a:ea typeface="Satisfy"/>
                <a:cs typeface="Satisfy"/>
                <a:sym typeface="Satisf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936843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8" r:id="rId6"/>
    <p:sldLayoutId id="2147483669" r:id="rId7"/>
    <p:sldLayoutId id="2147483670"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32082"/>
            <a:ext cx="9141714" cy="1234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2189" y="213132"/>
            <a:ext cx="7338060" cy="11315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189" y="1508760"/>
            <a:ext cx="7338060" cy="31546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1699" y="4817141"/>
            <a:ext cx="2250671" cy="273844"/>
          </a:xfrm>
          <a:prstGeom prst="rect">
            <a:avLst/>
          </a:prstGeom>
        </p:spPr>
        <p:txBody>
          <a:bodyPr vert="horz" lIns="91440" tIns="45720" rIns="45720" bIns="45720" rtlCol="0" anchor="ctr"/>
          <a:lstStyle>
            <a:lvl1pPr algn="l">
              <a:defRPr sz="788">
                <a:solidFill>
                  <a:schemeClr val="tx1"/>
                </a:solidFill>
              </a:defRPr>
            </a:lvl1pPr>
          </a:lstStyle>
          <a:p>
            <a:fld id="{1D8BD707-D9CF-40AE-B4C6-C98DA3205C09}" type="datetimeFigureOut">
              <a:rPr lang="en-US" smtClean="0"/>
              <a:pPr/>
              <a:t>19-Jul-24</a:t>
            </a:fld>
            <a:endParaRPr lang="en-US"/>
          </a:p>
        </p:txBody>
      </p:sp>
      <p:sp>
        <p:nvSpPr>
          <p:cNvPr id="5" name="Footer Placeholder 4"/>
          <p:cNvSpPr>
            <a:spLocks noGrp="1"/>
          </p:cNvSpPr>
          <p:nvPr>
            <p:ph type="ftr" sz="quarter" idx="3"/>
          </p:nvPr>
        </p:nvSpPr>
        <p:spPr>
          <a:xfrm>
            <a:off x="4197353" y="4817141"/>
            <a:ext cx="3783330" cy="273844"/>
          </a:xfrm>
          <a:prstGeom prst="rect">
            <a:avLst/>
          </a:prstGeom>
        </p:spPr>
        <p:txBody>
          <a:bodyPr vert="horz" lIns="91440" tIns="45720" rIns="91440" bIns="45720" rtlCol="0" anchor="ctr"/>
          <a:lstStyle>
            <a:lvl1pPr algn="r">
              <a:defRPr sz="788">
                <a:solidFill>
                  <a:schemeClr val="tx1"/>
                </a:solidFill>
              </a:defRPr>
            </a:lvl1pPr>
          </a:lstStyle>
          <a:p>
            <a:endParaRPr lang="en-US"/>
          </a:p>
        </p:txBody>
      </p:sp>
      <p:sp>
        <p:nvSpPr>
          <p:cNvPr id="6" name="Slide Number Placeholder 5"/>
          <p:cNvSpPr>
            <a:spLocks noGrp="1"/>
          </p:cNvSpPr>
          <p:nvPr>
            <p:ph type="sldNum" sz="quarter" idx="4"/>
          </p:nvPr>
        </p:nvSpPr>
        <p:spPr>
          <a:xfrm>
            <a:off x="7994195" y="4817141"/>
            <a:ext cx="709698" cy="273844"/>
          </a:xfrm>
          <a:prstGeom prst="rect">
            <a:avLst/>
          </a:prstGeom>
        </p:spPr>
        <p:txBody>
          <a:bodyPr vert="horz" lIns="45720" tIns="45720" rIns="91440" bIns="45720" rtlCol="0" anchor="ctr"/>
          <a:lstStyle>
            <a:lvl1pPr algn="l">
              <a:defRPr sz="900" b="0">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9375032"/>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85000"/>
        </a:lnSpc>
        <a:spcBef>
          <a:spcPct val="0"/>
        </a:spcBef>
        <a:buNone/>
        <a:defRPr sz="3000" kern="1200" cap="all" baseline="0">
          <a:solidFill>
            <a:schemeClr val="bg2"/>
          </a:solidFill>
          <a:latin typeface="+mj-lt"/>
          <a:ea typeface="+mj-ea"/>
          <a:cs typeface="+mj-cs"/>
        </a:defRPr>
      </a:lvl1pPr>
    </p:titleStyle>
    <p:body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5551">
            <a:off x="7357075" y="4011919"/>
            <a:ext cx="1373293" cy="77762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54509">
            <a:off x="1770306" y="4392451"/>
            <a:ext cx="507975" cy="44794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5982851" y="4270605"/>
            <a:ext cx="472691" cy="453783"/>
          </a:xfrm>
          <a:prstGeom prst="rect">
            <a:avLst/>
          </a:prstGeom>
        </p:spPr>
      </p:pic>
      <p:sp>
        <p:nvSpPr>
          <p:cNvPr id="16" name="Hộp Văn bản 15">
            <a:extLst>
              <a:ext uri="{FF2B5EF4-FFF2-40B4-BE49-F238E27FC236}">
                <a16:creationId xmlns:a16="http://schemas.microsoft.com/office/drawing/2014/main" id="{CB4BD436-DE46-5696-2B9B-DBBBBCFA5A01}"/>
              </a:ext>
            </a:extLst>
          </p:cNvPr>
          <p:cNvSpPr txBox="1"/>
          <p:nvPr/>
        </p:nvSpPr>
        <p:spPr>
          <a:xfrm>
            <a:off x="1185721" y="1352550"/>
            <a:ext cx="6858000" cy="1824923"/>
          </a:xfrm>
          <a:prstGeom prst="rect">
            <a:avLst/>
          </a:prstGeom>
          <a:noFill/>
        </p:spPr>
        <p:txBody>
          <a:bodyPr wrap="square" rtlCol="0">
            <a:spAutoFit/>
          </a:bodyPr>
          <a:lstStyle/>
          <a:p>
            <a:pPr algn="ctr">
              <a:lnSpc>
                <a:spcPct val="150000"/>
              </a:lnSpc>
            </a:pPr>
            <a:r>
              <a:rPr lang="en-US" sz="4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FF9900"/>
            </a:gs>
          </a:gsLst>
          <a:path path="circle">
            <a:fillToRect l="50000" t="50000" r="50000" b="50000"/>
          </a:path>
          <a:tileRect/>
        </a:gradFill>
        <a:effectLst/>
      </p:bgPr>
    </p:bg>
    <p:spTree>
      <p:nvGrpSpPr>
        <p:cNvPr id="1" name="Shape 1146"/>
        <p:cNvGrpSpPr/>
        <p:nvPr/>
      </p:nvGrpSpPr>
      <p:grpSpPr>
        <a:xfrm>
          <a:off x="0" y="0"/>
          <a:ext cx="0" cy="0"/>
          <a:chOff x="0" y="0"/>
          <a:chExt cx="0" cy="0"/>
        </a:xfrm>
      </p:grpSpPr>
      <p:grpSp>
        <p:nvGrpSpPr>
          <p:cNvPr id="17" name="Group 16">
            <a:extLst>
              <a:ext uri="{FF2B5EF4-FFF2-40B4-BE49-F238E27FC236}">
                <a16:creationId xmlns:a16="http://schemas.microsoft.com/office/drawing/2014/main" id="{75D34022-EC47-450A-8B2D-3FEA5D2C16A3}"/>
              </a:ext>
            </a:extLst>
          </p:cNvPr>
          <p:cNvGrpSpPr/>
          <p:nvPr/>
        </p:nvGrpSpPr>
        <p:grpSpPr>
          <a:xfrm>
            <a:off x="390057" y="514350"/>
            <a:ext cx="8363886" cy="2988971"/>
            <a:chOff x="722963" y="2534038"/>
            <a:chExt cx="16727771" cy="5977941"/>
          </a:xfrm>
        </p:grpSpPr>
        <p:sp>
          <p:nvSpPr>
            <p:cNvPr id="18" name="Rectangle: Rounded Corners 17">
              <a:extLst>
                <a:ext uri="{FF2B5EF4-FFF2-40B4-BE49-F238E27FC236}">
                  <a16:creationId xmlns:a16="http://schemas.microsoft.com/office/drawing/2014/main" id="{B05EBAB9-A297-425C-8F6B-9F10D072EEEF}"/>
                </a:ext>
              </a:extLst>
            </p:cNvPr>
            <p:cNvSpPr/>
            <p:nvPr/>
          </p:nvSpPr>
          <p:spPr>
            <a:xfrm>
              <a:off x="722963" y="3635179"/>
              <a:ext cx="16727771" cy="4876800"/>
            </a:xfrm>
            <a:prstGeom prst="roundRect">
              <a:avLst>
                <a:gd name="adj" fmla="val 72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9" name="Oval 18">
              <a:extLst>
                <a:ext uri="{FF2B5EF4-FFF2-40B4-BE49-F238E27FC236}">
                  <a16:creationId xmlns:a16="http://schemas.microsoft.com/office/drawing/2014/main" id="{8A4AFB5D-3B2D-49A7-99AE-DBC249590FAE}"/>
                </a:ext>
              </a:extLst>
            </p:cNvPr>
            <p:cNvSpPr/>
            <p:nvPr/>
          </p:nvSpPr>
          <p:spPr>
            <a:xfrm>
              <a:off x="8045227" y="2534038"/>
              <a:ext cx="2083242" cy="2083242"/>
            </a:xfrm>
            <a:prstGeom prst="ellipse">
              <a:avLst/>
            </a:prstGeom>
            <a:solidFill>
              <a:srgbClr val="40849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white"/>
                  </a:solidFill>
                  <a:latin typeface="Arial" panose="020B0604020202020204" pitchFamily="34" charset="0"/>
                  <a:cs typeface="Arial" panose="020B0604020202020204" pitchFamily="34" charset="0"/>
                </a:rPr>
                <a:t>II</a:t>
              </a:r>
            </a:p>
          </p:txBody>
        </p:sp>
        <p:sp>
          <p:nvSpPr>
            <p:cNvPr id="20" name="TextBox 19">
              <a:extLst>
                <a:ext uri="{FF2B5EF4-FFF2-40B4-BE49-F238E27FC236}">
                  <a16:creationId xmlns:a16="http://schemas.microsoft.com/office/drawing/2014/main" id="{47F78E93-6757-4670-A28C-702A3734E423}"/>
                </a:ext>
              </a:extLst>
            </p:cNvPr>
            <p:cNvSpPr txBox="1"/>
            <p:nvPr/>
          </p:nvSpPr>
          <p:spPr>
            <a:xfrm>
              <a:off x="1487091" y="4713100"/>
              <a:ext cx="15313819" cy="3216649"/>
            </a:xfrm>
            <a:prstGeom prst="rect">
              <a:avLst/>
            </a:prstGeom>
            <a:noFill/>
          </p:spPr>
          <p:txBody>
            <a:bodyPr wrap="square">
              <a:spAutoFit/>
            </a:bodyPr>
            <a:lstStyle/>
            <a:p>
              <a:pPr algn="ctr">
                <a:lnSpc>
                  <a:spcPct val="150000"/>
                </a:lnSpc>
                <a:defRPr/>
              </a:pPr>
              <a:r>
                <a:rPr lang="en-US" sz="3500" b="1">
                  <a:solidFill>
                    <a:srgbClr val="C00000"/>
                  </a:solidFill>
                  <a:latin typeface="Arial" panose="020B0604020202020204" pitchFamily="34" charset="0"/>
                  <a:cs typeface="Arial" panose="020B0604020202020204" pitchFamily="34" charset="0"/>
                </a:rPr>
                <a:t>MỘT SỐ NGÀNH NGHỀ LIÊN QUAN ĐẾN CHẾ BIẾN THỰC PHẨM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31CF55BF-03D8-01A8-CB80-2C7659D0B63D}"/>
              </a:ext>
            </a:extLst>
          </p:cNvPr>
          <p:cNvCxnSpPr/>
          <p:nvPr/>
        </p:nvCxnSpPr>
        <p:spPr>
          <a:xfrm>
            <a:off x="-266700" y="4895850"/>
            <a:ext cx="9601200" cy="0"/>
          </a:xfrm>
          <a:prstGeom prst="line">
            <a:avLst/>
          </a:prstGeom>
          <a:ln w="38100">
            <a:solidFill>
              <a:srgbClr val="40849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D87E25F-140B-3F88-6120-7D0644F6936B}"/>
              </a:ext>
            </a:extLst>
          </p:cNvPr>
          <p:cNvSpPr txBox="1"/>
          <p:nvPr/>
        </p:nvSpPr>
        <p:spPr>
          <a:xfrm>
            <a:off x="609600" y="645653"/>
            <a:ext cx="44958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1. Thợ chế biến thực phẩm</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762000" y="1276350"/>
            <a:ext cx="8140638" cy="3047996"/>
            <a:chOff x="1833940" y="1452958"/>
            <a:chExt cx="5493114" cy="6520772"/>
          </a:xfrm>
        </p:grpSpPr>
        <p:sp>
          <p:nvSpPr>
            <p:cNvPr id="6" name="TextBox 5">
              <a:extLst>
                <a:ext uri="{FF2B5EF4-FFF2-40B4-BE49-F238E27FC236}">
                  <a16:creationId xmlns:a16="http://schemas.microsoft.com/office/drawing/2014/main" id="{7F1672BE-8A63-A2BB-94E0-53415CC511D8}"/>
                </a:ext>
              </a:extLst>
            </p:cNvPr>
            <p:cNvSpPr txBox="1"/>
            <p:nvPr/>
          </p:nvSpPr>
          <p:spPr>
            <a:xfrm>
              <a:off x="2238587" y="2375666"/>
              <a:ext cx="4838949" cy="5013931"/>
            </a:xfrm>
            <a:prstGeom prst="rect">
              <a:avLst/>
            </a:prstGeom>
            <a:noFill/>
          </p:spPr>
          <p:txBody>
            <a:bodyPr wrap="square" rtlCol="0">
              <a:spAutoFit/>
            </a:bodyPr>
            <a:lstStyle/>
            <a:p>
              <a:pPr marL="371475" indent="-371475" algn="just">
                <a:lnSpc>
                  <a:spcPct val="150000"/>
                </a:lnSpc>
                <a:buFontTx/>
                <a:buAutoNum type="arabicPeriod"/>
                <a:defRPr/>
              </a:pPr>
              <a:r>
                <a:rPr lang="en-US" sz="2000" b="1" i="1">
                  <a:latin typeface="Arial" panose="020B0604020202020204" pitchFamily="34" charset="0"/>
                  <a:cs typeface="Arial" panose="020B0604020202020204" pitchFamily="34" charset="0"/>
                </a:rPr>
                <a:t>Có nhận định rằng, thợ chế biến thực phẩm là ng</a:t>
              </a:r>
              <a:r>
                <a:rPr lang="vi-VN" sz="2000" b="1" i="1">
                  <a:latin typeface="Arial" panose="020B0604020202020204" pitchFamily="34" charset="0"/>
                  <a:cs typeface="Arial" panose="020B0604020202020204" pitchFamily="34" charset="0"/>
                </a:rPr>
                <a:t>ư</a:t>
              </a:r>
              <a:r>
                <a:rPr lang="en-US" sz="2000" b="1" i="1">
                  <a:latin typeface="Arial" panose="020B0604020202020204" pitchFamily="34" charset="0"/>
                  <a:cs typeface="Arial" panose="020B0604020202020204" pitchFamily="34" charset="0"/>
                </a:rPr>
                <a:t>ời nấu ăn. Theo em, nhận định đó đúng hay sai ? Tại sao?</a:t>
              </a:r>
            </a:p>
            <a:p>
              <a:pPr marL="371475" indent="-371475" algn="just">
                <a:lnSpc>
                  <a:spcPct val="150000"/>
                </a:lnSpc>
                <a:buFontTx/>
                <a:buAutoNum type="arabicPeriod"/>
                <a:defRPr/>
              </a:pPr>
              <a:r>
                <a:rPr lang="en-US" sz="2000" b="1" i="1">
                  <a:latin typeface="Arial" panose="020B0604020202020204" pitchFamily="34" charset="0"/>
                  <a:cs typeface="Arial" panose="020B0604020202020204" pitchFamily="34" charset="0"/>
                </a:rPr>
                <a:t>Để thực hiện tốt công việc của mình, thợ chế biến thực phẩm p</a:t>
              </a:r>
              <a:endParaRPr lang="en-US" sz="2000" b="1">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59DFBE62-9161-44CB-8D96-67067A6EE6D6}"/>
                </a:ext>
              </a:extLst>
            </p:cNvPr>
            <p:cNvSpPr/>
            <p:nvPr/>
          </p:nvSpPr>
          <p:spPr>
            <a:xfrm>
              <a:off x="1833940" y="1452958"/>
              <a:ext cx="5493114" cy="6520772"/>
            </a:xfrm>
            <a:prstGeom prst="roundRect">
              <a:avLst>
                <a:gd name="adj" fmla="val 8835"/>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4" name="TextBox 23">
              <a:extLst>
                <a:ext uri="{FF2B5EF4-FFF2-40B4-BE49-F238E27FC236}">
                  <a16:creationId xmlns:a16="http://schemas.microsoft.com/office/drawing/2014/main" id="{1C54E31B-7FD1-4875-B44C-0B0A2A1C135F}"/>
                </a:ext>
              </a:extLst>
            </p:cNvPr>
            <p:cNvSpPr txBox="1"/>
            <p:nvPr/>
          </p:nvSpPr>
          <p:spPr>
            <a:xfrm>
              <a:off x="2127688" y="2286638"/>
              <a:ext cx="4905619" cy="5263512"/>
            </a:xfrm>
            <a:prstGeom prst="rect">
              <a:avLst/>
            </a:prstGeom>
            <a:noFill/>
          </p:spPr>
          <p:txBody>
            <a:bodyPr wrap="square" rtlCol="0">
              <a:spAutoFit/>
            </a:bodyPr>
            <a:lstStyle/>
            <a:p>
              <a:pPr marL="371475" indent="-371475" algn="just">
                <a:lnSpc>
                  <a:spcPct val="150000"/>
                </a:lnSpc>
                <a:buFontTx/>
                <a:buAutoNum type="arabicPeriod"/>
                <a:defRPr/>
              </a:pPr>
              <a:r>
                <a:rPr lang="en-US" sz="2000" b="1" i="1">
                  <a:latin typeface="Arial" panose="020B0604020202020204" pitchFamily="34" charset="0"/>
                  <a:cs typeface="Arial" panose="020B0604020202020204" pitchFamily="34" charset="0"/>
                </a:rPr>
                <a:t>Có nhận định rằng, thợ chế biến thực phẩm là ng</a:t>
              </a:r>
              <a:r>
                <a:rPr lang="vi-VN" sz="2000" b="1" i="1">
                  <a:latin typeface="Arial" panose="020B0604020202020204" pitchFamily="34" charset="0"/>
                  <a:cs typeface="Arial" panose="020B0604020202020204" pitchFamily="34" charset="0"/>
                </a:rPr>
                <a:t>ư</a:t>
              </a:r>
              <a:r>
                <a:rPr lang="en-US" sz="2000" b="1" i="1">
                  <a:latin typeface="Arial" panose="020B0604020202020204" pitchFamily="34" charset="0"/>
                  <a:cs typeface="Arial" panose="020B0604020202020204" pitchFamily="34" charset="0"/>
                </a:rPr>
                <a:t>ời nấu ăn. Theo em, nhận định đó đúng hay sai ? Tại sao?</a:t>
              </a:r>
            </a:p>
            <a:p>
              <a:pPr marL="371475" indent="-371475" algn="just">
                <a:lnSpc>
                  <a:spcPct val="150000"/>
                </a:lnSpc>
                <a:buFontTx/>
                <a:buAutoNum type="arabicPeriod"/>
                <a:defRPr/>
              </a:pPr>
              <a:r>
                <a:rPr lang="en-US" sz="2000" b="1" i="1">
                  <a:latin typeface="Arial" panose="020B0604020202020204" pitchFamily="34" charset="0"/>
                  <a:cs typeface="Arial" panose="020B0604020202020204" pitchFamily="34" charset="0"/>
                </a:rPr>
                <a:t>Để thực hiện tốt công việc của mình, thợ chế biến thực phẩm phải chú trọng phát triển những năng lực và phẩm chất gì?</a:t>
              </a:r>
              <a:endParaRPr lang="en-US" sz="2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753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9A307D7-29A5-4754-B061-BD771B4E0914}"/>
              </a:ext>
            </a:extLst>
          </p:cNvPr>
          <p:cNvSpPr/>
          <p:nvPr/>
        </p:nvSpPr>
        <p:spPr>
          <a:xfrm>
            <a:off x="914400" y="1282457"/>
            <a:ext cx="7400788" cy="3615607"/>
          </a:xfrm>
          <a:prstGeom prst="roundRect">
            <a:avLst>
              <a:gd name="adj" fmla="val 8835"/>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cxnSp>
        <p:nvCxnSpPr>
          <p:cNvPr id="35" name="Straight Connector 34">
            <a:extLst>
              <a:ext uri="{FF2B5EF4-FFF2-40B4-BE49-F238E27FC236}">
                <a16:creationId xmlns:a16="http://schemas.microsoft.com/office/drawing/2014/main" id="{31CF55BF-03D8-01A8-CB80-2C7659D0B63D}"/>
              </a:ext>
            </a:extLst>
          </p:cNvPr>
          <p:cNvCxnSpPr/>
          <p:nvPr/>
        </p:nvCxnSpPr>
        <p:spPr>
          <a:xfrm>
            <a:off x="-266700" y="4895850"/>
            <a:ext cx="9601200" cy="0"/>
          </a:xfrm>
          <a:prstGeom prst="line">
            <a:avLst/>
          </a:prstGeom>
          <a:ln w="38100">
            <a:solidFill>
              <a:srgbClr val="40849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D87E25F-140B-3F88-6120-7D0644F6936B}"/>
              </a:ext>
            </a:extLst>
          </p:cNvPr>
          <p:cNvSpPr txBox="1"/>
          <p:nvPr/>
        </p:nvSpPr>
        <p:spPr>
          <a:xfrm>
            <a:off x="609600" y="232455"/>
            <a:ext cx="4495800" cy="461665"/>
          </a:xfrm>
          <a:prstGeom prst="rect">
            <a:avLst/>
          </a:prstGeom>
          <a:noFill/>
        </p:spPr>
        <p:txBody>
          <a:bodyPr wrap="square" rtlCol="0">
            <a:spAutoFit/>
          </a:bodyPr>
          <a:lstStyle/>
          <a:p>
            <a:pPr>
              <a:defRPr/>
            </a:pPr>
            <a:r>
              <a:rPr lang="en-US" sz="2400" b="1">
                <a:solidFill>
                  <a:srgbClr val="4BACC6">
                    <a:lumMod val="75000"/>
                  </a:srgbClr>
                </a:solidFill>
                <a:latin typeface="Arial" panose="020B0604020202020204" pitchFamily="34" charset="0"/>
                <a:cs typeface="Arial" panose="020B0604020202020204" pitchFamily="34" charset="0"/>
              </a:rPr>
              <a:t>1. Thợ chế biến thực phẩm</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401436" y="628727"/>
            <a:ext cx="7828164" cy="3924223"/>
            <a:chOff x="206181" y="1884456"/>
            <a:chExt cx="5938826" cy="8611494"/>
          </a:xfrm>
          <a:no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206181" y="2299203"/>
              <a:ext cx="5938826" cy="8196747"/>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740452" y="1884456"/>
              <a:ext cx="4870284" cy="1090631"/>
            </a:xfrm>
            <a:prstGeom prst="rect">
              <a:avLst/>
            </a:prstGeom>
            <a:grpFill/>
          </p:spPr>
          <p:txBody>
            <a:bodyPr wrap="square" rtlCol="0">
              <a:spAutoFit/>
            </a:bodyPr>
            <a:lstStyle/>
            <a:p>
              <a:pPr marL="285750" indent="-285750" algn="just">
                <a:lnSpc>
                  <a:spcPct val="150000"/>
                </a:lnSpc>
                <a:buFont typeface="Wingdings" panose="05000000000000000000" pitchFamily="2" charset="2"/>
                <a:buChar char="v"/>
              </a:pPr>
              <a:r>
                <a:rPr lang="en-US" sz="2000" b="1">
                  <a:solidFill>
                    <a:srgbClr val="C00000"/>
                  </a:solidFill>
                  <a:latin typeface="Arial" panose="020B0604020202020204" pitchFamily="34" charset="0"/>
                  <a:cs typeface="Arial" panose="020B0604020202020204" pitchFamily="34" charset="0"/>
                </a:rPr>
                <a:t>Yêu cầu đối với người lao động:</a:t>
              </a:r>
            </a:p>
          </p:txBody>
        </p:sp>
      </p:grpSp>
      <p:sp>
        <p:nvSpPr>
          <p:cNvPr id="14" name="TextBox 13">
            <a:extLst>
              <a:ext uri="{FF2B5EF4-FFF2-40B4-BE49-F238E27FC236}">
                <a16:creationId xmlns:a16="http://schemas.microsoft.com/office/drawing/2014/main" id="{8F27F461-2411-4D42-8F72-D5795A8E5579}"/>
              </a:ext>
            </a:extLst>
          </p:cNvPr>
          <p:cNvSpPr txBox="1"/>
          <p:nvPr/>
        </p:nvSpPr>
        <p:spPr>
          <a:xfrm>
            <a:off x="1185234" y="1442699"/>
            <a:ext cx="6658691" cy="3266985"/>
          </a:xfrm>
          <a:prstGeom prst="rect">
            <a:avLst/>
          </a:prstGeom>
          <a:noFill/>
        </p:spPr>
        <p:txBody>
          <a:bodyPr wrap="square" rtlCol="0">
            <a:spAutoFit/>
          </a:bodyPr>
          <a:lstStyle/>
          <a:p>
            <a:pPr marL="228600" indent="-228600" algn="just">
              <a:lnSpc>
                <a:spcPct val="150000"/>
              </a:lnSpc>
              <a:buFont typeface="Times New Roman" panose="02020603050405020304" pitchFamily="18" charset="0"/>
              <a:buChar char="‒"/>
            </a:pPr>
            <a:r>
              <a:rPr lang="vi-VN" sz="2000" b="1">
                <a:latin typeface="Arial" panose="020B0604020202020204" pitchFamily="34" charset="0"/>
                <a:cs typeface="Arial" panose="020B0604020202020204" pitchFamily="34" charset="0"/>
              </a:rPr>
              <a:t>Kiến thức: </a:t>
            </a:r>
            <a:r>
              <a:rPr lang="vi-VN" sz="2000">
                <a:latin typeface="Arial" panose="020B0604020202020204" pitchFamily="34" charset="0"/>
                <a:cs typeface="Arial" panose="020B0604020202020204" pitchFamily="34" charset="0"/>
              </a:rPr>
              <a:t>kiến thức cơ bản về các loại thực phẩm, máy móc, dụng cụ liên quan,...; các yêu cầu cụ thể trong an toàn vệ sinh thực phẩm, an toàn lao động,...</a:t>
            </a:r>
            <a:endParaRPr lang="en-US" sz="2000">
              <a:latin typeface="Arial" panose="020B0604020202020204" pitchFamily="34" charset="0"/>
              <a:cs typeface="Arial" panose="020B0604020202020204" pitchFamily="34" charset="0"/>
            </a:endParaRPr>
          </a:p>
          <a:p>
            <a:pPr marL="228600" indent="-228600" algn="just">
              <a:lnSpc>
                <a:spcPct val="150000"/>
              </a:lnSpc>
              <a:buFont typeface="Times New Roman" panose="02020603050405020304" pitchFamily="18" charset="0"/>
              <a:buChar char="‒"/>
            </a:pPr>
            <a:r>
              <a:rPr lang="en-US" sz="2000" b="1">
                <a:latin typeface="Arial" panose="020B0604020202020204" pitchFamily="34" charset="0"/>
                <a:cs typeface="Arial" panose="020B0604020202020204" pitchFamily="34" charset="0"/>
              </a:rPr>
              <a:t>K</a:t>
            </a:r>
            <a:r>
              <a:rPr lang="vi-VN" sz="2000" b="1">
                <a:latin typeface="Arial" panose="020B0604020202020204" pitchFamily="34" charset="0"/>
                <a:cs typeface="Arial" panose="020B0604020202020204" pitchFamily="34" charset="0"/>
              </a:rPr>
              <a:t>ĩ năng</a:t>
            </a:r>
            <a:r>
              <a:rPr lang="vi-VN" sz="2000">
                <a:latin typeface="Arial" panose="020B0604020202020204" pitchFamily="34" charset="0"/>
                <a:cs typeface="Arial" panose="020B0604020202020204" pitchFamily="34" charset="0"/>
              </a:rPr>
              <a:t>: chế biến các loại thực phẩm như thịt, cá, thuỷ sản, thực phẩm đông lạnh,…</a:t>
            </a:r>
            <a:endParaRPr lang="en-US" sz="2000">
              <a:latin typeface="Arial" panose="020B0604020202020204" pitchFamily="34" charset="0"/>
              <a:cs typeface="Arial" panose="020B0604020202020204" pitchFamily="34" charset="0"/>
            </a:endParaRPr>
          </a:p>
          <a:p>
            <a:pPr marL="228600" indent="-228600" algn="just">
              <a:lnSpc>
                <a:spcPct val="150000"/>
              </a:lnSpc>
              <a:buFont typeface="Times New Roman" panose="02020603050405020304" pitchFamily="18" charset="0"/>
              <a:buChar char="‒"/>
            </a:pPr>
            <a:r>
              <a:rPr lang="vi-VN" sz="2000" b="1">
                <a:latin typeface="Arial" panose="020B0604020202020204" pitchFamily="34" charset="0"/>
                <a:cs typeface="Arial" panose="020B0604020202020204" pitchFamily="34" charset="0"/>
              </a:rPr>
              <a:t>Phẩm chất: </a:t>
            </a:r>
            <a:r>
              <a:rPr lang="vi-VN" sz="2000">
                <a:latin typeface="Arial" panose="020B0604020202020204" pitchFamily="34" charset="0"/>
                <a:cs typeface="Arial" panose="020B0604020202020204" pitchFamily="34" charset="0"/>
              </a:rPr>
              <a:t>tỉ mỉ, cận thận trong quá trình làm việc,...; chịu khó, ham học, cầu tiến trong chuyên môn,..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91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7E25F-140B-3F88-6120-7D0644F6936B}"/>
              </a:ext>
            </a:extLst>
          </p:cNvPr>
          <p:cNvSpPr txBox="1"/>
          <p:nvPr/>
        </p:nvSpPr>
        <p:spPr>
          <a:xfrm>
            <a:off x="381000" y="597156"/>
            <a:ext cx="58293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2. Thợ vận hành sản xuất thực phẩm</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685800" y="1352550"/>
            <a:ext cx="4532925" cy="3107048"/>
            <a:chOff x="1395817" y="3764517"/>
            <a:chExt cx="8283619" cy="6019792"/>
          </a:xfrm>
        </p:grpSpPr>
        <p:sp>
          <p:nvSpPr>
            <p:cNvPr id="7" name="Rectangle: Rounded Corners 6">
              <a:extLst>
                <a:ext uri="{FF2B5EF4-FFF2-40B4-BE49-F238E27FC236}">
                  <a16:creationId xmlns:a16="http://schemas.microsoft.com/office/drawing/2014/main" id="{7E73A33A-0017-91CB-BC1D-9B4FEC916BFE}"/>
                </a:ext>
              </a:extLst>
            </p:cNvPr>
            <p:cNvSpPr/>
            <p:nvPr/>
          </p:nvSpPr>
          <p:spPr>
            <a:xfrm>
              <a:off x="1395817" y="3764517"/>
              <a:ext cx="8283619" cy="6019792"/>
            </a:xfrm>
            <a:prstGeom prst="roundRect">
              <a:avLst>
                <a:gd name="adj" fmla="val 883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1713198" y="3949948"/>
              <a:ext cx="7409236" cy="5390483"/>
            </a:xfrm>
            <a:prstGeom prst="rect">
              <a:avLst/>
            </a:prstGeom>
            <a:noFill/>
          </p:spPr>
          <p:txBody>
            <a:bodyPr wrap="square" rtlCol="0">
              <a:spAutoFit/>
            </a:bodyPr>
            <a:lstStyle/>
            <a:p>
              <a:pPr algn="just">
                <a:lnSpc>
                  <a:spcPct val="150000"/>
                </a:lnSpc>
                <a:defRPr/>
              </a:pPr>
              <a:r>
                <a:rPr lang="en-US" sz="1900" i="1">
                  <a:solidFill>
                    <a:srgbClr val="C00000"/>
                  </a:solidFill>
                  <a:latin typeface="Arial" panose="020B0604020202020204" pitchFamily="34" charset="0"/>
                  <a:cs typeface="Arial" panose="020B0604020202020204" pitchFamily="34" charset="0"/>
                </a:rPr>
                <a:t>Đọc thông tin trong sách giáo khoa và thực hiện yêu cầu: </a:t>
              </a: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Cho biết vận hành, sản xuất thực phẩm là gì? Nêu các năng lực và phẩm chất cần có của thợ vận hành sản xuất thực phẩm ?</a:t>
              </a:r>
              <a:endParaRPr lang="en-US" sz="2000">
                <a:solidFill>
                  <a:prstClr val="black"/>
                </a:solidFill>
                <a:latin typeface="Arial" panose="020B0604020202020204" pitchFamily="34" charset="0"/>
                <a:cs typeface="Arial" panose="020B0604020202020204" pitchFamily="34" charset="0"/>
              </a:endParaRPr>
            </a:p>
          </p:txBody>
        </p:sp>
      </p:grpSp>
      <p:sp>
        <p:nvSpPr>
          <p:cNvPr id="13" name="Freeform 46">
            <a:extLst>
              <a:ext uri="{FF2B5EF4-FFF2-40B4-BE49-F238E27FC236}">
                <a16:creationId xmlns:a16="http://schemas.microsoft.com/office/drawing/2014/main" id="{61722BF0-65F4-49B7-85CA-F3A74E559602}"/>
              </a:ext>
            </a:extLst>
          </p:cNvPr>
          <p:cNvSpPr/>
          <p:nvPr/>
        </p:nvSpPr>
        <p:spPr>
          <a:xfrm flipH="1">
            <a:off x="8508590" y="1283393"/>
            <a:ext cx="1011451" cy="1073158"/>
          </a:xfrm>
          <a:custGeom>
            <a:avLst/>
            <a:gdLst/>
            <a:ahLst/>
            <a:cxnLst/>
            <a:rect l="l" t="t" r="r" b="b"/>
            <a:pathLst>
              <a:path w="2022902" h="2146315">
                <a:moveTo>
                  <a:pt x="2022902" y="0"/>
                </a:moveTo>
                <a:lnTo>
                  <a:pt x="0" y="0"/>
                </a:lnTo>
                <a:lnTo>
                  <a:pt x="0" y="2146315"/>
                </a:lnTo>
                <a:lnTo>
                  <a:pt x="2022902" y="2146315"/>
                </a:lnTo>
                <a:lnTo>
                  <a:pt x="202290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4">
            <a:extLst>
              <a:ext uri="{FF2B5EF4-FFF2-40B4-BE49-F238E27FC236}">
                <a16:creationId xmlns:a16="http://schemas.microsoft.com/office/drawing/2014/main" id="{6BFB7344-915E-4915-982D-2D61A14C0E02}"/>
              </a:ext>
            </a:extLst>
          </p:cNvPr>
          <p:cNvSpPr/>
          <p:nvPr/>
        </p:nvSpPr>
        <p:spPr>
          <a:xfrm flipH="1" flipV="1">
            <a:off x="8530573" y="2114550"/>
            <a:ext cx="1011451" cy="1073158"/>
          </a:xfrm>
          <a:custGeom>
            <a:avLst/>
            <a:gdLst/>
            <a:ahLst/>
            <a:cxnLst/>
            <a:rect l="l" t="t" r="r" b="b"/>
            <a:pathLst>
              <a:path w="2022902" h="2146315">
                <a:moveTo>
                  <a:pt x="2022902" y="2146315"/>
                </a:moveTo>
                <a:lnTo>
                  <a:pt x="0" y="2146315"/>
                </a:lnTo>
                <a:lnTo>
                  <a:pt x="0" y="0"/>
                </a:lnTo>
                <a:lnTo>
                  <a:pt x="2022902" y="0"/>
                </a:lnTo>
                <a:lnTo>
                  <a:pt x="2022902" y="2146315"/>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5" name="Picture 14">
            <a:extLst>
              <a:ext uri="{FF2B5EF4-FFF2-40B4-BE49-F238E27FC236}">
                <a16:creationId xmlns:a16="http://schemas.microsoft.com/office/drawing/2014/main" id="{643240B4-B4BE-4544-A6FC-13F2886A8817}"/>
              </a:ext>
            </a:extLst>
          </p:cNvPr>
          <p:cNvPicPr>
            <a:picLocks noChangeAspect="1"/>
          </p:cNvPicPr>
          <p:nvPr/>
        </p:nvPicPr>
        <p:blipFill>
          <a:blip r:embed="rId4"/>
          <a:stretch>
            <a:fillRect/>
          </a:stretch>
        </p:blipFill>
        <p:spPr>
          <a:xfrm>
            <a:off x="5555999" y="1283393"/>
            <a:ext cx="2974574" cy="3435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05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7E25F-140B-3F88-6120-7D0644F6936B}"/>
              </a:ext>
            </a:extLst>
          </p:cNvPr>
          <p:cNvSpPr txBox="1"/>
          <p:nvPr/>
        </p:nvSpPr>
        <p:spPr>
          <a:xfrm>
            <a:off x="304800" y="366091"/>
            <a:ext cx="58293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2. Thợ vận hành sản xuất thực phẩm</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723900" y="971550"/>
            <a:ext cx="7696200" cy="3810000"/>
            <a:chOff x="1655243" y="1907517"/>
            <a:chExt cx="8244146" cy="11061169"/>
          </a:xfrm>
          <a:solidFill>
            <a:schemeClr val="bg2"/>
          </a:solid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1655243" y="1907517"/>
              <a:ext cx="8244146" cy="11061169"/>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2039953" y="2388437"/>
              <a:ext cx="7474725" cy="5938893"/>
            </a:xfrm>
            <a:prstGeom prst="rect">
              <a:avLst/>
            </a:prstGeom>
            <a:grpFill/>
          </p:spPr>
          <p:txBody>
            <a:bodyPr wrap="square" rtlCol="0">
              <a:spAutoFit/>
            </a:bodyPr>
            <a:lstStyle/>
            <a:p>
              <a:pPr lvl="0" algn="just">
                <a:lnSpc>
                  <a:spcPct val="150000"/>
                </a:lnSpc>
                <a:defRPr/>
              </a:pPr>
              <a:r>
                <a:rPr lang="vi-VN" sz="2000"/>
                <a:t>Vận hành máy sản xuất thực phẩm là những công việc như thiết lập, vận hành, giám sát máy móc được dùng để giết mổ động vật, cắt thịt từ xác động vật hay nướng, nghiền, trộn, hun nhiệt, chế biến các loại thực phẩm,..</a:t>
              </a:r>
              <a:endParaRPr lang="en-US" sz="2000">
                <a:solidFill>
                  <a:prstClr val="black"/>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2A4DD605-315A-4250-BF0E-404BD7150234}"/>
              </a:ext>
            </a:extLst>
          </p:cNvPr>
          <p:cNvPicPr>
            <a:picLocks noChangeAspect="1"/>
          </p:cNvPicPr>
          <p:nvPr/>
        </p:nvPicPr>
        <p:blipFill>
          <a:blip r:embed="rId2"/>
          <a:stretch>
            <a:fillRect/>
          </a:stretch>
        </p:blipFill>
        <p:spPr>
          <a:xfrm>
            <a:off x="1471611" y="3128964"/>
            <a:ext cx="6200775" cy="1971675"/>
          </a:xfrm>
          <a:prstGeom prst="rect">
            <a:avLst/>
          </a:prstGeom>
        </p:spPr>
      </p:pic>
    </p:spTree>
    <p:extLst>
      <p:ext uri="{BB962C8B-B14F-4D97-AF65-F5344CB8AC3E}">
        <p14:creationId xmlns:p14="http://schemas.microsoft.com/office/powerpoint/2010/main" val="303017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9A307D7-29A5-4754-B061-BD771B4E0914}"/>
              </a:ext>
            </a:extLst>
          </p:cNvPr>
          <p:cNvSpPr/>
          <p:nvPr/>
        </p:nvSpPr>
        <p:spPr>
          <a:xfrm>
            <a:off x="493818" y="1179858"/>
            <a:ext cx="8531915" cy="3230775"/>
          </a:xfrm>
          <a:prstGeom prst="roundRect">
            <a:avLst>
              <a:gd name="adj" fmla="val 88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extBox 1">
            <a:extLst>
              <a:ext uri="{FF2B5EF4-FFF2-40B4-BE49-F238E27FC236}">
                <a16:creationId xmlns:a16="http://schemas.microsoft.com/office/drawing/2014/main" id="{7D87E25F-140B-3F88-6120-7D0644F6936B}"/>
              </a:ext>
            </a:extLst>
          </p:cNvPr>
          <p:cNvSpPr txBox="1"/>
          <p:nvPr/>
        </p:nvSpPr>
        <p:spPr>
          <a:xfrm>
            <a:off x="385107" y="136668"/>
            <a:ext cx="5642391" cy="461665"/>
          </a:xfrm>
          <a:prstGeom prst="rect">
            <a:avLst/>
          </a:prstGeom>
          <a:noFill/>
        </p:spPr>
        <p:txBody>
          <a:bodyPr wrap="square" rtlCol="0">
            <a:spAutoFit/>
          </a:bodyPr>
          <a:lstStyle/>
          <a:p>
            <a:pPr>
              <a:defRPr/>
            </a:pPr>
            <a:r>
              <a:rPr lang="en-US" sz="2400" b="1">
                <a:solidFill>
                  <a:srgbClr val="4BACC6">
                    <a:lumMod val="75000"/>
                  </a:srgbClr>
                </a:solidFill>
                <a:latin typeface="Arial" panose="020B0604020202020204" pitchFamily="34" charset="0"/>
                <a:cs typeface="Arial" panose="020B0604020202020204" pitchFamily="34" charset="0"/>
              </a:rPr>
              <a:t>2. Thợ vận hành sản xuất thực phẩm</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401436" y="566592"/>
            <a:ext cx="7828164" cy="3986358"/>
            <a:chOff x="206181" y="1748105"/>
            <a:chExt cx="5938826" cy="8747845"/>
          </a:xfrm>
          <a:no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206181" y="2299203"/>
              <a:ext cx="5938826" cy="8196747"/>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595341" y="1748105"/>
              <a:ext cx="4870284" cy="1090631"/>
            </a:xfrm>
            <a:prstGeom prst="rect">
              <a:avLst/>
            </a:prstGeom>
            <a:grpFill/>
          </p:spPr>
          <p:txBody>
            <a:bodyPr wrap="square" rtlCol="0">
              <a:spAutoFit/>
            </a:bodyPr>
            <a:lstStyle/>
            <a:p>
              <a:pPr marL="285750" indent="-285750" algn="just">
                <a:lnSpc>
                  <a:spcPct val="150000"/>
                </a:lnSpc>
                <a:buFont typeface="Wingdings" panose="05000000000000000000" pitchFamily="2" charset="2"/>
                <a:buChar char="v"/>
              </a:pPr>
              <a:r>
                <a:rPr lang="en-US" sz="2000" b="1">
                  <a:solidFill>
                    <a:srgbClr val="C00000"/>
                  </a:solidFill>
                  <a:latin typeface="Arial" panose="020B0604020202020204" pitchFamily="34" charset="0"/>
                  <a:cs typeface="Arial" panose="020B0604020202020204" pitchFamily="34" charset="0"/>
                </a:rPr>
                <a:t>Yêu cầu đối với người lao động:</a:t>
              </a:r>
            </a:p>
          </p:txBody>
        </p:sp>
      </p:grpSp>
      <p:sp>
        <p:nvSpPr>
          <p:cNvPr id="14" name="TextBox 13">
            <a:extLst>
              <a:ext uri="{FF2B5EF4-FFF2-40B4-BE49-F238E27FC236}">
                <a16:creationId xmlns:a16="http://schemas.microsoft.com/office/drawing/2014/main" id="{8F27F461-2411-4D42-8F72-D5795A8E5579}"/>
              </a:ext>
            </a:extLst>
          </p:cNvPr>
          <p:cNvSpPr txBox="1"/>
          <p:nvPr/>
        </p:nvSpPr>
        <p:spPr>
          <a:xfrm>
            <a:off x="587652" y="1399579"/>
            <a:ext cx="7828164" cy="915315"/>
          </a:xfrm>
          <a:prstGeom prst="rect">
            <a:avLst/>
          </a:prstGeom>
          <a:noFill/>
        </p:spPr>
        <p:txBody>
          <a:bodyPr wrap="square" rtlCol="0">
            <a:spAutoFit/>
          </a:bodyPr>
          <a:lstStyle/>
          <a:p>
            <a:pPr marL="228600" indent="-228600" algn="just">
              <a:lnSpc>
                <a:spcPct val="150000"/>
              </a:lnSpc>
              <a:buFont typeface="Times New Roman" panose="02020603050405020304" pitchFamily="18" charset="0"/>
              <a:buChar char="‒"/>
            </a:pPr>
            <a:r>
              <a:rPr lang="vi-VN" sz="1900" b="1">
                <a:latin typeface="Arial" panose="020B0604020202020204" pitchFamily="34" charset="0"/>
                <a:cs typeface="Arial" panose="020B0604020202020204" pitchFamily="34" charset="0"/>
              </a:rPr>
              <a:t>Kiến thức: </a:t>
            </a:r>
            <a:r>
              <a:rPr lang="en-US" sz="1900">
                <a:latin typeface="Arial" panose="020B0604020202020204" pitchFamily="34" charset="0"/>
                <a:cs typeface="Arial" panose="020B0604020202020204" pitchFamily="34" charset="0"/>
              </a:rPr>
              <a:t>am hiểu về nhiều thiết bị, máy móc; kiến thức về đặc điểm từng loại thực phẩm cho các thiết bị, máy móc,...</a:t>
            </a:r>
          </a:p>
        </p:txBody>
      </p:sp>
      <p:sp>
        <p:nvSpPr>
          <p:cNvPr id="15" name="TextBox 14">
            <a:extLst>
              <a:ext uri="{FF2B5EF4-FFF2-40B4-BE49-F238E27FC236}">
                <a16:creationId xmlns:a16="http://schemas.microsoft.com/office/drawing/2014/main" id="{805257DD-FC71-44E7-8689-9C0490D32DCA}"/>
              </a:ext>
            </a:extLst>
          </p:cNvPr>
          <p:cNvSpPr txBox="1"/>
          <p:nvPr/>
        </p:nvSpPr>
        <p:spPr>
          <a:xfrm>
            <a:off x="562095" y="3329571"/>
            <a:ext cx="7872651" cy="915315"/>
          </a:xfrm>
          <a:prstGeom prst="rect">
            <a:avLst/>
          </a:prstGeom>
          <a:noFill/>
        </p:spPr>
        <p:txBody>
          <a:bodyPr wrap="square" rtlCol="0">
            <a:spAutoFit/>
          </a:bodyPr>
          <a:lstStyle/>
          <a:p>
            <a:pPr marL="228600" indent="-228600" algn="just">
              <a:lnSpc>
                <a:spcPct val="150000"/>
              </a:lnSpc>
              <a:buFont typeface="Times New Roman" panose="02020603050405020304" pitchFamily="18" charset="0"/>
              <a:buChar char="‒"/>
            </a:pPr>
            <a:r>
              <a:rPr lang="vi-VN" sz="1900" b="1">
                <a:latin typeface="Arial" panose="020B0604020202020204" pitchFamily="34" charset="0"/>
                <a:cs typeface="Arial" panose="020B0604020202020204" pitchFamily="34" charset="0"/>
              </a:rPr>
              <a:t>Phẩm chất: </a:t>
            </a:r>
            <a:r>
              <a:rPr lang="en-US" sz="1900">
                <a:latin typeface="Arial" panose="020B0604020202020204" pitchFamily="34" charset="0"/>
                <a:cs typeface="Arial" panose="020B0604020202020204" pitchFamily="34" charset="0"/>
              </a:rPr>
              <a:t>tập trung, cẩn thận và tỉ mỉ trong quá trình làm việc,...; chịu khó, chăm chỉ, nỗ lực nâng cao chuyên môn,...</a:t>
            </a:r>
            <a:r>
              <a:rPr lang="vi-VN" sz="1900">
                <a:latin typeface="Arial" panose="020B0604020202020204" pitchFamily="34" charset="0"/>
                <a:cs typeface="Arial" panose="020B0604020202020204" pitchFamily="34" charset="0"/>
              </a:rPr>
              <a:t>,..</a:t>
            </a:r>
            <a:endParaRPr lang="en-US" sz="19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0ADBED9-CC3D-4055-9FAE-B88AB0B5222C}"/>
              </a:ext>
            </a:extLst>
          </p:cNvPr>
          <p:cNvSpPr txBox="1"/>
          <p:nvPr/>
        </p:nvSpPr>
        <p:spPr>
          <a:xfrm>
            <a:off x="587652" y="2364575"/>
            <a:ext cx="8092347" cy="915315"/>
          </a:xfrm>
          <a:prstGeom prst="rect">
            <a:avLst/>
          </a:prstGeom>
          <a:noFill/>
        </p:spPr>
        <p:txBody>
          <a:bodyPr wrap="square" rtlCol="0">
            <a:spAutoFit/>
          </a:bodyPr>
          <a:lstStyle/>
          <a:p>
            <a:pPr marL="228600" indent="-228600" algn="just">
              <a:lnSpc>
                <a:spcPct val="150000"/>
              </a:lnSpc>
              <a:buFont typeface="Times New Roman" panose="02020603050405020304" pitchFamily="18" charset="0"/>
              <a:buChar char="‒"/>
            </a:pPr>
            <a:r>
              <a:rPr lang="en-US" sz="1900" b="1">
                <a:latin typeface="Arial" panose="020B0604020202020204" pitchFamily="34" charset="0"/>
                <a:cs typeface="Arial" panose="020B0604020202020204" pitchFamily="34" charset="0"/>
              </a:rPr>
              <a:t>K</a:t>
            </a:r>
            <a:r>
              <a:rPr lang="vi-VN" sz="1900" b="1">
                <a:latin typeface="Arial" panose="020B0604020202020204" pitchFamily="34" charset="0"/>
                <a:cs typeface="Arial" panose="020B0604020202020204" pitchFamily="34" charset="0"/>
              </a:rPr>
              <a:t>ĩ năng</a:t>
            </a:r>
            <a:r>
              <a:rPr lang="vi-VN" sz="1900">
                <a:latin typeface="Arial" panose="020B0604020202020204" pitchFamily="34" charset="0"/>
                <a:cs typeface="Arial" panose="020B0604020202020204" pitchFamily="34" charset="0"/>
              </a:rPr>
              <a:t>: </a:t>
            </a:r>
            <a:r>
              <a:rPr lang="en-US" sz="1900">
                <a:latin typeface="Arial" panose="020B0604020202020204" pitchFamily="34" charset="0"/>
                <a:cs typeface="Arial" panose="020B0604020202020204" pitchFamily="34" charset="0"/>
              </a:rPr>
              <a:t>sử dụng các loại thiết bị, máy móc; khả năng lên kế hoạch, sắp xếp thời gian,... để tận dụng đạt hiệu quả sản xuất tối đa;...</a:t>
            </a:r>
          </a:p>
        </p:txBody>
      </p:sp>
    </p:spTree>
    <p:extLst>
      <p:ext uri="{BB962C8B-B14F-4D97-AF65-F5344CB8AC3E}">
        <p14:creationId xmlns:p14="http://schemas.microsoft.com/office/powerpoint/2010/main" val="1873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7E25F-140B-3F88-6120-7D0644F6936B}"/>
              </a:ext>
            </a:extLst>
          </p:cNvPr>
          <p:cNvSpPr txBox="1"/>
          <p:nvPr/>
        </p:nvSpPr>
        <p:spPr>
          <a:xfrm>
            <a:off x="304800" y="209550"/>
            <a:ext cx="58293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3. Đầu bếp trưởng</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533399" y="990600"/>
            <a:ext cx="8077202" cy="3657600"/>
            <a:chOff x="1501126" y="1947978"/>
            <a:chExt cx="11108880" cy="8867339"/>
          </a:xfrm>
        </p:grpSpPr>
        <p:sp>
          <p:nvSpPr>
            <p:cNvPr id="7" name="Rectangle: Rounded Corners 6">
              <a:extLst>
                <a:ext uri="{FF2B5EF4-FFF2-40B4-BE49-F238E27FC236}">
                  <a16:creationId xmlns:a16="http://schemas.microsoft.com/office/drawing/2014/main" id="{7E73A33A-0017-91CB-BC1D-9B4FEC916BFE}"/>
                </a:ext>
              </a:extLst>
            </p:cNvPr>
            <p:cNvSpPr/>
            <p:nvPr/>
          </p:nvSpPr>
          <p:spPr>
            <a:xfrm>
              <a:off x="1501126" y="1947978"/>
              <a:ext cx="11108880" cy="8867339"/>
            </a:xfrm>
            <a:prstGeom prst="roundRect">
              <a:avLst>
                <a:gd name="adj" fmla="val 883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1965902" y="2439958"/>
              <a:ext cx="6653117" cy="7174573"/>
            </a:xfrm>
            <a:prstGeom prst="rect">
              <a:avLst/>
            </a:prstGeom>
            <a:noFill/>
          </p:spPr>
          <p:txBody>
            <a:bodyPr wrap="square" rtlCol="0">
              <a:spAutoFit/>
            </a:bodyPr>
            <a:lstStyle/>
            <a:p>
              <a:pPr algn="just">
                <a:lnSpc>
                  <a:spcPct val="150000"/>
                </a:lnSpc>
                <a:defRPr/>
              </a:pPr>
              <a:r>
                <a:rPr lang="en-US" sz="2000" i="1">
                  <a:solidFill>
                    <a:srgbClr val="C00000"/>
                  </a:solidFill>
                  <a:latin typeface="Arial" panose="020B0604020202020204" pitchFamily="34" charset="0"/>
                  <a:cs typeface="Arial" panose="020B0604020202020204" pitchFamily="34" charset="0"/>
                </a:rPr>
                <a:t>Đọc thông tin SGK và thực hiện yêu cầu:</a:t>
              </a:r>
            </a:p>
            <a:p>
              <a:pPr algn="just">
                <a:lnSpc>
                  <a:spcPct val="150000"/>
                </a:lnSpc>
                <a:defRPr/>
              </a:pP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Có thể coi bếp tr</a:t>
              </a:r>
              <a:r>
                <a:rPr lang="vi-VN" sz="2000">
                  <a:solidFill>
                    <a:prstClr val="black"/>
                  </a:solidFill>
                  <a:latin typeface="Arial" panose="020B0604020202020204" pitchFamily="34" charset="0"/>
                  <a:ea typeface="Times New Roman" panose="02020603050405020304" pitchFamily="18" charset="0"/>
                  <a:cs typeface="Arial" panose="020B0604020202020204" pitchFamily="34" charset="0"/>
                </a:rPr>
                <a:t>ư</a:t>
              </a: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ởng là ng</a:t>
              </a:r>
              <a:r>
                <a:rPr lang="vi-VN" sz="2000">
                  <a:solidFill>
                    <a:prstClr val="black"/>
                  </a:solidFill>
                  <a:latin typeface="Arial" panose="020B0604020202020204" pitchFamily="34" charset="0"/>
                  <a:ea typeface="Times New Roman" panose="02020603050405020304" pitchFamily="18" charset="0"/>
                  <a:cs typeface="Arial" panose="020B0604020202020204" pitchFamily="34" charset="0"/>
                </a:rPr>
                <a:t>ư</a:t>
              </a: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ời chỉ huy, chịu trách nhiệm toàn bộ khu bếp tại n</a:t>
              </a:r>
              <a:r>
                <a:rPr lang="vi-VN" sz="2000">
                  <a:solidFill>
                    <a:prstClr val="black"/>
                  </a:solidFill>
                  <a:latin typeface="Arial" panose="020B0604020202020204" pitchFamily="34" charset="0"/>
                  <a:ea typeface="Times New Roman" panose="02020603050405020304" pitchFamily="18" charset="0"/>
                  <a:cs typeface="Arial" panose="020B0604020202020204" pitchFamily="34" charset="0"/>
                </a:rPr>
                <a:t>ơ</a:t>
              </a: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i làm việc của mình. Theo em, ng</a:t>
              </a:r>
              <a:r>
                <a:rPr lang="vi-VN" sz="2000">
                  <a:solidFill>
                    <a:prstClr val="black"/>
                  </a:solidFill>
                  <a:latin typeface="Arial" panose="020B0604020202020204" pitchFamily="34" charset="0"/>
                  <a:ea typeface="Times New Roman" panose="02020603050405020304" pitchFamily="18" charset="0"/>
                  <a:cs typeface="Arial" panose="020B0604020202020204" pitchFamily="34" charset="0"/>
                </a:rPr>
                <a:t>ư</a:t>
              </a: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ời đầu bếp tr</a:t>
              </a:r>
              <a:r>
                <a:rPr lang="vi-VN" sz="2000">
                  <a:solidFill>
                    <a:prstClr val="black"/>
                  </a:solidFill>
                  <a:latin typeface="Arial" panose="020B0604020202020204" pitchFamily="34" charset="0"/>
                  <a:ea typeface="Times New Roman" panose="02020603050405020304" pitchFamily="18" charset="0"/>
                  <a:cs typeface="Arial" panose="020B0604020202020204" pitchFamily="34" charset="0"/>
                </a:rPr>
                <a:t>ư</a:t>
              </a:r>
              <a:r>
                <a:rPr lang="en-US" sz="2000">
                  <a:solidFill>
                    <a:prstClr val="black"/>
                  </a:solidFill>
                  <a:latin typeface="Arial" panose="020B0604020202020204" pitchFamily="34" charset="0"/>
                  <a:ea typeface="Times New Roman" panose="02020603050405020304" pitchFamily="18" charset="0"/>
                  <a:cs typeface="Arial" panose="020B0604020202020204" pitchFamily="34" charset="0"/>
                </a:rPr>
                <a:t>ởng cần có phẩm chất và hiểu biết những kiến thức gì để đáp ứng yêu cầu nghề nghiệp của mình ?</a:t>
              </a:r>
              <a:endParaRPr lang="en-US" sz="2000">
                <a:solidFill>
                  <a:prstClr val="black"/>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4DDDF268-A554-43F4-A6F8-6EACDF961183}"/>
              </a:ext>
            </a:extLst>
          </p:cNvPr>
          <p:cNvPicPr>
            <a:picLocks noChangeAspect="1"/>
          </p:cNvPicPr>
          <p:nvPr/>
        </p:nvPicPr>
        <p:blipFill>
          <a:blip r:embed="rId2"/>
          <a:stretch>
            <a:fillRect/>
          </a:stretch>
        </p:blipFill>
        <p:spPr>
          <a:xfrm>
            <a:off x="5712091" y="1504950"/>
            <a:ext cx="2697911" cy="2647950"/>
          </a:xfrm>
          <a:prstGeom prst="rect">
            <a:avLst/>
          </a:prstGeom>
          <a:ln>
            <a:noFill/>
          </a:ln>
          <a:effectLst>
            <a:softEdge rad="112500"/>
          </a:effectLst>
        </p:spPr>
      </p:pic>
    </p:spTree>
    <p:extLst>
      <p:ext uri="{BB962C8B-B14F-4D97-AF65-F5344CB8AC3E}">
        <p14:creationId xmlns:p14="http://schemas.microsoft.com/office/powerpoint/2010/main" val="93972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7E25F-140B-3F88-6120-7D0644F6936B}"/>
              </a:ext>
            </a:extLst>
          </p:cNvPr>
          <p:cNvSpPr txBox="1"/>
          <p:nvPr/>
        </p:nvSpPr>
        <p:spPr>
          <a:xfrm>
            <a:off x="685800" y="551633"/>
            <a:ext cx="58293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3. Đầu bếp trưởng</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762000" y="1200150"/>
            <a:ext cx="7696200" cy="3048000"/>
            <a:chOff x="1396327" y="2586789"/>
            <a:chExt cx="11108880" cy="7363031"/>
          </a:xfrm>
          <a:solidFill>
            <a:schemeClr val="bg1"/>
          </a:solid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1396327" y="2586789"/>
              <a:ext cx="11108880" cy="7363031"/>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6230685" y="3297860"/>
              <a:ext cx="6159206" cy="5661550"/>
            </a:xfrm>
            <a:prstGeom prst="rect">
              <a:avLst/>
            </a:prstGeom>
            <a:grpFill/>
          </p:spPr>
          <p:txBody>
            <a:bodyPr wrap="square" rtlCol="0">
              <a:spAutoFit/>
            </a:bodyPr>
            <a:lstStyle/>
            <a:p>
              <a:pPr lvl="0" algn="just">
                <a:lnSpc>
                  <a:spcPct val="150000"/>
                </a:lnSpc>
                <a:defRPr/>
              </a:pPr>
              <a:r>
                <a:rPr lang="vi-VN" sz="2000"/>
                <a:t>Người đầu bếp trưởng cần khéo tay, sạch sẽ, nhanh nhẹn, có mắt thẩm mĩ tốt, nhạy cảm với mùi vị; có sự tỉ mỉ, kiên trì, khéo léo và sáng tạo trong công việc.</a:t>
              </a:r>
              <a:endParaRPr lang="en-US" sz="2000">
                <a:solidFill>
                  <a:prstClr val="black"/>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4768D9CF-A16A-471D-B338-E52862D5D072}"/>
              </a:ext>
            </a:extLst>
          </p:cNvPr>
          <p:cNvPicPr>
            <a:picLocks noChangeAspect="1"/>
          </p:cNvPicPr>
          <p:nvPr/>
        </p:nvPicPr>
        <p:blipFill>
          <a:blip r:embed="rId2"/>
          <a:stretch>
            <a:fillRect/>
          </a:stretch>
        </p:blipFill>
        <p:spPr>
          <a:xfrm>
            <a:off x="964288" y="1609903"/>
            <a:ext cx="3067050" cy="2228257"/>
          </a:xfrm>
          <a:prstGeom prst="rect">
            <a:avLst/>
          </a:prstGeom>
          <a:ln>
            <a:noFill/>
          </a:ln>
          <a:effectLst>
            <a:softEdge rad="112500"/>
          </a:effectLst>
        </p:spPr>
      </p:pic>
    </p:spTree>
    <p:extLst>
      <p:ext uri="{BB962C8B-B14F-4D97-AF65-F5344CB8AC3E}">
        <p14:creationId xmlns:p14="http://schemas.microsoft.com/office/powerpoint/2010/main" val="7880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9A307D7-29A5-4754-B061-BD771B4E0914}"/>
              </a:ext>
            </a:extLst>
          </p:cNvPr>
          <p:cNvSpPr/>
          <p:nvPr/>
        </p:nvSpPr>
        <p:spPr>
          <a:xfrm>
            <a:off x="609830" y="1054095"/>
            <a:ext cx="8343670" cy="3735226"/>
          </a:xfrm>
          <a:prstGeom prst="roundRect">
            <a:avLst>
              <a:gd name="adj" fmla="val 883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extBox 1">
            <a:extLst>
              <a:ext uri="{FF2B5EF4-FFF2-40B4-BE49-F238E27FC236}">
                <a16:creationId xmlns:a16="http://schemas.microsoft.com/office/drawing/2014/main" id="{7D87E25F-140B-3F88-6120-7D0644F6936B}"/>
              </a:ext>
            </a:extLst>
          </p:cNvPr>
          <p:cNvSpPr txBox="1"/>
          <p:nvPr/>
        </p:nvSpPr>
        <p:spPr>
          <a:xfrm>
            <a:off x="385107" y="136668"/>
            <a:ext cx="5642391" cy="461665"/>
          </a:xfrm>
          <a:prstGeom prst="rect">
            <a:avLst/>
          </a:prstGeom>
          <a:noFill/>
        </p:spPr>
        <p:txBody>
          <a:bodyPr wrap="square" rtlCol="0">
            <a:spAutoFit/>
          </a:bodyPr>
          <a:lstStyle/>
          <a:p>
            <a:pPr>
              <a:defRPr/>
            </a:pPr>
            <a:r>
              <a:rPr lang="en-US" sz="2400" b="1">
                <a:solidFill>
                  <a:srgbClr val="4BACC6">
                    <a:lumMod val="75000"/>
                  </a:srgbClr>
                </a:solidFill>
                <a:latin typeface="Arial" panose="020B0604020202020204" pitchFamily="34" charset="0"/>
                <a:cs typeface="Arial" panose="020B0604020202020204" pitchFamily="34" charset="0"/>
              </a:rPr>
              <a:t>3. Đầu bếp tr</a:t>
            </a:r>
            <a:r>
              <a:rPr lang="vi-VN" sz="2400" b="1">
                <a:solidFill>
                  <a:srgbClr val="4BACC6">
                    <a:lumMod val="75000"/>
                  </a:srgbClr>
                </a:solidFill>
                <a:latin typeface="Arial" panose="020B0604020202020204" pitchFamily="34" charset="0"/>
                <a:cs typeface="Arial" panose="020B0604020202020204" pitchFamily="34" charset="0"/>
              </a:rPr>
              <a:t>ư</a:t>
            </a:r>
            <a:r>
              <a:rPr lang="en-US" sz="2400" b="1">
                <a:solidFill>
                  <a:srgbClr val="4BACC6">
                    <a:lumMod val="75000"/>
                  </a:srgbClr>
                </a:solidFill>
                <a:latin typeface="Arial" panose="020B0604020202020204" pitchFamily="34" charset="0"/>
                <a:cs typeface="Arial" panose="020B0604020202020204" pitchFamily="34" charset="0"/>
              </a:rPr>
              <a:t>ởng</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607758" y="534300"/>
            <a:ext cx="7828164" cy="3985389"/>
            <a:chOff x="206181" y="1750233"/>
            <a:chExt cx="5938826" cy="8745717"/>
          </a:xfrm>
          <a:no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206181" y="2299203"/>
              <a:ext cx="5938826" cy="8196747"/>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953332" y="1750233"/>
              <a:ext cx="4870284" cy="1090630"/>
            </a:xfrm>
            <a:prstGeom prst="rect">
              <a:avLst/>
            </a:prstGeom>
            <a:grpFill/>
          </p:spPr>
          <p:txBody>
            <a:bodyPr wrap="square" rtlCol="0">
              <a:spAutoFit/>
            </a:bodyPr>
            <a:lstStyle/>
            <a:p>
              <a:pPr marL="285750" indent="-285750" algn="just">
                <a:lnSpc>
                  <a:spcPct val="150000"/>
                </a:lnSpc>
                <a:buFont typeface="Wingdings" panose="05000000000000000000" pitchFamily="2" charset="2"/>
                <a:buChar char="v"/>
              </a:pPr>
              <a:r>
                <a:rPr lang="en-US" sz="2000" b="1">
                  <a:solidFill>
                    <a:srgbClr val="C00000"/>
                  </a:solidFill>
                  <a:latin typeface="Arial" panose="020B0604020202020204" pitchFamily="34" charset="0"/>
                  <a:cs typeface="Arial" panose="020B0604020202020204" pitchFamily="34" charset="0"/>
                </a:rPr>
                <a:t>Yêu cầu đối với người lao động:</a:t>
              </a:r>
            </a:p>
          </p:txBody>
        </p:sp>
      </p:grpSp>
      <p:sp>
        <p:nvSpPr>
          <p:cNvPr id="14" name="TextBox 13">
            <a:extLst>
              <a:ext uri="{FF2B5EF4-FFF2-40B4-BE49-F238E27FC236}">
                <a16:creationId xmlns:a16="http://schemas.microsoft.com/office/drawing/2014/main" id="{8F27F461-2411-4D42-8F72-D5795A8E5579}"/>
              </a:ext>
            </a:extLst>
          </p:cNvPr>
          <p:cNvSpPr txBox="1"/>
          <p:nvPr/>
        </p:nvSpPr>
        <p:spPr>
          <a:xfrm>
            <a:off x="881297" y="1192190"/>
            <a:ext cx="7800736" cy="3584379"/>
          </a:xfrm>
          <a:prstGeom prst="rect">
            <a:avLst/>
          </a:prstGeom>
          <a:noFill/>
        </p:spPr>
        <p:txBody>
          <a:bodyPr wrap="square" rtlCol="0">
            <a:spAutoFit/>
          </a:bodyPr>
          <a:lstStyle/>
          <a:p>
            <a:pPr marL="228600" indent="-228600" algn="just">
              <a:lnSpc>
                <a:spcPct val="150000"/>
              </a:lnSpc>
              <a:buFont typeface="Times New Roman" panose="02020603050405020304" pitchFamily="18" charset="0"/>
              <a:buChar char="‒"/>
            </a:pPr>
            <a:r>
              <a:rPr lang="en-US" sz="2200">
                <a:latin typeface="Arial" panose="020B0604020202020204" pitchFamily="34" charset="0"/>
                <a:cs typeface="Arial" panose="020B0604020202020204" pitchFamily="34" charset="0"/>
              </a:rPr>
              <a:t>Cần </a:t>
            </a:r>
            <a:r>
              <a:rPr lang="vi-VN" sz="2200">
                <a:latin typeface="Arial" panose="020B0604020202020204" pitchFamily="34" charset="0"/>
                <a:cs typeface="Arial" panose="020B0604020202020204" pitchFamily="34" charset="0"/>
              </a:rPr>
              <a:t>hiểu biết kiến thức về lập kế hoạch, phát triển công thức nấu ăn và thực đơn; </a:t>
            </a:r>
            <a:r>
              <a:rPr lang="en-US" sz="2200">
                <a:latin typeface="Arial" panose="020B0604020202020204" pitchFamily="34" charset="0"/>
                <a:cs typeface="Arial" panose="020B0604020202020204" pitchFamily="34" charset="0"/>
              </a:rPr>
              <a:t>ư</a:t>
            </a:r>
            <a:r>
              <a:rPr lang="vi-VN" sz="2200">
                <a:latin typeface="Arial" panose="020B0604020202020204" pitchFamily="34" charset="0"/>
                <a:cs typeface="Arial" panose="020B0604020202020204" pitchFamily="34" charset="0"/>
              </a:rPr>
              <a:t>ớc lượng thực phẩm, chi phí lao động và đặt hàng cung cấp thực phẩm; </a:t>
            </a:r>
            <a:r>
              <a:rPr lang="en-US" sz="2200">
                <a:latin typeface="Arial" panose="020B0604020202020204" pitchFamily="34" charset="0"/>
                <a:cs typeface="Arial" panose="020B0604020202020204" pitchFamily="34" charset="0"/>
              </a:rPr>
              <a:t>g</a:t>
            </a:r>
            <a:r>
              <a:rPr lang="vi-VN" sz="2200">
                <a:latin typeface="Arial" panose="020B0604020202020204" pitchFamily="34" charset="0"/>
                <a:cs typeface="Arial" panose="020B0604020202020204" pitchFamily="34" charset="0"/>
              </a:rPr>
              <a:t>iám sát chất lượng món ăn ở mọi giai đoạn chuẩn bị và trình bày;</a:t>
            </a:r>
            <a:r>
              <a:rPr lang="en-US" sz="2200">
                <a:latin typeface="Arial" panose="020B0604020202020204" pitchFamily="34" charset="0"/>
                <a:cs typeface="Arial" panose="020B0604020202020204" pitchFamily="34" charset="0"/>
              </a:rPr>
              <a:t> h</a:t>
            </a:r>
            <a:r>
              <a:rPr lang="vi-VN" sz="2200">
                <a:latin typeface="Arial" panose="020B0604020202020204" pitchFamily="34" charset="0"/>
                <a:cs typeface="Arial" panose="020B0604020202020204" pitchFamily="34" charset="0"/>
              </a:rPr>
              <a:t>ướng dẫn đầu bếp và nhân viên khác trong việc chuẩn bị, nấu ăn, trang trí và trình bày của thực phẩm; chuẩn bị gia vị, nấu các món ăn đặc sản và phức tạp</a:t>
            </a:r>
            <a:r>
              <a:rPr lang="en-US" sz="22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413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7E25F-140B-3F88-6120-7D0644F6936B}"/>
              </a:ext>
            </a:extLst>
          </p:cNvPr>
          <p:cNvSpPr txBox="1"/>
          <p:nvPr/>
        </p:nvSpPr>
        <p:spPr>
          <a:xfrm>
            <a:off x="304800" y="87621"/>
            <a:ext cx="58293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4. </a:t>
            </a:r>
            <a:r>
              <a:rPr lang="vi-VN" sz="2500" b="1">
                <a:solidFill>
                  <a:srgbClr val="4BACC6">
                    <a:lumMod val="75000"/>
                  </a:srgbClr>
                </a:solidFill>
                <a:latin typeface="Arial" panose="020B0604020202020204" pitchFamily="34" charset="0"/>
                <a:cs typeface="Arial" panose="020B0604020202020204" pitchFamily="34" charset="0"/>
              </a:rPr>
              <a:t>Ngườ</a:t>
            </a:r>
            <a:r>
              <a:rPr lang="en-US" sz="2500" b="1">
                <a:solidFill>
                  <a:srgbClr val="4BACC6">
                    <a:lumMod val="75000"/>
                  </a:srgbClr>
                </a:solidFill>
                <a:latin typeface="Arial" panose="020B0604020202020204" pitchFamily="34" charset="0"/>
                <a:cs typeface="Arial" panose="020B0604020202020204" pitchFamily="34" charset="0"/>
              </a:rPr>
              <a:t>i chuẩn bị đồ ăn nhanh</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533400" y="1247421"/>
            <a:ext cx="8381999" cy="2924530"/>
            <a:chOff x="1427558" y="2723994"/>
            <a:chExt cx="9955709" cy="8353453"/>
          </a:xfrm>
          <a:solidFill>
            <a:schemeClr val="bg1"/>
          </a:solid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1427558" y="2723994"/>
              <a:ext cx="9955709" cy="8353453"/>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2023589" y="2921186"/>
              <a:ext cx="9153359" cy="5723890"/>
            </a:xfrm>
            <a:prstGeom prst="rect">
              <a:avLst/>
            </a:prstGeom>
            <a:grpFill/>
          </p:spPr>
          <p:txBody>
            <a:bodyPr wrap="square" rtlCol="0">
              <a:spAutoFit/>
            </a:bodyPr>
            <a:lstStyle/>
            <a:p>
              <a:pPr lvl="0" algn="just">
                <a:lnSpc>
                  <a:spcPct val="150000"/>
                </a:lnSpc>
                <a:defRPr/>
              </a:pPr>
              <a:r>
                <a:rPr lang="vi-VN" sz="1900"/>
                <a:t>+ Luôn phải ưu tiên “tốc độ phục vụ” → Cần có sự chuẩn bị trước về các loại thực phẩm, dụng cụ, thiết bị,... và các quy trình nấu nướng tối giản, nhanh chóng, gọn nhẹ</a:t>
              </a:r>
              <a:r>
                <a:rPr lang="en-US" sz="1900"/>
                <a:t>.</a:t>
              </a:r>
            </a:p>
            <a:p>
              <a:pPr algn="just">
                <a:lnSpc>
                  <a:spcPct val="150000"/>
                </a:lnSpc>
                <a:defRPr/>
              </a:pPr>
              <a:r>
                <a:rPr lang="vi-VN" sz="1900"/>
                <a:t>+ </a:t>
              </a:r>
              <a:r>
                <a:rPr lang="vi-VN" sz="1900" b="1" i="1"/>
                <a:t>Địa điểm làm việc linh hoạt: </a:t>
              </a:r>
              <a:r>
                <a:rPr lang="vi-VN" sz="1900"/>
                <a:t>tuỳ vào từng mô hình kinh doanh như xe đẩy, quầy, ki-ốt hay nhà hàng; có chỗ ngồi cho khách hàng hoặc không có chỗ ngồi,...</a:t>
              </a:r>
              <a:endParaRPr lang="en-US" sz="1900"/>
            </a:p>
          </p:txBody>
        </p:sp>
      </p:grpSp>
      <p:sp>
        <p:nvSpPr>
          <p:cNvPr id="20" name="TextBox 19">
            <a:extLst>
              <a:ext uri="{FF2B5EF4-FFF2-40B4-BE49-F238E27FC236}">
                <a16:creationId xmlns:a16="http://schemas.microsoft.com/office/drawing/2014/main" id="{73A65660-3BB0-4C0C-A079-46D42A4B4906}"/>
              </a:ext>
            </a:extLst>
          </p:cNvPr>
          <p:cNvSpPr txBox="1"/>
          <p:nvPr/>
        </p:nvSpPr>
        <p:spPr>
          <a:xfrm>
            <a:off x="702112" y="555632"/>
            <a:ext cx="7046170" cy="49699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vi-VN" sz="2000" b="1">
                <a:solidFill>
                  <a:srgbClr val="C00000"/>
                </a:solidFill>
                <a:latin typeface="Arial" panose="020B0604020202020204" pitchFamily="34" charset="0"/>
                <a:cs typeface="Arial" panose="020B0604020202020204" pitchFamily="34" charset="0"/>
              </a:rPr>
              <a:t>Đặc điểm nghề nghiệp người chuẩn bị đồ ăn nhanh:</a:t>
            </a:r>
            <a:endParaRPr lang="en-US" sz="2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0969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F0C401D-E4B8-2608-0171-078688D579C7}"/>
              </a:ext>
            </a:extLst>
          </p:cNvPr>
          <p:cNvSpPr txBox="1"/>
          <p:nvPr/>
        </p:nvSpPr>
        <p:spPr>
          <a:xfrm>
            <a:off x="0" y="133350"/>
            <a:ext cx="3557419" cy="584775"/>
          </a:xfrm>
          <a:prstGeom prst="rect">
            <a:avLst/>
          </a:prstGeom>
          <a:noFill/>
          <a:ln>
            <a:noFill/>
          </a:ln>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KHỞI ĐỘNG</a:t>
            </a:r>
          </a:p>
        </p:txBody>
      </p:sp>
      <p:sp>
        <p:nvSpPr>
          <p:cNvPr id="11" name="Hình chữ nhật: Góc Tròn 10">
            <a:extLst>
              <a:ext uri="{FF2B5EF4-FFF2-40B4-BE49-F238E27FC236}">
                <a16:creationId xmlns:a16="http://schemas.microsoft.com/office/drawing/2014/main" id="{4CD93712-52E2-4EB2-AECD-37FCCD0EFB01}"/>
              </a:ext>
            </a:extLst>
          </p:cNvPr>
          <p:cNvSpPr/>
          <p:nvPr/>
        </p:nvSpPr>
        <p:spPr>
          <a:xfrm>
            <a:off x="762000" y="831712"/>
            <a:ext cx="7564741" cy="168019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30000"/>
              </a:lnSpc>
            </a:pPr>
            <a:r>
              <a:rPr lang="en-US" sz="2000" b="1">
                <a:latin typeface="Arial" panose="020B0604020202020204" pitchFamily="34" charset="0"/>
                <a:cs typeface="Arial" panose="020B0604020202020204" pitchFamily="34" charset="0"/>
              </a:rPr>
              <a:t>Quan sát hình 3.1, cho biết các công việc trong hình tương ứng với tên gọi nào sao đây: </a:t>
            </a:r>
            <a:r>
              <a:rPr lang="en-US" sz="2000">
                <a:solidFill>
                  <a:srgbClr val="C00000"/>
                </a:solidFill>
                <a:latin typeface="Arial" panose="020B0604020202020204" pitchFamily="34" charset="0"/>
                <a:cs typeface="Arial" panose="020B0604020202020204" pitchFamily="34" charset="0"/>
              </a:rPr>
              <a:t>vận hành sản xuất tự động tại nhà máy; sơ chế; chế biến thực phẩm; chuẩn bị đồ ăn nhanh.</a:t>
            </a:r>
          </a:p>
        </p:txBody>
      </p:sp>
      <p:pic>
        <p:nvPicPr>
          <p:cNvPr id="2" name="Picture 1">
            <a:extLst>
              <a:ext uri="{FF2B5EF4-FFF2-40B4-BE49-F238E27FC236}">
                <a16:creationId xmlns:a16="http://schemas.microsoft.com/office/drawing/2014/main" id="{2E7EFBC8-E2C7-4FFF-B6E0-7D585ACA5F5A}"/>
              </a:ext>
            </a:extLst>
          </p:cNvPr>
          <p:cNvPicPr>
            <a:picLocks noChangeAspect="1"/>
          </p:cNvPicPr>
          <p:nvPr/>
        </p:nvPicPr>
        <p:blipFill>
          <a:blip r:embed="rId2"/>
          <a:stretch>
            <a:fillRect/>
          </a:stretch>
        </p:blipFill>
        <p:spPr>
          <a:xfrm>
            <a:off x="2285999" y="2631591"/>
            <a:ext cx="5522843" cy="2529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1"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7E25F-140B-3F88-6120-7D0644F6936B}"/>
              </a:ext>
            </a:extLst>
          </p:cNvPr>
          <p:cNvSpPr txBox="1"/>
          <p:nvPr/>
        </p:nvSpPr>
        <p:spPr>
          <a:xfrm>
            <a:off x="304800" y="87621"/>
            <a:ext cx="5829300" cy="477054"/>
          </a:xfrm>
          <a:prstGeom prst="rect">
            <a:avLst/>
          </a:prstGeom>
          <a:noFill/>
        </p:spPr>
        <p:txBody>
          <a:bodyPr wrap="square" rtlCol="0">
            <a:spAutoFit/>
          </a:bodyPr>
          <a:lstStyle/>
          <a:p>
            <a:pPr>
              <a:defRPr/>
            </a:pPr>
            <a:r>
              <a:rPr lang="en-US" sz="2500" b="1">
                <a:solidFill>
                  <a:srgbClr val="4BACC6">
                    <a:lumMod val="75000"/>
                  </a:srgbClr>
                </a:solidFill>
                <a:latin typeface="Arial" panose="020B0604020202020204" pitchFamily="34" charset="0"/>
                <a:cs typeface="Arial" panose="020B0604020202020204" pitchFamily="34" charset="0"/>
              </a:rPr>
              <a:t>4. </a:t>
            </a:r>
            <a:r>
              <a:rPr lang="vi-VN" sz="2500" b="1">
                <a:solidFill>
                  <a:srgbClr val="4BACC6">
                    <a:lumMod val="75000"/>
                  </a:srgbClr>
                </a:solidFill>
                <a:latin typeface="Arial" panose="020B0604020202020204" pitchFamily="34" charset="0"/>
                <a:cs typeface="Arial" panose="020B0604020202020204" pitchFamily="34" charset="0"/>
              </a:rPr>
              <a:t>Ngườ</a:t>
            </a:r>
            <a:r>
              <a:rPr lang="en-US" sz="2500" b="1">
                <a:solidFill>
                  <a:srgbClr val="4BACC6">
                    <a:lumMod val="75000"/>
                  </a:srgbClr>
                </a:solidFill>
                <a:latin typeface="Arial" panose="020B0604020202020204" pitchFamily="34" charset="0"/>
                <a:cs typeface="Arial" panose="020B0604020202020204" pitchFamily="34" charset="0"/>
              </a:rPr>
              <a:t>i chuẩn bị đồ ăn nhanh</a:t>
            </a:r>
          </a:p>
        </p:txBody>
      </p:sp>
      <p:grpSp>
        <p:nvGrpSpPr>
          <p:cNvPr id="9" name="Group 8">
            <a:extLst>
              <a:ext uri="{FF2B5EF4-FFF2-40B4-BE49-F238E27FC236}">
                <a16:creationId xmlns:a16="http://schemas.microsoft.com/office/drawing/2014/main" id="{D8B4C02E-189B-D20B-693C-8A970D8A0F4D}"/>
              </a:ext>
            </a:extLst>
          </p:cNvPr>
          <p:cNvGrpSpPr/>
          <p:nvPr/>
        </p:nvGrpSpPr>
        <p:grpSpPr>
          <a:xfrm>
            <a:off x="533400" y="1247421"/>
            <a:ext cx="8381999" cy="2695929"/>
            <a:chOff x="1427558" y="2723994"/>
            <a:chExt cx="9955709" cy="8353453"/>
          </a:xfrm>
          <a:solidFill>
            <a:schemeClr val="bg1"/>
          </a:solidFill>
        </p:grpSpPr>
        <p:sp>
          <p:nvSpPr>
            <p:cNvPr id="7" name="Rectangle: Rounded Corners 6">
              <a:extLst>
                <a:ext uri="{FF2B5EF4-FFF2-40B4-BE49-F238E27FC236}">
                  <a16:creationId xmlns:a16="http://schemas.microsoft.com/office/drawing/2014/main" id="{7E73A33A-0017-91CB-BC1D-9B4FEC916BFE}"/>
                </a:ext>
              </a:extLst>
            </p:cNvPr>
            <p:cNvSpPr/>
            <p:nvPr/>
          </p:nvSpPr>
          <p:spPr>
            <a:xfrm>
              <a:off x="1427558" y="2723994"/>
              <a:ext cx="9955709" cy="8353453"/>
            </a:xfrm>
            <a:prstGeom prst="roundRect">
              <a:avLst>
                <a:gd name="adj" fmla="val 883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a:endParaRPr>
            </a:p>
          </p:txBody>
        </p:sp>
        <p:sp>
          <p:nvSpPr>
            <p:cNvPr id="6" name="TextBox 5">
              <a:extLst>
                <a:ext uri="{FF2B5EF4-FFF2-40B4-BE49-F238E27FC236}">
                  <a16:creationId xmlns:a16="http://schemas.microsoft.com/office/drawing/2014/main" id="{7F1672BE-8A63-A2BB-94E0-53415CC511D8}"/>
                </a:ext>
              </a:extLst>
            </p:cNvPr>
            <p:cNvSpPr txBox="1"/>
            <p:nvPr/>
          </p:nvSpPr>
          <p:spPr>
            <a:xfrm>
              <a:off x="2023589" y="2921187"/>
              <a:ext cx="5636261" cy="4316491"/>
            </a:xfrm>
            <a:prstGeom prst="rect">
              <a:avLst/>
            </a:prstGeom>
            <a:grpFill/>
          </p:spPr>
          <p:txBody>
            <a:bodyPr wrap="square" rtlCol="0">
              <a:spAutoFit/>
            </a:bodyPr>
            <a:lstStyle/>
            <a:p>
              <a:pPr lvl="0" algn="just">
                <a:lnSpc>
                  <a:spcPct val="150000"/>
                </a:lnSpc>
                <a:defRPr/>
              </a:pPr>
              <a:r>
                <a:rPr lang="en-US" sz="1900" b="1"/>
                <a:t>* Yêu cầu phẩm chất năng lực:</a:t>
              </a:r>
            </a:p>
            <a:p>
              <a:pPr algn="just">
                <a:lnSpc>
                  <a:spcPct val="150000"/>
                </a:lnSpc>
                <a:defRPr/>
              </a:pPr>
              <a:r>
                <a:rPr lang="en-US" sz="1800"/>
                <a:t>+ </a:t>
              </a:r>
              <a:r>
                <a:rPr lang="vi-VN" sz="1800"/>
                <a:t>Phẩm chất cần có của người chuẩn bị đồ ăn nhanh là yêu thích công việc nấu nướng, cẩn thận, kiên trì, tỉ mỉ trong công việc.</a:t>
              </a:r>
              <a:endParaRPr lang="en-US" sz="1900" i="1">
                <a:solidFill>
                  <a:srgbClr val="C00000"/>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73A65660-3BB0-4C0C-A079-46D42A4B4906}"/>
              </a:ext>
            </a:extLst>
          </p:cNvPr>
          <p:cNvSpPr txBox="1"/>
          <p:nvPr/>
        </p:nvSpPr>
        <p:spPr>
          <a:xfrm>
            <a:off x="702112" y="555632"/>
            <a:ext cx="7046170" cy="49699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vi-VN" sz="2000" b="1">
                <a:solidFill>
                  <a:srgbClr val="C00000"/>
                </a:solidFill>
                <a:latin typeface="Arial" panose="020B0604020202020204" pitchFamily="34" charset="0"/>
                <a:cs typeface="Arial" panose="020B0604020202020204" pitchFamily="34" charset="0"/>
              </a:rPr>
              <a:t>Đặc điểm nghề nghiệp người chuẩn bị đồ ăn nhanh:</a:t>
            </a:r>
            <a:endParaRPr lang="en-US" sz="2000" b="1">
              <a:solidFill>
                <a:srgbClr val="C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9216A06-31B6-4C0E-9F05-3A0C5A8747F8}"/>
              </a:ext>
            </a:extLst>
          </p:cNvPr>
          <p:cNvPicPr>
            <a:picLocks noChangeAspect="1"/>
          </p:cNvPicPr>
          <p:nvPr/>
        </p:nvPicPr>
        <p:blipFill>
          <a:blip r:embed="rId2"/>
          <a:stretch>
            <a:fillRect/>
          </a:stretch>
        </p:blipFill>
        <p:spPr>
          <a:xfrm>
            <a:off x="5867400" y="1379630"/>
            <a:ext cx="2961146" cy="2384239"/>
          </a:xfrm>
          <a:prstGeom prst="rect">
            <a:avLst/>
          </a:prstGeom>
        </p:spPr>
      </p:pic>
    </p:spTree>
    <p:extLst>
      <p:ext uri="{BB962C8B-B14F-4D97-AF65-F5344CB8AC3E}">
        <p14:creationId xmlns:p14="http://schemas.microsoft.com/office/powerpoint/2010/main" val="36308188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descr="&quot;&quot;">
            <a:extLst>
              <a:ext uri="{FF2B5EF4-FFF2-40B4-BE49-F238E27FC236}">
                <a16:creationId xmlns:a16="http://schemas.microsoft.com/office/drawing/2014/main" id="{A3602011-784A-4F82-8F44-42FC329EDD47}"/>
              </a:ext>
            </a:extLst>
          </p:cNvPr>
          <p:cNvSpPr>
            <a:spLocks noGrp="1" noRot="1" noChangeAspect="1" noMove="1" noResize="1" noEditPoints="1" noAdjustHandles="1" noChangeArrowheads="1" noChangeShapeType="1" noTextEdit="1"/>
          </p:cNvSpPr>
          <p:nvPr/>
        </p:nvSpPr>
        <p:spPr>
          <a:xfrm>
            <a:off x="2383" y="1544241"/>
            <a:ext cx="9141619"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descr="&quot;&quot;">
            <a:extLst>
              <a:ext uri="{FF2B5EF4-FFF2-40B4-BE49-F238E27FC236}">
                <a16:creationId xmlns:a16="http://schemas.microsoft.com/office/drawing/2014/main" id="{E9593F99-644B-4EE8-849E-A61CEF2E2337}"/>
              </a:ext>
            </a:extLst>
          </p:cNvPr>
          <p:cNvSpPr>
            <a:spLocks noGrp="1" noRot="1" noChangeAspect="1" noMove="1" noResize="1" noEditPoints="1" noAdjustHandles="1" noChangeArrowheads="1" noChangeShapeType="1" noTextEdit="1"/>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0" fontAlgn="base" hangingPunct="0">
              <a:spcBef>
                <a:spcPct val="0"/>
              </a:spcBef>
              <a:spcAft>
                <a:spcPct val="0"/>
              </a:spcAft>
              <a:defRPr/>
            </a:pPr>
            <a:endParaRPr lang="en-US" sz="1350">
              <a:solidFill>
                <a:srgbClr val="FFFFFF"/>
              </a:solidFill>
              <a:latin typeface="Corbel" panose="020B0503020204020204"/>
              <a:sym typeface="Arial"/>
            </a:endParaRPr>
          </a:p>
        </p:txBody>
      </p:sp>
      <p:sp>
        <p:nvSpPr>
          <p:cNvPr id="13" name="Title 1">
            <a:extLst>
              <a:ext uri="{FF2B5EF4-FFF2-40B4-BE49-F238E27FC236}">
                <a16:creationId xmlns:a16="http://schemas.microsoft.com/office/drawing/2014/main" id="{420D1EFB-AFA7-4D6F-8451-BD4D12DD2AA9}"/>
              </a:ext>
            </a:extLst>
          </p:cNvPr>
          <p:cNvSpPr>
            <a:spLocks noGrp="1"/>
          </p:cNvSpPr>
          <p:nvPr>
            <p:ph type="title"/>
          </p:nvPr>
        </p:nvSpPr>
        <p:spPr>
          <a:xfrm>
            <a:off x="57150" y="106854"/>
            <a:ext cx="9144000" cy="596503"/>
          </a:xfrm>
        </p:spPr>
        <p:txBody>
          <a:bodyPr>
            <a:noAutofit/>
          </a:bodyPr>
          <a:lstStyle/>
          <a:p>
            <a:pPr algn="ctr" defTabSz="342892" eaLnBrk="1" fontAlgn="auto" hangingPunct="1">
              <a:lnSpc>
                <a:spcPct val="100000"/>
              </a:lnSpc>
              <a:spcBef>
                <a:spcPts val="0"/>
              </a:spcBef>
              <a:spcAft>
                <a:spcPts val="450"/>
              </a:spcAft>
              <a:defRPr/>
            </a:pPr>
            <a:r>
              <a:rPr lang="en-US" sz="3600" b="1" cap="none" dirty="0">
                <a:solidFill>
                  <a:srgbClr val="FF0000"/>
                </a:solidFill>
                <a:latin typeface="Times New Roman" panose="02020603050405020304" pitchFamily="18" charset="0"/>
                <a:ea typeface="+mn-ea"/>
                <a:cs typeface="Times New Roman" panose="02020603050405020304" pitchFamily="18" charset="0"/>
              </a:rPr>
              <a:t>LUYỆN TẬP </a:t>
            </a:r>
            <a:r>
              <a:rPr lang="en-US" sz="2800" b="1" cap="none" dirty="0">
                <a:solidFill>
                  <a:srgbClr val="0000FF"/>
                </a:solidFill>
                <a:latin typeface="Times New Roman" panose="02020603050405020304" pitchFamily="18" charset="0"/>
                <a:ea typeface="+mn-ea"/>
                <a:cs typeface="Times New Roman" panose="02020603050405020304" pitchFamily="18" charset="0"/>
              </a:rPr>
              <a:t>(</a:t>
            </a:r>
            <a:r>
              <a:rPr lang="en-US" sz="2800" b="1" cap="none" dirty="0" err="1">
                <a:solidFill>
                  <a:srgbClr val="0000FF"/>
                </a:solidFill>
                <a:latin typeface="Times New Roman" panose="02020603050405020304" pitchFamily="18" charset="0"/>
                <a:ea typeface="+mn-ea"/>
                <a:cs typeface="Times New Roman" panose="02020603050405020304" pitchFamily="18" charset="0"/>
              </a:rPr>
              <a:t>Câu</a:t>
            </a:r>
            <a:r>
              <a:rPr lang="en-US" sz="2800" b="1" cap="none" dirty="0">
                <a:solidFill>
                  <a:srgbClr val="0000FF"/>
                </a:solidFill>
                <a:latin typeface="Times New Roman" panose="02020603050405020304" pitchFamily="18" charset="0"/>
                <a:ea typeface="+mn-ea"/>
                <a:cs typeface="Times New Roman" panose="02020603050405020304" pitchFamily="18" charset="0"/>
              </a:rPr>
              <a:t> 1 / SGK </a:t>
            </a:r>
            <a:r>
              <a:rPr lang="en-US" sz="2800" b="1" cap="none" err="1">
                <a:solidFill>
                  <a:srgbClr val="0000FF"/>
                </a:solidFill>
                <a:latin typeface="Times New Roman" panose="02020603050405020304" pitchFamily="18" charset="0"/>
                <a:ea typeface="+mn-ea"/>
                <a:cs typeface="Times New Roman" panose="02020603050405020304" pitchFamily="18" charset="0"/>
              </a:rPr>
              <a:t>trang</a:t>
            </a:r>
            <a:r>
              <a:rPr lang="en-US" sz="2800" b="1" cap="none">
                <a:solidFill>
                  <a:srgbClr val="0000FF"/>
                </a:solidFill>
                <a:latin typeface="Times New Roman" panose="02020603050405020304" pitchFamily="18" charset="0"/>
                <a:ea typeface="+mn-ea"/>
                <a:cs typeface="Times New Roman" panose="02020603050405020304" pitchFamily="18" charset="0"/>
              </a:rPr>
              <a:t> 26) </a:t>
            </a:r>
            <a:endParaRPr lang="en-US" sz="2800" b="1" cap="none" dirty="0">
              <a:solidFill>
                <a:srgbClr val="0000FF"/>
              </a:solidFill>
              <a:latin typeface="Times New Roman" panose="02020603050405020304" pitchFamily="18" charset="0"/>
              <a:ea typeface="+mn-ea"/>
              <a:cs typeface="Times New Roman" panose="02020603050405020304" pitchFamily="18" charset="0"/>
            </a:endParaRPr>
          </a:p>
        </p:txBody>
      </p:sp>
      <p:sp>
        <p:nvSpPr>
          <p:cNvPr id="10" name="Rounded Rectangle 10">
            <a:extLst>
              <a:ext uri="{FF2B5EF4-FFF2-40B4-BE49-F238E27FC236}">
                <a16:creationId xmlns:a16="http://schemas.microsoft.com/office/drawing/2014/main" id="{6EB31CDC-2814-45A9-AD58-AE0FE9AA0E1F}"/>
              </a:ext>
            </a:extLst>
          </p:cNvPr>
          <p:cNvSpPr/>
          <p:nvPr/>
        </p:nvSpPr>
        <p:spPr>
          <a:xfrm>
            <a:off x="952500" y="763782"/>
            <a:ext cx="7429500" cy="106729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a:lstStyle/>
          <a:p>
            <a:pPr algn="ctr" defTabSz="342892">
              <a:lnSpc>
                <a:spcPct val="150000"/>
              </a:lnSpc>
              <a:defRPr/>
            </a:pPr>
            <a:r>
              <a:rPr lang="en-US" sz="2200" b="1">
                <a:solidFill>
                  <a:srgbClr val="006600"/>
                </a:solidFill>
                <a:latin typeface="Times New Roman" panose="02020603050405020304" pitchFamily="18" charset="0"/>
                <a:cs typeface="Times New Roman" panose="02020603050405020304" pitchFamily="18" charset="0"/>
                <a:sym typeface="Arial"/>
              </a:rPr>
              <a:t>1. Phân biệt công việc chính của thợ chế biến thực phẩm và thợ vận hành may sản xuất thực phẩm ?</a:t>
            </a:r>
            <a:endParaRPr lang="en-US" sz="2200" b="1" dirty="0">
              <a:solidFill>
                <a:srgbClr val="006600"/>
              </a:solidFill>
              <a:latin typeface="Times New Roman" panose="02020603050405020304" pitchFamily="18" charset="0"/>
              <a:cs typeface="Times New Roman" panose="02020603050405020304" pitchFamily="18" charset="0"/>
              <a:sym typeface="Arial"/>
            </a:endParaRPr>
          </a:p>
        </p:txBody>
      </p:sp>
      <p:sp>
        <p:nvSpPr>
          <p:cNvPr id="9" name="Google Shape;381;p14">
            <a:extLst>
              <a:ext uri="{FF2B5EF4-FFF2-40B4-BE49-F238E27FC236}">
                <a16:creationId xmlns:a16="http://schemas.microsoft.com/office/drawing/2014/main" id="{B9A4FD41-0FEE-4F01-AFCA-411A569D848A}"/>
              </a:ext>
            </a:extLst>
          </p:cNvPr>
          <p:cNvSpPr txBox="1">
            <a:spLocks/>
          </p:cNvSpPr>
          <p:nvPr/>
        </p:nvSpPr>
        <p:spPr>
          <a:xfrm>
            <a:off x="8530578" y="4671390"/>
            <a:ext cx="609600" cy="625476"/>
          </a:xfrm>
          <a:prstGeom prst="rect">
            <a:avLst/>
          </a:prstGeom>
        </p:spPr>
        <p:txBody>
          <a:bodyPr anchor="ctr"/>
          <a:lstStyle>
            <a:defPPr>
              <a:defRPr lang="en-US"/>
            </a:defPPr>
            <a:lvl1pPr algn="l" defTabSz="457200" rtl="0" eaLnBrk="0" fontAlgn="base" hangingPunct="0">
              <a:spcBef>
                <a:spcPct val="0"/>
              </a:spcBef>
              <a:spcAft>
                <a:spcPct val="0"/>
              </a:spcAft>
              <a:defRPr sz="1600" kern="1200">
                <a:solidFill>
                  <a:schemeClr val="tx1">
                    <a:tint val="75000"/>
                  </a:schemeClr>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a:lstStyle>
          <a:p>
            <a:pPr algn="r" defTabSz="1219140" eaLnBrk="1" fontAlgn="auto" hangingPunct="1">
              <a:buClr>
                <a:srgbClr val="000000"/>
              </a:buClr>
              <a:defRPr/>
            </a:pPr>
            <a:fld id="{6251BB36-4322-4F48-A93D-C6C5C6691E5A}" type="slidenum">
              <a:rPr lang="en" sz="1401" kern="0">
                <a:solidFill>
                  <a:srgbClr val="C00000"/>
                </a:solidFill>
                <a:latin typeface="Tahoma" panose="020B0604030504040204" pitchFamily="34" charset="0"/>
                <a:ea typeface="Tahoma" panose="020B0604030504040204" pitchFamily="34" charset="0"/>
                <a:cs typeface="Tahoma" panose="020B0604030504040204" pitchFamily="34" charset="0"/>
                <a:sym typeface="Arial"/>
              </a:rPr>
              <a:pPr algn="r" defTabSz="1219140" eaLnBrk="1" fontAlgn="auto" hangingPunct="1">
                <a:buClr>
                  <a:srgbClr val="000000"/>
                </a:buClr>
                <a:defRPr/>
              </a:pPr>
              <a:t>21</a:t>
            </a:fld>
            <a:endParaRPr lang="en" sz="1401" kern="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p:txBody>
      </p:sp>
      <p:graphicFrame>
        <p:nvGraphicFramePr>
          <p:cNvPr id="2" name="Table 1">
            <a:extLst>
              <a:ext uri="{FF2B5EF4-FFF2-40B4-BE49-F238E27FC236}">
                <a16:creationId xmlns:a16="http://schemas.microsoft.com/office/drawing/2014/main" id="{302DABEC-9553-48C1-BD3A-13026C934F6F}"/>
              </a:ext>
            </a:extLst>
          </p:cNvPr>
          <p:cNvGraphicFramePr>
            <a:graphicFrameLocks noGrp="1"/>
          </p:cNvGraphicFramePr>
          <p:nvPr>
            <p:extLst>
              <p:ext uri="{D42A27DB-BD31-4B8C-83A1-F6EECF244321}">
                <p14:modId xmlns:p14="http://schemas.microsoft.com/office/powerpoint/2010/main" val="2673901019"/>
              </p:ext>
            </p:extLst>
          </p:nvPr>
        </p:nvGraphicFramePr>
        <p:xfrm>
          <a:off x="266700" y="2117906"/>
          <a:ext cx="8724900" cy="2739844"/>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4000320864"/>
                    </a:ext>
                  </a:extLst>
                </a:gridCol>
                <a:gridCol w="4533900">
                  <a:extLst>
                    <a:ext uri="{9D8B030D-6E8A-4147-A177-3AD203B41FA5}">
                      <a16:colId xmlns:a16="http://schemas.microsoft.com/office/drawing/2014/main" val="56217458"/>
                    </a:ext>
                  </a:extLst>
                </a:gridCol>
              </a:tblGrid>
              <a:tr h="353049">
                <a:tc>
                  <a:txBody>
                    <a:bodyPr/>
                    <a:lstStyle/>
                    <a:p>
                      <a:pPr algn="ctr"/>
                      <a:r>
                        <a:rPr lang="en-US" sz="1800" b="1" i="0" kern="1200">
                          <a:solidFill>
                            <a:srgbClr val="C00000"/>
                          </a:solidFill>
                          <a:effectLst/>
                          <a:latin typeface="Times New Roman" panose="02020603050405020304" pitchFamily="18" charset="0"/>
                          <a:ea typeface="+mn-ea"/>
                          <a:cs typeface="Times New Roman" panose="02020603050405020304" pitchFamily="18" charset="0"/>
                        </a:rPr>
                        <a:t>Công việc thợ chế biến thực phẩm</a:t>
                      </a:r>
                      <a:endParaRPr lang="en-US" sz="1800" b="1">
                        <a:solidFill>
                          <a:srgbClr val="C00000"/>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i="0">
                          <a:solidFill>
                            <a:srgbClr val="C00000"/>
                          </a:solidFill>
                          <a:effectLst/>
                          <a:latin typeface="Times New Roman" panose="02020603050405020304" pitchFamily="18" charset="0"/>
                          <a:cs typeface="Times New Roman" panose="02020603050405020304" pitchFamily="18" charset="0"/>
                        </a:rPr>
                        <a:t>Công việc thợ vận hành máy sản xuất TP</a:t>
                      </a:r>
                      <a:endParaRPr lang="en-US" sz="1800" b="1">
                        <a:solidFill>
                          <a:srgbClr val="C00000"/>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408913"/>
                  </a:ext>
                </a:extLst>
              </a:tr>
              <a:tr h="2386795">
                <a:tc>
                  <a:txBody>
                    <a:bodyPr/>
                    <a:lstStyle/>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Giết mổ động vật.</a:t>
                      </a:r>
                    </a:p>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Chuẩn bị, chế biến thịt, cá và thực phẩm liên quan.</a:t>
                      </a:r>
                    </a:p>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Làm các loại bánh mì, bánh ngọt và các sản phẩm bột mì.</a:t>
                      </a:r>
                    </a:p>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Chế biến, bảo quản trái cây, rau, củ.</a:t>
                      </a:r>
                    </a:p>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Nêm và phân loại các sản phẩm là đồ ăn, đồ uống khác nhau.</a:t>
                      </a:r>
                      <a:endParaRPr lang="en-US" sz="1800" b="0">
                        <a:solidFill>
                          <a:srgbClr val="C00000"/>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Vận hành, giám sát máy móc.</a:t>
                      </a:r>
                    </a:p>
                    <a:p>
                      <a:pPr marL="571500" indent="-571500">
                        <a:buFont typeface="Wingdings" panose="05000000000000000000" pitchFamily="2" charset="2"/>
                        <a:buChar char="ü"/>
                      </a:pPr>
                      <a:r>
                        <a:rPr lang="en-US" sz="1800" b="0" i="0" kern="1200">
                          <a:solidFill>
                            <a:schemeClr val="dk1"/>
                          </a:solidFill>
                          <a:effectLst/>
                          <a:latin typeface="Times New Roman" panose="02020603050405020304" pitchFamily="18" charset="0"/>
                          <a:ea typeface="+mn-ea"/>
                          <a:cs typeface="Times New Roman" panose="02020603050405020304" pitchFamily="18" charset="0"/>
                        </a:rPr>
                        <a:t>Thiết lập, vận hành và giám sát máy móc.</a:t>
                      </a:r>
                    </a:p>
                    <a:p>
                      <a:pPr marL="571500" indent="-571500">
                        <a:buFont typeface="Wingdings" panose="05000000000000000000" pitchFamily="2" charset="2"/>
                        <a:buChar char="ü"/>
                      </a:pPr>
                      <a:r>
                        <a:rPr lang="vi-VN" sz="1800" b="0" i="0" kern="1200">
                          <a:solidFill>
                            <a:schemeClr val="dk1"/>
                          </a:solidFill>
                          <a:effectLst/>
                          <a:latin typeface="Times New Roman" panose="02020603050405020304" pitchFamily="18" charset="0"/>
                          <a:ea typeface="+mn-ea"/>
                          <a:cs typeface="Times New Roman" panose="02020603050405020304" pitchFamily="18" charset="0"/>
                        </a:rPr>
                        <a:t>Vận hành thiết bị đông lạnh, sấy khô, nướng.</a:t>
                      </a:r>
                      <a:endParaRPr lang="en-US" sz="1800" b="0" i="0" kern="1200">
                        <a:solidFill>
                          <a:schemeClr val="dk1"/>
                        </a:solidFill>
                        <a:effectLst/>
                        <a:latin typeface="Times New Roman" panose="02020603050405020304" pitchFamily="18" charset="0"/>
                        <a:ea typeface="+mn-ea"/>
                        <a:cs typeface="Times New Roman" panose="02020603050405020304" pitchFamily="18" charset="0"/>
                      </a:endParaRPr>
                    </a:p>
                    <a:p>
                      <a:pPr marL="571500" indent="-571500">
                        <a:buFont typeface="Wingdings" panose="05000000000000000000" pitchFamily="2" charset="2"/>
                        <a:buChar char="ü"/>
                      </a:pPr>
                      <a:r>
                        <a:rPr lang="vi-VN" sz="1800" b="0" i="0" kern="1200">
                          <a:solidFill>
                            <a:schemeClr val="dk1"/>
                          </a:solidFill>
                          <a:effectLst/>
                          <a:latin typeface="Times New Roman" panose="02020603050405020304" pitchFamily="18" charset="0"/>
                          <a:ea typeface="+mn-ea"/>
                          <a:cs typeface="Times New Roman" panose="02020603050405020304" pitchFamily="18" charset="0"/>
                        </a:rPr>
                        <a:t>Trộn, nghiền, tách thực phẩm và chất lỏng</a:t>
                      </a:r>
                    </a:p>
                    <a:p>
                      <a:endParaRPr lang="en-US" sz="1800" b="0">
                        <a:solidFill>
                          <a:srgbClr val="C00000"/>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5521850"/>
                  </a:ext>
                </a:extLst>
              </a:tr>
            </a:tbl>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descr="&quot;&quot;">
            <a:extLst>
              <a:ext uri="{FF2B5EF4-FFF2-40B4-BE49-F238E27FC236}">
                <a16:creationId xmlns:a16="http://schemas.microsoft.com/office/drawing/2014/main" id="{A3602011-784A-4F82-8F44-42FC329EDD47}"/>
              </a:ext>
            </a:extLst>
          </p:cNvPr>
          <p:cNvSpPr>
            <a:spLocks noGrp="1" noRot="1" noChangeAspect="1" noMove="1" noResize="1" noEditPoints="1" noAdjustHandles="1" noChangeArrowheads="1" noChangeShapeType="1" noTextEdit="1"/>
          </p:cNvSpPr>
          <p:nvPr/>
        </p:nvSpPr>
        <p:spPr>
          <a:xfrm>
            <a:off x="2383" y="1544241"/>
            <a:ext cx="9141619"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descr="&quot;&quot;">
            <a:extLst>
              <a:ext uri="{FF2B5EF4-FFF2-40B4-BE49-F238E27FC236}">
                <a16:creationId xmlns:a16="http://schemas.microsoft.com/office/drawing/2014/main" id="{E9593F99-644B-4EE8-849E-A61CEF2E2337}"/>
              </a:ext>
            </a:extLst>
          </p:cNvPr>
          <p:cNvSpPr>
            <a:spLocks noGrp="1" noRot="1" noChangeAspect="1" noMove="1" noResize="1" noEditPoints="1" noAdjustHandles="1" noChangeArrowheads="1" noChangeShapeType="1" noTextEdit="1"/>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0" fontAlgn="base" hangingPunct="0">
              <a:spcBef>
                <a:spcPct val="0"/>
              </a:spcBef>
              <a:spcAft>
                <a:spcPct val="0"/>
              </a:spcAft>
              <a:defRPr/>
            </a:pPr>
            <a:endParaRPr lang="en-US" sz="1350">
              <a:solidFill>
                <a:srgbClr val="FFFFFF"/>
              </a:solidFill>
              <a:latin typeface="Corbel" panose="020B0503020204020204"/>
              <a:sym typeface="Arial"/>
            </a:endParaRPr>
          </a:p>
        </p:txBody>
      </p:sp>
      <p:sp>
        <p:nvSpPr>
          <p:cNvPr id="13" name="Title 1">
            <a:extLst>
              <a:ext uri="{FF2B5EF4-FFF2-40B4-BE49-F238E27FC236}">
                <a16:creationId xmlns:a16="http://schemas.microsoft.com/office/drawing/2014/main" id="{420D1EFB-AFA7-4D6F-8451-BD4D12DD2AA9}"/>
              </a:ext>
            </a:extLst>
          </p:cNvPr>
          <p:cNvSpPr>
            <a:spLocks noGrp="1"/>
          </p:cNvSpPr>
          <p:nvPr>
            <p:ph type="title"/>
          </p:nvPr>
        </p:nvSpPr>
        <p:spPr>
          <a:xfrm>
            <a:off x="76200" y="117167"/>
            <a:ext cx="9144000" cy="596503"/>
          </a:xfrm>
        </p:spPr>
        <p:txBody>
          <a:bodyPr>
            <a:noAutofit/>
          </a:bodyPr>
          <a:lstStyle/>
          <a:p>
            <a:pPr algn="ctr" defTabSz="342892" eaLnBrk="1" fontAlgn="auto" hangingPunct="1">
              <a:lnSpc>
                <a:spcPct val="100000"/>
              </a:lnSpc>
              <a:spcBef>
                <a:spcPts val="0"/>
              </a:spcBef>
              <a:spcAft>
                <a:spcPts val="450"/>
              </a:spcAft>
              <a:defRPr/>
            </a:pPr>
            <a:r>
              <a:rPr lang="en-US" sz="3600" b="1" cap="none" dirty="0">
                <a:solidFill>
                  <a:srgbClr val="FF0000"/>
                </a:solidFill>
                <a:latin typeface="Times New Roman" panose="02020603050405020304" pitchFamily="18" charset="0"/>
                <a:ea typeface="+mn-ea"/>
                <a:cs typeface="Times New Roman" panose="02020603050405020304" pitchFamily="18" charset="0"/>
              </a:rPr>
              <a:t>LUYỆN TẬP </a:t>
            </a:r>
            <a:r>
              <a:rPr lang="en-US" sz="2800" b="1" cap="none" dirty="0">
                <a:solidFill>
                  <a:srgbClr val="0000FF"/>
                </a:solidFill>
                <a:latin typeface="Times New Roman" panose="02020603050405020304" pitchFamily="18" charset="0"/>
                <a:ea typeface="+mn-ea"/>
                <a:cs typeface="Times New Roman" panose="02020603050405020304" pitchFamily="18" charset="0"/>
              </a:rPr>
              <a:t>(</a:t>
            </a:r>
            <a:r>
              <a:rPr lang="en-US" sz="2800" b="1" cap="none" err="1">
                <a:solidFill>
                  <a:srgbClr val="0000FF"/>
                </a:solidFill>
                <a:latin typeface="Times New Roman" panose="02020603050405020304" pitchFamily="18" charset="0"/>
                <a:ea typeface="+mn-ea"/>
                <a:cs typeface="Times New Roman" panose="02020603050405020304" pitchFamily="18" charset="0"/>
              </a:rPr>
              <a:t>Câu</a:t>
            </a:r>
            <a:r>
              <a:rPr lang="en-US" sz="2800" b="1" cap="none">
                <a:solidFill>
                  <a:srgbClr val="0000FF"/>
                </a:solidFill>
                <a:latin typeface="Times New Roman" panose="02020603050405020304" pitchFamily="18" charset="0"/>
                <a:ea typeface="+mn-ea"/>
                <a:cs typeface="Times New Roman" panose="02020603050405020304" pitchFamily="18" charset="0"/>
              </a:rPr>
              <a:t> 2 </a:t>
            </a:r>
            <a:r>
              <a:rPr lang="en-US" sz="2800" b="1" cap="none" dirty="0">
                <a:solidFill>
                  <a:srgbClr val="0000FF"/>
                </a:solidFill>
                <a:latin typeface="Times New Roman" panose="02020603050405020304" pitchFamily="18" charset="0"/>
                <a:ea typeface="+mn-ea"/>
                <a:cs typeface="Times New Roman" panose="02020603050405020304" pitchFamily="18" charset="0"/>
              </a:rPr>
              <a:t>/ SGK </a:t>
            </a:r>
            <a:r>
              <a:rPr lang="en-US" sz="2800" b="1" cap="none" err="1">
                <a:solidFill>
                  <a:srgbClr val="0000FF"/>
                </a:solidFill>
                <a:latin typeface="Times New Roman" panose="02020603050405020304" pitchFamily="18" charset="0"/>
                <a:ea typeface="+mn-ea"/>
                <a:cs typeface="Times New Roman" panose="02020603050405020304" pitchFamily="18" charset="0"/>
              </a:rPr>
              <a:t>trang</a:t>
            </a:r>
            <a:r>
              <a:rPr lang="en-US" sz="2800" b="1" cap="none">
                <a:solidFill>
                  <a:srgbClr val="0000FF"/>
                </a:solidFill>
                <a:latin typeface="Times New Roman" panose="02020603050405020304" pitchFamily="18" charset="0"/>
                <a:ea typeface="+mn-ea"/>
                <a:cs typeface="Times New Roman" panose="02020603050405020304" pitchFamily="18" charset="0"/>
              </a:rPr>
              <a:t> 26) </a:t>
            </a:r>
            <a:endParaRPr lang="en-US" sz="2800" b="1" cap="none" dirty="0">
              <a:solidFill>
                <a:srgbClr val="0000FF"/>
              </a:solidFill>
              <a:latin typeface="Times New Roman" panose="02020603050405020304" pitchFamily="18" charset="0"/>
              <a:ea typeface="+mn-ea"/>
              <a:cs typeface="Times New Roman" panose="02020603050405020304" pitchFamily="18" charset="0"/>
            </a:endParaRPr>
          </a:p>
        </p:txBody>
      </p:sp>
      <p:sp>
        <p:nvSpPr>
          <p:cNvPr id="10" name="Rounded Rectangle 10">
            <a:extLst>
              <a:ext uri="{FF2B5EF4-FFF2-40B4-BE49-F238E27FC236}">
                <a16:creationId xmlns:a16="http://schemas.microsoft.com/office/drawing/2014/main" id="{6EB31CDC-2814-45A9-AD58-AE0FE9AA0E1F}"/>
              </a:ext>
            </a:extLst>
          </p:cNvPr>
          <p:cNvSpPr/>
          <p:nvPr/>
        </p:nvSpPr>
        <p:spPr>
          <a:xfrm>
            <a:off x="495300" y="812246"/>
            <a:ext cx="8305800" cy="1188922"/>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a:lstStyle/>
          <a:p>
            <a:pPr algn="ctr" defTabSz="342892">
              <a:lnSpc>
                <a:spcPct val="150000"/>
              </a:lnSpc>
              <a:defRPr/>
            </a:pPr>
            <a:r>
              <a:rPr lang="en-US" sz="2400" b="1">
                <a:solidFill>
                  <a:srgbClr val="006600"/>
                </a:solidFill>
                <a:latin typeface="Times New Roman" panose="02020603050405020304" pitchFamily="18" charset="0"/>
                <a:cs typeface="Times New Roman" panose="02020603050405020304" pitchFamily="18" charset="0"/>
                <a:sym typeface="Arial"/>
              </a:rPr>
              <a:t>2. </a:t>
            </a:r>
            <a:r>
              <a:rPr lang="en-US" sz="2200" b="1">
                <a:solidFill>
                  <a:srgbClr val="006600"/>
                </a:solidFill>
                <a:latin typeface="Times New Roman" panose="02020603050405020304" pitchFamily="18" charset="0"/>
                <a:cs typeface="Times New Roman" panose="02020603050405020304" pitchFamily="18" charset="0"/>
                <a:sym typeface="Arial"/>
              </a:rPr>
              <a:t>Phân tích những phẩm chất cần có của đấu bếp trưởng và của người chuẩn bị đồ ăn nhanh ?</a:t>
            </a:r>
            <a:endParaRPr lang="en-US" sz="2400" b="1" dirty="0">
              <a:solidFill>
                <a:srgbClr val="006600"/>
              </a:solidFill>
              <a:latin typeface="Times New Roman" panose="02020603050405020304" pitchFamily="18" charset="0"/>
              <a:cs typeface="Times New Roman" panose="02020603050405020304" pitchFamily="18" charset="0"/>
              <a:sym typeface="Arial"/>
            </a:endParaRPr>
          </a:p>
        </p:txBody>
      </p:sp>
      <p:sp>
        <p:nvSpPr>
          <p:cNvPr id="9" name="Google Shape;381;p14">
            <a:extLst>
              <a:ext uri="{FF2B5EF4-FFF2-40B4-BE49-F238E27FC236}">
                <a16:creationId xmlns:a16="http://schemas.microsoft.com/office/drawing/2014/main" id="{B9A4FD41-0FEE-4F01-AFCA-411A569D848A}"/>
              </a:ext>
            </a:extLst>
          </p:cNvPr>
          <p:cNvSpPr txBox="1">
            <a:spLocks/>
          </p:cNvSpPr>
          <p:nvPr/>
        </p:nvSpPr>
        <p:spPr>
          <a:xfrm>
            <a:off x="8530578" y="4671390"/>
            <a:ext cx="609600" cy="625476"/>
          </a:xfrm>
          <a:prstGeom prst="rect">
            <a:avLst/>
          </a:prstGeom>
        </p:spPr>
        <p:txBody>
          <a:bodyPr anchor="ctr"/>
          <a:lstStyle>
            <a:defPPr>
              <a:defRPr lang="en-US"/>
            </a:defPPr>
            <a:lvl1pPr algn="l" defTabSz="457200" rtl="0" eaLnBrk="0" fontAlgn="base" hangingPunct="0">
              <a:spcBef>
                <a:spcPct val="0"/>
              </a:spcBef>
              <a:spcAft>
                <a:spcPct val="0"/>
              </a:spcAft>
              <a:defRPr sz="1600" kern="1200">
                <a:solidFill>
                  <a:schemeClr val="tx1">
                    <a:tint val="75000"/>
                  </a:schemeClr>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a:lstStyle>
          <a:p>
            <a:pPr algn="r" defTabSz="1219140" eaLnBrk="1" fontAlgn="auto" hangingPunct="1">
              <a:buClr>
                <a:srgbClr val="000000"/>
              </a:buClr>
              <a:defRPr/>
            </a:pPr>
            <a:fld id="{6251BB36-4322-4F48-A93D-C6C5C6691E5A}" type="slidenum">
              <a:rPr lang="en" sz="1401" kern="0">
                <a:solidFill>
                  <a:srgbClr val="C00000"/>
                </a:solidFill>
                <a:latin typeface="Tahoma" panose="020B0604030504040204" pitchFamily="34" charset="0"/>
                <a:ea typeface="Tahoma" panose="020B0604030504040204" pitchFamily="34" charset="0"/>
                <a:cs typeface="Tahoma" panose="020B0604030504040204" pitchFamily="34" charset="0"/>
                <a:sym typeface="Arial"/>
              </a:rPr>
              <a:pPr algn="r" defTabSz="1219140" eaLnBrk="1" fontAlgn="auto" hangingPunct="1">
                <a:buClr>
                  <a:srgbClr val="000000"/>
                </a:buClr>
                <a:defRPr/>
              </a:pPr>
              <a:t>22</a:t>
            </a:fld>
            <a:endParaRPr lang="en" sz="1401" kern="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Rounded Rectangle 10">
            <a:extLst>
              <a:ext uri="{FF2B5EF4-FFF2-40B4-BE49-F238E27FC236}">
                <a16:creationId xmlns:a16="http://schemas.microsoft.com/office/drawing/2014/main" id="{A58FE6E0-87DF-4AE1-926A-4DFCEE066907}"/>
              </a:ext>
            </a:extLst>
          </p:cNvPr>
          <p:cNvSpPr/>
          <p:nvPr/>
        </p:nvSpPr>
        <p:spPr>
          <a:xfrm>
            <a:off x="304800" y="2237278"/>
            <a:ext cx="8534401" cy="2434112"/>
          </a:xfrm>
          <a:prstGeom prst="round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a:lstStyle/>
          <a:p>
            <a:r>
              <a:rPr lang="vi-VN" sz="2200" b="1">
                <a:solidFill>
                  <a:srgbClr val="002060"/>
                </a:solidFill>
                <a:latin typeface="Times New Roman" panose="02020603050405020304" pitchFamily="18" charset="0"/>
                <a:cs typeface="Times New Roman" panose="02020603050405020304" pitchFamily="18" charset="0"/>
              </a:rPr>
              <a:t>Phẩm chất cần có của đầu bếp trưởng là:</a:t>
            </a:r>
          </a:p>
          <a:p>
            <a:r>
              <a:rPr lang="vi-VN" sz="2200">
                <a:solidFill>
                  <a:srgbClr val="002060"/>
                </a:solidFill>
                <a:latin typeface="Times New Roman" panose="02020603050405020304" pitchFamily="18" charset="0"/>
                <a:cs typeface="Times New Roman" panose="02020603050405020304" pitchFamily="18" charset="0"/>
              </a:rPr>
              <a:t>+ Khéo tay, sạch sẽ, nhanh nhẹn, có mắt thẩm mĩ, nhạy cảm với mùi vị.</a:t>
            </a:r>
          </a:p>
          <a:p>
            <a:r>
              <a:rPr lang="vi-VN" sz="2200">
                <a:solidFill>
                  <a:srgbClr val="002060"/>
                </a:solidFill>
                <a:latin typeface="Times New Roman" panose="02020603050405020304" pitchFamily="18" charset="0"/>
                <a:cs typeface="Times New Roman" panose="02020603050405020304" pitchFamily="18" charset="0"/>
              </a:rPr>
              <a:t>+ Có sự tỉ mỉ, kiên trì, khéo léo và sáng tạo trong công việc.</a:t>
            </a:r>
          </a:p>
          <a:p>
            <a:r>
              <a:rPr lang="vi-VN" sz="2200" b="1">
                <a:solidFill>
                  <a:srgbClr val="002060"/>
                </a:solidFill>
                <a:latin typeface="Times New Roman" panose="02020603050405020304" pitchFamily="18" charset="0"/>
                <a:cs typeface="Times New Roman" panose="02020603050405020304" pitchFamily="18" charset="0"/>
              </a:rPr>
              <a:t>- Phẩm chất cần có của người chuẩn bị đồ ăn nhanh là:</a:t>
            </a:r>
          </a:p>
          <a:p>
            <a:r>
              <a:rPr lang="vi-VN" sz="2200">
                <a:solidFill>
                  <a:srgbClr val="002060"/>
                </a:solidFill>
                <a:latin typeface="Times New Roman" panose="02020603050405020304" pitchFamily="18" charset="0"/>
                <a:cs typeface="Times New Roman" panose="02020603050405020304" pitchFamily="18" charset="0"/>
              </a:rPr>
              <a:t>+ Yêu thích công việc nấu nướng.</a:t>
            </a:r>
          </a:p>
          <a:p>
            <a:r>
              <a:rPr lang="vi-VN" sz="2200">
                <a:solidFill>
                  <a:srgbClr val="002060"/>
                </a:solidFill>
                <a:latin typeface="Times New Roman" panose="02020603050405020304" pitchFamily="18" charset="0"/>
                <a:cs typeface="Times New Roman" panose="02020603050405020304" pitchFamily="18" charset="0"/>
              </a:rPr>
              <a:t>+ Cẩn thận, kiên trì, tỉ mỉ trong công việc</a:t>
            </a:r>
            <a:r>
              <a:rPr lang="en-US" sz="2200">
                <a:solidFill>
                  <a:srgbClr val="002060"/>
                </a:solidFill>
                <a:latin typeface="Times New Roman" panose="02020603050405020304" pitchFamily="18" charset="0"/>
                <a:cs typeface="Times New Roman" panose="02020603050405020304" pitchFamily="18" charset="0"/>
              </a:rPr>
              <a:t>.</a:t>
            </a:r>
            <a:endParaRPr lang="vi-VN" sz="2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4351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19532">
            <a:off x="4729757" y="786459"/>
            <a:ext cx="3709678" cy="4471715"/>
          </a:xfrm>
          <a:prstGeom prst="rect">
            <a:avLst/>
          </a:prstGeom>
        </p:spPr>
      </p:pic>
      <p:sp>
        <p:nvSpPr>
          <p:cNvPr id="13" name="Hộp Văn bản 12">
            <a:extLst>
              <a:ext uri="{FF2B5EF4-FFF2-40B4-BE49-F238E27FC236}">
                <a16:creationId xmlns:a16="http://schemas.microsoft.com/office/drawing/2014/main" id="{C916866B-01D7-1BF9-5A6D-902E439EA64A}"/>
              </a:ext>
            </a:extLst>
          </p:cNvPr>
          <p:cNvSpPr txBox="1"/>
          <p:nvPr/>
        </p:nvSpPr>
        <p:spPr>
          <a:xfrm>
            <a:off x="4781814" y="2024208"/>
            <a:ext cx="3855426" cy="2060885"/>
          </a:xfrm>
          <a:prstGeom prst="rect">
            <a:avLst/>
          </a:prstGeom>
          <a:noFill/>
        </p:spPr>
        <p:txBody>
          <a:bodyPr wrap="square">
            <a:spAutoFit/>
          </a:bodyPr>
          <a:lstStyle/>
          <a:p>
            <a:pPr algn="ctr">
              <a:lnSpc>
                <a:spcPct val="150000"/>
              </a:lnSpc>
            </a:pPr>
            <a:r>
              <a:rPr lang="fr-FR" sz="2200">
                <a:solidFill>
                  <a:srgbClr val="000000"/>
                </a:solidFill>
                <a:latin typeface="Arial" panose="020B0604020202020204" pitchFamily="34" charset="0"/>
                <a:ea typeface="Calibri" panose="020F0502020204030204" pitchFamily="34" charset="0"/>
                <a:cs typeface="Arial" panose="020B0604020202020204" pitchFamily="34" charset="0"/>
              </a:rPr>
              <a:t>Hãy tìm hiểu và cho biết, địa phương em phát triển những ngành nghề nào liên quan đến chế biến thực phẩm ?</a:t>
            </a:r>
            <a:endParaRPr lang="en-US" sz="2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34F6CA1-4F03-4A02-8F2A-34A7D80C3150}"/>
              </a:ext>
            </a:extLst>
          </p:cNvPr>
          <p:cNvSpPr txBox="1"/>
          <p:nvPr/>
        </p:nvSpPr>
        <p:spPr>
          <a:xfrm>
            <a:off x="685800" y="218263"/>
            <a:ext cx="3812022" cy="584904"/>
          </a:xfrm>
          <a:prstGeom prst="rect">
            <a:avLst/>
          </a:prstGeom>
          <a:noFill/>
        </p:spPr>
        <p:txBody>
          <a:bodyPr wrap="square">
            <a:spAutoFit/>
          </a:bodyPr>
          <a:lstStyle/>
          <a:p>
            <a:pPr defTabSz="914378">
              <a:buClr>
                <a:srgbClr val="000000"/>
              </a:buClr>
            </a:pPr>
            <a:r>
              <a:rPr lang="en-US" sz="3201" b="1" kern="0">
                <a:solidFill>
                  <a:srgbClr val="C00000"/>
                </a:solidFill>
                <a:latin typeface="Signika" panose="02010003020600000004" pitchFamily="2" charset="0"/>
                <a:ea typeface="Times New Roman" panose="02020603050405020304" pitchFamily="18" charset="0"/>
                <a:cs typeface="Arial"/>
                <a:sym typeface="Arial"/>
              </a:rPr>
              <a:t>VẬN DỤNG</a:t>
            </a:r>
            <a:endParaRPr lang="en-US" sz="3201" b="1" kern="0" dirty="0">
              <a:solidFill>
                <a:srgbClr val="C00000"/>
              </a:solidFill>
              <a:latin typeface="Signika" panose="02010003020600000004" pitchFamily="2" charset="0"/>
              <a:cs typeface="Arial"/>
              <a:sym typeface="Arial"/>
            </a:endParaRPr>
          </a:p>
        </p:txBody>
      </p:sp>
      <p:cxnSp>
        <p:nvCxnSpPr>
          <p:cNvPr id="15" name="Google Shape;482;p35">
            <a:extLst>
              <a:ext uri="{FF2B5EF4-FFF2-40B4-BE49-F238E27FC236}">
                <a16:creationId xmlns:a16="http://schemas.microsoft.com/office/drawing/2014/main" id="{6CA66784-C911-49D7-BB67-A13277F3D496}"/>
              </a:ext>
            </a:extLst>
          </p:cNvPr>
          <p:cNvCxnSpPr>
            <a:cxnSpLocks/>
          </p:cNvCxnSpPr>
          <p:nvPr/>
        </p:nvCxnSpPr>
        <p:spPr>
          <a:xfrm flipH="1">
            <a:off x="152400" y="813545"/>
            <a:ext cx="4043950" cy="0"/>
          </a:xfrm>
          <a:prstGeom prst="straightConnector1">
            <a:avLst/>
          </a:prstGeom>
          <a:noFill/>
          <a:ln w="9525" cap="flat" cmpd="sng">
            <a:solidFill>
              <a:schemeClr val="tx1"/>
            </a:solidFill>
            <a:prstDash val="solid"/>
            <a:round/>
            <a:headEnd type="none" w="med" len="med"/>
            <a:tailEnd type="none" w="med" len="med"/>
          </a:ln>
        </p:spPr>
      </p:cxnSp>
      <p:pic>
        <p:nvPicPr>
          <p:cNvPr id="20" name="Picture 9">
            <a:extLst>
              <a:ext uri="{FF2B5EF4-FFF2-40B4-BE49-F238E27FC236}">
                <a16:creationId xmlns:a16="http://schemas.microsoft.com/office/drawing/2014/main" id="{3219E424-BCD9-411E-BC75-D96F95E831D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296"/>
          <a:stretch/>
        </p:blipFill>
        <p:spPr>
          <a:xfrm flipH="1">
            <a:off x="1509507" y="1581150"/>
            <a:ext cx="2475412" cy="2731470"/>
          </a:xfrm>
          <a:prstGeom prst="rect">
            <a:avLst/>
          </a:prstGeom>
        </p:spPr>
      </p:pic>
      <p:cxnSp>
        <p:nvCxnSpPr>
          <p:cNvPr id="22" name="Google Shape;482;p35">
            <a:extLst>
              <a:ext uri="{FF2B5EF4-FFF2-40B4-BE49-F238E27FC236}">
                <a16:creationId xmlns:a16="http://schemas.microsoft.com/office/drawing/2014/main" id="{119E3639-5F3F-4C83-A2B3-72758ABCA055}"/>
              </a:ext>
            </a:extLst>
          </p:cNvPr>
          <p:cNvCxnSpPr>
            <a:cxnSpLocks/>
          </p:cNvCxnSpPr>
          <p:nvPr/>
        </p:nvCxnSpPr>
        <p:spPr>
          <a:xfrm flipH="1">
            <a:off x="304800" y="835273"/>
            <a:ext cx="4043950" cy="0"/>
          </a:xfrm>
          <a:prstGeom prst="straightConnector1">
            <a:avLst/>
          </a:prstGeom>
          <a:noFill/>
          <a:ln w="9525" cap="flat" cmpd="sng">
            <a:solidFill>
              <a:schemeClr val="tx1"/>
            </a:solidFill>
            <a:prstDash val="solid"/>
            <a:round/>
            <a:headEnd type="none" w="med" len="med"/>
            <a:tailEnd type="none" w="med" len="med"/>
          </a:ln>
        </p:spPr>
      </p:cxnSp>
    </p:spTree>
    <p:extLst>
      <p:ext uri="{BB962C8B-B14F-4D97-AF65-F5344CB8AC3E}">
        <p14:creationId xmlns:p14="http://schemas.microsoft.com/office/powerpoint/2010/main" val="270317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17" name="Google Shape;381;p14">
            <a:extLst>
              <a:ext uri="{FF2B5EF4-FFF2-40B4-BE49-F238E27FC236}">
                <a16:creationId xmlns:a16="http://schemas.microsoft.com/office/drawing/2014/main" id="{694F2CEC-8BE0-4626-8F59-D3E5DA821848}"/>
              </a:ext>
            </a:extLst>
          </p:cNvPr>
          <p:cNvSpPr txBox="1">
            <a:spLocks/>
          </p:cNvSpPr>
          <p:nvPr/>
        </p:nvSpPr>
        <p:spPr>
          <a:xfrm>
            <a:off x="8418594" y="4498086"/>
            <a:ext cx="609600" cy="625476"/>
          </a:xfrm>
          <a:prstGeom prst="rect">
            <a:avLst/>
          </a:prstGeom>
        </p:spPr>
        <p:txBody>
          <a:bodyPr anchor="ctr"/>
          <a:lstStyle>
            <a:defPPr>
              <a:defRPr lang="en-US"/>
            </a:defPPr>
            <a:lvl1pPr algn="l" defTabSz="457200" rtl="0" eaLnBrk="0" fontAlgn="base" hangingPunct="0">
              <a:spcBef>
                <a:spcPct val="0"/>
              </a:spcBef>
              <a:spcAft>
                <a:spcPct val="0"/>
              </a:spcAft>
              <a:defRPr sz="1600" kern="1200">
                <a:solidFill>
                  <a:schemeClr val="tx1">
                    <a:tint val="75000"/>
                  </a:schemeClr>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a:lstStyle>
          <a:p>
            <a:pPr algn="r" defTabSz="1219140" eaLnBrk="1" fontAlgn="auto" hangingPunct="1">
              <a:buClr>
                <a:srgbClr val="000000"/>
              </a:buClr>
              <a:defRPr/>
            </a:pPr>
            <a:fld id="{6251BB36-4322-4F48-A93D-C6C5C6691E5A}" type="slidenum">
              <a:rPr lang="en" sz="1401" kern="0">
                <a:solidFill>
                  <a:srgbClr val="C00000"/>
                </a:solidFill>
                <a:latin typeface="Tahoma" panose="020B0604030504040204" pitchFamily="34" charset="0"/>
                <a:ea typeface="Tahoma" panose="020B0604030504040204" pitchFamily="34" charset="0"/>
                <a:cs typeface="Tahoma" panose="020B0604030504040204" pitchFamily="34" charset="0"/>
                <a:sym typeface="Arial"/>
              </a:rPr>
              <a:pPr algn="r" defTabSz="1219140" eaLnBrk="1" fontAlgn="auto" hangingPunct="1">
                <a:buClr>
                  <a:srgbClr val="000000"/>
                </a:buClr>
                <a:defRPr/>
              </a:pPr>
              <a:t>24</a:t>
            </a:fld>
            <a:endParaRPr lang="en" sz="1401" kern="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a:extLst>
              <a:ext uri="{FF2B5EF4-FFF2-40B4-BE49-F238E27FC236}">
                <a16:creationId xmlns:a16="http://schemas.microsoft.com/office/drawing/2014/main" id="{E9EDB0AC-3263-45DA-82AB-CBDEC86EB6D3}"/>
              </a:ext>
            </a:extLst>
          </p:cNvPr>
          <p:cNvSpPr txBox="1"/>
          <p:nvPr/>
        </p:nvSpPr>
        <p:spPr>
          <a:xfrm>
            <a:off x="228600" y="361950"/>
            <a:ext cx="3752312" cy="553998"/>
          </a:xfrm>
          <a:prstGeom prst="rect">
            <a:avLst/>
          </a:prstGeom>
          <a:noFill/>
        </p:spPr>
        <p:txBody>
          <a:bodyPr wrap="square" rtlCol="0">
            <a:spAutoFit/>
          </a:bodyPr>
          <a:lstStyle/>
          <a:p>
            <a:pPr algn="ctr" defTabSz="685800">
              <a:defRPr/>
            </a:pPr>
            <a:r>
              <a:rPr lang="en-US" sz="3000" b="1">
                <a:solidFill>
                  <a:schemeClr val="tx1">
                    <a:lumMod val="75000"/>
                  </a:schemeClr>
                </a:solidFill>
                <a:latin typeface="SVN-A Love Of Thunder" panose="02040603050506020204" pitchFamily="18" charset="0"/>
                <a:cs typeface="Arial" panose="020B0604020202020204" pitchFamily="34" charset="0"/>
              </a:rPr>
              <a:t>KẾT NỐI năng lực</a:t>
            </a:r>
            <a:endParaRPr lang="en-US" sz="3000" dirty="0">
              <a:solidFill>
                <a:schemeClr val="tx1">
                  <a:lumMod val="75000"/>
                </a:schemeClr>
              </a:solidFill>
              <a:latin typeface="SVN-A Love Of Thunder" panose="02040603050506020204" pitchFamily="18" charset="0"/>
              <a:cs typeface="Arial" panose="020B0604020202020204" pitchFamily="34" charset="0"/>
              <a:sym typeface="Arial"/>
            </a:endParaRPr>
          </a:p>
        </p:txBody>
      </p:sp>
      <p:sp>
        <p:nvSpPr>
          <p:cNvPr id="47" name="TextBox 46">
            <a:extLst>
              <a:ext uri="{FF2B5EF4-FFF2-40B4-BE49-F238E27FC236}">
                <a16:creationId xmlns:a16="http://schemas.microsoft.com/office/drawing/2014/main" id="{434768C7-D38D-4FF0-BB94-3667E90DAA76}"/>
              </a:ext>
            </a:extLst>
          </p:cNvPr>
          <p:cNvSpPr txBox="1"/>
          <p:nvPr/>
        </p:nvSpPr>
        <p:spPr>
          <a:xfrm>
            <a:off x="1031257" y="1382432"/>
            <a:ext cx="6664943" cy="2246769"/>
          </a:xfrm>
          <a:prstGeom prst="rect">
            <a:avLst/>
          </a:prstGeom>
          <a:noFill/>
        </p:spPr>
        <p:txBody>
          <a:bodyPr wrap="square">
            <a:spAutoFit/>
          </a:bodyPr>
          <a:lstStyle/>
          <a:p>
            <a:pPr algn="just"/>
            <a:r>
              <a:rPr lang="en-US" sz="2800" kern="0">
                <a:solidFill>
                  <a:srgbClr val="7030A0"/>
                </a:solidFill>
                <a:latin typeface="Arial" panose="020B0604020202020204" pitchFamily="34" charset="0"/>
                <a:ea typeface="Times New Roman" panose="02020603050405020304" pitchFamily="18" charset="0"/>
                <a:cs typeface="Arial" panose="020B0604020202020204" pitchFamily="34" charset="0"/>
              </a:rPr>
              <a:t>Tìm hiểu internet, sách, báo….. Hãy tìm thông tin của một số ngành nghề khác có liên quan đến chế biến thực phẩm và đánh giá về khả năng, sở thích của bản thân đối với ngành nghề đó</a:t>
            </a:r>
            <a:r>
              <a:rPr lang="en-US" sz="2800" kern="0">
                <a:solidFill>
                  <a:srgbClr val="7030A0"/>
                </a:solidFill>
                <a:latin typeface="SVN-Androgyne" panose="02040603050506020204" pitchFamily="18" charset="0"/>
                <a:ea typeface="Times New Roman" panose="02020603050405020304" pitchFamily="18" charset="0"/>
                <a:cs typeface="Times New Roman" panose="02020603050405020304" pitchFamily="18" charset="0"/>
              </a:rPr>
              <a:t>.</a:t>
            </a:r>
          </a:p>
        </p:txBody>
      </p:sp>
      <p:cxnSp>
        <p:nvCxnSpPr>
          <p:cNvPr id="22" name="Google Shape;482;p35">
            <a:extLst>
              <a:ext uri="{FF2B5EF4-FFF2-40B4-BE49-F238E27FC236}">
                <a16:creationId xmlns:a16="http://schemas.microsoft.com/office/drawing/2014/main" id="{AD16F68F-39A0-4145-922D-ADEB8B8A0B48}"/>
              </a:ext>
            </a:extLst>
          </p:cNvPr>
          <p:cNvCxnSpPr>
            <a:cxnSpLocks/>
          </p:cNvCxnSpPr>
          <p:nvPr/>
        </p:nvCxnSpPr>
        <p:spPr>
          <a:xfrm flipH="1">
            <a:off x="67537" y="916387"/>
            <a:ext cx="4043950" cy="0"/>
          </a:xfrm>
          <a:prstGeom prst="straightConnector1">
            <a:avLst/>
          </a:prstGeom>
          <a:noFill/>
          <a:ln w="9525" cap="flat" cmpd="sng">
            <a:solidFill>
              <a:schemeClr val="tx1"/>
            </a:solidFill>
            <a:prstDash val="solid"/>
            <a:round/>
            <a:headEnd type="none" w="med" len="med"/>
            <a:tailEnd type="none" w="med" len="med"/>
          </a:ln>
        </p:spPr>
      </p:cxnSp>
      <p:cxnSp>
        <p:nvCxnSpPr>
          <p:cNvPr id="23" name="Google Shape;482;p35">
            <a:extLst>
              <a:ext uri="{FF2B5EF4-FFF2-40B4-BE49-F238E27FC236}">
                <a16:creationId xmlns:a16="http://schemas.microsoft.com/office/drawing/2014/main" id="{44E8E89E-D57B-422F-91D6-F4352CE0A316}"/>
              </a:ext>
            </a:extLst>
          </p:cNvPr>
          <p:cNvCxnSpPr>
            <a:cxnSpLocks/>
          </p:cNvCxnSpPr>
          <p:nvPr/>
        </p:nvCxnSpPr>
        <p:spPr>
          <a:xfrm flipH="1">
            <a:off x="0" y="971550"/>
            <a:ext cx="4043950" cy="0"/>
          </a:xfrm>
          <a:prstGeom prst="straightConnector1">
            <a:avLst/>
          </a:prstGeom>
          <a:noFill/>
          <a:ln w="9525" cap="flat" cmpd="sng">
            <a:solidFill>
              <a:schemeClr val="tx1"/>
            </a:solidFill>
            <a:prstDash val="solid"/>
            <a:round/>
            <a:headEnd type="none" w="med" len="med"/>
            <a:tailEnd type="none" w="med" len="med"/>
          </a:ln>
        </p:spPr>
      </p:cxnSp>
    </p:spTree>
    <p:extLst>
      <p:ext uri="{BB962C8B-B14F-4D97-AF65-F5344CB8AC3E}">
        <p14:creationId xmlns:p14="http://schemas.microsoft.com/office/powerpoint/2010/main" val="11431206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checkerboard(across)">
                                      <p:cBhvr>
                                        <p:cTn id="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F0C401D-E4B8-2608-0171-078688D579C7}"/>
              </a:ext>
            </a:extLst>
          </p:cNvPr>
          <p:cNvSpPr txBox="1"/>
          <p:nvPr/>
        </p:nvSpPr>
        <p:spPr>
          <a:xfrm>
            <a:off x="2488491" y="519804"/>
            <a:ext cx="3557419" cy="584775"/>
          </a:xfrm>
          <a:prstGeom prst="rect">
            <a:avLst/>
          </a:prstGeom>
          <a:noFill/>
          <a:ln>
            <a:noFill/>
          </a:ln>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KHỞI ĐỘNG</a:t>
            </a:r>
          </a:p>
        </p:txBody>
      </p:sp>
      <p:sp>
        <p:nvSpPr>
          <p:cNvPr id="18" name="Hình chữ nhật: Góc Tròn 10">
            <a:extLst>
              <a:ext uri="{FF2B5EF4-FFF2-40B4-BE49-F238E27FC236}">
                <a16:creationId xmlns:a16="http://schemas.microsoft.com/office/drawing/2014/main" id="{E39D9AC8-00AE-42E8-8F74-E3EB63D577DD}"/>
              </a:ext>
            </a:extLst>
          </p:cNvPr>
          <p:cNvSpPr/>
          <p:nvPr/>
        </p:nvSpPr>
        <p:spPr>
          <a:xfrm>
            <a:off x="315790" y="1350237"/>
            <a:ext cx="4419599" cy="3009426"/>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30000"/>
              </a:lnSpc>
            </a:pPr>
            <a:r>
              <a:rPr lang="vi-VN" sz="2800">
                <a:solidFill>
                  <a:srgbClr val="C00000"/>
                </a:solidFill>
                <a:latin typeface="+mj-lt"/>
                <a:cs typeface="#9Slide03 Arima Madurai ExtraBo" panose="00000900000000000000" pitchFamily="2" charset="0"/>
              </a:rPr>
              <a:t>a – </a:t>
            </a:r>
            <a:r>
              <a:rPr lang="vi-VN" sz="2000">
                <a:solidFill>
                  <a:srgbClr val="660066"/>
                </a:solidFill>
                <a:latin typeface="+mj-lt"/>
                <a:cs typeface="#9Slide03 Arima Madurai ExtraBo" panose="00000900000000000000" pitchFamily="2" charset="0"/>
              </a:rPr>
              <a:t>vận hành sản xuất tự động tại nhà máy thực phẩm; </a:t>
            </a:r>
            <a:endParaRPr lang="en-US" sz="2000">
              <a:solidFill>
                <a:srgbClr val="660066"/>
              </a:solidFill>
              <a:latin typeface="+mj-lt"/>
              <a:cs typeface="#9Slide03 Arima Madurai ExtraBo" panose="00000900000000000000" pitchFamily="2" charset="0"/>
            </a:endParaRPr>
          </a:p>
          <a:p>
            <a:pPr algn="just">
              <a:lnSpc>
                <a:spcPct val="130000"/>
              </a:lnSpc>
            </a:pPr>
            <a:r>
              <a:rPr lang="en-US" sz="2800">
                <a:solidFill>
                  <a:srgbClr val="C00000"/>
                </a:solidFill>
                <a:latin typeface="+mj-lt"/>
                <a:cs typeface="#9Slide03 Arima Madurai ExtraBo" panose="00000900000000000000" pitchFamily="2" charset="0"/>
              </a:rPr>
              <a:t>b </a:t>
            </a:r>
            <a:r>
              <a:rPr lang="vi-VN" sz="2800">
                <a:solidFill>
                  <a:srgbClr val="C00000"/>
                </a:solidFill>
                <a:latin typeface="+mj-lt"/>
                <a:cs typeface="#9Slide03 Arima Madurai ExtraBo" panose="00000900000000000000" pitchFamily="2" charset="0"/>
              </a:rPr>
              <a:t>– </a:t>
            </a:r>
            <a:r>
              <a:rPr lang="vi-VN" sz="2000">
                <a:solidFill>
                  <a:srgbClr val="660066"/>
                </a:solidFill>
                <a:latin typeface="+mj-lt"/>
                <a:cs typeface="#9Slide03 Arima Madurai ExtraBo" panose="00000900000000000000" pitchFamily="2" charset="0"/>
              </a:rPr>
              <a:t>sơ chế, </a:t>
            </a:r>
            <a:endParaRPr lang="en-US" sz="2000">
              <a:solidFill>
                <a:srgbClr val="660066"/>
              </a:solidFill>
              <a:latin typeface="+mj-lt"/>
              <a:cs typeface="#9Slide03 Arima Madurai ExtraBo" panose="00000900000000000000" pitchFamily="2" charset="0"/>
            </a:endParaRPr>
          </a:p>
          <a:p>
            <a:pPr algn="just">
              <a:lnSpc>
                <a:spcPct val="130000"/>
              </a:lnSpc>
            </a:pPr>
            <a:r>
              <a:rPr lang="en-US" sz="2800">
                <a:solidFill>
                  <a:srgbClr val="C00000"/>
                </a:solidFill>
                <a:latin typeface="+mj-lt"/>
                <a:cs typeface="#9Slide03 Arima Madurai ExtraBo" panose="00000900000000000000" pitchFamily="2" charset="0"/>
              </a:rPr>
              <a:t>c </a:t>
            </a:r>
            <a:r>
              <a:rPr lang="vi-VN" sz="2800">
                <a:solidFill>
                  <a:srgbClr val="C00000"/>
                </a:solidFill>
                <a:latin typeface="+mj-lt"/>
                <a:cs typeface="#9Slide03 Arima Madurai ExtraBo" panose="00000900000000000000" pitchFamily="2" charset="0"/>
              </a:rPr>
              <a:t>– </a:t>
            </a:r>
            <a:r>
              <a:rPr lang="vi-VN" sz="2000">
                <a:solidFill>
                  <a:srgbClr val="660066"/>
                </a:solidFill>
                <a:latin typeface="+mj-lt"/>
                <a:cs typeface="#9Slide03 Arima Madurai ExtraBo" panose="00000900000000000000" pitchFamily="2" charset="0"/>
              </a:rPr>
              <a:t>chuẩn bị đồ ăn nhanh</a:t>
            </a:r>
            <a:r>
              <a:rPr lang="en-US" sz="2000">
                <a:solidFill>
                  <a:srgbClr val="660066"/>
                </a:solidFill>
                <a:latin typeface="+mj-lt"/>
                <a:cs typeface="#9Slide03 Arima Madurai ExtraBo" panose="00000900000000000000" pitchFamily="2" charset="0"/>
              </a:rPr>
              <a:t>,</a:t>
            </a:r>
          </a:p>
          <a:p>
            <a:pPr algn="just">
              <a:lnSpc>
                <a:spcPct val="130000"/>
              </a:lnSpc>
            </a:pPr>
            <a:r>
              <a:rPr lang="en-US" sz="2800">
                <a:solidFill>
                  <a:srgbClr val="C00000"/>
                </a:solidFill>
                <a:latin typeface="+mj-lt"/>
                <a:cs typeface="#9Slide03 Arima Madurai ExtraBo" panose="00000900000000000000" pitchFamily="2" charset="0"/>
              </a:rPr>
              <a:t>d </a:t>
            </a:r>
            <a:r>
              <a:rPr lang="vi-VN" sz="2800">
                <a:solidFill>
                  <a:srgbClr val="C00000"/>
                </a:solidFill>
                <a:latin typeface="+mj-lt"/>
                <a:cs typeface="#9Slide03 Arima Madurai ExtraBo" panose="00000900000000000000" pitchFamily="2" charset="0"/>
              </a:rPr>
              <a:t>– </a:t>
            </a:r>
            <a:r>
              <a:rPr lang="en-US" sz="2800">
                <a:solidFill>
                  <a:srgbClr val="C00000"/>
                </a:solidFill>
                <a:latin typeface="+mj-lt"/>
                <a:cs typeface="#9Slide03 Arima Madurai ExtraBo" panose="00000900000000000000" pitchFamily="2" charset="0"/>
              </a:rPr>
              <a:t>e </a:t>
            </a:r>
            <a:r>
              <a:rPr lang="vi-VN" sz="2800">
                <a:solidFill>
                  <a:srgbClr val="C00000"/>
                </a:solidFill>
                <a:latin typeface="+mj-lt"/>
                <a:cs typeface="#9Slide03 Arima Madurai ExtraBo" panose="00000900000000000000" pitchFamily="2" charset="0"/>
              </a:rPr>
              <a:t>–</a:t>
            </a:r>
            <a:r>
              <a:rPr lang="en-US" sz="2800">
                <a:solidFill>
                  <a:srgbClr val="C00000"/>
                </a:solidFill>
                <a:latin typeface="+mj-lt"/>
                <a:cs typeface="#9Slide03 Arima Madurai ExtraBo" panose="00000900000000000000" pitchFamily="2" charset="0"/>
              </a:rPr>
              <a:t> </a:t>
            </a:r>
            <a:r>
              <a:rPr lang="vi-VN" sz="2000">
                <a:solidFill>
                  <a:srgbClr val="660066"/>
                </a:solidFill>
                <a:latin typeface="+mj-lt"/>
                <a:cs typeface="#9Slide03 Arima Madurai ExtraBo" panose="00000900000000000000" pitchFamily="2" charset="0"/>
              </a:rPr>
              <a:t>chế biến thực phẩm</a:t>
            </a:r>
            <a:r>
              <a:rPr lang="en-US" sz="1800">
                <a:solidFill>
                  <a:srgbClr val="660066"/>
                </a:solidFill>
                <a:latin typeface="+mj-lt"/>
                <a:cs typeface="#9Slide03 Arima Madurai ExtraBo" panose="00000900000000000000" pitchFamily="2" charset="0"/>
              </a:rPr>
              <a:t>.</a:t>
            </a:r>
            <a:endParaRPr lang="en-US" sz="2000">
              <a:solidFill>
                <a:srgbClr val="660066"/>
              </a:solidFill>
              <a:latin typeface="+mj-lt"/>
              <a:cs typeface="#9Slide03 Arima Madurai ExtraBo" panose="00000900000000000000" pitchFamily="2" charset="0"/>
            </a:endParaRPr>
          </a:p>
        </p:txBody>
      </p:sp>
      <p:pic>
        <p:nvPicPr>
          <p:cNvPr id="2" name="Picture 1">
            <a:extLst>
              <a:ext uri="{FF2B5EF4-FFF2-40B4-BE49-F238E27FC236}">
                <a16:creationId xmlns:a16="http://schemas.microsoft.com/office/drawing/2014/main" id="{2E7EFBC8-E2C7-4FFF-B6E0-7D585ACA5F5A}"/>
              </a:ext>
            </a:extLst>
          </p:cNvPr>
          <p:cNvPicPr>
            <a:picLocks noChangeAspect="1"/>
          </p:cNvPicPr>
          <p:nvPr/>
        </p:nvPicPr>
        <p:blipFill>
          <a:blip r:embed="rId2"/>
          <a:stretch>
            <a:fillRect/>
          </a:stretch>
        </p:blipFill>
        <p:spPr>
          <a:xfrm>
            <a:off x="4953000" y="1387509"/>
            <a:ext cx="4047488" cy="3009426"/>
          </a:xfrm>
          <a:prstGeom prst="rect">
            <a:avLst/>
          </a:prstGeom>
        </p:spPr>
      </p:pic>
    </p:spTree>
    <p:extLst>
      <p:ext uri="{BB962C8B-B14F-4D97-AF65-F5344CB8AC3E}">
        <p14:creationId xmlns:p14="http://schemas.microsoft.com/office/powerpoint/2010/main" val="11005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3766" y="971550"/>
            <a:ext cx="8210163" cy="2498330"/>
          </a:xfrm>
          <a:prstGeom prst="rect">
            <a:avLst/>
          </a:prstGeom>
        </p:spPr>
      </p:pic>
      <p:sp>
        <p:nvSpPr>
          <p:cNvPr id="9" name="Hộp Văn bản 8">
            <a:extLst>
              <a:ext uri="{FF2B5EF4-FFF2-40B4-BE49-F238E27FC236}">
                <a16:creationId xmlns:a16="http://schemas.microsoft.com/office/drawing/2014/main" id="{F667ADF2-793E-DF8F-B2C4-E5AC671D382F}"/>
              </a:ext>
            </a:extLst>
          </p:cNvPr>
          <p:cNvSpPr txBox="1"/>
          <p:nvPr/>
        </p:nvSpPr>
        <p:spPr>
          <a:xfrm>
            <a:off x="660561" y="1123950"/>
            <a:ext cx="8116575" cy="1570751"/>
          </a:xfrm>
          <a:prstGeom prst="rect">
            <a:avLst/>
          </a:prstGeom>
          <a:noFill/>
        </p:spPr>
        <p:txBody>
          <a:bodyPr wrap="square" rtlCol="0">
            <a:spAutoFit/>
          </a:bodyPr>
          <a:lstStyle/>
          <a:p>
            <a:pPr algn="ctr">
              <a:lnSpc>
                <a:spcPct val="150000"/>
              </a:lnSpc>
            </a:pPr>
            <a:r>
              <a:rPr lang="en-US" sz="3600" b="1">
                <a:solidFill>
                  <a:srgbClr val="0070C0"/>
                </a:solidFill>
                <a:latin typeface="Arial" panose="020B0604020202020204" pitchFamily="34" charset="0"/>
                <a:cs typeface="Arial" panose="020B0604020202020204" pitchFamily="34" charset="0"/>
              </a:rPr>
              <a:t>BÀI 3: </a:t>
            </a:r>
            <a:r>
              <a:rPr lang="en-US" sz="3200" b="1">
                <a:solidFill>
                  <a:srgbClr val="C00000"/>
                </a:solidFill>
                <a:latin typeface="Arial" panose="020B0604020202020204" pitchFamily="34" charset="0"/>
                <a:cs typeface="Arial" panose="020B0604020202020204" pitchFamily="34" charset="0"/>
              </a:rPr>
              <a:t>MỘT SỐ NGÀNH NGHỀ </a:t>
            </a:r>
          </a:p>
          <a:p>
            <a:pPr algn="ctr">
              <a:lnSpc>
                <a:spcPct val="150000"/>
              </a:lnSpc>
            </a:pPr>
            <a:r>
              <a:rPr lang="en-US" sz="3200" b="1">
                <a:solidFill>
                  <a:srgbClr val="C00000"/>
                </a:solidFill>
                <a:latin typeface="Arial" panose="020B0604020202020204" pitchFamily="34" charset="0"/>
                <a:cs typeface="Arial" panose="020B0604020202020204" pitchFamily="34" charset="0"/>
              </a:rPr>
              <a:t>LIÊN QUAN ĐẾN CHẾ BIẾN THỰC PHẨM</a:t>
            </a:r>
            <a:endParaRPr lang="en-US" sz="32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F0C401D-E4B8-2608-0171-078688D579C7}"/>
              </a:ext>
            </a:extLst>
          </p:cNvPr>
          <p:cNvSpPr txBox="1"/>
          <p:nvPr/>
        </p:nvSpPr>
        <p:spPr>
          <a:xfrm>
            <a:off x="2214561" y="1532099"/>
            <a:ext cx="4714875" cy="646331"/>
          </a:xfrm>
          <a:prstGeom prst="rect">
            <a:avLst/>
          </a:prstGeom>
          <a:noFill/>
        </p:spPr>
        <p:txBody>
          <a:bodyPr wrap="square" rtlCol="0">
            <a:spAutoFit/>
          </a:bodyPr>
          <a:lstStyle/>
          <a:p>
            <a:pPr algn="ctr"/>
            <a:r>
              <a:rPr lang="en-US" sz="3600" b="1">
                <a:solidFill>
                  <a:srgbClr val="C00000"/>
                </a:solidFill>
                <a:latin typeface="Arial" panose="020B0604020202020204" pitchFamily="34" charset="0"/>
                <a:cs typeface="Arial" panose="020B0604020202020204" pitchFamily="34" charset="0"/>
              </a:rPr>
              <a:t>NỘI DUNG BÀI HỌC</a:t>
            </a:r>
            <a:endParaRPr lang="en-US" sz="3600" b="1" dirty="0">
              <a:solidFill>
                <a:srgbClr val="C00000"/>
              </a:solidFill>
              <a:latin typeface="Arial" panose="020B0604020202020204" pitchFamily="34" charset="0"/>
              <a:cs typeface="Arial" panose="020B0604020202020204" pitchFamily="34" charset="0"/>
            </a:endParaRPr>
          </a:p>
        </p:txBody>
      </p:sp>
      <p:sp>
        <p:nvSpPr>
          <p:cNvPr id="20" name="Hình chữ nhật: Góc Tròn 10">
            <a:extLst>
              <a:ext uri="{FF2B5EF4-FFF2-40B4-BE49-F238E27FC236}">
                <a16:creationId xmlns:a16="http://schemas.microsoft.com/office/drawing/2014/main" id="{24C928BD-7DD8-4087-B9F2-2E032DF96751}"/>
              </a:ext>
            </a:extLst>
          </p:cNvPr>
          <p:cNvSpPr/>
          <p:nvPr/>
        </p:nvSpPr>
        <p:spPr>
          <a:xfrm>
            <a:off x="1195640" y="2357693"/>
            <a:ext cx="6769283" cy="121475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7030A0"/>
                </a:solidFill>
                <a:latin typeface="Arial" panose="020B0604020202020204" pitchFamily="34" charset="0"/>
                <a:cs typeface="Arial" panose="020B0604020202020204" pitchFamily="34" charset="0"/>
              </a:rPr>
              <a:t>I. Giới thiệu chung về ngành nghề chế biến thực phẩm.</a:t>
            </a:r>
            <a:endParaRPr lang="en-US" sz="2800" dirty="0">
              <a:solidFill>
                <a:srgbClr val="7030A0"/>
              </a:solidFill>
              <a:latin typeface="Arial" panose="020B0604020202020204" pitchFamily="34" charset="0"/>
              <a:cs typeface="Arial" panose="020B0604020202020204" pitchFamily="34" charset="0"/>
            </a:endParaRPr>
          </a:p>
        </p:txBody>
      </p:sp>
      <p:sp>
        <p:nvSpPr>
          <p:cNvPr id="21" name="Hình chữ nhật: Góc Tròn 11">
            <a:extLst>
              <a:ext uri="{FF2B5EF4-FFF2-40B4-BE49-F238E27FC236}">
                <a16:creationId xmlns:a16="http://schemas.microsoft.com/office/drawing/2014/main" id="{9A2163ED-BE94-44CA-B1AC-AA84E369E411}"/>
              </a:ext>
            </a:extLst>
          </p:cNvPr>
          <p:cNvSpPr/>
          <p:nvPr/>
        </p:nvSpPr>
        <p:spPr>
          <a:xfrm>
            <a:off x="1179075" y="3714750"/>
            <a:ext cx="6785848" cy="121475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7030A0"/>
                </a:solidFill>
                <a:latin typeface="Arial" panose="020B0604020202020204" pitchFamily="34" charset="0"/>
                <a:cs typeface="Arial" panose="020B0604020202020204" pitchFamily="34" charset="0"/>
              </a:rPr>
              <a:t>II. Một số ngành nghề liên quan đến chế biến thực phẩm</a:t>
            </a:r>
            <a:endParaRPr lang="en-US"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9151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Freeform 46"/>
          <p:cNvSpPr/>
          <p:nvPr/>
        </p:nvSpPr>
        <p:spPr>
          <a:xfrm flipH="1">
            <a:off x="8508590" y="1283393"/>
            <a:ext cx="1011451" cy="1073158"/>
          </a:xfrm>
          <a:custGeom>
            <a:avLst/>
            <a:gdLst/>
            <a:ahLst/>
            <a:cxnLst/>
            <a:rect l="l" t="t" r="r" b="b"/>
            <a:pathLst>
              <a:path w="2022902" h="2146315">
                <a:moveTo>
                  <a:pt x="2022902" y="0"/>
                </a:moveTo>
                <a:lnTo>
                  <a:pt x="0" y="0"/>
                </a:lnTo>
                <a:lnTo>
                  <a:pt x="0" y="2146315"/>
                </a:lnTo>
                <a:lnTo>
                  <a:pt x="2022902" y="2146315"/>
                </a:lnTo>
                <a:lnTo>
                  <a:pt x="202290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9" name="Freeform 4">
            <a:extLst>
              <a:ext uri="{FF2B5EF4-FFF2-40B4-BE49-F238E27FC236}">
                <a16:creationId xmlns:a16="http://schemas.microsoft.com/office/drawing/2014/main" id="{71835ED7-8B52-CAAB-5B53-45331F418D8D}"/>
              </a:ext>
            </a:extLst>
          </p:cNvPr>
          <p:cNvSpPr/>
          <p:nvPr/>
        </p:nvSpPr>
        <p:spPr>
          <a:xfrm flipH="1" flipV="1">
            <a:off x="8530573" y="2114550"/>
            <a:ext cx="1011451" cy="1073158"/>
          </a:xfrm>
          <a:custGeom>
            <a:avLst/>
            <a:gdLst/>
            <a:ahLst/>
            <a:cxnLst/>
            <a:rect l="l" t="t" r="r" b="b"/>
            <a:pathLst>
              <a:path w="2022902" h="2146315">
                <a:moveTo>
                  <a:pt x="2022902" y="2146315"/>
                </a:moveTo>
                <a:lnTo>
                  <a:pt x="0" y="2146315"/>
                </a:lnTo>
                <a:lnTo>
                  <a:pt x="0" y="0"/>
                </a:lnTo>
                <a:lnTo>
                  <a:pt x="2022902" y="0"/>
                </a:lnTo>
                <a:lnTo>
                  <a:pt x="2022902" y="2146315"/>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7">
            <a:extLst>
              <a:ext uri="{FF2B5EF4-FFF2-40B4-BE49-F238E27FC236}">
                <a16:creationId xmlns:a16="http://schemas.microsoft.com/office/drawing/2014/main" id="{21D77F6D-ECD9-57A4-B703-8DF02524959D}"/>
              </a:ext>
            </a:extLst>
          </p:cNvPr>
          <p:cNvGrpSpPr/>
          <p:nvPr/>
        </p:nvGrpSpPr>
        <p:grpSpPr>
          <a:xfrm>
            <a:off x="390057" y="1153165"/>
            <a:ext cx="8363886" cy="2995927"/>
            <a:chOff x="722963" y="2520125"/>
            <a:chExt cx="16727771" cy="5991854"/>
          </a:xfrm>
        </p:grpSpPr>
        <p:sp>
          <p:nvSpPr>
            <p:cNvPr id="4" name="Rectangle: Rounded Corners 3">
              <a:extLst>
                <a:ext uri="{FF2B5EF4-FFF2-40B4-BE49-F238E27FC236}">
                  <a16:creationId xmlns:a16="http://schemas.microsoft.com/office/drawing/2014/main" id="{BA4C5165-6339-A0C9-7FB4-3EF8C369206A}"/>
                </a:ext>
              </a:extLst>
            </p:cNvPr>
            <p:cNvSpPr/>
            <p:nvPr/>
          </p:nvSpPr>
          <p:spPr>
            <a:xfrm>
              <a:off x="722963" y="3635179"/>
              <a:ext cx="16727771" cy="4876800"/>
            </a:xfrm>
            <a:prstGeom prst="roundRect">
              <a:avLst>
                <a:gd name="adj" fmla="val 72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Oval 4">
              <a:extLst>
                <a:ext uri="{FF2B5EF4-FFF2-40B4-BE49-F238E27FC236}">
                  <a16:creationId xmlns:a16="http://schemas.microsoft.com/office/drawing/2014/main" id="{BA54524C-9E1B-FD80-B9FA-03C69A6B9379}"/>
                </a:ext>
              </a:extLst>
            </p:cNvPr>
            <p:cNvSpPr/>
            <p:nvPr/>
          </p:nvSpPr>
          <p:spPr>
            <a:xfrm>
              <a:off x="8045228" y="2520125"/>
              <a:ext cx="2083242" cy="2083242"/>
            </a:xfrm>
            <a:prstGeom prst="ellipse">
              <a:avLst/>
            </a:prstGeom>
            <a:solidFill>
              <a:srgbClr val="408493"/>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white"/>
                  </a:solidFill>
                  <a:latin typeface="Arial" panose="020B0604020202020204" pitchFamily="34" charset="0"/>
                  <a:cs typeface="Arial" panose="020B0604020202020204" pitchFamily="34" charset="0"/>
                </a:rPr>
                <a:t>I</a:t>
              </a:r>
            </a:p>
          </p:txBody>
        </p:sp>
        <p:sp>
          <p:nvSpPr>
            <p:cNvPr id="7" name="TextBox 6">
              <a:extLst>
                <a:ext uri="{FF2B5EF4-FFF2-40B4-BE49-F238E27FC236}">
                  <a16:creationId xmlns:a16="http://schemas.microsoft.com/office/drawing/2014/main" id="{8ABAC8B6-5142-EF9C-ECB5-A979FBD830BC}"/>
                </a:ext>
              </a:extLst>
            </p:cNvPr>
            <p:cNvSpPr txBox="1"/>
            <p:nvPr/>
          </p:nvSpPr>
          <p:spPr>
            <a:xfrm>
              <a:off x="1487091" y="4713101"/>
              <a:ext cx="15313819" cy="3303342"/>
            </a:xfrm>
            <a:prstGeom prst="rect">
              <a:avLst/>
            </a:prstGeom>
            <a:noFill/>
          </p:spPr>
          <p:txBody>
            <a:bodyPr wrap="square">
              <a:spAutoFit/>
            </a:bodyPr>
            <a:lstStyle/>
            <a:p>
              <a:pPr algn="ctr">
                <a:lnSpc>
                  <a:spcPct val="150000"/>
                </a:lnSpc>
                <a:defRPr/>
              </a:pPr>
              <a:r>
                <a:rPr lang="en-US" sz="3600" b="1">
                  <a:solidFill>
                    <a:srgbClr val="C00000"/>
                  </a:solidFill>
                  <a:latin typeface="Arial" panose="020B0604020202020204" pitchFamily="34" charset="0"/>
                  <a:cs typeface="Arial" panose="020B0604020202020204" pitchFamily="34" charset="0"/>
                </a:rPr>
                <a:t>GIỚI THIỆU CHUNG VỀ NGÀNH CHẾ BIẾN THỰC PHẨM</a:t>
              </a:r>
            </a:p>
          </p:txBody>
        </p:sp>
      </p:grpSp>
    </p:spTree>
    <p:extLst>
      <p:ext uri="{BB962C8B-B14F-4D97-AF65-F5344CB8AC3E}">
        <p14:creationId xmlns:p14="http://schemas.microsoft.com/office/powerpoint/2010/main" val="4249198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3" name="Google Shape;73;p13"/>
          <p:cNvSpPr txBox="1">
            <a:spLocks noGrp="1"/>
          </p:cNvSpPr>
          <p:nvPr>
            <p:ph type="sldNum" idx="12"/>
          </p:nvPr>
        </p:nvSpPr>
        <p:spPr>
          <a:xfrm>
            <a:off x="4297650" y="4465974"/>
            <a:ext cx="548700" cy="6774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7</a:t>
            </a:fld>
            <a:endParaRPr/>
          </a:p>
        </p:txBody>
      </p:sp>
      <p:sp>
        <p:nvSpPr>
          <p:cNvPr id="7" name="Title 6">
            <a:extLst>
              <a:ext uri="{FF2B5EF4-FFF2-40B4-BE49-F238E27FC236}">
                <a16:creationId xmlns:a16="http://schemas.microsoft.com/office/drawing/2014/main" id="{014C0EBD-CB69-4FE1-B062-FE835CF913E0}"/>
              </a:ext>
            </a:extLst>
          </p:cNvPr>
          <p:cNvSpPr>
            <a:spLocks noGrp="1"/>
          </p:cNvSpPr>
          <p:nvPr>
            <p:ph type="title"/>
          </p:nvPr>
        </p:nvSpPr>
        <p:spPr>
          <a:xfrm>
            <a:off x="1576325" y="364954"/>
            <a:ext cx="6540050" cy="533400"/>
          </a:xfrm>
        </p:spPr>
        <p:txBody>
          <a:bodyPr/>
          <a:lstStyle/>
          <a:p>
            <a:r>
              <a:rPr lang="en-US" sz="3200" b="1" i="1">
                <a:solidFill>
                  <a:srgbClr val="C00000"/>
                </a:solidFill>
                <a:latin typeface="Arial" panose="020B0604020202020204" pitchFamily="34" charset="0"/>
                <a:cs typeface="Arial" panose="020B0604020202020204" pitchFamily="34" charset="0"/>
              </a:rPr>
              <a:t>HOẠT ĐỘNG NHÓM</a:t>
            </a:r>
            <a:endParaRPr lang="en-US" sz="3200">
              <a:solidFill>
                <a:srgbClr val="C00000"/>
              </a:solidFill>
            </a:endParaRPr>
          </a:p>
        </p:txBody>
      </p:sp>
      <p:grpSp>
        <p:nvGrpSpPr>
          <p:cNvPr id="19" name="Group 18">
            <a:extLst>
              <a:ext uri="{FF2B5EF4-FFF2-40B4-BE49-F238E27FC236}">
                <a16:creationId xmlns:a16="http://schemas.microsoft.com/office/drawing/2014/main" id="{3928B6E6-EAEE-491C-BCB9-B3BAE9E799F3}"/>
              </a:ext>
            </a:extLst>
          </p:cNvPr>
          <p:cNvGrpSpPr/>
          <p:nvPr/>
        </p:nvGrpSpPr>
        <p:grpSpPr>
          <a:xfrm>
            <a:off x="268357" y="1428750"/>
            <a:ext cx="8839200" cy="2051420"/>
            <a:chOff x="2312718" y="3506884"/>
            <a:chExt cx="8382000" cy="3282980"/>
          </a:xfrm>
        </p:grpSpPr>
        <p:sp>
          <p:nvSpPr>
            <p:cNvPr id="21" name="Rectangle: Rounded Corners 20">
              <a:extLst>
                <a:ext uri="{FF2B5EF4-FFF2-40B4-BE49-F238E27FC236}">
                  <a16:creationId xmlns:a16="http://schemas.microsoft.com/office/drawing/2014/main" id="{90EB92A2-8F44-4B4C-9C0C-334ABD6ACC4B}"/>
                </a:ext>
              </a:extLst>
            </p:cNvPr>
            <p:cNvSpPr/>
            <p:nvPr/>
          </p:nvSpPr>
          <p:spPr>
            <a:xfrm>
              <a:off x="2312718" y="3506884"/>
              <a:ext cx="8382000" cy="3282980"/>
            </a:xfrm>
            <a:prstGeom prst="roundRect">
              <a:avLst>
                <a:gd name="adj" fmla="val 11996"/>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2" name="TextBox 21">
              <a:extLst>
                <a:ext uri="{FF2B5EF4-FFF2-40B4-BE49-F238E27FC236}">
                  <a16:creationId xmlns:a16="http://schemas.microsoft.com/office/drawing/2014/main" id="{8C99C90C-6B6B-4277-ADB6-8B88C834883A}"/>
                </a:ext>
              </a:extLst>
            </p:cNvPr>
            <p:cNvSpPr txBox="1"/>
            <p:nvPr/>
          </p:nvSpPr>
          <p:spPr>
            <a:xfrm>
              <a:off x="2384978" y="3691436"/>
              <a:ext cx="8099664" cy="2249612"/>
            </a:xfrm>
            <a:prstGeom prst="rect">
              <a:avLst/>
            </a:prstGeom>
            <a:noFill/>
          </p:spPr>
          <p:txBody>
            <a:bodyPr wrap="square" rtlCol="0">
              <a:spAutoFit/>
            </a:bodyPr>
            <a:lstStyle/>
            <a:p>
              <a:pPr marL="371475" indent="-371475" algn="just" defTabSz="171446">
                <a:lnSpc>
                  <a:spcPct val="150000"/>
                </a:lnSpc>
                <a:buFont typeface="+mj-lt"/>
                <a:buAutoNum type="arabicPeriod"/>
                <a:defRPr/>
              </a:pPr>
              <a:r>
                <a:rPr lang="en-US" sz="2400" b="1" kern="0">
                  <a:latin typeface="Arial" panose="020B0604020202020204" pitchFamily="34" charset="0"/>
                  <a:cs typeface="Arial" panose="020B0604020202020204" pitchFamily="34" charset="0"/>
                  <a:sym typeface="Arial"/>
                </a:rPr>
                <a:t>Ngành chế biến thực phẩm là gì?</a:t>
              </a:r>
            </a:p>
            <a:p>
              <a:pPr marL="371475" indent="-371475" algn="just" defTabSz="171446">
                <a:lnSpc>
                  <a:spcPct val="150000"/>
                </a:lnSpc>
                <a:buFont typeface="+mj-lt"/>
                <a:buAutoNum type="arabicPeriod"/>
                <a:defRPr/>
              </a:pPr>
              <a:r>
                <a:rPr lang="fr-FR" sz="2400" b="1" kern="0">
                  <a:latin typeface="Arial" panose="020B0604020202020204" pitchFamily="34" charset="0"/>
                  <a:cs typeface="Arial" panose="020B0604020202020204" pitchFamily="34" charset="0"/>
                </a:rPr>
                <a:t>Hãy cho biết tìm năng, cơ hội việc làm của ngành nghề chế biến thực phẩm hiện nay và trong tương lai ?</a:t>
              </a:r>
              <a:endParaRPr lang="en-US" sz="2400" b="1" kern="0">
                <a:latin typeface="Arial" panose="020B0604020202020204" pitchFamily="34" charset="0"/>
                <a:cs typeface="Arial" panose="020B060402020202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FDF98B4-3056-45EE-81D5-DDFDC621DABC}"/>
              </a:ext>
            </a:extLst>
          </p:cNvPr>
          <p:cNvSpPr/>
          <p:nvPr/>
        </p:nvSpPr>
        <p:spPr>
          <a:xfrm>
            <a:off x="609600" y="1219200"/>
            <a:ext cx="7799100" cy="2705100"/>
          </a:xfrm>
          <a:prstGeom prst="roundRect">
            <a:avLst>
              <a:gd name="adj" fmla="val 11996"/>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71446">
              <a:lnSpc>
                <a:spcPct val="150000"/>
              </a:lnSpc>
              <a:defRPr/>
            </a:pPr>
            <a:r>
              <a:rPr lang="vi-VN" sz="2000">
                <a:solidFill>
                  <a:schemeClr val="tx1"/>
                </a:solidFill>
              </a:rPr>
              <a:t>– Ngành nghiên cứu về cách chế biến và bảo quản các loại thực phẩm, các loại nông sản; kiểm tra và đánh giá chất lượng nông phẩm trong quá trình chế biến; nghiên cứu cách chế biến sản phẩm từ thực phẩm; vận hành dây chuyền chế biến và bảo quản thực phẩm đạt tiêu chuẩn an toàn;…</a:t>
            </a:r>
            <a:endParaRPr lang="en-US" sz="1800" b="1" kern="0">
              <a:solidFill>
                <a:schemeClr val="tx1"/>
              </a:solidFill>
              <a:latin typeface="Arial" panose="020B0604020202020204" pitchFamily="34" charset="0"/>
              <a:cs typeface="Arial" panose="020B0604020202020204" pitchFamily="34" charset="0"/>
            </a:endParaRPr>
          </a:p>
        </p:txBody>
      </p:sp>
      <p:sp>
        <p:nvSpPr>
          <p:cNvPr id="73" name="Google Shape;73;p13"/>
          <p:cNvSpPr txBox="1">
            <a:spLocks noGrp="1"/>
          </p:cNvSpPr>
          <p:nvPr>
            <p:ph type="sldNum" idx="12"/>
          </p:nvPr>
        </p:nvSpPr>
        <p:spPr>
          <a:xfrm>
            <a:off x="4297650" y="4465974"/>
            <a:ext cx="548700" cy="6774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8</a:t>
            </a:fld>
            <a:endParaRPr/>
          </a:p>
        </p:txBody>
      </p:sp>
      <p:sp>
        <p:nvSpPr>
          <p:cNvPr id="18" name="Title 6">
            <a:extLst>
              <a:ext uri="{FF2B5EF4-FFF2-40B4-BE49-F238E27FC236}">
                <a16:creationId xmlns:a16="http://schemas.microsoft.com/office/drawing/2014/main" id="{45500DA4-12CF-4E03-9E53-729BAF03D1EC}"/>
              </a:ext>
            </a:extLst>
          </p:cNvPr>
          <p:cNvSpPr>
            <a:spLocks noGrp="1"/>
          </p:cNvSpPr>
          <p:nvPr>
            <p:ph type="title"/>
          </p:nvPr>
        </p:nvSpPr>
        <p:spPr>
          <a:xfrm>
            <a:off x="1576325" y="335573"/>
            <a:ext cx="6540050" cy="533400"/>
          </a:xfrm>
        </p:spPr>
        <p:txBody>
          <a:bodyPr/>
          <a:lstStyle/>
          <a:p>
            <a:r>
              <a:rPr lang="en-US" sz="2800" b="1" i="1">
                <a:solidFill>
                  <a:srgbClr val="C00000"/>
                </a:solidFill>
                <a:latin typeface="Arial" panose="020B0604020202020204" pitchFamily="34" charset="0"/>
                <a:cs typeface="Arial" panose="020B0604020202020204" pitchFamily="34" charset="0"/>
              </a:rPr>
              <a:t>Ngành chế biến thực phẩm (CBTP) là:</a:t>
            </a:r>
            <a:endParaRPr lang="en-US" sz="2800">
              <a:solidFill>
                <a:srgbClr val="C00000"/>
              </a:solidFill>
            </a:endParaRPr>
          </a:p>
        </p:txBody>
      </p:sp>
    </p:spTree>
    <p:extLst>
      <p:ext uri="{BB962C8B-B14F-4D97-AF65-F5344CB8AC3E}">
        <p14:creationId xmlns:p14="http://schemas.microsoft.com/office/powerpoint/2010/main" val="408218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FDF98B4-3056-45EE-81D5-DDFDC621DABC}"/>
              </a:ext>
            </a:extLst>
          </p:cNvPr>
          <p:cNvSpPr/>
          <p:nvPr/>
        </p:nvSpPr>
        <p:spPr>
          <a:xfrm>
            <a:off x="190500" y="1182154"/>
            <a:ext cx="8763000" cy="2705100"/>
          </a:xfrm>
          <a:prstGeom prst="roundRect">
            <a:avLst>
              <a:gd name="adj" fmla="val 11996"/>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defTabSz="171446">
              <a:lnSpc>
                <a:spcPct val="150000"/>
              </a:lnSpc>
              <a:buFont typeface="Wingdings" panose="05000000000000000000" pitchFamily="2" charset="2"/>
              <a:buChar char="ü"/>
              <a:defRPr/>
            </a:pPr>
            <a:r>
              <a:rPr lang="vi-VN" sz="2000">
                <a:solidFill>
                  <a:schemeClr val="tx1"/>
                </a:solidFill>
              </a:rPr>
              <a:t>Hiện nay, cơ hội việc làm trong ngành </a:t>
            </a:r>
            <a:r>
              <a:rPr lang="en-US" sz="2000">
                <a:solidFill>
                  <a:schemeClr val="tx1"/>
                </a:solidFill>
              </a:rPr>
              <a:t>CBTP </a:t>
            </a:r>
            <a:r>
              <a:rPr lang="vi-VN" sz="2000">
                <a:solidFill>
                  <a:schemeClr val="tx1"/>
                </a:solidFill>
              </a:rPr>
              <a:t>rất đa dạng vì tất cả những vấn đề có liên quan đến thực phẩm, đồ uống và an toàn vệ sinh thực phẩm đều có thể ứng dụng kiến thức của ngành này.</a:t>
            </a:r>
            <a:endParaRPr lang="en-US" sz="2000">
              <a:solidFill>
                <a:schemeClr val="tx1"/>
              </a:solidFill>
            </a:endParaRPr>
          </a:p>
          <a:p>
            <a:pPr marL="285750" indent="-285750" algn="just" defTabSz="171446">
              <a:lnSpc>
                <a:spcPct val="150000"/>
              </a:lnSpc>
              <a:buFont typeface="Wingdings" panose="05000000000000000000" pitchFamily="2" charset="2"/>
              <a:buChar char="ü"/>
              <a:defRPr/>
            </a:pPr>
            <a:r>
              <a:rPr lang="vi-VN" sz="2000">
                <a:solidFill>
                  <a:schemeClr val="tx1"/>
                </a:solidFill>
              </a:rPr>
              <a:t>Trong tương lai, cơ hội việc làm sẽ ngày một nhiều hơn, nhiều nhóm công việc/ngành nghề hơn do nhu cầu của người dân ngày càng cao</a:t>
            </a:r>
            <a:r>
              <a:rPr lang="en-US" sz="2000">
                <a:solidFill>
                  <a:schemeClr val="tx1"/>
                </a:solidFill>
              </a:rPr>
              <a:t>.</a:t>
            </a:r>
            <a:endParaRPr lang="en-US" sz="2000" b="1" kern="0">
              <a:solidFill>
                <a:schemeClr val="tx1"/>
              </a:solidFill>
              <a:latin typeface="Arial" panose="020B0604020202020204" pitchFamily="34" charset="0"/>
              <a:cs typeface="Arial" panose="020B0604020202020204" pitchFamily="34" charset="0"/>
            </a:endParaRPr>
          </a:p>
        </p:txBody>
      </p:sp>
      <p:sp>
        <p:nvSpPr>
          <p:cNvPr id="73" name="Google Shape;73;p13"/>
          <p:cNvSpPr txBox="1">
            <a:spLocks noGrp="1"/>
          </p:cNvSpPr>
          <p:nvPr>
            <p:ph type="sldNum" idx="12"/>
          </p:nvPr>
        </p:nvSpPr>
        <p:spPr>
          <a:xfrm>
            <a:off x="4297650" y="4465974"/>
            <a:ext cx="548700" cy="6774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9</a:t>
            </a:fld>
            <a:endParaRPr/>
          </a:p>
        </p:txBody>
      </p:sp>
      <p:sp>
        <p:nvSpPr>
          <p:cNvPr id="18" name="Title 6">
            <a:extLst>
              <a:ext uri="{FF2B5EF4-FFF2-40B4-BE49-F238E27FC236}">
                <a16:creationId xmlns:a16="http://schemas.microsoft.com/office/drawing/2014/main" id="{45500DA4-12CF-4E03-9E53-729BAF03D1EC}"/>
              </a:ext>
            </a:extLst>
          </p:cNvPr>
          <p:cNvSpPr>
            <a:spLocks noGrp="1"/>
          </p:cNvSpPr>
          <p:nvPr>
            <p:ph type="title"/>
          </p:nvPr>
        </p:nvSpPr>
        <p:spPr>
          <a:xfrm>
            <a:off x="1576325" y="335573"/>
            <a:ext cx="6540050" cy="533400"/>
          </a:xfrm>
        </p:spPr>
        <p:txBody>
          <a:bodyPr/>
          <a:lstStyle/>
          <a:p>
            <a:r>
              <a:rPr lang="en-US" sz="2800" b="1" i="1">
                <a:solidFill>
                  <a:srgbClr val="7030A0"/>
                </a:solidFill>
                <a:latin typeface="Arial" panose="020B0604020202020204" pitchFamily="34" charset="0"/>
                <a:cs typeface="Arial" panose="020B0604020202020204" pitchFamily="34" charset="0"/>
              </a:rPr>
              <a:t>Tìm năng và cơ hội việc làm</a:t>
            </a:r>
            <a:endParaRPr lang="en-US" sz="2800">
              <a:solidFill>
                <a:srgbClr val="7030A0"/>
              </a:solidFill>
            </a:endParaRPr>
          </a:p>
        </p:txBody>
      </p:sp>
    </p:spTree>
    <p:extLst>
      <p:ext uri="{BB962C8B-B14F-4D97-AF65-F5344CB8AC3E}">
        <p14:creationId xmlns:p14="http://schemas.microsoft.com/office/powerpoint/2010/main" val="42474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few template">
  <a:themeElements>
    <a:clrScheme name="Custom 347">
      <a:dk1>
        <a:srgbClr val="423C41"/>
      </a:dk1>
      <a:lt1>
        <a:srgbClr val="FFFFFF"/>
      </a:lt1>
      <a:dk2>
        <a:srgbClr val="7A717C"/>
      </a:dk2>
      <a:lt2>
        <a:srgbClr val="F0E9E3"/>
      </a:lt2>
      <a:accent1>
        <a:srgbClr val="FFBF3A"/>
      </a:accent1>
      <a:accent2>
        <a:srgbClr val="E94032"/>
      </a:accent2>
      <a:accent3>
        <a:srgbClr val="A78BAF"/>
      </a:accent3>
      <a:accent4>
        <a:srgbClr val="ADC853"/>
      </a:accent4>
      <a:accent5>
        <a:srgbClr val="6FAC6A"/>
      </a:accent5>
      <a:accent6>
        <a:srgbClr val="9C6E59"/>
      </a:accent6>
      <a:hlink>
        <a:srgbClr val="884E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1540</Words>
  <Application>Microsoft Office PowerPoint</Application>
  <PresentationFormat>On-screen Show (16:9)</PresentationFormat>
  <Paragraphs>91</Paragraphs>
  <Slides>24</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Wingdings</vt:lpstr>
      <vt:lpstr>Times New Roman</vt:lpstr>
      <vt:lpstr>Arial</vt:lpstr>
      <vt:lpstr>Bellota Text Light</vt:lpstr>
      <vt:lpstr>SVN-Androgyne</vt:lpstr>
      <vt:lpstr>#9Slide03 Arima Madurai ExtraBo</vt:lpstr>
      <vt:lpstr>Satisfy</vt:lpstr>
      <vt:lpstr>SVN-A Love Of Thunder</vt:lpstr>
      <vt:lpstr>Tahoma</vt:lpstr>
      <vt:lpstr>Calibri</vt:lpstr>
      <vt:lpstr>Corbel</vt:lpstr>
      <vt:lpstr>Signika</vt:lpstr>
      <vt:lpstr>Office Theme</vt:lpstr>
      <vt:lpstr>Lafew template</vt:lpstr>
      <vt:lpstr>Banded</vt:lpstr>
      <vt:lpstr>PowerPoint Presentation</vt:lpstr>
      <vt:lpstr>PowerPoint Presentation</vt:lpstr>
      <vt:lpstr>PowerPoint Presentation</vt:lpstr>
      <vt:lpstr>PowerPoint Presentation</vt:lpstr>
      <vt:lpstr>PowerPoint Presentation</vt:lpstr>
      <vt:lpstr>PowerPoint Presentation</vt:lpstr>
      <vt:lpstr>HOẠT ĐỘNG NHÓM</vt:lpstr>
      <vt:lpstr>Ngành chế biến thực phẩm (CBTP) là:</vt:lpstr>
      <vt:lpstr>Tìm năng và cơ hội việc làm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(Câu 1 / SGK trang 26) </vt:lpstr>
      <vt:lpstr>LUYỆN TẬP (Câu 2 / SGK trang 26)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Cam Hình vẽ tay Lớp Khoa học Giáo dục Bài thuyết trình</dc:title>
  <dc:creator>Lê Thảo</dc:creator>
  <cp:lastModifiedBy>Administrator</cp:lastModifiedBy>
  <cp:revision>232</cp:revision>
  <dcterms:created xsi:type="dcterms:W3CDTF">2006-08-16T00:00:00Z</dcterms:created>
  <dcterms:modified xsi:type="dcterms:W3CDTF">2024-07-19T05:09:39Z</dcterms:modified>
  <dc:identifier>DAFNCej-9-I</dc:identifier>
</cp:coreProperties>
</file>