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447" r:id="rId4"/>
    <p:sldId id="455" r:id="rId5"/>
    <p:sldId id="456" r:id="rId6"/>
    <p:sldId id="457" r:id="rId7"/>
    <p:sldId id="452" r:id="rId8"/>
    <p:sldId id="461" r:id="rId9"/>
    <p:sldId id="453" r:id="rId10"/>
    <p:sldId id="46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60" autoAdjust="0"/>
    <p:restoredTop sz="94660"/>
  </p:normalViewPr>
  <p:slideViewPr>
    <p:cSldViewPr snapToGrid="0">
      <p:cViewPr varScale="1">
        <p:scale>
          <a:sx n="87" d="100"/>
          <a:sy n="87" d="100"/>
        </p:scale>
        <p:origin x="38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7/2/2023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5995" y="3428997"/>
            <a:ext cx="9" cy="6"/>
          </a:xfrm>
          <a:prstGeom prst="rect">
            <a:avLst/>
          </a:prstGeom>
        </p:spPr>
      </p:pic>
      <p:sp>
        <p:nvSpPr>
          <p:cNvPr id="3" name="Rectangle 2"/>
          <p:cNvSpPr/>
          <p:nvPr/>
        </p:nvSpPr>
        <p:spPr>
          <a:xfrm>
            <a:off x="360688" y="134035"/>
            <a:ext cx="11596850" cy="523220"/>
          </a:xfrm>
          <a:prstGeom prst="rect">
            <a:avLst/>
          </a:prstGeom>
        </p:spPr>
        <p:txBody>
          <a:bodyPr wrap="square">
            <a:spAutoFit/>
          </a:bodyPr>
          <a:lstStyle/>
          <a:p>
            <a:pPr algn="ctr"/>
            <a:r>
              <a:rPr lang="en-US" sz="2800" b="1" smtClean="0">
                <a:solidFill>
                  <a:srgbClr val="FF0000"/>
                </a:solidFill>
                <a:latin typeface="Times New Roman" panose="02020603050405020304" pitchFamily="18" charset="0"/>
                <a:cs typeface="Times New Roman" panose="02020603050405020304" pitchFamily="18" charset="0"/>
              </a:rPr>
              <a:t>ÔN TẬP CHƯƠNG 2</a:t>
            </a:r>
            <a:endParaRPr lang="en-US" sz="2800" b="1">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360688" y="657255"/>
            <a:ext cx="11429797" cy="5938019"/>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0618" y="523220"/>
            <a:ext cx="11440998"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Kể tên các đồ dùng trong gia đình em làm từ những vật liệu cơ khí nào?</a:t>
            </a:r>
          </a:p>
        </p:txBody>
      </p:sp>
      <p:sp>
        <p:nvSpPr>
          <p:cNvPr id="5" name="TextBox 4"/>
          <p:cNvSpPr txBox="1"/>
          <p:nvPr/>
        </p:nvSpPr>
        <p:spPr>
          <a:xfrm>
            <a:off x="5015060" y="0"/>
            <a:ext cx="2432115"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VẬN DỤNG</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406931" y="1569660"/>
            <a:ext cx="5757440" cy="523220"/>
          </a:xfrm>
          <a:prstGeom prst="rect">
            <a:avLst/>
          </a:prstGeom>
        </p:spPr>
        <p:txBody>
          <a:bodyPr wrap="square">
            <a:spAutoFit/>
          </a:bodyPr>
          <a:lstStyle/>
          <a:p>
            <a:r>
              <a:rPr lang="en-US" sz="2800" smtClean="0">
                <a:solidFill>
                  <a:srgbClr val="FF0000"/>
                </a:solidFill>
                <a:latin typeface="Times New Roman" panose="02020603050405020304" pitchFamily="18" charset="0"/>
                <a:cs typeface="Times New Roman" panose="02020603050405020304" pitchFamily="18" charset="0"/>
              </a:rPr>
              <a:t>Rổ </a:t>
            </a:r>
            <a:r>
              <a:rPr lang="en-US" sz="2800">
                <a:solidFill>
                  <a:srgbClr val="FF0000"/>
                </a:solidFill>
                <a:latin typeface="Times New Roman" panose="02020603050405020304" pitchFamily="18" charset="0"/>
                <a:cs typeface="Times New Roman" panose="02020603050405020304" pitchFamily="18" charset="0"/>
              </a:rPr>
              <a:t>làm từ nhựa, nồi từ kim loại màu…</a:t>
            </a:r>
          </a:p>
        </p:txBody>
      </p:sp>
    </p:spTree>
    <p:extLst>
      <p:ext uri="{BB962C8B-B14F-4D97-AF65-F5344CB8AC3E}">
        <p14:creationId xmlns:p14="http://schemas.microsoft.com/office/powerpoint/2010/main" val="406346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94331" y="80354"/>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Nhà bạn Mai có muốn làm một chiếc giá sách thì bố bạn Mai cần sử dụng phương pháp gia công cơ khí nào?</a:t>
            </a:r>
          </a:p>
        </p:txBody>
      </p:sp>
      <p:pic>
        <p:nvPicPr>
          <p:cNvPr id="3" name="Picture 2"/>
          <p:cNvPicPr>
            <a:picLocks noChangeAspect="1"/>
          </p:cNvPicPr>
          <p:nvPr/>
        </p:nvPicPr>
        <p:blipFill>
          <a:blip r:embed="rId2"/>
          <a:stretch>
            <a:fillRect/>
          </a:stretch>
        </p:blipFill>
        <p:spPr>
          <a:xfrm>
            <a:off x="316523" y="80354"/>
            <a:ext cx="5961185" cy="6434746"/>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94331" y="80354"/>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Nhà bà Hoa có muốn xây dựng một ngôi nhà để ở. Để thi công ngôi nhà, nhà bà Hoa cần bản vẽ nào?</a:t>
            </a:r>
          </a:p>
        </p:txBody>
      </p:sp>
      <p:pic>
        <p:nvPicPr>
          <p:cNvPr id="5" name="Picture 4"/>
          <p:cNvPicPr>
            <a:picLocks noChangeAspect="1"/>
          </p:cNvPicPr>
          <p:nvPr/>
        </p:nvPicPr>
        <p:blipFill>
          <a:blip r:embed="rId2"/>
          <a:stretch>
            <a:fillRect/>
          </a:stretch>
        </p:blipFill>
        <p:spPr>
          <a:xfrm>
            <a:off x="428436" y="193471"/>
            <a:ext cx="6667500" cy="4124325"/>
          </a:xfrm>
          <a:prstGeom prst="rect">
            <a:avLst/>
          </a:prstGeom>
        </p:spPr>
      </p:pic>
      <p:sp>
        <p:nvSpPr>
          <p:cNvPr id="3" name="Rectangle 2"/>
          <p:cNvSpPr/>
          <p:nvPr/>
        </p:nvSpPr>
        <p:spPr>
          <a:xfrm>
            <a:off x="832701" y="5245720"/>
            <a:ext cx="6096000" cy="1384995"/>
          </a:xfrm>
          <a:prstGeom prst="rect">
            <a:avLst/>
          </a:prstGeom>
        </p:spPr>
        <p:txBody>
          <a:bodyPr>
            <a:spAutoFit/>
          </a:bodyPr>
          <a:lstStyle/>
          <a:p>
            <a:r>
              <a:rPr lang="en-US" sz="2800">
                <a:solidFill>
                  <a:srgbClr val="FF0000"/>
                </a:solidFill>
                <a:latin typeface="Times New Roman" panose="02020603050405020304" pitchFamily="18" charset="0"/>
                <a:cs typeface="Times New Roman" panose="02020603050405020304" pitchFamily="18" charset="0"/>
              </a:rPr>
              <a:t>Nhà bà Hoa có muốn xây dựng một ngôi nhà để ở. Để thi công ngôi nhà, nhà bà Hoa cần bản vẽ nhà</a:t>
            </a:r>
            <a:r>
              <a:rPr lang="en-US"/>
              <a:t>.</a:t>
            </a:r>
          </a:p>
        </p:txBody>
      </p:sp>
    </p:spTree>
    <p:extLst>
      <p:ext uri="{BB962C8B-B14F-4D97-AF65-F5344CB8AC3E}">
        <p14:creationId xmlns:p14="http://schemas.microsoft.com/office/powerpoint/2010/main" val="176472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053" y="0"/>
            <a:ext cx="11825653" cy="5632311"/>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Nhóm 1</a:t>
            </a:r>
          </a:p>
          <a:p>
            <a:r>
              <a:rPr lang="en-US" sz="2400" b="1">
                <a:latin typeface="Times New Roman" panose="02020603050405020304" pitchFamily="18" charset="0"/>
                <a:cs typeface="Times New Roman" panose="02020603050405020304" pitchFamily="18" charset="0"/>
              </a:rPr>
              <a:t>1. Trình bày được phương pháp nhận biết một số vật liệu thông dụng và nêu phạm vi ứng dụng của chúng.</a:t>
            </a:r>
          </a:p>
          <a:p>
            <a:r>
              <a:rPr lang="en-US" sz="2400" b="1">
                <a:latin typeface="Times New Roman" panose="02020603050405020304" pitchFamily="18" charset="0"/>
                <a:cs typeface="Times New Roman" panose="02020603050405020304" pitchFamily="18" charset="0"/>
              </a:rPr>
              <a:t>2. Dựa vào dấu hiệu nào để nhận biết vật liệu kim loại và vật liệu phi kim loại thông dụng?</a:t>
            </a:r>
          </a:p>
          <a:p>
            <a:r>
              <a:rPr lang="en-US" sz="2400" b="1">
                <a:latin typeface="Times New Roman" panose="02020603050405020304" pitchFamily="18" charset="0"/>
                <a:cs typeface="Times New Roman" panose="02020603050405020304" pitchFamily="18" charset="0"/>
              </a:rPr>
              <a:t>Nhóm 2:</a:t>
            </a:r>
          </a:p>
          <a:p>
            <a:r>
              <a:rPr lang="en-US" sz="2400" b="1">
                <a:latin typeface="Times New Roman" panose="02020603050405020304" pitchFamily="18" charset="0"/>
                <a:cs typeface="Times New Roman" panose="02020603050405020304" pitchFamily="18" charset="0"/>
              </a:rPr>
              <a:t>3. Nêu cấu tạo, nguyên lí làm việc và ứng dụng của bộ chuyển động đai và xích.</a:t>
            </a:r>
          </a:p>
          <a:p>
            <a:r>
              <a:rPr lang="en-US" sz="2400" b="1">
                <a:latin typeface="Times New Roman" panose="02020603050405020304" pitchFamily="18" charset="0"/>
                <a:cs typeface="Times New Roman" panose="02020603050405020304" pitchFamily="18" charset="0"/>
              </a:rPr>
              <a:t>4. Nêu những điểm giống và khác nhau của cơ cấu tay quay con trượt và cơ cấu tay quay thanh lắc.</a:t>
            </a:r>
          </a:p>
          <a:p>
            <a:r>
              <a:rPr lang="en-US" sz="2400" b="1">
                <a:latin typeface="Times New Roman" panose="02020603050405020304" pitchFamily="18" charset="0"/>
                <a:cs typeface="Times New Roman" panose="02020603050405020304" pitchFamily="18" charset="0"/>
              </a:rPr>
              <a:t> Nhóm 3:</a:t>
            </a:r>
          </a:p>
          <a:p>
            <a:r>
              <a:rPr lang="en-US" sz="2400" b="1">
                <a:latin typeface="Times New Roman" panose="02020603050405020304" pitchFamily="18" charset="0"/>
                <a:cs typeface="Times New Roman" panose="02020603050405020304" pitchFamily="18" charset="0"/>
              </a:rPr>
              <a:t>5. Em hãy đếm số răng của đĩa xích và lip xe đạp trong gia đình em, từ đó tính toán tỉ số truyền của bộ xích xe đạp đó.</a:t>
            </a:r>
          </a:p>
          <a:p>
            <a:r>
              <a:rPr lang="en-US" sz="2400" b="1">
                <a:latin typeface="Times New Roman" panose="02020603050405020304" pitchFamily="18" charset="0"/>
                <a:cs typeface="Times New Roman" panose="02020603050405020304" pitchFamily="18" charset="0"/>
              </a:rPr>
              <a:t>6. Nêu những đặc điểm cơ bản của một số ngành nghề phổ biến trong lĩnh vực cơ khí.</a:t>
            </a:r>
          </a:p>
          <a:p>
            <a:r>
              <a:rPr lang="en-US" sz="2400" b="1">
                <a:latin typeface="Times New Roman" panose="02020603050405020304" pitchFamily="18" charset="0"/>
                <a:cs typeface="Times New Roman" panose="02020603050405020304" pitchFamily="18" charset="0"/>
              </a:rPr>
              <a:t>Nhóm 4:</a:t>
            </a:r>
          </a:p>
          <a:p>
            <a:r>
              <a:rPr lang="en-US" sz="2400" b="1">
                <a:latin typeface="Times New Roman" panose="02020603050405020304" pitchFamily="18" charset="0"/>
                <a:cs typeface="Times New Roman" panose="02020603050405020304" pitchFamily="18" charset="0"/>
              </a:rPr>
              <a:t>7. Nếu những kĩ thuật cơ bản khi cưa và đục kim loại.</a:t>
            </a:r>
          </a:p>
        </p:txBody>
      </p:sp>
    </p:spTree>
    <p:extLst>
      <p:ext uri="{BB962C8B-B14F-4D97-AF65-F5344CB8AC3E}">
        <p14:creationId xmlns:p14="http://schemas.microsoft.com/office/powerpoint/2010/main" val="291874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9" end="9"/>
                                            </p:txEl>
                                          </p:spTgt>
                                        </p:tgtEl>
                                        <p:attrNameLst>
                                          <p:attrName>style.visibility</p:attrName>
                                        </p:attrNameLst>
                                      </p:cBhvr>
                                      <p:to>
                                        <p:strVal val="visible"/>
                                      </p:to>
                                    </p:set>
                                    <p:anim calcmode="lin" valueType="num">
                                      <p:cBhvr additive="base">
                                        <p:cTn id="6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10" end="10"/>
                                            </p:txEl>
                                          </p:spTgt>
                                        </p:tgtEl>
                                        <p:attrNameLst>
                                          <p:attrName>style.visibility</p:attrName>
                                        </p:attrNameLst>
                                      </p:cBhvr>
                                      <p:to>
                                        <p:strVal val="visible"/>
                                      </p:to>
                                    </p:set>
                                    <p:anim calcmode="lin" valueType="num">
                                      <p:cBhvr additive="base">
                                        <p:cTn id="6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8084" y="96276"/>
            <a:ext cx="11740661" cy="5632311"/>
          </a:xfrm>
          <a:prstGeom prst="rect">
            <a:avLst/>
          </a:prstGeom>
        </p:spPr>
        <p:txBody>
          <a:bodyPr wrap="square">
            <a:spAutoFit/>
          </a:bodyPr>
          <a:lstStyle/>
          <a:p>
            <a:r>
              <a:rPr lang="en-US" sz="2400">
                <a:solidFill>
                  <a:srgbClr val="FF0000"/>
                </a:solidFill>
                <a:latin typeface="Times New Roman" panose="02020603050405020304" pitchFamily="18" charset="0"/>
                <a:cs typeface="Times New Roman" panose="02020603050405020304" pitchFamily="18" charset="0"/>
              </a:rPr>
              <a:t>1. Trình bày được phương pháp nhận biết một số vật liệu thông dụng và nêu phạm vi ứng dụng của chúng.</a:t>
            </a:r>
          </a:p>
          <a:p>
            <a:r>
              <a:rPr lang="en-US" sz="2400">
                <a:solidFill>
                  <a:srgbClr val="FF0000"/>
                </a:solidFill>
                <a:latin typeface="Times New Roman" panose="02020603050405020304" pitchFamily="18" charset="0"/>
                <a:cs typeface="Times New Roman" panose="02020603050405020304" pitchFamily="18" charset="0"/>
              </a:rPr>
              <a:t>- Thép: thường có màu trắng sáng, cứng, dẻo và dễ gia công, dễ bị oxy hoá và chuyển sang màu nâu khi bị oxy hoá; dùng làm chi tiết máy, máy công nghiệp nông nghiệp, các vật dụng trong gia đình như khoá cửa.</a:t>
            </a:r>
          </a:p>
          <a:p>
            <a:r>
              <a:rPr lang="en-US" sz="2400">
                <a:solidFill>
                  <a:srgbClr val="FF0000"/>
                </a:solidFill>
                <a:latin typeface="Times New Roman" panose="02020603050405020304" pitchFamily="18" charset="0"/>
                <a:cs typeface="Times New Roman" panose="02020603050405020304" pitchFamily="18" charset="0"/>
              </a:rPr>
              <a:t>- Gang: thường có màu xám, cứng, giòn, không thể dát mỏng, chịu mài mòn; dùng làm vỏ động cơ, các vật dụng gia đình như nồi cơm.</a:t>
            </a:r>
          </a:p>
          <a:p>
            <a:r>
              <a:rPr lang="en-US" sz="2400">
                <a:solidFill>
                  <a:srgbClr val="FF0000"/>
                </a:solidFill>
                <a:latin typeface="Times New Roman" panose="02020603050405020304" pitchFamily="18" charset="0"/>
                <a:cs typeface="Times New Roman" panose="02020603050405020304" pitchFamily="18" charset="0"/>
              </a:rPr>
              <a:t>2. Dựa vào dấu hiệu nào để nhận biết vật liệu kim loại và vật liệu phi kim loại thông dụng?</a:t>
            </a:r>
          </a:p>
          <a:p>
            <a:r>
              <a:rPr lang="en-US" sz="2400">
                <a:solidFill>
                  <a:srgbClr val="FF0000"/>
                </a:solidFill>
                <a:latin typeface="Times New Roman" panose="02020603050405020304" pitchFamily="18" charset="0"/>
                <a:cs typeface="Times New Roman" panose="02020603050405020304" pitchFamily="18" charset="0"/>
              </a:rPr>
              <a:t>- Kim loại dễ bị ăn mòn bởi muối, axít, dễ bị ôxi hóa,… dễ bị ảnh hưởng bởi tác động của môi trường hơn so với phi kim loại</a:t>
            </a:r>
          </a:p>
          <a:p>
            <a:r>
              <a:rPr lang="en-US" sz="2400">
                <a:solidFill>
                  <a:srgbClr val="FF0000"/>
                </a:solidFill>
                <a:latin typeface="Times New Roman" panose="02020603050405020304" pitchFamily="18" charset="0"/>
                <a:cs typeface="Times New Roman" panose="02020603050405020304" pitchFamily="18" charset="0"/>
              </a:rPr>
              <a:t>- Khối lượng riêng của kim loại thường lớn hơn phi kim loại, tính cứng cao hơn,…</a:t>
            </a:r>
          </a:p>
          <a:p>
            <a:r>
              <a:rPr lang="en-US" sz="2400">
                <a:solidFill>
                  <a:srgbClr val="FF0000"/>
                </a:solidFill>
                <a:latin typeface="Times New Roman" panose="02020603050405020304" pitchFamily="18" charset="0"/>
                <a:cs typeface="Times New Roman" panose="02020603050405020304" pitchFamily="18" charset="0"/>
              </a:rPr>
              <a:t>3. Nêu cấu tạo, nguyên lí làm việc và ứng dụng của bộ chuyển động đai và xích.</a:t>
            </a:r>
          </a:p>
          <a:p>
            <a:r>
              <a:rPr lang="en-US" sz="2400">
                <a:solidFill>
                  <a:srgbClr val="FF0000"/>
                </a:solidFill>
                <a:latin typeface="Times New Roman" panose="02020603050405020304" pitchFamily="18" charset="0"/>
                <a:cs typeface="Times New Roman" panose="02020603050405020304" pitchFamily="18" charset="0"/>
              </a:rPr>
              <a:t>- Cấu tạo: gồm bánh dẫn, bánh bị dẫn, </a:t>
            </a:r>
          </a:p>
          <a:p>
            <a:r>
              <a:rPr lang="en-US" sz="2400">
                <a:solidFill>
                  <a:srgbClr val="FF0000"/>
                </a:solidFill>
                <a:latin typeface="Times New Roman" panose="02020603050405020304" pitchFamily="18" charset="0"/>
                <a:cs typeface="Times New Roman" panose="02020603050405020304" pitchFamily="18" charset="0"/>
              </a:rPr>
              <a:t>- Nguyên lí:</a:t>
            </a:r>
          </a:p>
          <a:p>
            <a:r>
              <a:rPr lang="en-US" sz="2400">
                <a:solidFill>
                  <a:srgbClr val="FF0000"/>
                </a:solidFill>
                <a:latin typeface="Times New Roman" panose="02020603050405020304" pitchFamily="18" charset="0"/>
                <a:cs typeface="Times New Roman" panose="02020603050405020304" pitchFamily="18" charset="0"/>
              </a:rPr>
              <a:t>- Ứng dụng: </a:t>
            </a:r>
          </a:p>
        </p:txBody>
      </p:sp>
    </p:spTree>
    <p:extLst>
      <p:ext uri="{BB962C8B-B14F-4D97-AF65-F5344CB8AC3E}">
        <p14:creationId xmlns:p14="http://schemas.microsoft.com/office/powerpoint/2010/main" val="20206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barn(inVertical)">
                                      <p:cBhvr>
                                        <p:cTn id="25" dur="500"/>
                                        <p:tgtEl>
                                          <p:spTgt spid="4">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barn(inVertical)">
                                      <p:cBhvr>
                                        <p:cTn id="28" dur="500"/>
                                        <p:tgtEl>
                                          <p:spTgt spid="4">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barn(inVertical)">
                                      <p:cBhvr>
                                        <p:cTn id="31" dur="500"/>
                                        <p:tgtEl>
                                          <p:spTgt spid="4">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barn(inVertical)">
                                      <p:cBhvr>
                                        <p:cTn id="34"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2222" y="115873"/>
            <a:ext cx="11852031" cy="6247864"/>
          </a:xfrm>
          <a:prstGeom prst="rect">
            <a:avLst/>
          </a:prstGeom>
        </p:spPr>
        <p:txBody>
          <a:bodyPr wrap="square">
            <a:spAutoFit/>
          </a:bodyPr>
          <a:lstStyle/>
          <a:p>
            <a:r>
              <a:rPr lang="en-US"/>
              <a:t>4</a:t>
            </a:r>
            <a:r>
              <a:rPr lang="en-US" sz="2000">
                <a:solidFill>
                  <a:srgbClr val="FF0000"/>
                </a:solidFill>
                <a:latin typeface="Times New Roman" panose="02020603050405020304" pitchFamily="18" charset="0"/>
                <a:cs typeface="Times New Roman" panose="02020603050405020304" pitchFamily="18" charset="0"/>
              </a:rPr>
              <a:t>. Nêu những điểm giống và khác nhau của cơ cấu tay quay con trượt và cơ cấu tay quay thanh lắc.</a:t>
            </a:r>
          </a:p>
          <a:p>
            <a:r>
              <a:rPr lang="en-US" sz="2000">
                <a:solidFill>
                  <a:srgbClr val="FF0000"/>
                </a:solidFill>
                <a:latin typeface="Times New Roman" panose="02020603050405020304" pitchFamily="18" charset="0"/>
                <a:cs typeface="Times New Roman" panose="02020603050405020304" pitchFamily="18" charset="0"/>
              </a:rPr>
              <a:t>5. Em hãy đếm số răng của đĩa xích và lip xe đạp trong gia đình em, từ đó tính toán tỉ số truyền của bộ xích xe đạp đó.</a:t>
            </a:r>
          </a:p>
          <a:p>
            <a:r>
              <a:rPr lang="en-US" sz="2000">
                <a:solidFill>
                  <a:srgbClr val="FF0000"/>
                </a:solidFill>
                <a:latin typeface="Times New Roman" panose="02020603050405020304" pitchFamily="18" charset="0"/>
                <a:cs typeface="Times New Roman" panose="02020603050405020304" pitchFamily="18" charset="0"/>
              </a:rPr>
              <a:t>6. Nêu những đặc điểm cơ bản của một số ngành nghề phổ biến trong lĩnh vực cơ khí.</a:t>
            </a:r>
          </a:p>
          <a:p>
            <a:r>
              <a:rPr lang="en-US" sz="2000">
                <a:solidFill>
                  <a:srgbClr val="FF0000"/>
                </a:solidFill>
                <a:latin typeface="Times New Roman" panose="02020603050405020304" pitchFamily="18" charset="0"/>
                <a:cs typeface="Times New Roman" panose="02020603050405020304" pitchFamily="18" charset="0"/>
              </a:rPr>
              <a:t>- Thợ cơ khí: biết sử dụng công cụ, phụ tùng một cách thành thạo để lắp đặt, chế tạo, vận hành máy móc hoặc sửa chữa, phục hồi, thay thế các bộ phận hư hỏng trên máy móc.</a:t>
            </a:r>
          </a:p>
          <a:p>
            <a:r>
              <a:rPr lang="en-US" sz="2000">
                <a:solidFill>
                  <a:srgbClr val="FF0000"/>
                </a:solidFill>
                <a:latin typeface="Times New Roman" panose="02020603050405020304" pitchFamily="18" charset="0"/>
                <a:cs typeface="Times New Roman" panose="02020603050405020304" pitchFamily="18" charset="0"/>
              </a:rPr>
              <a:t>- Kĩ sư thiết kế cơ khí: dùng sự sáng tạo, kiến thức cũng như kỹ năng để tạo ra các bản thiết kế về sản phẩm cơ khí như máy móc, động cơ,...  Và các sản phẩm cơ khí đó sẽ được ứng dụng vào các hoạt động sản xuất và phát triển cuộc sống. </a:t>
            </a:r>
          </a:p>
          <a:p>
            <a:r>
              <a:rPr lang="en-US" sz="2000">
                <a:solidFill>
                  <a:srgbClr val="FF0000"/>
                </a:solidFill>
                <a:latin typeface="Times New Roman" panose="02020603050405020304" pitchFamily="18" charset="0"/>
                <a:cs typeface="Times New Roman" panose="02020603050405020304" pitchFamily="18" charset="0"/>
              </a:rPr>
              <a:t>7. Nếu những kĩ thuật cơ bản khi cưa và đục kim loại.</a:t>
            </a:r>
          </a:p>
          <a:p>
            <a:r>
              <a:rPr lang="en-US" sz="2000">
                <a:solidFill>
                  <a:srgbClr val="FF0000"/>
                </a:solidFill>
                <a:latin typeface="Times New Roman" panose="02020603050405020304" pitchFamily="18" charset="0"/>
                <a:cs typeface="Times New Roman" panose="02020603050405020304" pitchFamily="18" charset="0"/>
              </a:rPr>
              <a:t>- Cưa: </a:t>
            </a:r>
          </a:p>
          <a:p>
            <a:r>
              <a:rPr lang="en-US" sz="2000">
                <a:solidFill>
                  <a:srgbClr val="FF0000"/>
                </a:solidFill>
                <a:latin typeface="Times New Roman" panose="02020603050405020304" pitchFamily="18" charset="0"/>
                <a:cs typeface="Times New Roman" panose="02020603050405020304" pitchFamily="18" charset="0"/>
              </a:rPr>
              <a:t>+ Chuẩn bị kĩ càng: lắp lưỡi cưa, lấy dấu, chọn ê tô.</a:t>
            </a:r>
          </a:p>
          <a:p>
            <a:r>
              <a:rPr lang="en-US" sz="2000">
                <a:solidFill>
                  <a:srgbClr val="FF0000"/>
                </a:solidFill>
                <a:latin typeface="Times New Roman" panose="02020603050405020304" pitchFamily="18" charset="0"/>
                <a:cs typeface="Times New Roman" panose="02020603050405020304" pitchFamily="18" charset="0"/>
              </a:rPr>
              <a:t>+ Tư thế đứng và thao tác cưa: đứng thẳng, thoải mái, khối lượng cơ thể phân bố đều hai chân</a:t>
            </a:r>
          </a:p>
          <a:p>
            <a:r>
              <a:rPr lang="en-US" sz="2000">
                <a:solidFill>
                  <a:srgbClr val="FF0000"/>
                </a:solidFill>
                <a:latin typeface="Times New Roman" panose="02020603050405020304" pitchFamily="18" charset="0"/>
                <a:cs typeface="Times New Roman" panose="02020603050405020304" pitchFamily="18" charset="0"/>
              </a:rPr>
              <a:t>+ Cầm cưa: tay thuận nắm cán cưa, tay còn lại nắm đầu kia của khung cưa</a:t>
            </a:r>
          </a:p>
          <a:p>
            <a:r>
              <a:rPr lang="en-US" sz="2000">
                <a:solidFill>
                  <a:srgbClr val="FF0000"/>
                </a:solidFill>
                <a:latin typeface="Times New Roman" panose="02020603050405020304" pitchFamily="18" charset="0"/>
                <a:cs typeface="Times New Roman" panose="02020603050405020304" pitchFamily="18" charset="0"/>
              </a:rPr>
              <a:t>+ Thao tác: kết hợp 2 tay và cơ thể để đẩy và kéo cưa</a:t>
            </a:r>
          </a:p>
          <a:p>
            <a:r>
              <a:rPr lang="en-US" sz="2000">
                <a:solidFill>
                  <a:srgbClr val="FF0000"/>
                </a:solidFill>
                <a:latin typeface="Times New Roman" panose="02020603050405020304" pitchFamily="18" charset="0"/>
                <a:cs typeface="Times New Roman" panose="02020603050405020304" pitchFamily="18" charset="0"/>
              </a:rPr>
              <a:t>- Đục:</a:t>
            </a:r>
          </a:p>
          <a:p>
            <a:r>
              <a:rPr lang="en-US" sz="2000">
                <a:solidFill>
                  <a:srgbClr val="FF0000"/>
                </a:solidFill>
                <a:latin typeface="Times New Roman" panose="02020603050405020304" pitchFamily="18" charset="0"/>
                <a:cs typeface="Times New Roman" panose="02020603050405020304" pitchFamily="18" charset="0"/>
              </a:rPr>
              <a:t>+ Cầm đục và búa: tay thuận cầm búa, tay còn lại cầm đục; các ngón tay cầm chặt vừa phải để dễ điều chỉnh</a:t>
            </a:r>
          </a:p>
          <a:p>
            <a:r>
              <a:rPr lang="en-US" sz="2000">
                <a:solidFill>
                  <a:srgbClr val="FF0000"/>
                </a:solidFill>
                <a:latin typeface="Times New Roman" panose="02020603050405020304" pitchFamily="18" charset="0"/>
                <a:cs typeface="Times New Roman" panose="02020603050405020304" pitchFamily="18" charset="0"/>
              </a:rPr>
              <a:t>+ Tư thế: giống với tư thế khi cưa</a:t>
            </a:r>
          </a:p>
          <a:p>
            <a:r>
              <a:rPr lang="en-US" sz="2000">
                <a:solidFill>
                  <a:srgbClr val="FF0000"/>
                </a:solidFill>
                <a:latin typeface="Times New Roman" panose="02020603050405020304" pitchFamily="18" charset="0"/>
                <a:cs typeface="Times New Roman" panose="02020603050405020304" pitchFamily="18" charset="0"/>
              </a:rPr>
              <a:t>+ Đánh búa: theo thứ tự bắt đầu đục, khi đứt thì đục vuông góc với mặt phẳng nằm ngang, kết thúc đục thì giảm lực đánh búa.</a:t>
            </a:r>
            <a:endParaRPr lang="vi-VN" sz="20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514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9" end="9"/>
                                            </p:txEl>
                                          </p:spTgt>
                                        </p:tgtEl>
                                        <p:attrNameLst>
                                          <p:attrName>style.visibility</p:attrName>
                                        </p:attrNameLst>
                                      </p:cBhvr>
                                      <p:to>
                                        <p:strVal val="visible"/>
                                      </p:to>
                                    </p:set>
                                    <p:anim calcmode="lin" valueType="num">
                                      <p:cBhvr additive="base">
                                        <p:cTn id="6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10" end="10"/>
                                            </p:txEl>
                                          </p:spTgt>
                                        </p:tgtEl>
                                        <p:attrNameLst>
                                          <p:attrName>style.visibility</p:attrName>
                                        </p:attrNameLst>
                                      </p:cBhvr>
                                      <p:to>
                                        <p:strVal val="visible"/>
                                      </p:to>
                                    </p:set>
                                    <p:anim calcmode="lin" valueType="num">
                                      <p:cBhvr additive="base">
                                        <p:cTn id="6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4">
                                            <p:txEl>
                                              <p:pRg st="11" end="11"/>
                                            </p:txEl>
                                          </p:spTgt>
                                        </p:tgtEl>
                                        <p:attrNameLst>
                                          <p:attrName>style.visibility</p:attrName>
                                        </p:attrNameLst>
                                      </p:cBhvr>
                                      <p:to>
                                        <p:strVal val="visible"/>
                                      </p:to>
                                    </p:set>
                                    <p:anim calcmode="lin" valueType="num">
                                      <p:cBhvr additive="base">
                                        <p:cTn id="73"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4">
                                            <p:txEl>
                                              <p:pRg st="12" end="12"/>
                                            </p:txEl>
                                          </p:spTgt>
                                        </p:tgtEl>
                                        <p:attrNameLst>
                                          <p:attrName>style.visibility</p:attrName>
                                        </p:attrNameLst>
                                      </p:cBhvr>
                                      <p:to>
                                        <p:strVal val="visible"/>
                                      </p:to>
                                    </p:set>
                                    <p:anim calcmode="lin" valueType="num">
                                      <p:cBhvr additive="base">
                                        <p:cTn id="79"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4">
                                            <p:txEl>
                                              <p:pRg st="13" end="13"/>
                                            </p:txEl>
                                          </p:spTgt>
                                        </p:tgtEl>
                                        <p:attrNameLst>
                                          <p:attrName>style.visibility</p:attrName>
                                        </p:attrNameLst>
                                      </p:cBhvr>
                                      <p:to>
                                        <p:strVal val="visible"/>
                                      </p:to>
                                    </p:set>
                                    <p:anim calcmode="lin" valueType="num">
                                      <p:cBhvr additive="base">
                                        <p:cTn id="85"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4">
                                            <p:txEl>
                                              <p:pRg st="14" end="14"/>
                                            </p:txEl>
                                          </p:spTgt>
                                        </p:tgtEl>
                                        <p:attrNameLst>
                                          <p:attrName>style.visibility</p:attrName>
                                        </p:attrNameLst>
                                      </p:cBhvr>
                                      <p:to>
                                        <p:strVal val="visible"/>
                                      </p:to>
                                    </p:set>
                                    <p:anim calcmode="lin" valueType="num">
                                      <p:cBhvr additive="base">
                                        <p:cTn id="91"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4">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9277" y="523220"/>
            <a:ext cx="11582339" cy="5324535"/>
          </a:xfrm>
          <a:prstGeom prst="rect">
            <a:avLst/>
          </a:prstGeom>
        </p:spPr>
        <p:txBody>
          <a:bodyPr wrap="square">
            <a:spAutoFit/>
          </a:bodyPr>
          <a:lstStyle/>
          <a:p>
            <a:r>
              <a:rPr lang="en-US" sz="2000" b="1">
                <a:latin typeface="Times New Roman" panose="02020603050405020304" pitchFamily="18" charset="0"/>
                <a:cs typeface="Times New Roman" panose="02020603050405020304" pitchFamily="18" charset="0"/>
              </a:rPr>
              <a:t>Câu 1:</a:t>
            </a:r>
            <a:r>
              <a:rPr lang="en-US" sz="2000">
                <a:latin typeface="Times New Roman" panose="02020603050405020304" pitchFamily="18" charset="0"/>
                <a:cs typeface="Times New Roman" panose="02020603050405020304" pitchFamily="18" charset="0"/>
              </a:rPr>
              <a:t> Nhóm chính của kim loại màu là: </a:t>
            </a:r>
          </a:p>
          <a:p>
            <a:r>
              <a:rPr lang="en-US" sz="2000">
                <a:latin typeface="Times New Roman" panose="02020603050405020304" pitchFamily="18" charset="0"/>
                <a:cs typeface="Times New Roman" panose="02020603050405020304" pitchFamily="18" charset="0"/>
              </a:rPr>
              <a:t>A. Gang					B. Nhôm, đồng và hợp kim của chúng</a:t>
            </a:r>
          </a:p>
          <a:p>
            <a:r>
              <a:rPr lang="en-US" sz="2000">
                <a:latin typeface="Times New Roman" panose="02020603050405020304" pitchFamily="18" charset="0"/>
                <a:cs typeface="Times New Roman" panose="02020603050405020304" pitchFamily="18" charset="0"/>
              </a:rPr>
              <a:t>C. Sắt và hợp kim của sắt.		D. Thép</a:t>
            </a:r>
          </a:p>
          <a:p>
            <a:r>
              <a:rPr lang="en-US" sz="2000" b="1">
                <a:latin typeface="Times New Roman" panose="02020603050405020304" pitchFamily="18" charset="0"/>
                <a:cs typeface="Times New Roman" panose="02020603050405020304" pitchFamily="18" charset="0"/>
              </a:rPr>
              <a:t>Câu 2:</a:t>
            </a:r>
            <a:r>
              <a:rPr lang="en-US" sz="2000">
                <a:latin typeface="Times New Roman" panose="02020603050405020304" pitchFamily="18" charset="0"/>
                <a:cs typeface="Times New Roman" panose="02020603050405020304" pitchFamily="18" charset="0"/>
              </a:rPr>
              <a:t> Ngành nghề thuộc lĩnh vực cơ khí phổ biến ở Việt Nam là?</a:t>
            </a:r>
          </a:p>
          <a:p>
            <a:r>
              <a:rPr lang="en-US" sz="2000">
                <a:latin typeface="Times New Roman" panose="02020603050405020304" pitchFamily="18" charset="0"/>
                <a:cs typeface="Times New Roman" panose="02020603050405020304" pitchFamily="18" charset="0"/>
              </a:rPr>
              <a:t>A. Kĩ sư cơ khí				B. Kĩ thuật viên kĩ thuật cơ khí</a:t>
            </a:r>
          </a:p>
          <a:p>
            <a:r>
              <a:rPr lang="en-US" sz="2000">
                <a:latin typeface="Times New Roman" panose="02020603050405020304" pitchFamily="18" charset="0"/>
                <a:cs typeface="Times New Roman" panose="02020603050405020304" pitchFamily="18" charset="0"/>
              </a:rPr>
              <a:t>C. Thợ cơ khí và sửa chữa máy móc	D. Cả 3 đáp án trên</a:t>
            </a:r>
          </a:p>
          <a:p>
            <a:r>
              <a:rPr lang="en-US" sz="2000" b="1">
                <a:latin typeface="Times New Roman" panose="02020603050405020304" pitchFamily="18" charset="0"/>
                <a:cs typeface="Times New Roman" panose="02020603050405020304" pitchFamily="18" charset="0"/>
              </a:rPr>
              <a:t>Câu 3:</a:t>
            </a:r>
            <a:r>
              <a:rPr lang="en-US" sz="2000">
                <a:latin typeface="Times New Roman" panose="02020603050405020304" pitchFamily="18" charset="0"/>
                <a:cs typeface="Times New Roman" panose="02020603050405020304" pitchFamily="18" charset="0"/>
              </a:rPr>
              <a:t> Cơ cấu tay quay - con trượt và cơ cấu tay quay - thanh lắc khác nhau ở : </a:t>
            </a:r>
          </a:p>
          <a:p>
            <a:r>
              <a:rPr lang="en-US" sz="2000">
                <a:latin typeface="Times New Roman" panose="02020603050405020304" pitchFamily="18" charset="0"/>
                <a:cs typeface="Times New Roman" panose="02020603050405020304" pitchFamily="18" charset="0"/>
              </a:rPr>
              <a:t>A. Tay quay				B. Thanh truyền</a:t>
            </a:r>
          </a:p>
          <a:p>
            <a:r>
              <a:rPr lang="en-US" sz="2000">
                <a:latin typeface="Times New Roman" panose="02020603050405020304" pitchFamily="18" charset="0"/>
                <a:cs typeface="Times New Roman" panose="02020603050405020304" pitchFamily="18" charset="0"/>
              </a:rPr>
              <a:t>C. Thanh lắc				D. Giá đỡ</a:t>
            </a:r>
            <a:endParaRPr lang="en-US" sz="2000" b="1">
              <a:latin typeface="Times New Roman" panose="02020603050405020304" pitchFamily="18" charset="0"/>
              <a:cs typeface="Times New Roman" panose="02020603050405020304" pitchFamily="18" charset="0"/>
            </a:endParaRPr>
          </a:p>
          <a:p>
            <a:r>
              <a:rPr lang="en-US" sz="2000" b="1">
                <a:latin typeface="Times New Roman" panose="02020603050405020304" pitchFamily="18" charset="0"/>
                <a:cs typeface="Times New Roman" panose="02020603050405020304" pitchFamily="18" charset="0"/>
              </a:rPr>
              <a:t>Câu 4:</a:t>
            </a:r>
            <a:r>
              <a:rPr lang="en-US" sz="2000">
                <a:latin typeface="Times New Roman" panose="02020603050405020304" pitchFamily="18" charset="0"/>
                <a:cs typeface="Times New Roman" panose="02020603050405020304" pitchFamily="18" charset="0"/>
              </a:rPr>
              <a:t> Cấu tạo cưa tay không có bộ phận nào ?</a:t>
            </a:r>
          </a:p>
          <a:p>
            <a:r>
              <a:rPr lang="en-US" sz="2000">
                <a:latin typeface="Times New Roman" panose="02020603050405020304" pitchFamily="18" charset="0"/>
                <a:cs typeface="Times New Roman" panose="02020603050405020304" pitchFamily="18" charset="0"/>
              </a:rPr>
              <a:t>A. Khung cưa				B. Ổ trục</a:t>
            </a:r>
          </a:p>
          <a:p>
            <a:r>
              <a:rPr lang="en-US" sz="2000">
                <a:latin typeface="Times New Roman" panose="02020603050405020304" pitchFamily="18" charset="0"/>
                <a:cs typeface="Times New Roman" panose="02020603050405020304" pitchFamily="18" charset="0"/>
              </a:rPr>
              <a:t>C. Chốt					D. Lưỡi cưa</a:t>
            </a:r>
          </a:p>
          <a:p>
            <a:r>
              <a:rPr lang="en-US" sz="2000" b="1">
                <a:latin typeface="Times New Roman" panose="02020603050405020304" pitchFamily="18" charset="0"/>
                <a:cs typeface="Times New Roman" panose="02020603050405020304" pitchFamily="18" charset="0"/>
              </a:rPr>
              <a:t>Câu 5:</a:t>
            </a:r>
            <a:r>
              <a:rPr lang="en-US" sz="2000">
                <a:latin typeface="Times New Roman" panose="02020603050405020304" pitchFamily="18" charset="0"/>
                <a:cs typeface="Times New Roman" panose="02020603050405020304" pitchFamily="18" charset="0"/>
              </a:rPr>
              <a:t> Tại sao trong máy cần có các bộ phận truyền chuyển động?</a:t>
            </a:r>
          </a:p>
          <a:p>
            <a:r>
              <a:rPr lang="en-US" sz="2000">
                <a:latin typeface="Times New Roman" panose="02020603050405020304" pitchFamily="18" charset="0"/>
                <a:cs typeface="Times New Roman" panose="02020603050405020304" pitchFamily="18" charset="0"/>
              </a:rPr>
              <a:t>A. Do các bộ phận của máy thường đặt xa nhau</a:t>
            </a:r>
          </a:p>
          <a:p>
            <a:r>
              <a:rPr lang="en-US" sz="2000">
                <a:latin typeface="Times New Roman" panose="02020603050405020304" pitchFamily="18" charset="0"/>
                <a:cs typeface="Times New Roman" panose="02020603050405020304" pitchFamily="18" charset="0"/>
              </a:rPr>
              <a:t>B. Do các bộ phận của máy đều được dẫn động từ một chuyển động ban đầu</a:t>
            </a:r>
          </a:p>
          <a:p>
            <a:r>
              <a:rPr lang="en-US" sz="2000">
                <a:latin typeface="Times New Roman" panose="02020603050405020304" pitchFamily="18" charset="0"/>
                <a:cs typeface="Times New Roman" panose="02020603050405020304" pitchFamily="18" charset="0"/>
              </a:rPr>
              <a:t>C. Do các bộ phận của máy thường có tốc độ quay không giống nhau</a:t>
            </a:r>
          </a:p>
          <a:p>
            <a:r>
              <a:rPr lang="en-US" sz="2000">
                <a:latin typeface="Times New Roman" panose="02020603050405020304" pitchFamily="18" charset="0"/>
                <a:cs typeface="Times New Roman" panose="02020603050405020304" pitchFamily="18" charset="0"/>
              </a:rPr>
              <a:t>D. Cả 3 đáp án trên</a:t>
            </a:r>
            <a:endParaRPr lang="en-US" sz="2000" b="1">
              <a:latin typeface="Times New Roman" panose="02020603050405020304" pitchFamily="18" charset="0"/>
              <a:cs typeface="Times New Roman" panose="02020603050405020304" pitchFamily="18" charset="0"/>
            </a:endParaRPr>
          </a:p>
        </p:txBody>
      </p:sp>
      <p:sp>
        <p:nvSpPr>
          <p:cNvPr id="5" name="TextBox 4"/>
          <p:cNvSpPr txBox="1"/>
          <p:nvPr/>
        </p:nvSpPr>
        <p:spPr>
          <a:xfrm>
            <a:off x="5015060" y="0"/>
            <a:ext cx="2432115"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LUYỆN TẬP</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057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9277" y="523220"/>
            <a:ext cx="11582339" cy="6217087"/>
          </a:xfrm>
          <a:prstGeom prst="rect">
            <a:avLst/>
          </a:prstGeom>
        </p:spPr>
        <p:txBody>
          <a:bodyPr wrap="square">
            <a:spAutoFit/>
          </a:bodyPr>
          <a:lstStyle/>
          <a:p>
            <a:r>
              <a:rPr lang="en-US" sz="2000" b="1">
                <a:latin typeface="Times New Roman" panose="02020603050405020304" pitchFamily="18" charset="0"/>
                <a:cs typeface="Times New Roman" panose="02020603050405020304" pitchFamily="18" charset="0"/>
              </a:rPr>
              <a:t>Câu 6:</a:t>
            </a:r>
            <a:r>
              <a:rPr lang="en-US" sz="2000">
                <a:latin typeface="Times New Roman" panose="02020603050405020304" pitchFamily="18" charset="0"/>
                <a:cs typeface="Times New Roman" panose="02020603050405020304" pitchFamily="18" charset="0"/>
              </a:rPr>
              <a:t> Trong các ngành nghề dưới đây, ngành nghề nào thuộc lĩnh vực cơ khí?</a:t>
            </a:r>
          </a:p>
          <a:p>
            <a:r>
              <a:rPr lang="en-US" sz="2000">
                <a:latin typeface="Times New Roman" panose="02020603050405020304" pitchFamily="18" charset="0"/>
                <a:cs typeface="Times New Roman" panose="02020603050405020304" pitchFamily="18" charset="0"/>
              </a:rPr>
              <a:t>A. Kĩ sư cơ khí			B. Kĩ thuật viên kĩ thuật điện</a:t>
            </a:r>
            <a:endParaRPr lang="en-US" sz="2000" b="1">
              <a:latin typeface="Times New Roman" panose="02020603050405020304" pitchFamily="18" charset="0"/>
              <a:cs typeface="Times New Roman" panose="02020603050405020304" pitchFamily="18" charset="0"/>
            </a:endParaRPr>
          </a:p>
          <a:p>
            <a:r>
              <a:rPr lang="en-US" sz="2000">
                <a:latin typeface="Times New Roman" panose="02020603050405020304" pitchFamily="18" charset="0"/>
                <a:cs typeface="Times New Roman" panose="02020603050405020304" pitchFamily="18" charset="0"/>
              </a:rPr>
              <a:t>C. Kĩ sư cơ học			D. Kĩ thuật viên nông nghiệp</a:t>
            </a:r>
          </a:p>
          <a:p>
            <a:r>
              <a:rPr lang="en-US" sz="2000" b="1">
                <a:latin typeface="Times New Roman" panose="02020603050405020304" pitchFamily="18" charset="0"/>
                <a:cs typeface="Times New Roman" panose="02020603050405020304" pitchFamily="18" charset="0"/>
              </a:rPr>
              <a:t>Câu 7:</a:t>
            </a:r>
            <a:r>
              <a:rPr lang="en-US" sz="2000">
                <a:latin typeface="Times New Roman" panose="02020603050405020304" pitchFamily="18" charset="0"/>
                <a:cs typeface="Times New Roman" panose="02020603050405020304" pitchFamily="18" charset="0"/>
              </a:rPr>
              <a:t> Cơ cấu tay quay – con trượt thuộc cơ cấu:</a:t>
            </a:r>
          </a:p>
          <a:p>
            <a:r>
              <a:rPr lang="en-US" sz="2000">
                <a:latin typeface="Times New Roman" panose="02020603050405020304" pitchFamily="18" charset="0"/>
                <a:cs typeface="Times New Roman" panose="02020603050405020304" pitchFamily="18" charset="0"/>
              </a:rPr>
              <a:t>A. Biến chuyển động quay thành chuyển động tịnh tiến</a:t>
            </a:r>
            <a:endParaRPr lang="en-US" sz="2000" b="1">
              <a:latin typeface="Times New Roman" panose="02020603050405020304" pitchFamily="18" charset="0"/>
              <a:cs typeface="Times New Roman" panose="02020603050405020304" pitchFamily="18" charset="0"/>
            </a:endParaRPr>
          </a:p>
          <a:p>
            <a:r>
              <a:rPr lang="en-US" sz="2000">
                <a:latin typeface="Times New Roman" panose="02020603050405020304" pitchFamily="18" charset="0"/>
                <a:cs typeface="Times New Roman" panose="02020603050405020304" pitchFamily="18" charset="0"/>
              </a:rPr>
              <a:t>B. Biến chuyển động tịnh tiến thành chuyển động quay</a:t>
            </a:r>
          </a:p>
          <a:p>
            <a:r>
              <a:rPr lang="en-US" sz="2000">
                <a:latin typeface="Times New Roman" panose="02020603050405020304" pitchFamily="18" charset="0"/>
                <a:cs typeface="Times New Roman" panose="02020603050405020304" pitchFamily="18" charset="0"/>
              </a:rPr>
              <a:t>C. Biến chuyển động quay thành chuyển động lắc</a:t>
            </a:r>
          </a:p>
          <a:p>
            <a:r>
              <a:rPr lang="en-US" sz="2000">
                <a:latin typeface="Times New Roman" panose="02020603050405020304" pitchFamily="18" charset="0"/>
                <a:cs typeface="Times New Roman" panose="02020603050405020304" pitchFamily="18" charset="0"/>
              </a:rPr>
              <a:t>D. Biến chuyển dộng lắc thành chuyển động quay</a:t>
            </a:r>
          </a:p>
          <a:p>
            <a:r>
              <a:rPr lang="en-US" sz="2000" b="1">
                <a:latin typeface="Times New Roman" panose="02020603050405020304" pitchFamily="18" charset="0"/>
                <a:cs typeface="Times New Roman" panose="02020603050405020304" pitchFamily="18" charset="0"/>
              </a:rPr>
              <a:t>Câu 8:</a:t>
            </a:r>
            <a:r>
              <a:rPr lang="en-US" sz="2000">
                <a:latin typeface="Times New Roman" panose="02020603050405020304" pitchFamily="18" charset="0"/>
                <a:cs typeface="Times New Roman" panose="02020603050405020304" pitchFamily="18" charset="0"/>
              </a:rPr>
              <a:t> Trong các dụng cụ sau, dụng cụ nào không phải là dụng cụ gia công?</a:t>
            </a:r>
          </a:p>
          <a:p>
            <a:r>
              <a:rPr lang="en-US" sz="2000">
                <a:latin typeface="Times New Roman" panose="02020603050405020304" pitchFamily="18" charset="0"/>
                <a:cs typeface="Times New Roman" panose="02020603050405020304" pitchFamily="18" charset="0"/>
              </a:rPr>
              <a:t>A. Cưa				B. Đục</a:t>
            </a:r>
          </a:p>
          <a:p>
            <a:r>
              <a:rPr lang="en-US" sz="2000">
                <a:latin typeface="Times New Roman" panose="02020603050405020304" pitchFamily="18" charset="0"/>
                <a:cs typeface="Times New Roman" panose="02020603050405020304" pitchFamily="18" charset="0"/>
              </a:rPr>
              <a:t>C. Tua vít				D. Dũa</a:t>
            </a:r>
            <a:endParaRPr lang="en-US" sz="2000" b="1">
              <a:latin typeface="Times New Roman" panose="02020603050405020304" pitchFamily="18" charset="0"/>
              <a:cs typeface="Times New Roman" panose="02020603050405020304" pitchFamily="18" charset="0"/>
            </a:endParaRPr>
          </a:p>
          <a:p>
            <a:r>
              <a:rPr lang="en-US" sz="2000" b="1">
                <a:latin typeface="Times New Roman" panose="02020603050405020304" pitchFamily="18" charset="0"/>
                <a:cs typeface="Times New Roman" panose="02020603050405020304" pitchFamily="18" charset="0"/>
              </a:rPr>
              <a:t>Câu 9:</a:t>
            </a:r>
            <a:r>
              <a:rPr lang="en-US" sz="2000">
                <a:latin typeface="Times New Roman" panose="02020603050405020304" pitchFamily="18" charset="0"/>
                <a:cs typeface="Times New Roman" panose="02020603050405020304" pitchFamily="18" charset="0"/>
              </a:rPr>
              <a:t> Để đảm bảo an toàn khi đục, cần chú ý những điểm gì ? </a:t>
            </a:r>
          </a:p>
          <a:p>
            <a:r>
              <a:rPr lang="en-US" sz="2000">
                <a:latin typeface="Times New Roman" panose="02020603050405020304" pitchFamily="18" charset="0"/>
                <a:cs typeface="Times New Roman" panose="02020603050405020304" pitchFamily="18" charset="0"/>
              </a:rPr>
              <a:t>A. Không dùng búa có cán bị vỡ, nứt.		B. Không dùng đục bị mẻ.</a:t>
            </a:r>
          </a:p>
          <a:p>
            <a:r>
              <a:rPr lang="en-US" sz="2000">
                <a:latin typeface="Times New Roman" panose="02020603050405020304" pitchFamily="18" charset="0"/>
                <a:cs typeface="Times New Roman" panose="02020603050405020304" pitchFamily="18" charset="0"/>
              </a:rPr>
              <a:t>C. Kẹp vật vào êtô phải đủ chặt.		D. Tất cả đều đúng</a:t>
            </a:r>
          </a:p>
          <a:p>
            <a:r>
              <a:rPr lang="en-US" sz="2000" b="1">
                <a:latin typeface="Times New Roman" panose="02020603050405020304" pitchFamily="18" charset="0"/>
                <a:cs typeface="Times New Roman" panose="02020603050405020304" pitchFamily="18" charset="0"/>
              </a:rPr>
              <a:t>Câu 10:</a:t>
            </a:r>
            <a:r>
              <a:rPr lang="en-US" sz="2000">
                <a:latin typeface="Times New Roman" panose="02020603050405020304" pitchFamily="18" charset="0"/>
                <a:cs typeface="Times New Roman" panose="02020603050405020304" pitchFamily="18" charset="0"/>
              </a:rPr>
              <a:t> Người lắp ráp, lắp đặt, bảo trị, sửa chữa các động cơ, máy móc, thiết bị cơ khí là đặc điểm của ngành nghề nào thuộc lĩnh vực cơ khí?</a:t>
            </a:r>
          </a:p>
          <a:p>
            <a:r>
              <a:rPr lang="en-US" sz="2000">
                <a:latin typeface="Times New Roman" panose="02020603050405020304" pitchFamily="18" charset="0"/>
                <a:cs typeface="Times New Roman" panose="02020603050405020304" pitchFamily="18" charset="0"/>
              </a:rPr>
              <a:t>A. Kĩ sư cơ khí				B. Kĩ thuật viên kĩ thuật cơ khí</a:t>
            </a:r>
          </a:p>
          <a:p>
            <a:r>
              <a:rPr lang="en-US" sz="2000">
                <a:latin typeface="Times New Roman" panose="02020603050405020304" pitchFamily="18" charset="0"/>
                <a:cs typeface="Times New Roman" panose="02020603050405020304" pitchFamily="18" charset="0"/>
              </a:rPr>
              <a:t>C. Thợ cơ khí và sửa chữa máy móc	D. Thợ lắp đặt máy móc thiết bị</a:t>
            </a:r>
            <a:endParaRPr lang="en-US" sz="2000" b="1">
              <a:latin typeface="Times New Roman" panose="02020603050405020304" pitchFamily="18" charset="0"/>
              <a:cs typeface="Times New Roman" panose="02020603050405020304" pitchFamily="18" charset="0"/>
            </a:endParaRPr>
          </a:p>
          <a:p>
            <a:r>
              <a:rPr lang="nl-NL" sz="2000">
                <a:latin typeface="Times New Roman" panose="02020603050405020304" pitchFamily="18" charset="0"/>
                <a:cs typeface="Times New Roman" panose="02020603050405020304" pitchFamily="18" charset="0"/>
              </a:rPr>
              <a:t> </a:t>
            </a:r>
            <a:endParaRPr lang="en-US" sz="2000">
              <a:latin typeface="Times New Roman" panose="02020603050405020304" pitchFamily="18" charset="0"/>
              <a:cs typeface="Times New Roman" panose="02020603050405020304" pitchFamily="18" charset="0"/>
            </a:endParaRPr>
          </a:p>
          <a:p>
            <a:r>
              <a:rPr lang="nl-NL"/>
              <a:t> </a:t>
            </a:r>
            <a:endParaRPr lang="en-US"/>
          </a:p>
        </p:txBody>
      </p:sp>
      <p:sp>
        <p:nvSpPr>
          <p:cNvPr id="5" name="TextBox 4"/>
          <p:cNvSpPr txBox="1"/>
          <p:nvPr/>
        </p:nvSpPr>
        <p:spPr>
          <a:xfrm>
            <a:off x="5015060" y="0"/>
            <a:ext cx="2432115"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LUYỆN TẬP</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5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0618" y="523220"/>
            <a:ext cx="11440998"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Kể tên các đồ dùng trong gia đình em làm từ những vật liệu cơ khí nào?</a:t>
            </a:r>
          </a:p>
        </p:txBody>
      </p:sp>
      <p:sp>
        <p:nvSpPr>
          <p:cNvPr id="5" name="TextBox 4"/>
          <p:cNvSpPr txBox="1"/>
          <p:nvPr/>
        </p:nvSpPr>
        <p:spPr>
          <a:xfrm>
            <a:off x="5015060" y="0"/>
            <a:ext cx="2432115"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VẬN DỤNG</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849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1200</TotalTime>
  <Words>621</Words>
  <Application>Microsoft Office PowerPoint</Application>
  <PresentationFormat>Widescreen</PresentationFormat>
  <Paragraphs>83</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147</cp:revision>
  <dcterms:created xsi:type="dcterms:W3CDTF">2023-06-21T22:05:51Z</dcterms:created>
  <dcterms:modified xsi:type="dcterms:W3CDTF">2023-07-02T05:57:01Z</dcterms:modified>
</cp:coreProperties>
</file>