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275" r:id="rId4"/>
    <p:sldId id="302" r:id="rId5"/>
    <p:sldId id="362" r:id="rId6"/>
    <p:sldId id="279" r:id="rId7"/>
    <p:sldId id="281" r:id="rId8"/>
    <p:sldId id="347" r:id="rId9"/>
    <p:sldId id="346" r:id="rId10"/>
    <p:sldId id="350" r:id="rId11"/>
    <p:sldId id="352" r:id="rId12"/>
    <p:sldId id="354" r:id="rId13"/>
    <p:sldId id="361" r:id="rId14"/>
    <p:sldId id="360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7941E"/>
    <a:srgbClr val="048DA4"/>
    <a:srgbClr val="00A9A5"/>
    <a:srgbClr val="FFDAAB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3112"/>
  </p:normalViewPr>
  <p:slideViewPr>
    <p:cSldViewPr snapToGrid="0" showGuides="1">
      <p:cViewPr varScale="1">
        <p:scale>
          <a:sx n="63" d="100"/>
          <a:sy n="63" d="100"/>
        </p:scale>
        <p:origin x="9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C7C1-07D8-466F-9D11-AA972DA632A3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29914-1832-4051-A550-61DB2782AEB4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200" b="1" dirty="0">
              <a:effectLst/>
            </a:rPr>
            <a:t>  Can you tell me more?</a:t>
          </a:r>
        </a:p>
        <a:p>
          <a:r>
            <a:rPr lang="en-US" sz="3200" b="1" dirty="0">
              <a:effectLst/>
            </a:rPr>
            <a:t>Can you tell me how?</a:t>
          </a:r>
        </a:p>
        <a:p>
          <a:r>
            <a:rPr lang="en-US" sz="3200" b="1" dirty="0">
              <a:effectLst/>
            </a:rPr>
            <a:t>Can you tell me why?</a:t>
          </a:r>
        </a:p>
      </dgm:t>
    </dgm:pt>
    <dgm:pt modelId="{5F6366FB-83B0-4438-B804-D14EC938EABD}" type="parTrans" cxnId="{99977477-9442-4157-AED6-54A1FD408893}">
      <dgm:prSet/>
      <dgm:spPr/>
      <dgm:t>
        <a:bodyPr/>
        <a:lstStyle/>
        <a:p>
          <a:endParaRPr lang="en-US"/>
        </a:p>
      </dgm:t>
    </dgm:pt>
    <dgm:pt modelId="{8B543FF8-E0F6-42E9-A096-913D86773F70}" type="sibTrans" cxnId="{99977477-9442-4157-AED6-54A1FD408893}">
      <dgm:prSet/>
      <dgm:spPr/>
      <dgm:t>
        <a:bodyPr/>
        <a:lstStyle/>
        <a:p>
          <a:endParaRPr lang="en-US"/>
        </a:p>
      </dgm:t>
    </dgm:pt>
    <dgm:pt modelId="{0D7DABA4-D09C-43F5-A796-D5224CF1A18C}" type="pres">
      <dgm:prSet presAssocID="{287CC7C1-07D8-466F-9D11-AA972DA632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5D55FE7-B739-409C-BE25-1AB5A19AAFD2}" type="pres">
      <dgm:prSet presAssocID="{88529914-1832-4051-A550-61DB2782AEB4}" presName="root" presStyleCnt="0">
        <dgm:presLayoutVars>
          <dgm:chMax/>
          <dgm:chPref val="4"/>
        </dgm:presLayoutVars>
      </dgm:prSet>
      <dgm:spPr/>
    </dgm:pt>
    <dgm:pt modelId="{F1A12A22-01B1-4A27-8FB8-3C17AA32EAAC}" type="pres">
      <dgm:prSet presAssocID="{88529914-1832-4051-A550-61DB2782AEB4}" presName="rootComposite" presStyleCnt="0">
        <dgm:presLayoutVars/>
      </dgm:prSet>
      <dgm:spPr/>
    </dgm:pt>
    <dgm:pt modelId="{EC245D01-80AC-4741-8B31-6B5EEE223BD2}" type="pres">
      <dgm:prSet presAssocID="{88529914-1832-4051-A550-61DB2782AEB4}" presName="rootText" presStyleLbl="node0" presStyleIdx="0" presStyleCnt="1" custScaleY="173722" custLinFactNeighborX="-4124" custLinFactNeighborY="-8334">
        <dgm:presLayoutVars>
          <dgm:chMax/>
          <dgm:chPref val="4"/>
        </dgm:presLayoutVars>
      </dgm:prSet>
      <dgm:spPr/>
    </dgm:pt>
    <dgm:pt modelId="{6EE33500-B173-4122-B0AD-34678524CCEA}" type="pres">
      <dgm:prSet presAssocID="{88529914-1832-4051-A550-61DB2782AEB4}" presName="childShape" presStyleCnt="0">
        <dgm:presLayoutVars>
          <dgm:chMax val="0"/>
          <dgm:chPref val="0"/>
        </dgm:presLayoutVars>
      </dgm:prSet>
      <dgm:spPr/>
    </dgm:pt>
  </dgm:ptLst>
  <dgm:cxnLst>
    <dgm:cxn modelId="{99977477-9442-4157-AED6-54A1FD408893}" srcId="{287CC7C1-07D8-466F-9D11-AA972DA632A3}" destId="{88529914-1832-4051-A550-61DB2782AEB4}" srcOrd="0" destOrd="0" parTransId="{5F6366FB-83B0-4438-B804-D14EC938EABD}" sibTransId="{8B543FF8-E0F6-42E9-A096-913D86773F70}"/>
    <dgm:cxn modelId="{2C2D5F8C-0FDB-4DCF-8C5D-3F37D66DF98A}" type="presOf" srcId="{287CC7C1-07D8-466F-9D11-AA972DA632A3}" destId="{0D7DABA4-D09C-43F5-A796-D5224CF1A18C}" srcOrd="0" destOrd="0" presId="urn:microsoft.com/office/officeart/2008/layout/PictureAccentList"/>
    <dgm:cxn modelId="{91635DFB-960D-40C0-BE18-44BA6078A630}" type="presOf" srcId="{88529914-1832-4051-A550-61DB2782AEB4}" destId="{EC245D01-80AC-4741-8B31-6B5EEE223BD2}" srcOrd="0" destOrd="0" presId="urn:microsoft.com/office/officeart/2008/layout/PictureAccentList"/>
    <dgm:cxn modelId="{1F9FE793-25F9-4178-89EC-001EB96A1629}" type="presParOf" srcId="{0D7DABA4-D09C-43F5-A796-D5224CF1A18C}" destId="{45D55FE7-B739-409C-BE25-1AB5A19AAFD2}" srcOrd="0" destOrd="0" presId="urn:microsoft.com/office/officeart/2008/layout/PictureAccentList"/>
    <dgm:cxn modelId="{263C08F0-C3C8-4698-AD2F-6D5212A11447}" type="presParOf" srcId="{45D55FE7-B739-409C-BE25-1AB5A19AAFD2}" destId="{F1A12A22-01B1-4A27-8FB8-3C17AA32EAAC}" srcOrd="0" destOrd="0" presId="urn:microsoft.com/office/officeart/2008/layout/PictureAccentList"/>
    <dgm:cxn modelId="{F25391D4-A8BA-4BF5-BAAF-E0C6F3841819}" type="presParOf" srcId="{F1A12A22-01B1-4A27-8FB8-3C17AA32EAAC}" destId="{EC245D01-80AC-4741-8B31-6B5EEE223BD2}" srcOrd="0" destOrd="0" presId="urn:microsoft.com/office/officeart/2008/layout/PictureAccentList"/>
    <dgm:cxn modelId="{FD39DC0E-43AA-40D1-A54F-B789AD594F7D}" type="presParOf" srcId="{45D55FE7-B739-409C-BE25-1AB5A19AAFD2}" destId="{6EE33500-B173-4122-B0AD-34678524CCE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5D01-80AC-4741-8B31-6B5EEE223BD2}">
      <dsp:nvSpPr>
        <dsp:cNvPr id="0" name=""/>
        <dsp:cNvSpPr/>
      </dsp:nvSpPr>
      <dsp:spPr>
        <a:xfrm>
          <a:off x="0" y="1419758"/>
          <a:ext cx="10400749" cy="235335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/>
            </a:rPr>
            <a:t>  Can you tell me more?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/>
            </a:rPr>
            <a:t>Can you tell me how?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/>
            </a:rPr>
            <a:t>Can you tell me why?</a:t>
          </a:r>
        </a:p>
      </dsp:txBody>
      <dsp:txXfrm>
        <a:off x="68927" y="1488685"/>
        <a:ext cx="10262895" cy="2215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76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5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aamboozle.com/game/45441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AD50D-C69D-4F99-B2C1-C1DE2F63D36A}"/>
              </a:ext>
            </a:extLst>
          </p:cNvPr>
          <p:cNvSpPr/>
          <p:nvPr/>
        </p:nvSpPr>
        <p:spPr>
          <a:xfrm>
            <a:off x="4698397" y="2225934"/>
            <a:ext cx="72210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to brainstorm ideas about things you want to show your friends at school.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to practice asking and answering questions about your plans.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F8849-9B9E-4433-8838-FC31F284B407}"/>
              </a:ext>
            </a:extLst>
          </p:cNvPr>
          <p:cNvSpPr txBox="1"/>
          <p:nvPr/>
        </p:nvSpPr>
        <p:spPr>
          <a:xfrm>
            <a:off x="4698397" y="1363620"/>
            <a:ext cx="6096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Welcome to our school!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14FB35-57D5-7246-9343-2B9CC3E5B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80709"/>
            <a:ext cx="4088802" cy="40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9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 TO OUR SCHOOL!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997302" y="1263060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Imagine that some overseas friends are planning to visit your school.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a list of what you want to show them, then fill in the note.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84" y="2458540"/>
            <a:ext cx="7659693" cy="30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44C6BE-62CF-E0B1-F309-FF53319D97ED}"/>
              </a:ext>
            </a:extLst>
          </p:cNvPr>
          <p:cNvSpPr txBox="1"/>
          <p:nvPr/>
        </p:nvSpPr>
        <p:spPr>
          <a:xfrm>
            <a:off x="1889760" y="5730240"/>
            <a:ext cx="450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Game: </a:t>
            </a:r>
          </a:p>
          <a:p>
            <a:r>
              <a:rPr lang="en-US" dirty="0">
                <a:hlinkClick r:id="rId5"/>
              </a:rPr>
              <a:t>https://www.baamboozle.com/game/45441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08591" y="137595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questions about your plan.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B92EDF-D818-4F4B-A29E-F94FCF01B528}"/>
              </a:ext>
            </a:extLst>
          </p:cNvPr>
          <p:cNvSpPr/>
          <p:nvPr/>
        </p:nvSpPr>
        <p:spPr>
          <a:xfrm>
            <a:off x="1008591" y="2371542"/>
            <a:ext cx="10167409" cy="29342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>
                <a:solidFill>
                  <a:srgbClr val="0FB7BD"/>
                </a:solidFill>
              </a:rPr>
              <a:t>Example: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i="1" dirty="0"/>
              <a:t>I’m going to show them the school library.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/>
              <a:t>B: </a:t>
            </a:r>
            <a:r>
              <a:rPr lang="en-US" sz="2800" i="1" dirty="0"/>
              <a:t>Sounds good. Can you tell me why?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i="1" dirty="0"/>
              <a:t>I want them to see our learning resources. I think they’re very modern.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 TO OUR SCHOOL!</a:t>
            </a:r>
          </a:p>
        </p:txBody>
      </p:sp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302" y="1282912"/>
            <a:ext cx="1068337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Read the passage and complete the table about a high school in the UK.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4A3D58-D7D8-2249-8274-7CE5C1CE5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28617"/>
              </p:ext>
            </p:extLst>
          </p:nvPr>
        </p:nvGraphicFramePr>
        <p:xfrm>
          <a:off x="738369" y="2420898"/>
          <a:ext cx="10597476" cy="35057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6609">
                  <a:extLst>
                    <a:ext uri="{9D8B030D-6E8A-4147-A177-3AD203B41FA5}">
                      <a16:colId xmlns:a16="http://schemas.microsoft.com/office/drawing/2014/main" val="1729336364"/>
                    </a:ext>
                  </a:extLst>
                </a:gridCol>
                <a:gridCol w="4346222">
                  <a:extLst>
                    <a:ext uri="{9D8B030D-6E8A-4147-A177-3AD203B41FA5}">
                      <a16:colId xmlns:a16="http://schemas.microsoft.com/office/drawing/2014/main" val="3139553413"/>
                    </a:ext>
                  </a:extLst>
                </a:gridCol>
                <a:gridCol w="3004645">
                  <a:extLst>
                    <a:ext uri="{9D8B030D-6E8A-4147-A177-3AD203B41FA5}">
                      <a16:colId xmlns:a16="http://schemas.microsoft.com/office/drawing/2014/main" val="3578434163"/>
                    </a:ext>
                  </a:extLst>
                </a:gridCol>
              </a:tblGrid>
              <a:tr h="75226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Wilson High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Your school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5617080"/>
                  </a:ext>
                </a:extLst>
              </a:tr>
              <a:tr h="752265">
                <a:tc>
                  <a:txBody>
                    <a:bodyPr/>
                    <a:lstStyle/>
                    <a:p>
                      <a:r>
                        <a:rPr lang="en-US" sz="2200" dirty="0"/>
                        <a:t>Number of students and teachers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10618"/>
                  </a:ext>
                </a:extLst>
              </a:tr>
              <a:tr h="752265">
                <a:tc>
                  <a:txBody>
                    <a:bodyPr/>
                    <a:lstStyle/>
                    <a:p>
                      <a:r>
                        <a:rPr lang="en-US" sz="2200" dirty="0"/>
                        <a:t>Subjects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030397"/>
                  </a:ext>
                </a:extLst>
              </a:tr>
              <a:tr h="1239239">
                <a:tc>
                  <a:txBody>
                    <a:bodyPr/>
                    <a:lstStyle/>
                    <a:p>
                      <a:r>
                        <a:rPr lang="en-US" sz="2200" dirty="0"/>
                        <a:t>School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41714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 TO OUR SCHOOL!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2500" y="3326179"/>
            <a:ext cx="3577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42021"/>
                </a:solidFill>
              </a:rPr>
              <a:t>1,000 students and 100 teachers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058633" y="4065601"/>
            <a:ext cx="4179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42021"/>
                </a:solidFill>
              </a:rPr>
              <a:t>English, literature, maths, science, etc.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14201" y="4771156"/>
            <a:ext cx="42909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42021"/>
                </a:solidFill>
              </a:rPr>
              <a:t>modern science laboratories, computer</a:t>
            </a:r>
          </a:p>
          <a:p>
            <a:r>
              <a:rPr lang="en-US" sz="2000" dirty="0">
                <a:solidFill>
                  <a:srgbClr val="242021"/>
                </a:solidFill>
              </a:rPr>
              <a:t>rooms, a large library, a sports hall, and</a:t>
            </a:r>
          </a:p>
          <a:p>
            <a:r>
              <a:rPr lang="en-US" sz="2000" dirty="0">
                <a:solidFill>
                  <a:srgbClr val="242021"/>
                </a:solidFill>
              </a:rPr>
              <a:t>an activity studio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62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302" y="1222119"/>
            <a:ext cx="1068337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Then discuss and fill in the information about your school.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08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081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59B2C2-685E-DA4C-B06D-ED207661EE43}"/>
              </a:ext>
            </a:extLst>
          </p:cNvPr>
          <p:cNvSpPr/>
          <p:nvPr/>
        </p:nvSpPr>
        <p:spPr>
          <a:xfrm>
            <a:off x="1042458" y="4609652"/>
            <a:ext cx="9896475" cy="1752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/>
              <a:t>Example: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/>
              <a:t>There are about 1,000 students in Wilson High School. They are between 11 and 16 years old.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/>
              <a:t>Our school has about 900 students. We are between 11 and 14 years old.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 TO OUR SCHOOL!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84A3D58-D7D8-2249-8274-7CE5C1CE5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010799"/>
              </p:ext>
            </p:extLst>
          </p:nvPr>
        </p:nvGraphicFramePr>
        <p:xfrm>
          <a:off x="1110902" y="1830541"/>
          <a:ext cx="10313453" cy="26505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6837">
                  <a:extLst>
                    <a:ext uri="{9D8B030D-6E8A-4147-A177-3AD203B41FA5}">
                      <a16:colId xmlns:a16="http://schemas.microsoft.com/office/drawing/2014/main" val="1729336364"/>
                    </a:ext>
                  </a:extLst>
                </a:gridCol>
                <a:gridCol w="3995771">
                  <a:extLst>
                    <a:ext uri="{9D8B030D-6E8A-4147-A177-3AD203B41FA5}">
                      <a16:colId xmlns:a16="http://schemas.microsoft.com/office/drawing/2014/main" val="3139553413"/>
                    </a:ext>
                  </a:extLst>
                </a:gridCol>
                <a:gridCol w="3510845">
                  <a:extLst>
                    <a:ext uri="{9D8B030D-6E8A-4147-A177-3AD203B41FA5}">
                      <a16:colId xmlns:a16="http://schemas.microsoft.com/office/drawing/2014/main" val="3578434163"/>
                    </a:ext>
                  </a:extLst>
                </a:gridCol>
              </a:tblGrid>
              <a:tr h="55120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Wilson High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Your school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5617080"/>
                  </a:ext>
                </a:extLst>
              </a:tr>
              <a:tr h="558342">
                <a:tc>
                  <a:txBody>
                    <a:bodyPr/>
                    <a:lstStyle/>
                    <a:p>
                      <a:r>
                        <a:rPr lang="en-US" sz="1800" dirty="0"/>
                        <a:t>Number of students and teachers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10618"/>
                  </a:ext>
                </a:extLst>
              </a:tr>
              <a:tr h="551209">
                <a:tc>
                  <a:txBody>
                    <a:bodyPr/>
                    <a:lstStyle/>
                    <a:p>
                      <a:r>
                        <a:rPr lang="en-US" sz="1800" dirty="0"/>
                        <a:t>Subjects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030397"/>
                  </a:ext>
                </a:extLst>
              </a:tr>
              <a:tr h="908031">
                <a:tc>
                  <a:txBody>
                    <a:bodyPr/>
                    <a:lstStyle/>
                    <a:p>
                      <a:r>
                        <a:rPr lang="en-US" sz="1800" dirty="0"/>
                        <a:t>School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41714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069922" y="2498679"/>
            <a:ext cx="361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2021"/>
                </a:solidFill>
              </a:rPr>
              <a:t>1,000 students and 100 teachers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69923" y="3094623"/>
            <a:ext cx="383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2021"/>
                </a:solidFill>
              </a:rPr>
              <a:t>English, literature, maths, science, etc.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57758" y="3593777"/>
            <a:ext cx="3944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2021"/>
                </a:solidFill>
              </a:rPr>
              <a:t>modern science laboratories, computer</a:t>
            </a:r>
          </a:p>
          <a:p>
            <a:r>
              <a:rPr lang="en-US" dirty="0">
                <a:solidFill>
                  <a:srgbClr val="242021"/>
                </a:solidFill>
              </a:rPr>
              <a:t>rooms, a large library, a sports hall, and</a:t>
            </a:r>
          </a:p>
          <a:p>
            <a:r>
              <a:rPr lang="en-US" dirty="0">
                <a:solidFill>
                  <a:srgbClr val="242021"/>
                </a:solidFill>
              </a:rPr>
              <a:t>an activity studio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D9A5B-DDF0-8E4F-89F2-CB44BAD8E51B}"/>
              </a:ext>
            </a:extLst>
          </p:cNvPr>
          <p:cNvSpPr txBox="1"/>
          <p:nvPr/>
        </p:nvSpPr>
        <p:spPr>
          <a:xfrm>
            <a:off x="7966003" y="2360179"/>
            <a:ext cx="318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than 800 students and 30 teachers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20682-9328-BFF9-7B60-4A577EDF287B}"/>
              </a:ext>
            </a:extLst>
          </p:cNvPr>
          <p:cNvSpPr txBox="1"/>
          <p:nvPr/>
        </p:nvSpPr>
        <p:spPr>
          <a:xfrm>
            <a:off x="7966003" y="3006510"/>
            <a:ext cx="345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English, literature, </a:t>
            </a:r>
            <a:r>
              <a:rPr lang="en-US" dirty="0" err="1"/>
              <a:t>maths</a:t>
            </a:r>
            <a:r>
              <a:rPr lang="en-US" dirty="0"/>
              <a:t>, science, PE, Music, Art,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78521-7327-D572-3B7D-05A4611768E2}"/>
              </a:ext>
            </a:extLst>
          </p:cNvPr>
          <p:cNvSpPr txBox="1"/>
          <p:nvPr/>
        </p:nvSpPr>
        <p:spPr>
          <a:xfrm>
            <a:off x="8068169" y="3575759"/>
            <a:ext cx="319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computer rooms, gym, library, function rooms (music, art, science lab, etc.)</a:t>
            </a:r>
          </a:p>
        </p:txBody>
      </p:sp>
    </p:spTree>
    <p:extLst>
      <p:ext uri="{BB962C8B-B14F-4D97-AF65-F5344CB8AC3E}">
        <p14:creationId xmlns:p14="http://schemas.microsoft.com/office/powerpoint/2010/main" val="16720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989658" y="2479088"/>
            <a:ext cx="8202342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ask for details: </a:t>
            </a:r>
            <a:r>
              <a:rPr lang="en-US" sz="2800" i="1" dirty="0">
                <a:solidFill>
                  <a:srgbClr val="FF0000"/>
                </a:solidFill>
                <a:latin typeface="Calibri (Body)"/>
              </a:rPr>
              <a:t>Can you tell me more/ why/ how?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talk about your school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017" y="2479088"/>
            <a:ext cx="2607189" cy="26071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4C5819-AD44-A01D-5342-9DCA862A9199}"/>
              </a:ext>
            </a:extLst>
          </p:cNvPr>
          <p:cNvSpPr txBox="1"/>
          <p:nvPr/>
        </p:nvSpPr>
        <p:spPr>
          <a:xfrm>
            <a:off x="3901440" y="1483360"/>
            <a:ext cx="7437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learnt today?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20" y="2788168"/>
            <a:ext cx="3285254" cy="32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>
                <a:latin typeface="Calibri" panose="020F0502020204030204" pitchFamily="34" charset="0"/>
              </a:rPr>
              <a:t>sachmem.vn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>
                <a:latin typeface="Calibri" panose="020F0502020204030204" pitchFamily="34" charset="0"/>
              </a:rPr>
              <a:t>facebook.com/sachmem.vn/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716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A VISIT TO A SCHOOL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53" y="2404358"/>
            <a:ext cx="33147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910552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1029673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426918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93542" y="2498185"/>
            <a:ext cx="8511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ask for details and talk about their school.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55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26946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3148" y="4188870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WELCOME TO OUR SCHOOL!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6459" y="1166136"/>
            <a:ext cx="6721130" cy="5893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Conversation arranging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16459" y="1864105"/>
            <a:ext cx="6728251" cy="1466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Asking for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 the conversations. Pay attention to the highlighted sentences.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your visit to a famous school. Use structures of asking for details.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49357" y="1557058"/>
            <a:ext cx="1260338" cy="712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348516" y="2597162"/>
            <a:ext cx="1385813" cy="159170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323881" y="4543973"/>
            <a:ext cx="1385815" cy="12180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734329" y="5762028"/>
            <a:ext cx="1950733" cy="60093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09339" y="5720012"/>
            <a:ext cx="672825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0529" y="519482"/>
            <a:ext cx="345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16459" y="3451400"/>
            <a:ext cx="6728251" cy="2185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Imagine that some overseas friends are planning to visit your school. Make a list of what you want to show them, then fill in the note.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Work in pairs. Ask and answer questions about your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Work in groups. Read the passage and complete the table about a high school in the UK. Then discuss and fill in the information about your school.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053840" y="2199763"/>
            <a:ext cx="7731760" cy="4252413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Sounds great! Can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tell me more?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you doing anything this Sunday?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We’l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leave at 7 a.m. My friends David and Nick are coming too.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Would you like to go with us to Binh Minh Lower Secondary School?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really.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55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6459" y="1166136"/>
            <a:ext cx="6721130" cy="5893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Conversation arranging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20529" y="519482"/>
            <a:ext cx="345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21" name="Picture 4" descr="Conversation - Free people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0" y="2199763"/>
            <a:ext cx="2533210" cy="226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DF333B-5731-1196-6F20-D023BF232F7E}"/>
              </a:ext>
            </a:extLst>
          </p:cNvPr>
          <p:cNvSpPr txBox="1"/>
          <p:nvPr/>
        </p:nvSpPr>
        <p:spPr>
          <a:xfrm>
            <a:off x="406400" y="4658983"/>
            <a:ext cx="321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- 2 teams: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+ Discuss in 1 min.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+ Come to the board to write answer.</a:t>
            </a:r>
          </a:p>
        </p:txBody>
      </p:sp>
    </p:spTree>
    <p:extLst>
      <p:ext uri="{BB962C8B-B14F-4D97-AF65-F5344CB8AC3E}">
        <p14:creationId xmlns:p14="http://schemas.microsoft.com/office/powerpoint/2010/main" val="20521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523247-2DEC-3E49-B790-6135225E5229}"/>
              </a:ext>
            </a:extLst>
          </p:cNvPr>
          <p:cNvSpPr/>
          <p:nvPr/>
        </p:nvSpPr>
        <p:spPr>
          <a:xfrm>
            <a:off x="911926" y="2268360"/>
            <a:ext cx="10873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Mi</a:t>
            </a: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:	  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Are you doing anything this Sunday?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Not really.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	   Would you like to go with us to </a:t>
            </a:r>
            <a:r>
              <a:rPr lang="en-US" sz="2400" dirty="0" err="1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Binh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Minh Lower Secondary School?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b="1" dirty="0"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Sounds great! Can </a:t>
            </a:r>
            <a:r>
              <a:rPr lang="en-US" sz="2400" dirty="0"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you tell me more?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Mi: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We’l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l leave at 7 a.m. My friends David and Nick are coming too.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04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33.270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7245" y="136684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303" y="1385489"/>
            <a:ext cx="272606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check.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576461-CE5C-42FB-B7D8-B6232C9B3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958766"/>
              </p:ext>
            </p:extLst>
          </p:nvPr>
        </p:nvGraphicFramePr>
        <p:xfrm>
          <a:off x="895625" y="1167295"/>
          <a:ext cx="104007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302" y="1361935"/>
            <a:ext cx="108673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523247-2DEC-3E49-B790-6135225E5229}"/>
              </a:ext>
            </a:extLst>
          </p:cNvPr>
          <p:cNvSpPr/>
          <p:nvPr/>
        </p:nvSpPr>
        <p:spPr>
          <a:xfrm>
            <a:off x="857865" y="2677208"/>
            <a:ext cx="10873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Mi</a:t>
            </a: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:	  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Are you doing anything this Sunday?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Not really.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	   Would you like to go with us to </a:t>
            </a:r>
            <a:r>
              <a:rPr lang="en-US" sz="2400" dirty="0" err="1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Binh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Minh Lower Secondary School?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b="1" dirty="0"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Sounds great! </a:t>
            </a:r>
            <a:r>
              <a:rPr lang="en-US" sz="2400" b="1" dirty="0">
                <a:solidFill>
                  <a:srgbClr val="F7941E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en-US" sz="2400" b="1" dirty="0">
                <a:solidFill>
                  <a:srgbClr val="F7941E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you tell me more?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Mi: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We’l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l leave at 7 a.m. My friends David and Nick are coming too.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04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33.270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2458" y="1671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591" y="1274349"/>
            <a:ext cx="1040447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questions about your visit to a famous school. Use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“Can you tell me more?”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“Can you tell me why?”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“Can you tell me how?”.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FDD440-79ED-3642-8C43-BE65561F7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69" y="2569843"/>
            <a:ext cx="4466808" cy="3046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109" y="5967141"/>
            <a:ext cx="58928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 Van An Lower Secondary School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🌺... - Trường THCS Nguyễn Bỉnh Khiêm - Quận Long Biên - Hà Nội | Facebook">
            <a:extLst>
              <a:ext uri="{FF2B5EF4-FFF2-40B4-BE49-F238E27FC236}">
                <a16:creationId xmlns:a16="http://schemas.microsoft.com/office/drawing/2014/main" id="{4B657784-8F5E-03A3-12FD-E94432A2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2529339"/>
            <a:ext cx="4920827" cy="301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09AE21-D432-F87A-2776-7970D7562430}"/>
              </a:ext>
            </a:extLst>
          </p:cNvPr>
          <p:cNvSpPr txBox="1"/>
          <p:nvPr/>
        </p:nvSpPr>
        <p:spPr>
          <a:xfrm>
            <a:off x="6210829" y="5916585"/>
            <a:ext cx="5892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Nguyen Binh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Khiem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Lower Secondary school</a:t>
            </a: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2857</TotalTime>
  <Words>923</Words>
  <Application>Microsoft Office PowerPoint</Application>
  <PresentationFormat>Widescreen</PresentationFormat>
  <Paragraphs>132</Paragraphs>
  <Slides>17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Aharoni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194</cp:revision>
  <dcterms:created xsi:type="dcterms:W3CDTF">2020-12-09T02:04:09Z</dcterms:created>
  <dcterms:modified xsi:type="dcterms:W3CDTF">2023-12-28T15:39:50Z</dcterms:modified>
</cp:coreProperties>
</file>