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9"/>
  </p:notesMasterIdLst>
  <p:sldIdLst>
    <p:sldId id="256" r:id="rId5"/>
    <p:sldId id="257" r:id="rId6"/>
    <p:sldId id="310" r:id="rId7"/>
    <p:sldId id="311" r:id="rId8"/>
    <p:sldId id="258" r:id="rId9"/>
    <p:sldId id="312" r:id="rId10"/>
    <p:sldId id="313" r:id="rId11"/>
    <p:sldId id="314" r:id="rId12"/>
    <p:sldId id="315" r:id="rId13"/>
    <p:sldId id="316" r:id="rId14"/>
    <p:sldId id="318" r:id="rId15"/>
    <p:sldId id="317" r:id="rId16"/>
    <p:sldId id="319" r:id="rId17"/>
    <p:sldId id="26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uzhenbo" initials="y" lastIdx="1" clrIdx="0">
    <p:extLst>
      <p:ext uri="{19B8F6BF-5375-455C-9EA6-DF929625EA0E}">
        <p15:presenceInfo xmlns:p15="http://schemas.microsoft.com/office/powerpoint/2012/main" userId="S-1-5-21-2973485031-1523744116-3428423271-10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519F"/>
    <a:srgbClr val="E2891E"/>
    <a:srgbClr val="000000"/>
    <a:srgbClr val="B6954A"/>
    <a:srgbClr val="416529"/>
    <a:srgbClr val="4112EE"/>
    <a:srgbClr val="3CC453"/>
    <a:srgbClr val="16EA76"/>
    <a:srgbClr val="F7093C"/>
    <a:srgbClr val="2704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iểu Trung bình 2 - Màu chủ đề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301" autoAdjust="0"/>
  </p:normalViewPr>
  <p:slideViewPr>
    <p:cSldViewPr snapToGrid="0">
      <p:cViewPr varScale="1">
        <p:scale>
          <a:sx n="32" d="100"/>
          <a:sy n="32" d="100"/>
        </p:scale>
        <p:origin x="1100" y="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F9B0E6-B9BF-4E2D-AE08-8C7EBB196A2E}" type="datetimeFigureOut">
              <a:rPr lang="en-US" smtClean="0"/>
              <a:t>04/01/2025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3816F-A1CF-4485-B308-1B9F14B36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839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7693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HS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hoạt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động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nhóm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cặp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đôi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thành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yêu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cầu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của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GV </a:t>
            </a:r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53816F-A1CF-4485-B308-1B9F14B36EA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376740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53816F-A1CF-4485-B308-1B9F14B36EA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02619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9008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3614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53816F-A1CF-4485-B308-1B9F14B36EA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18043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US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8588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US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2249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HS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hoạt</a:t>
            </a:r>
            <a:r>
              <a:rPr lang="en-US" sz="1800" baseline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baseline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en-US" sz="1800" baseline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baseline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nhóm</a:t>
            </a:r>
            <a:r>
              <a:rPr lang="en-US" sz="1800" baseline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baseline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đôi</a:t>
            </a:r>
            <a:endParaRPr lang="en-US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53816F-A1CF-4485-B308-1B9F14B36EA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78989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GV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gọi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đại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diện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nhóm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HS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trình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bày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kết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quả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HS: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Lắng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nghe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chú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ý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nhóm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nhận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xét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bổ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sung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cho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nhau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53816F-A1CF-4485-B308-1B9F14B36EA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97313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0"/>
              </a:spcAft>
            </a:pP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GV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nhận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xét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đánh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giá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quá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trình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HS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nl-NL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Tổng kết lại kiến thức 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nl-NL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GV nhấn mạnh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luận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53816F-A1CF-4485-B308-1B9F14B36EA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56585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HS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hoạt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động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nhóm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cặp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đôi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thành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yêu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cầu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của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GV </a:t>
            </a:r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53816F-A1CF-4485-B308-1B9F14B36EA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5444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0C5E7-B1A1-4648-89D2-17B0F1E7F5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140298-3E00-4E73-B947-697E692828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BB99EB-0E86-4FEA-A9C4-501D4E755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04/01/2025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31F536-58DF-4935-AE3B-7A08C0312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95127-BE30-42B7-9BE5-B83CC6A2E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751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AE108-9C7F-4CDC-AD71-B576580A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103746-779A-435F-995A-5BF82C86C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84E866-B322-455F-AC32-8C164B8C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04/01/2025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0D61E0-F80F-48E7-A817-F1CECBEE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F34AFC-4299-43F1-A312-79EF0102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746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E1D3E-E4B6-4EAA-BFB4-25A0557A6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7E0856-45A8-4EAD-A9D6-8A993968A1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0EEBE1-2BAF-4C94-8403-6E8454F9B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04/01/2025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358F46-E931-4D79-94A5-037AFD073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130D95-EF5F-4A0A-93BD-73AEE2C2F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256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ABEC0-6253-4360-B586-B9D20933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46E20B-8661-4C60-84FB-4892E8B486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32BE45-79E4-479B-BD2F-46CCB0BEE6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89105E-DF25-4F38-BDE2-9B00C2C44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04/01/2025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D9C4A8-7467-4BAD-98A2-0B63CAC19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C5C5C0-08E4-4F7B-9E80-8925539D2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407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FF641-A5CC-4263-A394-2112D623A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4D6865-C632-473C-AEC8-8D3F71562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FDBD19-4D33-4F6A-9938-6A04B3888E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697E46-CE4D-480E-A997-2B53B2DF55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8B7E36-823F-4FD4-B826-E450A12480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BB3B14-C886-4F84-9FD5-11C8320E1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04/01/2025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9AF591-4BBF-4BF2-9EF7-F8B114DFA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2B1A04-B244-4AE3-8997-9B075B105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44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408F1-BB29-4C6F-91C9-653A730BE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54FEF9-8D09-4091-BE99-B6264EBD3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04/01/2025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5F49AA-83D5-4063-9CDE-AA7763048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A2B27C-3C99-4208-B425-775413C53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03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2A62B2-A6D1-4A6F-8B20-80606F478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04/01/2025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2E4958-7A46-4331-B2D8-2C31D8FCB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C8548B-339B-46B2-BF01-1EE3DDC72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661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F408F-8083-4F07-9628-074C7AFE4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0477E0-A333-439D-A531-30B39A813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D59501-D187-414C-AACE-F838720036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35F890-BB8A-49E1-880A-924FD6FE4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04/01/2025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CA38FE-429A-41E7-942D-ECCE639D3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01D9BC-0038-4041-AE2C-657BF99D4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561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56CFD-7F35-482C-A50F-B3D43ACB0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D7F3EF-0FE9-46C4-A116-5DA6E26B0D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0B4041-0F17-42D8-AF16-AB099A39FF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AF67FF-F8F1-4B22-A471-9317ED3A2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04/01/2025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3D6993-98F8-4234-B24A-02D4DB41C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A34037-0E7D-4379-ACA0-98611B2F7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197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45B175-C851-453B-B2A0-9A5CFCADC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5F4A2-0E4F-4E49-A0BF-BEEC722033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28AA27-3F13-4BFD-B949-21CF319108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3F5E9-5DAC-4C4A-9DF5-C2B87276BCC8}" type="datetimeFigureOut">
              <a:rPr lang="en-US" smtClean="0"/>
              <a:t>04/01/2025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EE99A2-0FED-42D4-9FBD-08CC1C3F8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2468D4-5440-4CE2-BAB3-61D83F628C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C617D0E3-7879-4E51-9843-14E11D752E40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9411307" y="5438588"/>
            <a:ext cx="2086303" cy="1656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039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wmf"/><Relationship Id="rId13" Type="http://schemas.openxmlformats.org/officeDocument/2006/relationships/image" Target="../media/image55.emf"/><Relationship Id="rId18" Type="http://schemas.openxmlformats.org/officeDocument/2006/relationships/image" Target="../media/image60.emf"/><Relationship Id="rId26" Type="http://schemas.openxmlformats.org/officeDocument/2006/relationships/image" Target="../media/image65.emf"/><Relationship Id="rId3" Type="http://schemas.openxmlformats.org/officeDocument/2006/relationships/oleObject" Target="../embeddings/oleObject23.bin"/><Relationship Id="rId21" Type="http://schemas.openxmlformats.org/officeDocument/2006/relationships/oleObject" Target="../embeddings/oleObject27.bin"/><Relationship Id="rId7" Type="http://schemas.openxmlformats.org/officeDocument/2006/relationships/oleObject" Target="../embeddings/oleObject25.bin"/><Relationship Id="rId12" Type="http://schemas.openxmlformats.org/officeDocument/2006/relationships/image" Target="../media/image54.emf"/><Relationship Id="rId17" Type="http://schemas.openxmlformats.org/officeDocument/2006/relationships/image" Target="../media/image59.emf"/><Relationship Id="rId25" Type="http://schemas.openxmlformats.org/officeDocument/2006/relationships/oleObject" Target="../embeddings/oleObject29.bin"/><Relationship Id="rId2" Type="http://schemas.openxmlformats.org/officeDocument/2006/relationships/notesSlide" Target="../notesSlides/notesSlide9.xml"/><Relationship Id="rId16" Type="http://schemas.openxmlformats.org/officeDocument/2006/relationships/image" Target="../media/image58.emf"/><Relationship Id="rId20" Type="http://schemas.openxmlformats.org/officeDocument/2006/relationships/image" Target="../media/image6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.wmf"/><Relationship Id="rId11" Type="http://schemas.openxmlformats.org/officeDocument/2006/relationships/image" Target="../media/image53.emf"/><Relationship Id="rId24" Type="http://schemas.openxmlformats.org/officeDocument/2006/relationships/image" Target="../media/image64.wmf"/><Relationship Id="rId5" Type="http://schemas.openxmlformats.org/officeDocument/2006/relationships/oleObject" Target="../embeddings/oleObject24.bin"/><Relationship Id="rId15" Type="http://schemas.openxmlformats.org/officeDocument/2006/relationships/image" Target="../media/image57.emf"/><Relationship Id="rId23" Type="http://schemas.openxmlformats.org/officeDocument/2006/relationships/oleObject" Target="../embeddings/oleObject28.bin"/><Relationship Id="rId10" Type="http://schemas.openxmlformats.org/officeDocument/2006/relationships/image" Target="../media/image52.wmf"/><Relationship Id="rId19" Type="http://schemas.openxmlformats.org/officeDocument/2006/relationships/image" Target="../media/image61.emf"/><Relationship Id="rId4" Type="http://schemas.openxmlformats.org/officeDocument/2006/relationships/image" Target="../media/image49.wmf"/><Relationship Id="rId9" Type="http://schemas.openxmlformats.org/officeDocument/2006/relationships/oleObject" Target="../embeddings/oleObject26.bin"/><Relationship Id="rId14" Type="http://schemas.openxmlformats.org/officeDocument/2006/relationships/image" Target="../media/image56.emf"/><Relationship Id="rId22" Type="http://schemas.openxmlformats.org/officeDocument/2006/relationships/image" Target="../media/image63.wmf"/><Relationship Id="rId27" Type="http://schemas.openxmlformats.org/officeDocument/2006/relationships/image" Target="../media/image66.e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emf"/><Relationship Id="rId3" Type="http://schemas.openxmlformats.org/officeDocument/2006/relationships/oleObject" Target="../embeddings/oleObject23.bin"/><Relationship Id="rId7" Type="http://schemas.openxmlformats.org/officeDocument/2006/relationships/image" Target="../media/image53.emf"/><Relationship Id="rId12" Type="http://schemas.openxmlformats.org/officeDocument/2006/relationships/image" Target="../media/image68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.wmf"/><Relationship Id="rId11" Type="http://schemas.openxmlformats.org/officeDocument/2006/relationships/image" Target="../media/image67.wmf"/><Relationship Id="rId5" Type="http://schemas.openxmlformats.org/officeDocument/2006/relationships/oleObject" Target="../embeddings/oleObject24.bin"/><Relationship Id="rId10" Type="http://schemas.openxmlformats.org/officeDocument/2006/relationships/oleObject" Target="../embeddings/oleObject30.bin"/><Relationship Id="rId4" Type="http://schemas.openxmlformats.org/officeDocument/2006/relationships/image" Target="../media/image49.wmf"/><Relationship Id="rId9" Type="http://schemas.openxmlformats.org/officeDocument/2006/relationships/image" Target="../media/image66.e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2.wmf"/><Relationship Id="rId13" Type="http://schemas.openxmlformats.org/officeDocument/2006/relationships/image" Target="../media/image75.emf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3.bin"/><Relationship Id="rId12" Type="http://schemas.openxmlformats.org/officeDocument/2006/relationships/image" Target="../media/image74.wmf"/><Relationship Id="rId2" Type="http://schemas.openxmlformats.org/officeDocument/2006/relationships/image" Target="../media/image69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1.wmf"/><Relationship Id="rId11" Type="http://schemas.openxmlformats.org/officeDocument/2006/relationships/oleObject" Target="../embeddings/oleObject35.bin"/><Relationship Id="rId5" Type="http://schemas.openxmlformats.org/officeDocument/2006/relationships/oleObject" Target="../embeddings/oleObject32.bin"/><Relationship Id="rId10" Type="http://schemas.openxmlformats.org/officeDocument/2006/relationships/image" Target="../media/image73.wmf"/><Relationship Id="rId4" Type="http://schemas.openxmlformats.org/officeDocument/2006/relationships/image" Target="../media/image70.wmf"/><Relationship Id="rId9" Type="http://schemas.openxmlformats.org/officeDocument/2006/relationships/oleObject" Target="../embeddings/oleObject34.bin"/><Relationship Id="rId14" Type="http://schemas.openxmlformats.org/officeDocument/2006/relationships/image" Target="../media/image76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10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8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emf"/><Relationship Id="rId3" Type="http://schemas.openxmlformats.org/officeDocument/2006/relationships/image" Target="../media/image10.emf"/><Relationship Id="rId7" Type="http://schemas.openxmlformats.org/officeDocument/2006/relationships/image" Target="../media/image1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11.wmf"/><Relationship Id="rId10" Type="http://schemas.openxmlformats.org/officeDocument/2006/relationships/image" Target="../media/image14.wmf"/><Relationship Id="rId4" Type="http://schemas.openxmlformats.org/officeDocument/2006/relationships/oleObject" Target="../embeddings/oleObject3.bin"/><Relationship Id="rId9" Type="http://schemas.openxmlformats.org/officeDocument/2006/relationships/oleObject" Target="../embeddings/oleObject5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image" Target="../media/image10.emf"/><Relationship Id="rId7" Type="http://schemas.openxmlformats.org/officeDocument/2006/relationships/oleObject" Target="../embeddings/oleObject7.bin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emf"/><Relationship Id="rId5" Type="http://schemas.openxmlformats.org/officeDocument/2006/relationships/image" Target="../media/image17.wmf"/><Relationship Id="rId10" Type="http://schemas.openxmlformats.org/officeDocument/2006/relationships/image" Target="../media/image21.png"/><Relationship Id="rId4" Type="http://schemas.openxmlformats.org/officeDocument/2006/relationships/oleObject" Target="../embeddings/oleObject6.bin"/><Relationship Id="rId9" Type="http://schemas.openxmlformats.org/officeDocument/2006/relationships/image" Target="../media/image20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image" Target="../media/image22.emf"/><Relationship Id="rId7" Type="http://schemas.openxmlformats.org/officeDocument/2006/relationships/oleObject" Target="../embeddings/oleObject9.bin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8.bin"/><Relationship Id="rId10" Type="http://schemas.openxmlformats.org/officeDocument/2006/relationships/image" Target="../media/image27.emf"/><Relationship Id="rId4" Type="http://schemas.openxmlformats.org/officeDocument/2006/relationships/image" Target="../media/image23.emf"/><Relationship Id="rId9" Type="http://schemas.openxmlformats.org/officeDocument/2006/relationships/image" Target="../media/image26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13" Type="http://schemas.openxmlformats.org/officeDocument/2006/relationships/image" Target="../media/image33.wmf"/><Relationship Id="rId18" Type="http://schemas.openxmlformats.org/officeDocument/2006/relationships/hyperlink" Target="https://www.publicdomainpictures.net/en/view-image.php?image=317882&amp;picture=abstract-background" TargetMode="External"/><Relationship Id="rId3" Type="http://schemas.openxmlformats.org/officeDocument/2006/relationships/image" Target="../media/image28.emf"/><Relationship Id="rId7" Type="http://schemas.openxmlformats.org/officeDocument/2006/relationships/image" Target="../media/image30.wmf"/><Relationship Id="rId12" Type="http://schemas.openxmlformats.org/officeDocument/2006/relationships/oleObject" Target="../embeddings/oleObject14.bin"/><Relationship Id="rId17" Type="http://schemas.openxmlformats.org/officeDocument/2006/relationships/image" Target="../media/image37.jpeg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36.svg"/><Relationship Id="rId20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1.bin"/><Relationship Id="rId11" Type="http://schemas.openxmlformats.org/officeDocument/2006/relationships/image" Target="../media/image32.wmf"/><Relationship Id="rId5" Type="http://schemas.openxmlformats.org/officeDocument/2006/relationships/image" Target="../media/image29.wmf"/><Relationship Id="rId15" Type="http://schemas.openxmlformats.org/officeDocument/2006/relationships/image" Target="../media/image35.png"/><Relationship Id="rId10" Type="http://schemas.openxmlformats.org/officeDocument/2006/relationships/oleObject" Target="../embeddings/oleObject13.bin"/><Relationship Id="rId19" Type="http://schemas.openxmlformats.org/officeDocument/2006/relationships/image" Target="../media/image38.png"/><Relationship Id="rId4" Type="http://schemas.openxmlformats.org/officeDocument/2006/relationships/oleObject" Target="../embeddings/oleObject10.bin"/><Relationship Id="rId9" Type="http://schemas.openxmlformats.org/officeDocument/2006/relationships/image" Target="../media/image31.wmf"/><Relationship Id="rId14" Type="http://schemas.openxmlformats.org/officeDocument/2006/relationships/image" Target="../media/image34.e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13" Type="http://schemas.openxmlformats.org/officeDocument/2006/relationships/image" Target="../media/image33.wmf"/><Relationship Id="rId18" Type="http://schemas.openxmlformats.org/officeDocument/2006/relationships/image" Target="../media/image41.wmf"/><Relationship Id="rId26" Type="http://schemas.openxmlformats.org/officeDocument/2006/relationships/oleObject" Target="../embeddings/oleObject20.bin"/><Relationship Id="rId3" Type="http://schemas.openxmlformats.org/officeDocument/2006/relationships/image" Target="../media/image28.emf"/><Relationship Id="rId21" Type="http://schemas.openxmlformats.org/officeDocument/2006/relationships/oleObject" Target="../embeddings/oleObject18.bin"/><Relationship Id="rId7" Type="http://schemas.openxmlformats.org/officeDocument/2006/relationships/image" Target="../media/image30.wmf"/><Relationship Id="rId12" Type="http://schemas.openxmlformats.org/officeDocument/2006/relationships/oleObject" Target="../embeddings/oleObject14.bin"/><Relationship Id="rId17" Type="http://schemas.openxmlformats.org/officeDocument/2006/relationships/oleObject" Target="../embeddings/oleObject16.bin"/><Relationship Id="rId25" Type="http://schemas.openxmlformats.org/officeDocument/2006/relationships/image" Target="../media/image45.emf"/><Relationship Id="rId2" Type="http://schemas.openxmlformats.org/officeDocument/2006/relationships/notesSlide" Target="../notesSlides/notesSlide7.xml"/><Relationship Id="rId16" Type="http://schemas.openxmlformats.org/officeDocument/2006/relationships/image" Target="../media/image40.wmf"/><Relationship Id="rId20" Type="http://schemas.openxmlformats.org/officeDocument/2006/relationships/image" Target="../media/image42.wmf"/><Relationship Id="rId29" Type="http://schemas.openxmlformats.org/officeDocument/2006/relationships/image" Target="../media/image47.wmf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1.bin"/><Relationship Id="rId11" Type="http://schemas.openxmlformats.org/officeDocument/2006/relationships/image" Target="../media/image32.wmf"/><Relationship Id="rId24" Type="http://schemas.openxmlformats.org/officeDocument/2006/relationships/image" Target="../media/image44.wmf"/><Relationship Id="rId5" Type="http://schemas.openxmlformats.org/officeDocument/2006/relationships/image" Target="../media/image29.wmf"/><Relationship Id="rId15" Type="http://schemas.openxmlformats.org/officeDocument/2006/relationships/oleObject" Target="../embeddings/oleObject15.bin"/><Relationship Id="rId23" Type="http://schemas.openxmlformats.org/officeDocument/2006/relationships/oleObject" Target="../embeddings/oleObject19.bin"/><Relationship Id="rId28" Type="http://schemas.openxmlformats.org/officeDocument/2006/relationships/oleObject" Target="../embeddings/oleObject21.bin"/><Relationship Id="rId10" Type="http://schemas.openxmlformats.org/officeDocument/2006/relationships/oleObject" Target="../embeddings/oleObject13.bin"/><Relationship Id="rId19" Type="http://schemas.openxmlformats.org/officeDocument/2006/relationships/oleObject" Target="../embeddings/oleObject17.bin"/><Relationship Id="rId31" Type="http://schemas.openxmlformats.org/officeDocument/2006/relationships/image" Target="../media/image48.wmf"/><Relationship Id="rId4" Type="http://schemas.openxmlformats.org/officeDocument/2006/relationships/oleObject" Target="../embeddings/oleObject10.bin"/><Relationship Id="rId9" Type="http://schemas.openxmlformats.org/officeDocument/2006/relationships/image" Target="../media/image31.wmf"/><Relationship Id="rId14" Type="http://schemas.openxmlformats.org/officeDocument/2006/relationships/image" Target="../media/image34.emf"/><Relationship Id="rId22" Type="http://schemas.openxmlformats.org/officeDocument/2006/relationships/image" Target="../media/image43.wmf"/><Relationship Id="rId27" Type="http://schemas.openxmlformats.org/officeDocument/2006/relationships/image" Target="../media/image46.wmf"/><Relationship Id="rId30" Type="http://schemas.openxmlformats.org/officeDocument/2006/relationships/oleObject" Target="../embeddings/oleObject2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A65E432-C1E6-4C36-BF8E-2DA25E65DC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3579677" y="4747910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D05F6415-1E7C-453D-B6B7-DBF76BDA6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5127" y="5177912"/>
            <a:ext cx="9144000" cy="1655762"/>
          </a:xfrm>
        </p:spPr>
        <p:txBody>
          <a:bodyPr>
            <a:normAutofit/>
          </a:bodyPr>
          <a:lstStyle/>
          <a:p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Giáo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viên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: ……….</a:t>
            </a:r>
          </a:p>
        </p:txBody>
      </p:sp>
      <p:pic>
        <p:nvPicPr>
          <p:cNvPr id="15" name="1" descr="Clipboard">
            <a:extLst>
              <a:ext uri="{FF2B5EF4-FFF2-40B4-BE49-F238E27FC236}">
                <a16:creationId xmlns:a16="http://schemas.microsoft.com/office/drawing/2014/main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631394">
            <a:off x="-634327" y="3883012"/>
            <a:ext cx="3194131" cy="3194131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:a16="http://schemas.microsoft.com/office/drawing/2014/main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:a16="http://schemas.microsoft.com/office/drawing/2014/main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CF2EB805-B981-47B9-9661-CF05DB551677}"/>
              </a:ext>
            </a:extLst>
          </p:cNvPr>
          <p:cNvSpPr txBox="1">
            <a:spLocks/>
          </p:cNvSpPr>
          <p:nvPr/>
        </p:nvSpPr>
        <p:spPr>
          <a:xfrm>
            <a:off x="262360" y="160893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PHÒNG GD&amp;ĐT………..</a:t>
            </a:r>
          </a:p>
          <a:p>
            <a:pPr algn="l"/>
            <a:r>
              <a:rPr lang="en-US" sz="280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TRƯỜNG THCS ………….……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!!1">
            <a:extLst>
              <a:ext uri="{FF2B5EF4-FFF2-40B4-BE49-F238E27FC236}">
                <a16:creationId xmlns:a16="http://schemas.microsoft.com/office/drawing/2014/main" id="{0E246211-C9C9-4B3E-9DDF-914AB989AE93}"/>
              </a:ext>
            </a:extLst>
          </p:cNvPr>
          <p:cNvSpPr txBox="1"/>
          <p:nvPr/>
        </p:nvSpPr>
        <p:spPr>
          <a:xfrm>
            <a:off x="4397104" y="2138683"/>
            <a:ext cx="4626126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H9-C8-B1 </a:t>
            </a:r>
            <a:r>
              <a:rPr lang="en-US" sz="48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48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endParaRPr lang="en-US" sz="4800" dirty="0"/>
          </a:p>
        </p:txBody>
      </p:sp>
      <p:sp>
        <p:nvSpPr>
          <p:cNvPr id="8" name="Rectangle 7"/>
          <p:cNvSpPr/>
          <p:nvPr/>
        </p:nvSpPr>
        <p:spPr>
          <a:xfrm>
            <a:off x="723583" y="3016896"/>
            <a:ext cx="1093829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"/>
              </a:spcBef>
              <a:spcAft>
                <a:spcPts val="240"/>
              </a:spcAft>
            </a:pPr>
            <a:r>
              <a:rPr lang="en-US" altLang="en-GB" sz="4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思源黑体 Medium"/>
                <a:cs typeface="Times New Roman" panose="02020603050405020304" pitchFamily="18" charset="0"/>
                <a:sym typeface="Special Elite"/>
              </a:rPr>
              <a:t>§1 </a:t>
            </a:r>
            <a:r>
              <a:rPr lang="nl-NL" sz="4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ĐƯỜNG TRÒN NGOẠI TIẾP TAM GIÁC, ĐƯỜNG TRÒN NỘI TIẾP TAM GIÁC</a:t>
            </a:r>
            <a:endParaRPr lang="en-US" sz="40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6397050"/>
      </p:ext>
    </p:extLst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9488755">
            <a:off x="-2810019" y="2772071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40" name="Rectangle: Rounded Corners 39">
              <a:extLst>
                <a:ext uri="{FF2B5EF4-FFF2-40B4-BE49-F238E27FC236}">
                  <a16:creationId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HOẠT ĐỘNG HÌNH THÀNH KIẾN THỨC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3" name="Hộp Văn bản 17">
            <a:extLst>
              <a:ext uri="{FF2B5EF4-FFF2-40B4-BE49-F238E27FC236}">
                <a16:creationId xmlns:a16="http://schemas.microsoft.com/office/drawing/2014/main" id="{225AE2A5-5738-3580-5C7C-161964F9AC15}"/>
              </a:ext>
            </a:extLst>
          </p:cNvPr>
          <p:cNvSpPr txBox="1"/>
          <p:nvPr/>
        </p:nvSpPr>
        <p:spPr>
          <a:xfrm>
            <a:off x="719041" y="99749"/>
            <a:ext cx="107831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4112E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4112E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Xác định tâm và bán kính đường tròn ngoại tiếp tam giác.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4112E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6" name="Hộp Văn bản 17">
            <a:extLst>
              <a:ext uri="{FF2B5EF4-FFF2-40B4-BE49-F238E27FC236}">
                <a16:creationId xmlns:a16="http://schemas.microsoft.com/office/drawing/2014/main" id="{225AE2A5-5738-3580-5C7C-161964F9AC15}"/>
              </a:ext>
            </a:extLst>
          </p:cNvPr>
          <p:cNvSpPr txBox="1"/>
          <p:nvPr/>
        </p:nvSpPr>
        <p:spPr>
          <a:xfrm>
            <a:off x="-32967" y="684524"/>
            <a:ext cx="21326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40998" y="1344197"/>
            <a:ext cx="741566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dirty="0">
                <a:latin typeface="+mj-lt"/>
              </a:rPr>
              <a:t>Cho tam giác   </a:t>
            </a:r>
            <a:r>
              <a:rPr lang="en-US" sz="2800" dirty="0">
                <a:latin typeface="+mj-lt"/>
              </a:rPr>
              <a:t>         </a:t>
            </a:r>
            <a:r>
              <a:rPr lang="vi-VN" sz="2800" dirty="0">
                <a:latin typeface="+mj-lt"/>
              </a:rPr>
              <a:t>có góc   </a:t>
            </a:r>
            <a:r>
              <a:rPr lang="en-US" sz="2800" dirty="0">
                <a:latin typeface="+mj-lt"/>
              </a:rPr>
              <a:t> </a:t>
            </a:r>
            <a:r>
              <a:rPr lang="vi-VN" sz="2800" dirty="0">
                <a:latin typeface="+mj-lt"/>
              </a:rPr>
              <a:t>tù. Dùng thước thẳng và compa vẽ đường tròn ngoại tiếp tam giác  .</a:t>
            </a:r>
            <a:endParaRPr lang="en-US" sz="2800" dirty="0">
              <a:latin typeface="+mj-lt"/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7047688"/>
              </p:ext>
            </p:extLst>
          </p:nvPr>
        </p:nvGraphicFramePr>
        <p:xfrm>
          <a:off x="2378666" y="1487192"/>
          <a:ext cx="8509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850680" imgH="279360" progId="Equation.DSMT4">
                  <p:embed/>
                </p:oleObj>
              </mc:Choice>
              <mc:Fallback>
                <p:oleObj name="Equation" r:id="rId3" imgW="85068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78666" y="1487192"/>
                        <a:ext cx="850900" cy="279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8474399"/>
              </p:ext>
            </p:extLst>
          </p:nvPr>
        </p:nvGraphicFramePr>
        <p:xfrm>
          <a:off x="4307365" y="1493542"/>
          <a:ext cx="2413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41200" imgH="266400" progId="Equation.DSMT4">
                  <p:embed/>
                </p:oleObj>
              </mc:Choice>
              <mc:Fallback>
                <p:oleObj name="Equation" r:id="rId5" imgW="24120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307365" y="1493542"/>
                        <a:ext cx="241300" cy="266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16"/>
          <p:cNvSpPr/>
          <p:nvPr/>
        </p:nvSpPr>
        <p:spPr>
          <a:xfrm>
            <a:off x="2231125" y="2434757"/>
            <a:ext cx="20730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vi-VN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: </a:t>
            </a:r>
          </a:p>
        </p:txBody>
      </p:sp>
      <p:grpSp>
        <p:nvGrpSpPr>
          <p:cNvPr id="46" name="Group 45"/>
          <p:cNvGrpSpPr/>
          <p:nvPr/>
        </p:nvGrpSpPr>
        <p:grpSpPr>
          <a:xfrm>
            <a:off x="300028" y="3010822"/>
            <a:ext cx="7085854" cy="830997"/>
            <a:chOff x="300028" y="3010822"/>
            <a:chExt cx="7085854" cy="830997"/>
          </a:xfrm>
        </p:grpSpPr>
        <p:sp>
          <p:nvSpPr>
            <p:cNvPr id="18" name="Rectangle 17"/>
            <p:cNvSpPr/>
            <p:nvPr/>
          </p:nvSpPr>
          <p:spPr>
            <a:xfrm>
              <a:off x="300028" y="3010822"/>
              <a:ext cx="7085854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dirty="0">
                  <a:latin typeface="+mj-lt"/>
                </a:rPr>
                <a:t>- </a:t>
              </a:r>
              <a:r>
                <a:rPr lang="vi-VN" sz="2400" dirty="0">
                  <a:latin typeface="+mj-lt"/>
                </a:rPr>
                <a:t>Dùng thước thẳng và compa vẽ hai đường trung trực của các cạnh   </a:t>
              </a:r>
              <a:r>
                <a:rPr lang="en-US" sz="2400" dirty="0">
                  <a:latin typeface="+mj-lt"/>
                </a:rPr>
                <a:t>     </a:t>
              </a:r>
              <a:r>
                <a:rPr lang="vi-VN" sz="2400" dirty="0">
                  <a:latin typeface="+mj-lt"/>
                </a:rPr>
                <a:t>và  </a:t>
              </a:r>
              <a:endParaRPr lang="en-US" sz="2400" dirty="0">
                <a:latin typeface="+mj-lt"/>
              </a:endParaRPr>
            </a:p>
          </p:txBody>
        </p:sp>
        <p:graphicFrame>
          <p:nvGraphicFramePr>
            <p:cNvPr id="19" name="Object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4376924"/>
                </p:ext>
              </p:extLst>
            </p:nvPr>
          </p:nvGraphicFramePr>
          <p:xfrm>
            <a:off x="2011106" y="3461236"/>
            <a:ext cx="444500" cy="266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444240" imgH="266400" progId="Equation.DSMT4">
                    <p:embed/>
                  </p:oleObj>
                </mc:Choice>
                <mc:Fallback>
                  <p:oleObj name="Equation" r:id="rId7" imgW="444240" imgH="2664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2011106" y="3461236"/>
                          <a:ext cx="444500" cy="2667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" name="Object 1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97163758"/>
                </p:ext>
              </p:extLst>
            </p:nvPr>
          </p:nvGraphicFramePr>
          <p:xfrm>
            <a:off x="2852878" y="3454886"/>
            <a:ext cx="469900" cy="279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9" imgW="469800" imgH="279360" progId="Equation.DSMT4">
                    <p:embed/>
                  </p:oleObj>
                </mc:Choice>
                <mc:Fallback>
                  <p:oleObj name="Equation" r:id="rId9" imgW="469800" imgH="27936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2852878" y="3454886"/>
                          <a:ext cx="469900" cy="2794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1" name="Rectangle 20"/>
          <p:cNvSpPr/>
          <p:nvPr/>
        </p:nvSpPr>
        <p:spPr>
          <a:xfrm>
            <a:off x="409630" y="3911399"/>
            <a:ext cx="60686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400" dirty="0">
                <a:solidFill>
                  <a:prstClr val="black"/>
                </a:solidFill>
                <a:latin typeface="+mj-lt"/>
              </a:rPr>
              <a:t>Gọi </a:t>
            </a:r>
            <a:r>
              <a:rPr lang="en-US" sz="2400" dirty="0">
                <a:solidFill>
                  <a:prstClr val="black"/>
                </a:solidFill>
                <a:latin typeface="+mj-lt"/>
              </a:rPr>
              <a:t>O </a:t>
            </a:r>
            <a:r>
              <a:rPr lang="vi-VN" sz="2400" dirty="0">
                <a:solidFill>
                  <a:prstClr val="black"/>
                </a:solidFill>
                <a:latin typeface="+mj-lt"/>
              </a:rPr>
              <a:t>là giao điểm hai đường trung trực đó.</a:t>
            </a:r>
            <a:r>
              <a:rPr lang="en-US" sz="2400" dirty="0">
                <a:solidFill>
                  <a:prstClr val="black"/>
                </a:solidFill>
                <a:latin typeface="+mj-lt"/>
              </a:rPr>
              <a:t> </a:t>
            </a:r>
            <a:endParaRPr lang="en-US" sz="2400" dirty="0">
              <a:latin typeface="+mj-lt"/>
            </a:endParaRP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315291" y="2520320"/>
            <a:ext cx="3595257" cy="2084891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389919" y="1924246"/>
            <a:ext cx="2271812" cy="4662852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303845" y="2165937"/>
            <a:ext cx="250052" cy="4148477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9296000" y="2165936"/>
            <a:ext cx="250052" cy="4148477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6317421" y="2483734"/>
            <a:ext cx="2909139" cy="1981408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678582" y="2629859"/>
            <a:ext cx="2738372" cy="1905317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685816" y="2883814"/>
            <a:ext cx="2537111" cy="1314851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8172060" y="1948875"/>
            <a:ext cx="2137638" cy="4653721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6450667" y="2559824"/>
            <a:ext cx="3442786" cy="1753135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9336390" y="2695131"/>
            <a:ext cx="433017" cy="459589"/>
          </a:xfrm>
          <a:prstGeom prst="rect">
            <a:avLst/>
          </a:prstGeom>
        </p:spPr>
      </p:pic>
      <p:grpSp>
        <p:nvGrpSpPr>
          <p:cNvPr id="47" name="Group 46"/>
          <p:cNvGrpSpPr/>
          <p:nvPr/>
        </p:nvGrpSpPr>
        <p:grpSpPr>
          <a:xfrm>
            <a:off x="306902" y="4456005"/>
            <a:ext cx="5542177" cy="1200329"/>
            <a:chOff x="306902" y="4456005"/>
            <a:chExt cx="5542177" cy="1200329"/>
          </a:xfrm>
        </p:grpSpPr>
        <p:sp>
          <p:nvSpPr>
            <p:cNvPr id="15" name="Rectangle 14"/>
            <p:cNvSpPr/>
            <p:nvPr/>
          </p:nvSpPr>
          <p:spPr>
            <a:xfrm>
              <a:off x="306902" y="4456005"/>
              <a:ext cx="5542177" cy="1200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 </a:t>
              </a:r>
              <a:r>
                <a:rPr lang="vi-VN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Dùng compa vẽ đường tròn </a:t>
              </a:r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</a:t>
              </a:r>
              <a:r>
                <a:rPr lang="vi-VN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. </a:t>
              </a:r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</a:t>
              </a:r>
              <a:r>
                <a:rPr lang="vi-VN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Đường tròn  </a:t>
              </a:r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</a:t>
              </a:r>
              <a:r>
                <a:rPr lang="vi-VN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là đường tròn ngoại tiếp tam giác  </a:t>
              </a:r>
            </a:p>
          </p:txBody>
        </p:sp>
        <p:graphicFrame>
          <p:nvGraphicFramePr>
            <p:cNvPr id="22" name="Object 2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1818868"/>
                </p:ext>
              </p:extLst>
            </p:nvPr>
          </p:nvGraphicFramePr>
          <p:xfrm>
            <a:off x="3992875" y="4533150"/>
            <a:ext cx="952500" cy="431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1" imgW="952200" imgH="431640" progId="Equation.DSMT4">
                    <p:embed/>
                  </p:oleObj>
                </mc:Choice>
                <mc:Fallback>
                  <p:oleObj name="Equation" r:id="rId21" imgW="952200" imgH="43164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2"/>
                        <a:stretch>
                          <a:fillRect/>
                        </a:stretch>
                      </p:blipFill>
                      <p:spPr>
                        <a:xfrm>
                          <a:off x="3992875" y="4533150"/>
                          <a:ext cx="952500" cy="4318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4" name="Object 2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85727864"/>
                </p:ext>
              </p:extLst>
            </p:nvPr>
          </p:nvGraphicFramePr>
          <p:xfrm>
            <a:off x="1505199" y="5282067"/>
            <a:ext cx="660400" cy="279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3" imgW="660240" imgH="279360" progId="Equation.DSMT4">
                    <p:embed/>
                  </p:oleObj>
                </mc:Choice>
                <mc:Fallback>
                  <p:oleObj name="Equation" r:id="rId23" imgW="660240" imgH="27936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4"/>
                        <a:stretch>
                          <a:fillRect/>
                        </a:stretch>
                      </p:blipFill>
                      <p:spPr>
                        <a:xfrm>
                          <a:off x="1505199" y="5282067"/>
                          <a:ext cx="660400" cy="2794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5" name="Object 4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06184152"/>
                </p:ext>
              </p:extLst>
            </p:nvPr>
          </p:nvGraphicFramePr>
          <p:xfrm>
            <a:off x="1842067" y="4892913"/>
            <a:ext cx="942975" cy="419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5" imgW="942782" imgH="419038" progId="Equation.DSMT4">
                    <p:embed/>
                  </p:oleObj>
                </mc:Choice>
                <mc:Fallback>
                  <p:oleObj name="Equation" r:id="rId25" imgW="942782" imgH="419038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6"/>
                        <a:stretch>
                          <a:fillRect/>
                        </a:stretch>
                      </p:blipFill>
                      <p:spPr>
                        <a:xfrm>
                          <a:off x="1842067" y="4892913"/>
                          <a:ext cx="942975" cy="4191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49" name="Picture 48"/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7512973" y="913178"/>
            <a:ext cx="3833111" cy="3825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280941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9488755">
            <a:off x="-2810019" y="2772071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40" name="Rectangle: Rounded Corners 39">
              <a:extLst>
                <a:ext uri="{FF2B5EF4-FFF2-40B4-BE49-F238E27FC236}">
                  <a16:creationId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HOẠT ĐỘNG HÌNH THÀNH KIẾN THỨC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3" name="Hộp Văn bản 17">
            <a:extLst>
              <a:ext uri="{FF2B5EF4-FFF2-40B4-BE49-F238E27FC236}">
                <a16:creationId xmlns:a16="http://schemas.microsoft.com/office/drawing/2014/main" id="{225AE2A5-5738-3580-5C7C-161964F9AC15}"/>
              </a:ext>
            </a:extLst>
          </p:cNvPr>
          <p:cNvSpPr txBox="1"/>
          <p:nvPr/>
        </p:nvSpPr>
        <p:spPr>
          <a:xfrm>
            <a:off x="719041" y="99749"/>
            <a:ext cx="107831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4112E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4112E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Xác định tâm và bán kính đường tròn ngoại tiếp tam giác.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4112E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6" name="Hộp Văn bản 17">
            <a:extLst>
              <a:ext uri="{FF2B5EF4-FFF2-40B4-BE49-F238E27FC236}">
                <a16:creationId xmlns:a16="http://schemas.microsoft.com/office/drawing/2014/main" id="{225AE2A5-5738-3580-5C7C-161964F9AC15}"/>
              </a:ext>
            </a:extLst>
          </p:cNvPr>
          <p:cNvSpPr txBox="1"/>
          <p:nvPr/>
        </p:nvSpPr>
        <p:spPr>
          <a:xfrm>
            <a:off x="-32967" y="684524"/>
            <a:ext cx="21326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Ví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dụ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2: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40998" y="1344197"/>
            <a:ext cx="741566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Cho tam giác  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         </a:t>
            </a:r>
            <a:r>
              <a:rPr kumimoji="0" lang="vi-V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có góc  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 </a:t>
            </a:r>
            <a:r>
              <a:rPr kumimoji="0" lang="vi-V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tù. Dùng thước thẳng và compa vẽ đường tròn ngoại tiếp tam giác  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2378666" y="1487192"/>
          <a:ext cx="8509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850680" imgH="279360" progId="Equation.DSMT4">
                  <p:embed/>
                </p:oleObj>
              </mc:Choice>
              <mc:Fallback>
                <p:oleObj name="Equation" r:id="rId3" imgW="850680" imgH="279360" progId="Equation.DSMT4">
                  <p:embed/>
                  <p:pic>
                    <p:nvPicPr>
                      <p:cNvPr id="12" name="Object 1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78666" y="1487192"/>
                        <a:ext cx="850900" cy="279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4307365" y="1493542"/>
          <a:ext cx="2413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41200" imgH="266400" progId="Equation.DSMT4">
                  <p:embed/>
                </p:oleObj>
              </mc:Choice>
              <mc:Fallback>
                <p:oleObj name="Equation" r:id="rId5" imgW="241200" imgH="266400" progId="Equation.DSMT4">
                  <p:embed/>
                  <p:pic>
                    <p:nvPicPr>
                      <p:cNvPr id="14" name="Object 13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307365" y="1493542"/>
                        <a:ext cx="241300" cy="266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5" name="Picture 2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315291" y="2520320"/>
            <a:ext cx="3595257" cy="2084891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336390" y="2695131"/>
            <a:ext cx="433017" cy="459589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512973" y="913178"/>
            <a:ext cx="3833111" cy="3825852"/>
          </a:xfrm>
          <a:prstGeom prst="rect">
            <a:avLst/>
          </a:prstGeom>
        </p:spPr>
      </p:pic>
      <p:sp>
        <p:nvSpPr>
          <p:cNvPr id="51" name="Rectangle 50"/>
          <p:cNvSpPr/>
          <p:nvPr/>
        </p:nvSpPr>
        <p:spPr>
          <a:xfrm>
            <a:off x="399013" y="2423144"/>
            <a:ext cx="3511852" cy="138499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8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Tâm đường tròn ngoại tiếp tam giác tù nằm ngoài tam giác.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43" name="Đối tượng 12">
            <a:extLst>
              <a:ext uri="{FF2B5EF4-FFF2-40B4-BE49-F238E27FC236}">
                <a16:creationId xmlns:a16="http://schemas.microsoft.com/office/drawing/2014/main" id="{0BEDF37A-D9E8-0052-B9B7-31CF4CE5139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0715563"/>
              </p:ext>
            </p:extLst>
          </p:nvPr>
        </p:nvGraphicFramePr>
        <p:xfrm>
          <a:off x="4463969" y="4126843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914400" imgH="198720" progId="Equation.DSMT4">
                  <p:embed/>
                </p:oleObj>
              </mc:Choice>
              <mc:Fallback>
                <p:oleObj name="Equation" r:id="rId10" imgW="914400" imgH="198720" progId="Equation.DSMT4">
                  <p:embed/>
                  <p:pic>
                    <p:nvPicPr>
                      <p:cNvPr id="13" name="Đối tượng 12">
                        <a:extLst>
                          <a:ext uri="{FF2B5EF4-FFF2-40B4-BE49-F238E27FC236}">
                            <a16:creationId xmlns:a16="http://schemas.microsoft.com/office/drawing/2014/main" id="{0BEDF37A-D9E8-0052-B9B7-31CF4CE5139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463969" y="4126843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8" name="Nhóm 17">
            <a:extLst>
              <a:ext uri="{FF2B5EF4-FFF2-40B4-BE49-F238E27FC236}">
                <a16:creationId xmlns:a16="http://schemas.microsoft.com/office/drawing/2014/main" id="{941A1F87-D1BF-AF90-74FF-161CB13616C2}"/>
              </a:ext>
            </a:extLst>
          </p:cNvPr>
          <p:cNvGrpSpPr/>
          <p:nvPr/>
        </p:nvGrpSpPr>
        <p:grpSpPr>
          <a:xfrm>
            <a:off x="381417" y="2585616"/>
            <a:ext cx="7482423" cy="4298935"/>
            <a:chOff x="938519" y="838461"/>
            <a:chExt cx="8493675" cy="4298935"/>
          </a:xfrm>
        </p:grpSpPr>
        <p:sp>
          <p:nvSpPr>
            <p:cNvPr id="50" name="Bong bóng Ý nghĩ: Hình đám mây 8">
              <a:extLst>
                <a:ext uri="{FF2B5EF4-FFF2-40B4-BE49-F238E27FC236}">
                  <a16:creationId xmlns:a16="http://schemas.microsoft.com/office/drawing/2014/main" id="{141CD16C-252F-4AA7-BE24-77A5DA842AB4}"/>
                </a:ext>
              </a:extLst>
            </p:cNvPr>
            <p:cNvSpPr/>
            <p:nvPr/>
          </p:nvSpPr>
          <p:spPr>
            <a:xfrm>
              <a:off x="4100078" y="838461"/>
              <a:ext cx="5332116" cy="3692685"/>
            </a:xfrm>
            <a:prstGeom prst="cloudCallout">
              <a:avLst>
                <a:gd name="adj1" fmla="val -75780"/>
                <a:gd name="adj2" fmla="val 46256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spcBef>
                  <a:spcPts val="600"/>
                </a:spcBef>
                <a:spcAft>
                  <a:spcPts val="600"/>
                </a:spcAft>
              </a:pPr>
              <a:r>
                <a:rPr lang="en-US" sz="3200" b="1" i="1" dirty="0" err="1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Vậy</a:t>
              </a:r>
              <a:r>
                <a:rPr lang="en-US" sz="3200" b="1" i="1" dirty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US" sz="3200" b="1" i="1" dirty="0" err="1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tâm</a:t>
              </a:r>
              <a:r>
                <a:rPr lang="en-US" sz="3200" b="1" i="1" dirty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US" sz="3200" b="1" i="1" dirty="0" err="1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đường</a:t>
              </a:r>
              <a:r>
                <a:rPr lang="en-US" sz="3200" b="1" i="1" dirty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US" sz="3200" b="1" i="1" dirty="0" err="1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tròn</a:t>
              </a:r>
              <a:r>
                <a:rPr lang="en-US" sz="3200" b="1" i="1" dirty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US" sz="3200" b="1" i="1" dirty="0" err="1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ngoại</a:t>
              </a:r>
              <a:r>
                <a:rPr lang="en-US" sz="3200" b="1" i="1" dirty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US" sz="3200" b="1" i="1" dirty="0" err="1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tiếp</a:t>
              </a:r>
              <a:r>
                <a:rPr lang="en-US" sz="3200" b="1" i="1" dirty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 tam </a:t>
              </a:r>
              <a:r>
                <a:rPr lang="en-US" sz="3200" b="1" i="1" dirty="0" err="1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giác</a:t>
              </a:r>
              <a:r>
                <a:rPr lang="en-US" sz="3200" b="1" i="1" dirty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US" sz="3200" b="1" i="1" dirty="0" err="1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vuông</a:t>
              </a:r>
              <a:r>
                <a:rPr lang="en-US" sz="3200" b="1" i="1" dirty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US" sz="3200" b="1" i="1" dirty="0" err="1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nằm</a:t>
              </a:r>
              <a:r>
                <a:rPr lang="en-US" sz="3200" b="1" i="1" dirty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 ở </a:t>
              </a:r>
              <a:r>
                <a:rPr lang="en-US" sz="3200" b="1" i="1" dirty="0" err="1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đâu</a:t>
              </a:r>
              <a:r>
                <a:rPr lang="en-US" sz="3200" b="1" i="1" dirty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?</a:t>
              </a:r>
              <a:endParaRPr lang="en-US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endParaRPr>
            </a:p>
          </p:txBody>
        </p:sp>
        <p:pic>
          <p:nvPicPr>
            <p:cNvPr id="52" name="Picture 1">
              <a:extLst>
                <a:ext uri="{FF2B5EF4-FFF2-40B4-BE49-F238E27FC236}">
                  <a16:creationId xmlns:a16="http://schemas.microsoft.com/office/drawing/2014/main" id="{6C5A5579-F2C4-DE4F-D276-64E73A2A4ED2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8519" y="2580939"/>
              <a:ext cx="3058533" cy="25564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93241196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repeatCount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ộp Văn bản 17">
            <a:extLst>
              <a:ext uri="{FF2B5EF4-FFF2-40B4-BE49-F238E27FC236}">
                <a16:creationId xmlns:a16="http://schemas.microsoft.com/office/drawing/2014/main" id="{225AE2A5-5738-3580-5C7C-161964F9AC15}"/>
              </a:ext>
            </a:extLst>
          </p:cNvPr>
          <p:cNvSpPr txBox="1"/>
          <p:nvPr/>
        </p:nvSpPr>
        <p:spPr>
          <a:xfrm>
            <a:off x="0" y="684524"/>
            <a:ext cx="1067463" cy="5847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HĐ3</a:t>
            </a:r>
          </a:p>
        </p:txBody>
      </p:sp>
      <p:sp>
        <p:nvSpPr>
          <p:cNvPr id="3" name="Hộp Văn bản 17">
            <a:extLst>
              <a:ext uri="{FF2B5EF4-FFF2-40B4-BE49-F238E27FC236}">
                <a16:creationId xmlns:a16="http://schemas.microsoft.com/office/drawing/2014/main" id="{225AE2A5-5738-3580-5C7C-161964F9AC15}"/>
              </a:ext>
            </a:extLst>
          </p:cNvPr>
          <p:cNvSpPr txBox="1"/>
          <p:nvPr/>
        </p:nvSpPr>
        <p:spPr>
          <a:xfrm>
            <a:off x="719041" y="99749"/>
            <a:ext cx="107831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4112E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4112E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Xác định tâm và bán kính đường tròn ngoại tiếp tam giác.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4112E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5" name="Rectangle: Rounded Corners 39">
              <a:extLst>
                <a:ext uri="{FF2B5EF4-FFF2-40B4-BE49-F238E27FC236}">
                  <a16:creationId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HOẠT ĐỘNG HÌNH THÀNH KIẾN THỨC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Rectangle 7"/>
          <p:cNvSpPr/>
          <p:nvPr/>
        </p:nvSpPr>
        <p:spPr>
          <a:xfrm>
            <a:off x="188818" y="1392409"/>
            <a:ext cx="6096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vi-VN" sz="2800" dirty="0">
                <a:latin typeface="+mj-lt"/>
              </a:rPr>
              <a:t>Cho tam giác  </a:t>
            </a:r>
            <a:r>
              <a:rPr lang="en-US" sz="2800" dirty="0">
                <a:latin typeface="+mj-lt"/>
              </a:rPr>
              <a:t>       </a:t>
            </a:r>
            <a:r>
              <a:rPr lang="vi-VN" sz="2800" dirty="0">
                <a:latin typeface="+mj-lt"/>
              </a:rPr>
              <a:t> vuông tại  </a:t>
            </a:r>
            <a:r>
              <a:rPr lang="en-US" sz="2800" dirty="0">
                <a:latin typeface="+mj-lt"/>
              </a:rPr>
              <a:t>  </a:t>
            </a:r>
            <a:r>
              <a:rPr lang="vi-VN" sz="2800" dirty="0">
                <a:latin typeface="+mj-lt"/>
              </a:rPr>
              <a:t>. Gọi </a:t>
            </a:r>
            <a:r>
              <a:rPr lang="vi-VN" sz="2800" i="1" dirty="0">
                <a:latin typeface="+mj-lt"/>
              </a:rPr>
              <a:t> </a:t>
            </a:r>
            <a:r>
              <a:rPr lang="en-US" sz="2800" i="1" dirty="0">
                <a:latin typeface="+mj-lt"/>
              </a:rPr>
              <a:t>O</a:t>
            </a:r>
            <a:r>
              <a:rPr lang="vi-VN" sz="2800" i="1" dirty="0">
                <a:latin typeface="+mj-lt"/>
              </a:rPr>
              <a:t>  </a:t>
            </a:r>
            <a:r>
              <a:rPr lang="vi-VN" sz="2800" dirty="0">
                <a:latin typeface="+mj-lt"/>
              </a:rPr>
              <a:t>là trung điển của   </a:t>
            </a:r>
            <a:r>
              <a:rPr lang="en-US" sz="2800" dirty="0">
                <a:latin typeface="+mj-lt"/>
              </a:rPr>
              <a:t>    </a:t>
            </a:r>
            <a:r>
              <a:rPr lang="vi-VN" sz="2800" dirty="0">
                <a:latin typeface="+mj-lt"/>
              </a:rPr>
              <a:t>. Đường tròn</a:t>
            </a:r>
            <a:r>
              <a:rPr lang="en-US" sz="2800" dirty="0">
                <a:latin typeface="+mj-lt"/>
              </a:rPr>
              <a:t>         </a:t>
            </a:r>
            <a:r>
              <a:rPr lang="vi-VN" sz="2800" dirty="0">
                <a:latin typeface="+mj-lt"/>
              </a:rPr>
              <a:t>  có là đường tròn ngoại tiếp tam giác   hay không? </a:t>
            </a:r>
            <a:endParaRPr lang="en-US" sz="2800" dirty="0">
              <a:latin typeface="+mj-lt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9587" y="805446"/>
            <a:ext cx="3918494" cy="2294902"/>
          </a:xfrm>
          <a:prstGeom prst="rect">
            <a:avLst/>
          </a:prstGeom>
        </p:spPr>
      </p:pic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2654194"/>
              </p:ext>
            </p:extLst>
          </p:nvPr>
        </p:nvGraphicFramePr>
        <p:xfrm>
          <a:off x="2263140" y="1553391"/>
          <a:ext cx="6604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660240" imgH="279360" progId="Equation.DSMT4">
                  <p:embed/>
                </p:oleObj>
              </mc:Choice>
              <mc:Fallback>
                <p:oleObj name="Equation" r:id="rId3" imgW="66024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63140" y="1553391"/>
                        <a:ext cx="660400" cy="279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1588105"/>
              </p:ext>
            </p:extLst>
          </p:nvPr>
        </p:nvGraphicFramePr>
        <p:xfrm>
          <a:off x="4418214" y="1540328"/>
          <a:ext cx="2413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41200" imgH="266400" progId="Equation.DSMT4">
                  <p:embed/>
                </p:oleObj>
              </mc:Choice>
              <mc:Fallback>
                <p:oleObj name="Equation" r:id="rId5" imgW="24120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418214" y="1540328"/>
                        <a:ext cx="241300" cy="266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749181"/>
              </p:ext>
            </p:extLst>
          </p:nvPr>
        </p:nvGraphicFramePr>
        <p:xfrm>
          <a:off x="2753492" y="1967647"/>
          <a:ext cx="4572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457200" imgH="279360" progId="Equation.DSMT4">
                  <p:embed/>
                </p:oleObj>
              </mc:Choice>
              <mc:Fallback>
                <p:oleObj name="Equation" r:id="rId7" imgW="45720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753492" y="1967647"/>
                        <a:ext cx="457200" cy="279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0605156"/>
              </p:ext>
            </p:extLst>
          </p:nvPr>
        </p:nvGraphicFramePr>
        <p:xfrm>
          <a:off x="5145407" y="1891447"/>
          <a:ext cx="9652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965160" imgH="431640" progId="Equation.DSMT4">
                  <p:embed/>
                </p:oleObj>
              </mc:Choice>
              <mc:Fallback>
                <p:oleObj name="Equation" r:id="rId9" imgW="96516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145407" y="1891447"/>
                        <a:ext cx="965200" cy="43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0460515"/>
              </p:ext>
            </p:extLst>
          </p:nvPr>
        </p:nvGraphicFramePr>
        <p:xfrm>
          <a:off x="5476264" y="2367979"/>
          <a:ext cx="6604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660240" imgH="279360" progId="Equation.DSMT4">
                  <p:embed/>
                </p:oleObj>
              </mc:Choice>
              <mc:Fallback>
                <p:oleObj name="Equation" r:id="rId11" imgW="66024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476264" y="2367979"/>
                        <a:ext cx="660400" cy="279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" name="Picture 14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282307" y="2486091"/>
            <a:ext cx="1793054" cy="423066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1768023" y="4534301"/>
            <a:ext cx="7719968" cy="181588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47625" algn="just"/>
            <a:r>
              <a:rPr lang="nl-NL" sz="2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*Kết luận:</a:t>
            </a:r>
            <a:endParaRPr lang="en-US" sz="3200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7625" algn="just"/>
            <a:r>
              <a:rPr lang="nl-NL" sz="2800" b="1" dirty="0">
                <a:solidFill>
                  <a:srgbClr val="4472C4">
                    <a:lumMod val="5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 tròn ngoại tiếp tam giác vuông có tâm là trung điểm cạnh huyền và bán kính bằng nửa cạnh huyền của tam giác vuông đó. </a:t>
            </a:r>
            <a:endParaRPr lang="en-US" sz="2800" b="1" dirty="0">
              <a:solidFill>
                <a:srgbClr val="4472C4">
                  <a:lumMod val="50000"/>
                </a:srgb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462015" y="984056"/>
            <a:ext cx="3433638" cy="3427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191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5D60562-028E-4B92-BB2B-E55173015A53}"/>
              </a:ext>
            </a:extLst>
          </p:cNvPr>
          <p:cNvSpPr/>
          <p:nvPr/>
        </p:nvSpPr>
        <p:spPr>
          <a:xfrm>
            <a:off x="112542" y="99607"/>
            <a:ext cx="11943219" cy="6658786"/>
          </a:xfrm>
          <a:custGeom>
            <a:avLst/>
            <a:gdLst>
              <a:gd name="connsiteX0" fmla="*/ 0 w 11943219"/>
              <a:gd name="connsiteY0" fmla="*/ 0 h 6658786"/>
              <a:gd name="connsiteX1" fmla="*/ 11943219 w 11943219"/>
              <a:gd name="connsiteY1" fmla="*/ 0 h 6658786"/>
              <a:gd name="connsiteX2" fmla="*/ 11943219 w 11943219"/>
              <a:gd name="connsiteY2" fmla="*/ 6658786 h 6658786"/>
              <a:gd name="connsiteX3" fmla="*/ 0 w 11943219"/>
              <a:gd name="connsiteY3" fmla="*/ 6658786 h 6658786"/>
              <a:gd name="connsiteX4" fmla="*/ 0 w 11943219"/>
              <a:gd name="connsiteY4" fmla="*/ 0 h 665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43219" h="6658786" extrusionOk="0">
                <a:moveTo>
                  <a:pt x="0" y="0"/>
                </a:moveTo>
                <a:cubicBezTo>
                  <a:pt x="4310450" y="118645"/>
                  <a:pt x="8658619" y="116012"/>
                  <a:pt x="11943219" y="0"/>
                </a:cubicBezTo>
                <a:cubicBezTo>
                  <a:pt x="11810337" y="1360470"/>
                  <a:pt x="12028170" y="5310941"/>
                  <a:pt x="11943219" y="6658786"/>
                </a:cubicBezTo>
                <a:cubicBezTo>
                  <a:pt x="10454998" y="6793386"/>
                  <a:pt x="2886094" y="6501590"/>
                  <a:pt x="0" y="6658786"/>
                </a:cubicBezTo>
                <a:cubicBezTo>
                  <a:pt x="-20187" y="5944707"/>
                  <a:pt x="-152480" y="740150"/>
                  <a:pt x="0" y="0"/>
                </a:cubicBezTo>
                <a:close/>
              </a:path>
            </a:pathLst>
          </a:custGeom>
          <a:noFill/>
          <a:ln w="69850">
            <a:solidFill>
              <a:srgbClr val="1F4E79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!!4">
            <a:extLst>
              <a:ext uri="{FF2B5EF4-FFF2-40B4-BE49-F238E27FC236}">
                <a16:creationId xmlns:a16="http://schemas.microsoft.com/office/drawing/2014/main" id="{58E6D429-DC53-47C4-8036-1E9D12B8E28B}"/>
              </a:ext>
            </a:extLst>
          </p:cNvPr>
          <p:cNvSpPr/>
          <p:nvPr/>
        </p:nvSpPr>
        <p:spPr>
          <a:xfrm>
            <a:off x="3225504" y="328207"/>
            <a:ext cx="5717294" cy="956117"/>
          </a:xfrm>
          <a:prstGeom prst="roundRect">
            <a:avLst>
              <a:gd name="adj" fmla="val 50000"/>
            </a:avLst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HƯỚNG DẪN TỰ HỌC Ở NHÀ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E530CE9-79B6-4A34-9DE8-7F769B44A120}"/>
              </a:ext>
            </a:extLst>
          </p:cNvPr>
          <p:cNvSpPr txBox="1"/>
          <p:nvPr/>
        </p:nvSpPr>
        <p:spPr>
          <a:xfrm>
            <a:off x="2070100" y="1690724"/>
            <a:ext cx="9601200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- Học bài theo SGK và vở ghi.</a:t>
            </a:r>
          </a:p>
          <a:p>
            <a:pPr marL="457200" lvl="0" indent="-457200">
              <a:lnSpc>
                <a:spcPct val="150000"/>
              </a:lnSpc>
              <a:buFontTx/>
              <a:buChar char="-"/>
              <a:defRPr/>
            </a:pP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Nắm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chắc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ngoại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endParaRPr kumimoji="0" lang="en-US" sz="3200" b="1" i="0" u="none" strike="noStrike" kern="1200" cap="none" spc="0" normalizeH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3200" b="1" baseline="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Cách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xác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định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tâm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đường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tròn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ngoại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tiếp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 tam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giác</a:t>
            </a:r>
            <a:endParaRPr lang="en-US" sz="3200" b="1" dirty="0">
              <a:solidFill>
                <a:srgbClr val="0070C0"/>
              </a:solidFill>
              <a:latin typeface="Times New Roman" panose="02020603050405020304" pitchFamily="18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Vẽ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được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đường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tròn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ngoại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tiếp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tam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giác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bằng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thước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và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compa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6053894"/>
      </p:ext>
    </p:extLst>
  </p:cSld>
  <p:clrMapOvr>
    <a:masterClrMapping/>
  </p:clrMapOvr>
  <p:transition spd="slow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52207"/>
            <a:ext cx="9144000" cy="2387600"/>
          </a:xfrm>
        </p:spPr>
        <p:txBody>
          <a:bodyPr>
            <a:normAutofit/>
          </a:bodyPr>
          <a:lstStyle/>
          <a:p>
            <a: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  <a:t>Remember…</a:t>
            </a:r>
            <a:b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</a:br>
            <a: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  <a:t>Safety First!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A65E432-C1E6-4C36-BF8E-2DA25E65DC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3579677" y="3278339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D05F6415-1E7C-453D-B6B7-DBF76BDA6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5127" y="3620366"/>
            <a:ext cx="9144000" cy="1655762"/>
          </a:xfrm>
        </p:spPr>
        <p:txBody>
          <a:bodyPr>
            <a:normAutofit/>
          </a:bodyPr>
          <a:lstStyle/>
          <a:p>
            <a:r>
              <a:rPr lang="en-US" sz="20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Thank you!</a:t>
            </a:r>
            <a:endParaRPr lang="en-US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5" name="Graphic 14" descr="Clipboard">
            <a:extLst>
              <a:ext uri="{FF2B5EF4-FFF2-40B4-BE49-F238E27FC236}">
                <a16:creationId xmlns:a16="http://schemas.microsoft.com/office/drawing/2014/main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631394">
            <a:off x="-514584" y="4127150"/>
            <a:ext cx="3194131" cy="3194131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:a16="http://schemas.microsoft.com/office/drawing/2014/main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:a16="http://schemas.microsoft.com/office/drawing/2014/main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313593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F0B9D66F-5601-40B8-86B8-4B94AB7C2B0B}"/>
              </a:ext>
            </a:extLst>
          </p:cNvPr>
          <p:cNvSpPr/>
          <p:nvPr/>
        </p:nvSpPr>
        <p:spPr>
          <a:xfrm>
            <a:off x="83518" y="49875"/>
            <a:ext cx="4189224" cy="653685"/>
          </a:xfrm>
          <a:prstGeom prst="roundRect">
            <a:avLst/>
          </a:prstGeom>
          <a:solidFill>
            <a:srgbClr val="FFD3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B41947A2-8C4E-460E-A29C-30BD4B5DB041}"/>
              </a:ext>
            </a:extLst>
          </p:cNvPr>
          <p:cNvGrpSpPr/>
          <p:nvPr/>
        </p:nvGrpSpPr>
        <p:grpSpPr>
          <a:xfrm rot="19609551">
            <a:off x="11116066" y="-2415248"/>
            <a:ext cx="3136324" cy="8030311"/>
            <a:chOff x="9055676" y="0"/>
            <a:chExt cx="3136324" cy="6858000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EA5BD8AB-C5E3-48B8-8244-650D432A9D70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FA2DC627-8030-44BB-AF58-DA2E1D7FE52E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C7E7C356-12CC-418B-92DE-C3D776E2F383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0E126EC2-82B8-4C28-8457-E91069573314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3612BE79-8E59-4846-9676-1838738481B9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5" name="!!1">
            <a:extLst>
              <a:ext uri="{FF2B5EF4-FFF2-40B4-BE49-F238E27FC236}">
                <a16:creationId xmlns:a16="http://schemas.microsoft.com/office/drawing/2014/main" id="{4D3CFCA8-27ED-41FB-92A9-BA8CC0500364}"/>
              </a:ext>
            </a:extLst>
          </p:cNvPr>
          <p:cNvSpPr txBox="1"/>
          <p:nvPr/>
        </p:nvSpPr>
        <p:spPr>
          <a:xfrm>
            <a:off x="244204" y="107270"/>
            <a:ext cx="402853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b="1" dirty="0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b="1" dirty="0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800" b="1" dirty="0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endParaRPr lang="en-US" sz="2800" dirty="0">
              <a:solidFill>
                <a:srgbClr val="C55A11"/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125346" y="432538"/>
            <a:ext cx="5410825" cy="2585323"/>
            <a:chOff x="125346" y="432538"/>
            <a:chExt cx="5410825" cy="2585323"/>
          </a:xfrm>
        </p:grpSpPr>
        <p:sp>
          <p:nvSpPr>
            <p:cNvPr id="10" name="Rectangle 5">
              <a:extLst>
                <a:ext uri="{FF2B5EF4-FFF2-40B4-BE49-F238E27FC236}">
                  <a16:creationId xmlns:a16="http://schemas.microsoft.com/office/drawing/2014/main" id="{1E67329B-ACF6-76AE-6301-71657A354A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346" y="432538"/>
              <a:ext cx="5410825" cy="25853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lvl="0" algn="just" eaLnBrk="0" fontAlgn="base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nl-NL" altLang="en-US" sz="3600" dirty="0">
                  <a:solidFill>
                    <a:prstClr val="black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Hình vẽ dưới đây các đỉnh của tam giác  </a:t>
              </a:r>
              <a:r>
                <a:rPr kumimoji="0" lang="en-US" altLang="en-US" sz="36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    </a:t>
              </a:r>
              <a:r>
                <a:rPr kumimoji="0" lang="en-US" altLang="en-US" sz="3600" i="0" u="none" strike="noStrike" cap="none" normalizeH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360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kumimoji="0" lang="en-US" altLang="en-US" sz="3600" i="0" u="none" strike="noStrike" cap="none" normalizeH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3600" i="0" u="none" strike="noStrike" cap="none" normalizeH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thuộc</a:t>
              </a:r>
              <a:r>
                <a:rPr kumimoji="0" lang="en-US" altLang="en-US" sz="3600" i="0" u="none" strike="noStrike" cap="none" normalizeH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3600" i="0" u="none" strike="noStrike" cap="none" normalizeH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đường</a:t>
              </a:r>
              <a:r>
                <a:rPr kumimoji="0" lang="en-US" altLang="en-US" sz="3600" i="0" u="none" strike="noStrike" cap="none" normalizeH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3600" i="0" u="none" strike="noStrike" cap="none" normalizeH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tròn</a:t>
              </a:r>
              <a:r>
                <a:rPr kumimoji="0" lang="en-US" altLang="en-US" sz="3600" i="0" u="none" strike="noStrike" cap="none" normalizeH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       </a:t>
              </a:r>
              <a:r>
                <a:rPr kumimoji="0" lang="en-US" altLang="en-US" sz="3600" i="0" u="none" strike="noStrike" cap="none" normalizeH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không</a:t>
              </a:r>
              <a:r>
                <a:rPr kumimoji="0" lang="en-US" altLang="en-US" sz="3600" i="0" u="none" strike="noStrike" cap="none" normalizeH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  <a:endParaRPr kumimoji="0" lang="en-US" altLang="en-US" sz="3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4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7890769"/>
                </p:ext>
              </p:extLst>
            </p:nvPr>
          </p:nvGraphicFramePr>
          <p:xfrm>
            <a:off x="2647531" y="1663905"/>
            <a:ext cx="951689" cy="3578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761760" imgH="317160" progId="Equation.DSMT4">
                    <p:embed/>
                  </p:oleObj>
                </mc:Choice>
                <mc:Fallback>
                  <p:oleObj name="Equation" r:id="rId3" imgW="761760" imgH="317160" progId="Equation.DSMT4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47531" y="1663905"/>
                          <a:ext cx="951689" cy="35789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13494004"/>
                </p:ext>
              </p:extLst>
            </p:nvPr>
          </p:nvGraphicFramePr>
          <p:xfrm>
            <a:off x="2258473" y="2347063"/>
            <a:ext cx="721877" cy="5234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609480" imgH="431640" progId="Equation.DSMT4">
                    <p:embed/>
                  </p:oleObj>
                </mc:Choice>
                <mc:Fallback>
                  <p:oleObj name="Equation" r:id="rId5" imgW="609480" imgH="431640" progId="Equation.DSMT4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58473" y="2347063"/>
                          <a:ext cx="721877" cy="523476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33" name="Picture 3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84314" y="1214433"/>
            <a:ext cx="4449743" cy="4225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4991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F0B9D66F-5601-40B8-86B8-4B94AB7C2B0B}"/>
              </a:ext>
            </a:extLst>
          </p:cNvPr>
          <p:cNvSpPr/>
          <p:nvPr/>
        </p:nvSpPr>
        <p:spPr>
          <a:xfrm>
            <a:off x="83518" y="49875"/>
            <a:ext cx="4189224" cy="653685"/>
          </a:xfrm>
          <a:prstGeom prst="roundRect">
            <a:avLst/>
          </a:prstGeom>
          <a:solidFill>
            <a:srgbClr val="FFD3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B41947A2-8C4E-460E-A29C-30BD4B5DB041}"/>
              </a:ext>
            </a:extLst>
          </p:cNvPr>
          <p:cNvGrpSpPr/>
          <p:nvPr/>
        </p:nvGrpSpPr>
        <p:grpSpPr>
          <a:xfrm rot="19609551">
            <a:off x="11116066" y="-2415248"/>
            <a:ext cx="3136324" cy="8030311"/>
            <a:chOff x="9055676" y="0"/>
            <a:chExt cx="3136324" cy="6858000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EA5BD8AB-C5E3-48B8-8244-650D432A9D70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FA2DC627-8030-44BB-AF58-DA2E1D7FE52E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C7E7C356-12CC-418B-92DE-C3D776E2F383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0E126EC2-82B8-4C28-8457-E91069573314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3612BE79-8E59-4846-9676-1838738481B9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5" name="!!1">
            <a:extLst>
              <a:ext uri="{FF2B5EF4-FFF2-40B4-BE49-F238E27FC236}">
                <a16:creationId xmlns:a16="http://schemas.microsoft.com/office/drawing/2014/main" id="{4D3CFCA8-27ED-41FB-92A9-BA8CC0500364}"/>
              </a:ext>
            </a:extLst>
          </p:cNvPr>
          <p:cNvSpPr txBox="1"/>
          <p:nvPr/>
        </p:nvSpPr>
        <p:spPr>
          <a:xfrm>
            <a:off x="244204" y="107270"/>
            <a:ext cx="402853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b="1" dirty="0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b="1" dirty="0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800" b="1" dirty="0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endParaRPr lang="en-US" sz="2800" dirty="0">
              <a:solidFill>
                <a:srgbClr val="C55A11"/>
              </a:solidFill>
            </a:endParaRPr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4314" y="1214433"/>
            <a:ext cx="4449743" cy="4225146"/>
          </a:xfrm>
          <a:prstGeom prst="rect">
            <a:avLst/>
          </a:prstGeom>
        </p:spPr>
      </p:pic>
      <p:sp>
        <p:nvSpPr>
          <p:cNvPr id="19" name="Rectangle 13"/>
          <p:cNvSpPr>
            <a:spLocks noChangeArrowheads="1"/>
          </p:cNvSpPr>
          <p:nvPr/>
        </p:nvSpPr>
        <p:spPr bwMode="auto">
          <a:xfrm>
            <a:off x="274937" y="190364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47" name="Group 46"/>
          <p:cNvGrpSpPr/>
          <p:nvPr/>
        </p:nvGrpSpPr>
        <p:grpSpPr>
          <a:xfrm>
            <a:off x="122313" y="1385877"/>
            <a:ext cx="6253683" cy="1754326"/>
            <a:chOff x="122313" y="1385877"/>
            <a:chExt cx="6253683" cy="1754326"/>
          </a:xfrm>
        </p:grpSpPr>
        <p:sp>
          <p:nvSpPr>
            <p:cNvPr id="37" name="Rectangle 5">
              <a:extLst>
                <a:ext uri="{FF2B5EF4-FFF2-40B4-BE49-F238E27FC236}">
                  <a16:creationId xmlns:a16="http://schemas.microsoft.com/office/drawing/2014/main" id="{1E67329B-ACF6-76AE-6301-71657A354A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313" y="1385877"/>
              <a:ext cx="6253683" cy="1754326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lvl="0" algn="just" eaLnBrk="0" fontAlgn="base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vi-VN" altLang="en-US" sz="3600" dirty="0">
                  <a:solidFill>
                    <a:prstClr val="black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Các đỉnh của tam giác</a:t>
              </a:r>
              <a:r>
                <a:rPr lang="en-US" altLang="en-US" sz="3600" dirty="0">
                  <a:solidFill>
                    <a:prstClr val="black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vi-VN" altLang="en-US" sz="3600" dirty="0">
                  <a:solidFill>
                    <a:prstClr val="black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600" dirty="0">
                  <a:solidFill>
                    <a:prstClr val="black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vi-VN" altLang="en-US" sz="3600" dirty="0">
                  <a:solidFill>
                    <a:prstClr val="black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có thuộc đường tròn </a:t>
              </a:r>
              <a:r>
                <a:rPr lang="en-US" altLang="en-US" sz="3600" dirty="0">
                  <a:solidFill>
                    <a:prstClr val="black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   </a:t>
              </a:r>
              <a:r>
                <a:rPr lang="vi-VN" altLang="en-US" sz="3600" dirty="0">
                  <a:solidFill>
                    <a:prstClr val="black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.</a:t>
              </a:r>
              <a:endParaRPr kumimoji="0" lang="en-US" altLang="en-US" sz="3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41" name="Object 4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12863324"/>
                </p:ext>
              </p:extLst>
            </p:nvPr>
          </p:nvGraphicFramePr>
          <p:xfrm>
            <a:off x="3471633" y="2441481"/>
            <a:ext cx="596900" cy="546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596880" imgH="545760" progId="Equation.DSMT4">
                    <p:embed/>
                  </p:oleObj>
                </mc:Choice>
                <mc:Fallback>
                  <p:oleObj name="Equation" r:id="rId4" imgW="596880" imgH="54576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3471633" y="2441481"/>
                          <a:ext cx="596900" cy="5461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4" name="Object 4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55198605"/>
                </p:ext>
              </p:extLst>
            </p:nvPr>
          </p:nvGraphicFramePr>
          <p:xfrm>
            <a:off x="4933444" y="1723932"/>
            <a:ext cx="850900" cy="342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850680" imgH="342720" progId="Equation.DSMT4">
                    <p:embed/>
                  </p:oleObj>
                </mc:Choice>
                <mc:Fallback>
                  <p:oleObj name="Equation" r:id="rId6" imgW="850680" imgH="34272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4933444" y="1723932"/>
                          <a:ext cx="850900" cy="3429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8" name="Group 47"/>
          <p:cNvGrpSpPr/>
          <p:nvPr/>
        </p:nvGrpSpPr>
        <p:grpSpPr>
          <a:xfrm>
            <a:off x="181047" y="4612205"/>
            <a:ext cx="6253683" cy="1654748"/>
            <a:chOff x="181047" y="4612205"/>
            <a:chExt cx="6253683" cy="1654748"/>
          </a:xfrm>
        </p:grpSpPr>
        <p:sp>
          <p:nvSpPr>
            <p:cNvPr id="42" name="Rectangle 5">
              <a:extLst>
                <a:ext uri="{FF2B5EF4-FFF2-40B4-BE49-F238E27FC236}">
                  <a16:creationId xmlns:a16="http://schemas.microsoft.com/office/drawing/2014/main" id="{1E67329B-ACF6-76AE-6301-71657A354A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1047" y="4612205"/>
              <a:ext cx="6253683" cy="165474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lvl="0" algn="just" eaLnBrk="0" fontAlgn="base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36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Đường</a:t>
              </a:r>
              <a:r>
                <a:rPr lang="en-US" altLang="en-US" sz="36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6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tròn</a:t>
              </a:r>
              <a:r>
                <a:rPr lang="en-US" altLang="en-US" sz="36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</a:t>
              </a:r>
              <a:r>
                <a:rPr lang="en-US" altLang="en-US" sz="36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lang="en-US" altLang="en-US" sz="36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6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đường</a:t>
              </a:r>
              <a:r>
                <a:rPr lang="en-US" altLang="en-US" sz="36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6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tròn</a:t>
              </a:r>
              <a:endParaRPr lang="en-US" altLang="en-US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lvl="0" algn="just" eaLnBrk="0" fontAlgn="base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36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ngoại</a:t>
              </a:r>
              <a:r>
                <a:rPr lang="en-US" altLang="en-US" sz="36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6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tiếp</a:t>
              </a:r>
              <a:r>
                <a:rPr lang="en-US" altLang="en-US" sz="36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kumimoji="0" lang="en-US" altLang="en-US" sz="3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43" name="Object 4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6687832"/>
                </p:ext>
              </p:extLst>
            </p:nvPr>
          </p:nvGraphicFramePr>
          <p:xfrm>
            <a:off x="2608005" y="4867870"/>
            <a:ext cx="581025" cy="533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581080" imgH="533206" progId="Equation.DSMT4">
                    <p:embed/>
                  </p:oleObj>
                </mc:Choice>
                <mc:Fallback>
                  <p:oleObj name="Equation" r:id="rId4" imgW="581080" imgH="533206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2608005" y="4867870"/>
                          <a:ext cx="581025" cy="5334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5" name="Object 4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73948106"/>
                </p:ext>
              </p:extLst>
            </p:nvPr>
          </p:nvGraphicFramePr>
          <p:xfrm>
            <a:off x="2187320" y="5805797"/>
            <a:ext cx="1117600" cy="342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9" imgW="1117440" imgH="342720" progId="Equation.DSMT4">
                    <p:embed/>
                  </p:oleObj>
                </mc:Choice>
                <mc:Fallback>
                  <p:oleObj name="Equation" r:id="rId9" imgW="1117440" imgH="34272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2187320" y="5805797"/>
                          <a:ext cx="1117600" cy="3429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6" name="Down Arrow 45"/>
          <p:cNvSpPr/>
          <p:nvPr/>
        </p:nvSpPr>
        <p:spPr>
          <a:xfrm>
            <a:off x="2939143" y="3176662"/>
            <a:ext cx="365777" cy="128648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51398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F0B9D66F-5601-40B8-86B8-4B94AB7C2B0B}"/>
              </a:ext>
            </a:extLst>
          </p:cNvPr>
          <p:cNvSpPr/>
          <p:nvPr/>
        </p:nvSpPr>
        <p:spPr>
          <a:xfrm>
            <a:off x="83518" y="49875"/>
            <a:ext cx="4189224" cy="653685"/>
          </a:xfrm>
          <a:prstGeom prst="roundRect">
            <a:avLst/>
          </a:prstGeom>
          <a:solidFill>
            <a:srgbClr val="FFD3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B41947A2-8C4E-460E-A29C-30BD4B5DB041}"/>
              </a:ext>
            </a:extLst>
          </p:cNvPr>
          <p:cNvGrpSpPr/>
          <p:nvPr/>
        </p:nvGrpSpPr>
        <p:grpSpPr>
          <a:xfrm rot="19823548">
            <a:off x="10536959" y="-1322125"/>
            <a:ext cx="3136324" cy="6246373"/>
            <a:chOff x="9055676" y="0"/>
            <a:chExt cx="3136324" cy="6858000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EA5BD8AB-C5E3-48B8-8244-650D432A9D70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FA2DC627-8030-44BB-AF58-DA2E1D7FE52E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C7E7C356-12CC-418B-92DE-C3D776E2F383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0E126EC2-82B8-4C28-8457-E91069573314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3612BE79-8E59-4846-9676-1838738481B9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35" name="!!1">
            <a:extLst>
              <a:ext uri="{FF2B5EF4-FFF2-40B4-BE49-F238E27FC236}">
                <a16:creationId xmlns:a16="http://schemas.microsoft.com/office/drawing/2014/main" id="{4D3CFCA8-27ED-41FB-92A9-BA8CC0500364}"/>
              </a:ext>
            </a:extLst>
          </p:cNvPr>
          <p:cNvSpPr txBox="1"/>
          <p:nvPr/>
        </p:nvSpPr>
        <p:spPr>
          <a:xfrm>
            <a:off x="244204" y="107270"/>
            <a:ext cx="402853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55A1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HOẠT ĐỘNG MỞ ĐẦU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C55A1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AutoShape 3"/>
          <p:cNvSpPr>
            <a:spLocks noChangeArrowheads="1"/>
          </p:cNvSpPr>
          <p:nvPr/>
        </p:nvSpPr>
        <p:spPr bwMode="auto">
          <a:xfrm>
            <a:off x="613721" y="528099"/>
            <a:ext cx="9369819" cy="2818051"/>
          </a:xfrm>
          <a:prstGeom prst="cloudCallout">
            <a:avLst>
              <a:gd name="adj1" fmla="val -42727"/>
              <a:gd name="adj2" fmla="val 89875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2400" b="0" i="1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.VnTime" pitchFamily="34" charset="0"/>
              <a:ea typeface="+mn-ea"/>
              <a:cs typeface="+mn-cs"/>
            </a:endParaRPr>
          </a:p>
        </p:txBody>
      </p:sp>
      <p:sp>
        <p:nvSpPr>
          <p:cNvPr id="17" name="AutoShape 6"/>
          <p:cNvSpPr>
            <a:spLocks noChangeArrowheads="1"/>
          </p:cNvSpPr>
          <p:nvPr/>
        </p:nvSpPr>
        <p:spPr bwMode="auto">
          <a:xfrm>
            <a:off x="613722" y="3124200"/>
            <a:ext cx="533400" cy="685800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AutoShape 7"/>
          <p:cNvSpPr>
            <a:spLocks noChangeArrowheads="1"/>
          </p:cNvSpPr>
          <p:nvPr/>
        </p:nvSpPr>
        <p:spPr bwMode="auto">
          <a:xfrm>
            <a:off x="9303181" y="1740571"/>
            <a:ext cx="609600" cy="53340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AutoShape 9"/>
          <p:cNvSpPr>
            <a:spLocks noChangeArrowheads="1"/>
          </p:cNvSpPr>
          <p:nvPr/>
        </p:nvSpPr>
        <p:spPr bwMode="auto">
          <a:xfrm>
            <a:off x="1127125" y="1018140"/>
            <a:ext cx="609600" cy="53340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AutoShape 10"/>
          <p:cNvSpPr>
            <a:spLocks noChangeArrowheads="1"/>
          </p:cNvSpPr>
          <p:nvPr/>
        </p:nvSpPr>
        <p:spPr bwMode="auto">
          <a:xfrm>
            <a:off x="8458090" y="143154"/>
            <a:ext cx="609600" cy="53340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AutoShape 11"/>
          <p:cNvSpPr>
            <a:spLocks noChangeArrowheads="1"/>
          </p:cNvSpPr>
          <p:nvPr/>
        </p:nvSpPr>
        <p:spPr bwMode="auto">
          <a:xfrm>
            <a:off x="6532728" y="2309046"/>
            <a:ext cx="533400" cy="685800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4" name="Picture 52" descr="Boy Thinking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267200"/>
            <a:ext cx="1431925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" name="Text Box 5"/>
          <p:cNvSpPr txBox="1">
            <a:spLocks noChangeArrowheads="1"/>
          </p:cNvSpPr>
          <p:nvPr/>
        </p:nvSpPr>
        <p:spPr bwMode="auto">
          <a:xfrm>
            <a:off x="1948551" y="1137321"/>
            <a:ext cx="6629400" cy="17399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0" algn="ctr"/>
            <a:r>
              <a:rPr lang="vi-VN" sz="3600" i="1" dirty="0">
                <a:solidFill>
                  <a:prstClr val="black"/>
                </a:solidFill>
                <a:latin typeface="+mj-lt"/>
                <a:sym typeface="Symbol" pitchFamily="18" charset="2"/>
              </a:rPr>
              <a:t>Mỗi tam giác luôn xác định được một đường tròn ngoại tiếp nó đúng hay sai? </a:t>
            </a:r>
            <a:endParaRPr kumimoji="0" lang="en-US" sz="36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18671" y="2937621"/>
            <a:ext cx="3109292" cy="3103403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844110" y="5562600"/>
            <a:ext cx="5743880" cy="107721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nl-NL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Mỗi tam giác luôn xác định được</a:t>
            </a:r>
          </a:p>
          <a:p>
            <a:r>
              <a:rPr lang="nl-NL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một đường tròn ngoại tiếp nó.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5818483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1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1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1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1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1" grpId="0" animBg="1"/>
      <p:bldP spid="22" grpId="0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757556">
            <a:off x="-1052601" y="4821382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40" name="Rectangle: Rounded Corners 39">
              <a:extLst>
                <a:ext uri="{FF2B5EF4-FFF2-40B4-BE49-F238E27FC236}">
                  <a16:creationId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2" name="Hộp Văn bản 1">
            <a:extLst>
              <a:ext uri="{FF2B5EF4-FFF2-40B4-BE49-F238E27FC236}">
                <a16:creationId xmlns:a16="http://schemas.microsoft.com/office/drawing/2014/main" id="{DF76D2BD-4504-80E5-7176-A5B6CF63480B}"/>
              </a:ext>
            </a:extLst>
          </p:cNvPr>
          <p:cNvSpPr txBox="1"/>
          <p:nvPr/>
        </p:nvSpPr>
        <p:spPr>
          <a:xfrm>
            <a:off x="1313590" y="21932"/>
            <a:ext cx="98002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GB" sz="3600" b="1" dirty="0">
                <a:solidFill>
                  <a:srgbClr val="FF0000"/>
                </a:solidFill>
                <a:latin typeface="Times New Roman" panose="02020603050405020304" pitchFamily="18" charset="0"/>
                <a:ea typeface="思源黑体 Medium"/>
                <a:cs typeface="Times New Roman" panose="02020603050405020304" pitchFamily="18" charset="0"/>
                <a:sym typeface="Special Elite"/>
              </a:rPr>
              <a:t>§1. </a:t>
            </a:r>
            <a:r>
              <a:rPr lang="nl-NL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ĐƯỜNG TRÒN NGOẠI TIẾP TAM GIÁC, ĐƯỜNG TRÒN NỘI TIẾP TAM GIÁC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E250EC2E-D5E8-A11E-FE33-A8963256E84A}"/>
              </a:ext>
            </a:extLst>
          </p:cNvPr>
          <p:cNvSpPr txBox="1"/>
          <p:nvPr/>
        </p:nvSpPr>
        <p:spPr>
          <a:xfrm>
            <a:off x="558809" y="1400439"/>
            <a:ext cx="9611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>
                <a:solidFill>
                  <a:srgbClr val="AF519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</a:t>
            </a:r>
            <a:r>
              <a:rPr lang="en-US" sz="2800" b="1" dirty="0">
                <a:solidFill>
                  <a:srgbClr val="AF519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>
                <a:solidFill>
                  <a:srgbClr val="AF519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 TRÒN NGOẠI TIẾP TAM GIÁC</a:t>
            </a:r>
            <a:endParaRPr lang="en-US" sz="2800" b="1" dirty="0">
              <a:solidFill>
                <a:srgbClr val="AF519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Hộp Văn bản 17">
            <a:extLst>
              <a:ext uri="{FF2B5EF4-FFF2-40B4-BE49-F238E27FC236}">
                <a16:creationId xmlns:a16="http://schemas.microsoft.com/office/drawing/2014/main" id="{225AE2A5-5738-3580-5C7C-161964F9AC15}"/>
              </a:ext>
            </a:extLst>
          </p:cNvPr>
          <p:cNvSpPr txBox="1"/>
          <p:nvPr/>
        </p:nvSpPr>
        <p:spPr>
          <a:xfrm>
            <a:off x="558809" y="1950238"/>
            <a:ext cx="74120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4112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200" b="1" dirty="0" err="1">
                <a:solidFill>
                  <a:srgbClr val="4112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3200" b="1" dirty="0">
                <a:solidFill>
                  <a:srgbClr val="4112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4112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endParaRPr lang="en-US" sz="3200" b="1" dirty="0">
              <a:solidFill>
                <a:srgbClr val="4112E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01743" y="1868959"/>
            <a:ext cx="3915590" cy="3717954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982276" y="2636689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</a:pPr>
            <a:r>
              <a:rPr lang="nl-NL" sz="32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 tròn đi qua ba đỉnh của tam giác được gọi là đường tròn ngoại tiếp tam giác đó.</a:t>
            </a:r>
            <a:endParaRPr lang="en-US" sz="3200" b="1" dirty="0">
              <a:solidFill>
                <a:schemeClr val="accent2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1078101" y="4478796"/>
            <a:ext cx="6423641" cy="1583788"/>
            <a:chOff x="1078101" y="4478796"/>
            <a:chExt cx="6423641" cy="1583788"/>
          </a:xfrm>
        </p:grpSpPr>
        <p:sp>
          <p:nvSpPr>
            <p:cNvPr id="24" name="Rectangle 23"/>
            <p:cNvSpPr/>
            <p:nvPr/>
          </p:nvSpPr>
          <p:spPr>
            <a:xfrm>
              <a:off x="1078101" y="4478796"/>
              <a:ext cx="6423641" cy="15696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spcAft>
                  <a:spcPts val="0"/>
                </a:spcAft>
              </a:pPr>
              <a:r>
                <a:rPr lang="vi-VN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Chú ý: </a:t>
              </a:r>
              <a:r>
                <a:rPr lang="vi-VN" sz="32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Khi đường tròn </a:t>
              </a:r>
              <a:r>
                <a:rPr lang="en-US" sz="32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vi-VN" sz="32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  </a:t>
              </a:r>
              <a:r>
                <a:rPr lang="vi-VN" sz="32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ngoại tiếp tam giác</a:t>
              </a:r>
              <a:r>
                <a:rPr lang="en-US" sz="32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        </a:t>
              </a:r>
              <a:r>
                <a:rPr lang="vi-VN" sz="32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, ta nói tam giác</a:t>
              </a:r>
              <a:endPara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just">
                <a:spcAft>
                  <a:spcPts val="0"/>
                </a:spcAft>
              </a:pPr>
              <a:r>
                <a:rPr lang="vi-VN" sz="32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nội tiếp đường tròn</a:t>
              </a:r>
              <a:endPara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graphicFrame>
          <p:nvGraphicFramePr>
            <p:cNvPr id="25" name="Object 2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94841852"/>
                </p:ext>
              </p:extLst>
            </p:nvPr>
          </p:nvGraphicFramePr>
          <p:xfrm>
            <a:off x="2616062" y="5092176"/>
            <a:ext cx="850900" cy="342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850680" imgH="342720" progId="Equation.DSMT4">
                    <p:embed/>
                  </p:oleObj>
                </mc:Choice>
                <mc:Fallback>
                  <p:oleObj name="Equation" r:id="rId4" imgW="850680" imgH="342720" progId="Equation.DSMT4">
                    <p:embed/>
                    <p:pic>
                      <p:nvPicPr>
                        <p:cNvPr id="12" name="Object 11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2616062" y="5092176"/>
                          <a:ext cx="850900" cy="3429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6" name="Object 2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24252461"/>
                </p:ext>
              </p:extLst>
            </p:nvPr>
          </p:nvGraphicFramePr>
          <p:xfrm>
            <a:off x="6213698" y="5101701"/>
            <a:ext cx="838200" cy="3333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838356" imgH="333201" progId="Equation.DSMT4">
                    <p:embed/>
                  </p:oleObj>
                </mc:Choice>
                <mc:Fallback>
                  <p:oleObj name="Equation" r:id="rId4" imgW="838356" imgH="333201" progId="Equation.DSMT4">
                    <p:embed/>
                    <p:pic>
                      <p:nvPicPr>
                        <p:cNvPr id="13" name="Object 12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6213698" y="5101701"/>
                          <a:ext cx="838200" cy="33337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27523219"/>
                </p:ext>
              </p:extLst>
            </p:nvPr>
          </p:nvGraphicFramePr>
          <p:xfrm>
            <a:off x="4515290" y="5516484"/>
            <a:ext cx="596900" cy="546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596880" imgH="545760" progId="Equation.DSMT4">
                    <p:embed/>
                  </p:oleObj>
                </mc:Choice>
                <mc:Fallback>
                  <p:oleObj name="Equation" r:id="rId7" imgW="596880" imgH="54576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4515290" y="5516484"/>
                          <a:ext cx="596900" cy="5461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" name="Object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97322282"/>
                </p:ext>
              </p:extLst>
            </p:nvPr>
          </p:nvGraphicFramePr>
          <p:xfrm>
            <a:off x="5137438" y="4544468"/>
            <a:ext cx="590550" cy="533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590344" imgH="533206" progId="Equation.DSMT4">
                    <p:embed/>
                  </p:oleObj>
                </mc:Choice>
                <mc:Fallback>
                  <p:oleObj name="Equation" r:id="rId7" imgW="590344" imgH="533206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5137438" y="4544468"/>
                          <a:ext cx="590550" cy="5334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31" name="!!3">
            <a:extLst>
              <a:ext uri="{FF2B5EF4-FFF2-40B4-BE49-F238E27FC236}">
                <a16:creationId xmlns:a16="http://schemas.microsoft.com/office/drawing/2014/main" id="{83F1A94D-48D5-4D73-BDAA-9118478F5E6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-66786" y="21932"/>
            <a:ext cx="1429111" cy="12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899121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8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757556">
            <a:off x="-4548423" y="5727206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40" name="Rectangle: Rounded Corners 39">
              <a:extLst>
                <a:ext uri="{FF2B5EF4-FFF2-40B4-BE49-F238E27FC236}">
                  <a16:creationId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18" name="Hộp Văn bản 17">
            <a:extLst>
              <a:ext uri="{FF2B5EF4-FFF2-40B4-BE49-F238E27FC236}">
                <a16:creationId xmlns:a16="http://schemas.microsoft.com/office/drawing/2014/main" id="{225AE2A5-5738-3580-5C7C-161964F9AC15}"/>
              </a:ext>
            </a:extLst>
          </p:cNvPr>
          <p:cNvSpPr txBox="1"/>
          <p:nvPr/>
        </p:nvSpPr>
        <p:spPr>
          <a:xfrm>
            <a:off x="353401" y="200479"/>
            <a:ext cx="23760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3297" y="736631"/>
            <a:ext cx="4152847" cy="373861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46762" y="775399"/>
            <a:ext cx="3310506" cy="3651221"/>
          </a:xfrm>
          <a:prstGeom prst="rect">
            <a:avLst/>
          </a:prstGeom>
        </p:spPr>
      </p:pic>
      <p:cxnSp>
        <p:nvCxnSpPr>
          <p:cNvPr id="38" name="Straight Connector 37"/>
          <p:cNvCxnSpPr/>
          <p:nvPr/>
        </p:nvCxnSpPr>
        <p:spPr>
          <a:xfrm flipH="1" flipV="1">
            <a:off x="5599146" y="915880"/>
            <a:ext cx="49187" cy="563656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9609203" y="9013371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" name="Group 50"/>
          <p:cNvGrpSpPr/>
          <p:nvPr/>
        </p:nvGrpSpPr>
        <p:grpSpPr>
          <a:xfrm>
            <a:off x="610220" y="4557308"/>
            <a:ext cx="4547048" cy="1569660"/>
            <a:chOff x="610220" y="4557308"/>
            <a:chExt cx="4547048" cy="1569660"/>
          </a:xfrm>
        </p:grpSpPr>
        <p:sp>
          <p:nvSpPr>
            <p:cNvPr id="36" name="Rectangle 35"/>
            <p:cNvSpPr/>
            <p:nvPr/>
          </p:nvSpPr>
          <p:spPr>
            <a:xfrm>
              <a:off x="610220" y="4557308"/>
              <a:ext cx="4547048" cy="15696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spcAft>
                  <a:spcPts val="0"/>
                </a:spcAft>
              </a:pPr>
              <a:r>
                <a:rPr lang="en-US" sz="32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Đ</a:t>
              </a:r>
              <a:r>
                <a:rPr lang="vi-VN" sz="32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ường tròn   ngoại tiếp tam giác   </a:t>
              </a:r>
              <a:r>
                <a:rPr lang="en-US" sz="32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   </a:t>
              </a:r>
              <a:r>
                <a:rPr lang="vi-VN" sz="32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vì nó đi qua ba đỉnh của tam giác  </a:t>
              </a:r>
              <a:endPara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graphicFrame>
          <p:nvGraphicFramePr>
            <p:cNvPr id="47" name="Object 4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9081789"/>
                </p:ext>
              </p:extLst>
            </p:nvPr>
          </p:nvGraphicFramePr>
          <p:xfrm>
            <a:off x="2117076" y="5171423"/>
            <a:ext cx="889896" cy="35861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850680" imgH="342720" progId="Equation.DSMT4">
                    <p:embed/>
                  </p:oleObj>
                </mc:Choice>
                <mc:Fallback>
                  <p:oleObj name="Equation" r:id="rId5" imgW="850680" imgH="34272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2117076" y="5171423"/>
                          <a:ext cx="889896" cy="35861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9" name="Object 4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59651378"/>
                </p:ext>
              </p:extLst>
            </p:nvPr>
          </p:nvGraphicFramePr>
          <p:xfrm>
            <a:off x="2729476" y="4585594"/>
            <a:ext cx="596900" cy="546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596880" imgH="545760" progId="Equation.DSMT4">
                    <p:embed/>
                  </p:oleObj>
                </mc:Choice>
                <mc:Fallback>
                  <p:oleObj name="Equation" r:id="rId7" imgW="596880" imgH="54576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2729476" y="4585594"/>
                          <a:ext cx="596900" cy="5461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2" name="Group 51"/>
          <p:cNvGrpSpPr/>
          <p:nvPr/>
        </p:nvGrpSpPr>
        <p:grpSpPr>
          <a:xfrm>
            <a:off x="6253295" y="4557308"/>
            <a:ext cx="4755509" cy="1384995"/>
            <a:chOff x="6253295" y="4557308"/>
            <a:chExt cx="4755509" cy="1384995"/>
          </a:xfrm>
        </p:grpSpPr>
        <p:sp>
          <p:nvSpPr>
            <p:cNvPr id="37" name="Rectangle 36"/>
            <p:cNvSpPr/>
            <p:nvPr/>
          </p:nvSpPr>
          <p:spPr>
            <a:xfrm>
              <a:off x="6253295" y="4557308"/>
              <a:ext cx="4755509" cy="13849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spcAft>
                  <a:spcPts val="0"/>
                </a:spcAft>
              </a:pPr>
              <a:r>
                <a:rPr lang="en-US" sz="28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Đ</a:t>
              </a:r>
              <a:r>
                <a:rPr lang="vi-VN" sz="28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ường tròn</a:t>
              </a:r>
              <a:r>
                <a:rPr lang="en-US" sz="28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    </a:t>
              </a:r>
              <a:r>
                <a:rPr lang="vi-VN" sz="28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không ngoại tiếp tam giác</a:t>
              </a:r>
              <a:r>
                <a:rPr lang="en-US" sz="28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vi-VN" sz="28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n-US" sz="28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   </a:t>
              </a:r>
              <a:r>
                <a:rPr lang="vi-VN" sz="28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vì nó không đi qua ba đỉnh của tam giác  </a:t>
              </a:r>
              <a:endPara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graphicFrame>
          <p:nvGraphicFramePr>
            <p:cNvPr id="48" name="Object 4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25129802"/>
                </p:ext>
              </p:extLst>
            </p:nvPr>
          </p:nvGraphicFramePr>
          <p:xfrm>
            <a:off x="7698953" y="5094070"/>
            <a:ext cx="876300" cy="342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876253" imgH="342926" progId="Equation.DSMT4">
                    <p:embed/>
                  </p:oleObj>
                </mc:Choice>
                <mc:Fallback>
                  <p:oleObj name="Equation" r:id="rId5" imgW="876253" imgH="342926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7698953" y="5094070"/>
                          <a:ext cx="876300" cy="3429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0" name="Object 4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10374673"/>
                </p:ext>
              </p:extLst>
            </p:nvPr>
          </p:nvGraphicFramePr>
          <p:xfrm>
            <a:off x="8025555" y="4617774"/>
            <a:ext cx="445012" cy="41583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581080" imgH="542932" progId="Equation.DSMT4">
                    <p:embed/>
                  </p:oleObj>
                </mc:Choice>
                <mc:Fallback>
                  <p:oleObj name="Equation" r:id="rId7" imgW="581080" imgH="542932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8025555" y="4617774"/>
                          <a:ext cx="445012" cy="415831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3415422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40" name="Rectangle: Rounded Corners 39">
              <a:extLst>
                <a:ext uri="{FF2B5EF4-FFF2-40B4-BE49-F238E27FC236}">
                  <a16:creationId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HOẠT ĐỘNG HÌNH THÀNH KIẾN THỨC</a:t>
              </a: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Hộp Văn bản 1">
            <a:extLst>
              <a:ext uri="{FF2B5EF4-FFF2-40B4-BE49-F238E27FC236}">
                <a16:creationId xmlns:a16="http://schemas.microsoft.com/office/drawing/2014/main" id="{DF76D2BD-4504-80E5-7176-A5B6CF63480B}"/>
              </a:ext>
            </a:extLst>
          </p:cNvPr>
          <p:cNvSpPr txBox="1"/>
          <p:nvPr/>
        </p:nvSpPr>
        <p:spPr>
          <a:xfrm>
            <a:off x="1534498" y="4727"/>
            <a:ext cx="98002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GB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思源黑体 Medium"/>
                <a:cs typeface="Times New Roman" panose="02020603050405020304" pitchFamily="18" charset="0"/>
                <a:sym typeface="Special Elite"/>
              </a:rPr>
              <a:t>§1. </a:t>
            </a:r>
            <a:r>
              <a:rPr kumimoji="0" lang="nl-NL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ĐƯỜNG TRÒN NGOẠI TIẾP TAM GIÁC, ĐƯỜNG TRÒN NỘI TIẾP TAM GIÁC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E250EC2E-D5E8-A11E-FE33-A8963256E84A}"/>
              </a:ext>
            </a:extLst>
          </p:cNvPr>
          <p:cNvSpPr txBox="1"/>
          <p:nvPr/>
        </p:nvSpPr>
        <p:spPr>
          <a:xfrm>
            <a:off x="558809" y="1400439"/>
            <a:ext cx="9611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1200" cap="none" spc="0" normalizeH="0" baseline="0" noProof="0" dirty="0">
                <a:ln>
                  <a:noFill/>
                </a:ln>
                <a:solidFill>
                  <a:srgbClr val="AF519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I.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AF519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vi-VN" sz="2800" b="1" i="0" u="none" strike="noStrike" kern="1200" cap="none" spc="0" normalizeH="0" baseline="0" noProof="0" dirty="0">
                <a:ln>
                  <a:noFill/>
                </a:ln>
                <a:solidFill>
                  <a:srgbClr val="AF519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ĐƯỜNG TRÒN NGOẠI TIẾP TAM GIÁC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AF519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8" name="Hộp Văn bản 17">
            <a:extLst>
              <a:ext uri="{FF2B5EF4-FFF2-40B4-BE49-F238E27FC236}">
                <a16:creationId xmlns:a16="http://schemas.microsoft.com/office/drawing/2014/main" id="{225AE2A5-5738-3580-5C7C-161964F9AC15}"/>
              </a:ext>
            </a:extLst>
          </p:cNvPr>
          <p:cNvSpPr txBox="1"/>
          <p:nvPr/>
        </p:nvSpPr>
        <p:spPr>
          <a:xfrm>
            <a:off x="558809" y="1950238"/>
            <a:ext cx="74120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4112E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1.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4112E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Định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4112E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4112E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nghĩa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4112E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3" name="Hộp Văn bản 17">
            <a:extLst>
              <a:ext uri="{FF2B5EF4-FFF2-40B4-BE49-F238E27FC236}">
                <a16:creationId xmlns:a16="http://schemas.microsoft.com/office/drawing/2014/main" id="{225AE2A5-5738-3580-5C7C-161964F9AC15}"/>
              </a:ext>
            </a:extLst>
          </p:cNvPr>
          <p:cNvSpPr txBox="1"/>
          <p:nvPr/>
        </p:nvSpPr>
        <p:spPr>
          <a:xfrm>
            <a:off x="588511" y="2589155"/>
            <a:ext cx="107831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4112E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</a:t>
            </a:r>
            <a:r>
              <a:rPr lang="vi-VN" sz="3200" b="1" dirty="0">
                <a:solidFill>
                  <a:srgbClr val="4112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Xác định tâm và bán kính đường tròn ngoại tiếp tam giác.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4112E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7" name="Hộp Văn bản 17">
            <a:extLst>
              <a:ext uri="{FF2B5EF4-FFF2-40B4-BE49-F238E27FC236}">
                <a16:creationId xmlns:a16="http://schemas.microsoft.com/office/drawing/2014/main" id="{225AE2A5-5738-3580-5C7C-161964F9AC15}"/>
              </a:ext>
            </a:extLst>
          </p:cNvPr>
          <p:cNvSpPr txBox="1"/>
          <p:nvPr/>
        </p:nvSpPr>
        <p:spPr>
          <a:xfrm>
            <a:off x="581720" y="3088423"/>
            <a:ext cx="1067463" cy="5847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HĐ2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6138" y="3041929"/>
            <a:ext cx="3215932" cy="3375812"/>
          </a:xfrm>
          <a:prstGeom prst="rect">
            <a:avLst/>
          </a:prstGeom>
        </p:spPr>
      </p:pic>
      <p:grpSp>
        <p:nvGrpSpPr>
          <p:cNvPr id="49" name="Group 48"/>
          <p:cNvGrpSpPr/>
          <p:nvPr/>
        </p:nvGrpSpPr>
        <p:grpSpPr>
          <a:xfrm>
            <a:off x="1810691" y="3154424"/>
            <a:ext cx="5982092" cy="2800769"/>
            <a:chOff x="1283750" y="3107930"/>
            <a:chExt cx="5982092" cy="2800769"/>
          </a:xfrm>
        </p:grpSpPr>
        <p:grpSp>
          <p:nvGrpSpPr>
            <p:cNvPr id="48" name="Group 47"/>
            <p:cNvGrpSpPr/>
            <p:nvPr/>
          </p:nvGrpSpPr>
          <p:grpSpPr>
            <a:xfrm>
              <a:off x="1283750" y="3107930"/>
              <a:ext cx="5133091" cy="830997"/>
              <a:chOff x="1283750" y="3107930"/>
              <a:chExt cx="5133091" cy="830997"/>
            </a:xfrm>
          </p:grpSpPr>
          <p:sp>
            <p:nvSpPr>
              <p:cNvPr id="28" name="Hộp Văn bản 17">
                <a:extLst>
                  <a:ext uri="{FF2B5EF4-FFF2-40B4-BE49-F238E27FC236}">
                    <a16:creationId xmlns:a16="http://schemas.microsoft.com/office/drawing/2014/main" id="{225AE2A5-5738-3580-5C7C-161964F9AC15}"/>
                  </a:ext>
                </a:extLst>
              </p:cNvPr>
              <p:cNvSpPr txBox="1"/>
              <p:nvPr/>
            </p:nvSpPr>
            <p:spPr>
              <a:xfrm>
                <a:off x="1283750" y="3107930"/>
                <a:ext cx="5133091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vi-V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Cho tam giác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vi-V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</a:t>
                </a:r>
                <a:r>
                  <a:rPr lang="vi-V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vi-V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là giao điểm ba đường trung trực ( Hình 5 ).</a:t>
                </a:r>
                <a:endParaRPr kumimoji="0" lang="en-US" sz="240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aphicFrame>
            <p:nvGraphicFramePr>
              <p:cNvPr id="13" name="Object 12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790586200"/>
                  </p:ext>
                </p:extLst>
              </p:nvPr>
            </p:nvGraphicFramePr>
            <p:xfrm>
              <a:off x="3051154" y="3204148"/>
              <a:ext cx="660400" cy="2794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4" imgW="660240" imgH="279360" progId="Equation.DSMT4">
                      <p:embed/>
                    </p:oleObj>
                  </mc:Choice>
                  <mc:Fallback>
                    <p:oleObj name="Equation" r:id="rId4" imgW="660240" imgH="27936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5"/>
                          <a:stretch>
                            <a:fillRect/>
                          </a:stretch>
                        </p:blipFill>
                        <p:spPr>
                          <a:xfrm>
                            <a:off x="3051154" y="3204148"/>
                            <a:ext cx="660400" cy="27940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4" name="Object 13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936302430"/>
                  </p:ext>
                </p:extLst>
              </p:nvPr>
            </p:nvGraphicFramePr>
            <p:xfrm>
              <a:off x="4137818" y="3181634"/>
              <a:ext cx="254000" cy="2794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6" imgW="253800" imgH="279360" progId="Equation.DSMT4">
                      <p:embed/>
                    </p:oleObj>
                  </mc:Choice>
                  <mc:Fallback>
                    <p:oleObj name="Equation" r:id="rId6" imgW="253800" imgH="27936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7"/>
                          <a:stretch>
                            <a:fillRect/>
                          </a:stretch>
                        </p:blipFill>
                        <p:spPr>
                          <a:xfrm>
                            <a:off x="4137818" y="3181634"/>
                            <a:ext cx="254000" cy="27940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44" name="Group 43"/>
            <p:cNvGrpSpPr/>
            <p:nvPr/>
          </p:nvGrpSpPr>
          <p:grpSpPr>
            <a:xfrm>
              <a:off x="1825272" y="3851800"/>
              <a:ext cx="5133091" cy="830997"/>
              <a:chOff x="1825272" y="3851800"/>
              <a:chExt cx="5133091" cy="830997"/>
            </a:xfrm>
          </p:grpSpPr>
          <p:sp>
            <p:nvSpPr>
              <p:cNvPr id="31" name="Hộp Văn bản 17">
                <a:extLst>
                  <a:ext uri="{FF2B5EF4-FFF2-40B4-BE49-F238E27FC236}">
                    <a16:creationId xmlns:a16="http://schemas.microsoft.com/office/drawing/2014/main" id="{225AE2A5-5738-3580-5C7C-161964F9AC15}"/>
                  </a:ext>
                </a:extLst>
              </p:cNvPr>
              <p:cNvSpPr txBox="1"/>
              <p:nvPr/>
            </p:nvSpPr>
            <p:spPr>
              <a:xfrm>
                <a:off x="1825272" y="3851800"/>
                <a:ext cx="5133091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vi-V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vi-V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 đoạn thẳng 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</a:t>
                </a:r>
                <a:r>
                  <a:rPr lang="vi-V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 bằng nhau hay không?</a:t>
                </a:r>
                <a:endParaRPr kumimoji="0" lang="en-US" sz="240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aphicFrame>
            <p:nvGraphicFramePr>
              <p:cNvPr id="15" name="Object 14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418236229"/>
                  </p:ext>
                </p:extLst>
              </p:nvPr>
            </p:nvGraphicFramePr>
            <p:xfrm>
              <a:off x="4137818" y="3953140"/>
              <a:ext cx="1473200" cy="3302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8" imgW="1473120" imgH="330120" progId="Equation.DSMT4">
                      <p:embed/>
                    </p:oleObj>
                  </mc:Choice>
                  <mc:Fallback>
                    <p:oleObj name="Equation" r:id="rId8" imgW="1473120" imgH="33012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9"/>
                          <a:stretch>
                            <a:fillRect/>
                          </a:stretch>
                        </p:blipFill>
                        <p:spPr>
                          <a:xfrm>
                            <a:off x="4137818" y="3953140"/>
                            <a:ext cx="1473200" cy="33020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47" name="Group 46"/>
            <p:cNvGrpSpPr/>
            <p:nvPr/>
          </p:nvGrpSpPr>
          <p:grpSpPr>
            <a:xfrm>
              <a:off x="1888398" y="4708370"/>
              <a:ext cx="5377444" cy="1200329"/>
              <a:chOff x="1888398" y="4708370"/>
              <a:chExt cx="5377444" cy="1200329"/>
            </a:xfrm>
          </p:grpSpPr>
          <p:sp>
            <p:nvSpPr>
              <p:cNvPr id="33" name="Hộp Văn bản 17">
                <a:extLst>
                  <a:ext uri="{FF2B5EF4-FFF2-40B4-BE49-F238E27FC236}">
                    <a16:creationId xmlns:a16="http://schemas.microsoft.com/office/drawing/2014/main" id="{225AE2A5-5738-3580-5C7C-161964F9AC15}"/>
                  </a:ext>
                </a:extLst>
              </p:cNvPr>
              <p:cNvSpPr txBox="1"/>
              <p:nvPr/>
            </p:nvSpPr>
            <p:spPr>
              <a:xfrm>
                <a:off x="1888398" y="4708370"/>
                <a:ext cx="5377444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vi-V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vi-V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Đặt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vi-V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</a:t>
                </a:r>
                <a:r>
                  <a:rPr lang="vi-V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. Đường tròn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</a:t>
                </a:r>
                <a:r>
                  <a:rPr lang="vi-V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có phải là đường tròn ngoại tiếp tam giác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</a:t>
                </a:r>
                <a:r>
                  <a:rPr lang="vi-V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không? Vì sao?</a:t>
                </a:r>
                <a:endParaRPr kumimoji="0" lang="en-US" sz="240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aphicFrame>
            <p:nvGraphicFramePr>
              <p:cNvPr id="42" name="Object 41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715903033"/>
                  </p:ext>
                </p:extLst>
              </p:nvPr>
            </p:nvGraphicFramePr>
            <p:xfrm>
              <a:off x="2805387" y="4794163"/>
              <a:ext cx="990600" cy="2794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10" imgW="990360" imgH="279360" progId="Equation.DSMT4">
                      <p:embed/>
                    </p:oleObj>
                  </mc:Choice>
                  <mc:Fallback>
                    <p:oleObj name="Equation" r:id="rId10" imgW="990360" imgH="27936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11"/>
                          <a:stretch>
                            <a:fillRect/>
                          </a:stretch>
                        </p:blipFill>
                        <p:spPr>
                          <a:xfrm>
                            <a:off x="2805387" y="4794163"/>
                            <a:ext cx="990600" cy="27940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3" name="Object 42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703759561"/>
                  </p:ext>
                </p:extLst>
              </p:nvPr>
            </p:nvGraphicFramePr>
            <p:xfrm>
              <a:off x="5420913" y="4729835"/>
              <a:ext cx="774700" cy="4318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12" imgW="774360" imgH="431640" progId="Equation.DSMT4">
                      <p:embed/>
                    </p:oleObj>
                  </mc:Choice>
                  <mc:Fallback>
                    <p:oleObj name="Equation" r:id="rId12" imgW="774360" imgH="43164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13"/>
                          <a:stretch>
                            <a:fillRect/>
                          </a:stretch>
                        </p:blipFill>
                        <p:spPr>
                          <a:xfrm>
                            <a:off x="5420913" y="4729835"/>
                            <a:ext cx="774700" cy="43180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6" name="Object 45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638399293"/>
                  </p:ext>
                </p:extLst>
              </p:nvPr>
            </p:nvGraphicFramePr>
            <p:xfrm>
              <a:off x="6088228" y="5193081"/>
              <a:ext cx="657225" cy="27622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4" imgW="657295" imgH="276117" progId="Equation.DSMT4">
                      <p:embed/>
                    </p:oleObj>
                  </mc:Choice>
                  <mc:Fallback>
                    <p:oleObj name="Equation" r:id="rId4" imgW="657295" imgH="276117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14"/>
                          <a:stretch>
                            <a:fillRect/>
                          </a:stretch>
                        </p:blipFill>
                        <p:spPr>
                          <a:xfrm>
                            <a:off x="6088228" y="5193081"/>
                            <a:ext cx="657225" cy="276225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pic>
        <p:nvPicPr>
          <p:cNvPr id="54" name="Picture 4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rcRect/>
          <a:stretch>
            <a:fillRect/>
          </a:stretch>
        </p:blipFill>
        <p:spPr>
          <a:xfrm rot="5400000">
            <a:off x="14686525" y="951081"/>
            <a:ext cx="2532661" cy="1929575"/>
          </a:xfrm>
          <a:prstGeom prst="rect">
            <a:avLst/>
          </a:prstGeom>
        </p:spPr>
      </p:pic>
      <p:grpSp>
        <p:nvGrpSpPr>
          <p:cNvPr id="55" name="Group 54">
            <a:extLst>
              <a:ext uri="{FF2B5EF4-FFF2-40B4-BE49-F238E27FC236}">
                <a16:creationId xmlns:a16="http://schemas.microsoft.com/office/drawing/2014/main" id="{798183C5-60CC-476A-9D02-77A91AC0CC7F}"/>
              </a:ext>
            </a:extLst>
          </p:cNvPr>
          <p:cNvGrpSpPr/>
          <p:nvPr/>
        </p:nvGrpSpPr>
        <p:grpSpPr>
          <a:xfrm>
            <a:off x="12796690" y="-50165"/>
            <a:ext cx="3414911" cy="3876732"/>
            <a:chOff x="1153627" y="2784661"/>
            <a:chExt cx="2733846" cy="3103562"/>
          </a:xfrm>
        </p:grpSpPr>
        <p:pic>
          <p:nvPicPr>
            <p:cNvPr id="56" name="Picture 55" descr="Background pattern&#10;&#10;Description automatically generated">
              <a:extLst>
                <a:ext uri="{FF2B5EF4-FFF2-40B4-BE49-F238E27FC236}">
                  <a16:creationId xmlns:a16="http://schemas.microsoft.com/office/drawing/2014/main" id="{80C300F2-FC80-4119-AF3A-7BB97FE99A2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18"/>
                </a:ext>
              </a:extLst>
            </a:blip>
            <a:srcRect l="20349" r="20345" b="-4"/>
            <a:stretch/>
          </p:blipFill>
          <p:spPr>
            <a:xfrm>
              <a:off x="1153627" y="2784661"/>
              <a:ext cx="2733846" cy="3103562"/>
            </a:xfrm>
            <a:custGeom>
              <a:avLst/>
              <a:gdLst/>
              <a:ahLst/>
              <a:cxnLst/>
              <a:rect l="l" t="t" r="r" b="b"/>
              <a:pathLst>
                <a:path w="2590737" h="2926956">
                  <a:moveTo>
                    <a:pt x="1463478" y="0"/>
                  </a:moveTo>
                  <a:cubicBezTo>
                    <a:pt x="1867606" y="0"/>
                    <a:pt x="2233476" y="163805"/>
                    <a:pt x="2498313" y="428643"/>
                  </a:cubicBezTo>
                  <a:lnTo>
                    <a:pt x="2501029" y="431631"/>
                  </a:lnTo>
                  <a:lnTo>
                    <a:pt x="2445696" y="582811"/>
                  </a:lnTo>
                  <a:cubicBezTo>
                    <a:pt x="2374039" y="813196"/>
                    <a:pt x="2335437" y="1058145"/>
                    <a:pt x="2335437" y="1312109"/>
                  </a:cubicBezTo>
                  <a:cubicBezTo>
                    <a:pt x="2335437" y="1650728"/>
                    <a:pt x="2404063" y="1973319"/>
                    <a:pt x="2528166" y="2266732"/>
                  </a:cubicBezTo>
                  <a:lnTo>
                    <a:pt x="2590737" y="2396622"/>
                  </a:lnTo>
                  <a:lnTo>
                    <a:pt x="2498313" y="2498313"/>
                  </a:lnTo>
                  <a:cubicBezTo>
                    <a:pt x="2233476" y="2763151"/>
                    <a:pt x="1867606" y="2926956"/>
                    <a:pt x="1463478" y="2926956"/>
                  </a:cubicBezTo>
                  <a:cubicBezTo>
                    <a:pt x="655221" y="2926956"/>
                    <a:pt x="0" y="2271735"/>
                    <a:pt x="0" y="1463478"/>
                  </a:cubicBezTo>
                  <a:cubicBezTo>
                    <a:pt x="0" y="655221"/>
                    <a:pt x="655221" y="0"/>
                    <a:pt x="1463478" y="0"/>
                  </a:cubicBezTo>
                  <a:close/>
                </a:path>
              </a:pathLst>
            </a:custGeom>
            <a:ln>
              <a:noFill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brightRoom" dir="t">
                <a:rot lat="0" lon="0" rev="600000"/>
              </a:lightRig>
            </a:scene3d>
            <a:sp3d prstMaterial="metal">
              <a:bevelT w="38100" h="57150" prst="angle"/>
            </a:sp3d>
          </p:spPr>
        </p:pic>
        <p:pic>
          <p:nvPicPr>
            <p:cNvPr id="57" name="Picture 56">
              <a:extLst>
                <a:ext uri="{FF2B5EF4-FFF2-40B4-BE49-F238E27FC236}">
                  <a16:creationId xmlns:a16="http://schemas.microsoft.com/office/drawing/2014/main" id="{A6810FBE-4E5C-4BEF-8FF5-E1FFF3EC79C9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75826" y="2983406"/>
              <a:ext cx="2082307" cy="2082307"/>
            </a:xfrm>
            <a:prstGeom prst="rect">
              <a:avLst/>
            </a:prstGeom>
          </p:spPr>
        </p:pic>
      </p:grpSp>
      <p:pic>
        <p:nvPicPr>
          <p:cNvPr id="58" name="Picture 57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135269" y="3919112"/>
            <a:ext cx="1960363" cy="2073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699809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9488755">
            <a:off x="-2352314" y="2545562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40" name="Rectangle: Rounded Corners 39">
              <a:extLst>
                <a:ext uri="{FF2B5EF4-FFF2-40B4-BE49-F238E27FC236}">
                  <a16:creationId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HOẠT ĐỘNG HÌNH THÀNH KIẾN THỨC</a:t>
              </a: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3" name="Hộp Văn bản 17">
            <a:extLst>
              <a:ext uri="{FF2B5EF4-FFF2-40B4-BE49-F238E27FC236}">
                <a16:creationId xmlns:a16="http://schemas.microsoft.com/office/drawing/2014/main" id="{225AE2A5-5738-3580-5C7C-161964F9AC15}"/>
              </a:ext>
            </a:extLst>
          </p:cNvPr>
          <p:cNvSpPr txBox="1"/>
          <p:nvPr/>
        </p:nvSpPr>
        <p:spPr>
          <a:xfrm>
            <a:off x="719041" y="99749"/>
            <a:ext cx="107831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4112E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4112E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Xác định tâm và bán kính đường tròn ngoại tiếp tam giác.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4112E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7" name="Hộp Văn bản 17">
            <a:extLst>
              <a:ext uri="{FF2B5EF4-FFF2-40B4-BE49-F238E27FC236}">
                <a16:creationId xmlns:a16="http://schemas.microsoft.com/office/drawing/2014/main" id="{225AE2A5-5738-3580-5C7C-161964F9AC15}"/>
              </a:ext>
            </a:extLst>
          </p:cNvPr>
          <p:cNvSpPr txBox="1"/>
          <p:nvPr/>
        </p:nvSpPr>
        <p:spPr>
          <a:xfrm>
            <a:off x="185309" y="552523"/>
            <a:ext cx="1067463" cy="5847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HĐ2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56668" y="552523"/>
            <a:ext cx="3215932" cy="3375812"/>
          </a:xfrm>
          <a:prstGeom prst="rect">
            <a:avLst/>
          </a:prstGeom>
        </p:spPr>
      </p:pic>
      <p:grpSp>
        <p:nvGrpSpPr>
          <p:cNvPr id="49" name="Group 48"/>
          <p:cNvGrpSpPr/>
          <p:nvPr/>
        </p:nvGrpSpPr>
        <p:grpSpPr>
          <a:xfrm>
            <a:off x="1414280" y="618524"/>
            <a:ext cx="5982092" cy="2800769"/>
            <a:chOff x="1283750" y="3107930"/>
            <a:chExt cx="5982092" cy="2800769"/>
          </a:xfrm>
        </p:grpSpPr>
        <p:grpSp>
          <p:nvGrpSpPr>
            <p:cNvPr id="48" name="Group 47"/>
            <p:cNvGrpSpPr/>
            <p:nvPr/>
          </p:nvGrpSpPr>
          <p:grpSpPr>
            <a:xfrm>
              <a:off x="1283750" y="3107930"/>
              <a:ext cx="5133091" cy="830997"/>
              <a:chOff x="1283750" y="3107930"/>
              <a:chExt cx="5133091" cy="830997"/>
            </a:xfrm>
          </p:grpSpPr>
          <p:sp>
            <p:nvSpPr>
              <p:cNvPr id="28" name="Hộp Văn bản 17">
                <a:extLst>
                  <a:ext uri="{FF2B5EF4-FFF2-40B4-BE49-F238E27FC236}">
                    <a16:creationId xmlns:a16="http://schemas.microsoft.com/office/drawing/2014/main" id="{225AE2A5-5738-3580-5C7C-161964F9AC15}"/>
                  </a:ext>
                </a:extLst>
              </p:cNvPr>
              <p:cNvSpPr txBox="1"/>
              <p:nvPr/>
            </p:nvSpPr>
            <p:spPr>
              <a:xfrm>
                <a:off x="1283750" y="3107930"/>
                <a:ext cx="5133091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vi-VN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Cho tam giác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vi-VN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  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     </a:t>
                </a:r>
                <a:r>
                  <a:rPr kumimoji="0" lang="vi-VN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có 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  </a:t>
                </a:r>
                <a:r>
                  <a:rPr kumimoji="0" lang="vi-VN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 là giao điểm ba đường trung trực ( Hình 5 ).</a:t>
                </a: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  <p:graphicFrame>
            <p:nvGraphicFramePr>
              <p:cNvPr id="13" name="Object 12"/>
              <p:cNvGraphicFramePr>
                <a:graphicFrameLocks noChangeAspect="1"/>
              </p:cNvGraphicFramePr>
              <p:nvPr/>
            </p:nvGraphicFramePr>
            <p:xfrm>
              <a:off x="3051154" y="3204148"/>
              <a:ext cx="660400" cy="2794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4" imgW="660240" imgH="279360" progId="Equation.DSMT4">
                      <p:embed/>
                    </p:oleObj>
                  </mc:Choice>
                  <mc:Fallback>
                    <p:oleObj name="Equation" r:id="rId4" imgW="660240" imgH="279360" progId="Equation.DSMT4">
                      <p:embed/>
                      <p:pic>
                        <p:nvPicPr>
                          <p:cNvPr id="13" name="Object 12"/>
                          <p:cNvPicPr/>
                          <p:nvPr/>
                        </p:nvPicPr>
                        <p:blipFill>
                          <a:blip r:embed="rId5"/>
                          <a:stretch>
                            <a:fillRect/>
                          </a:stretch>
                        </p:blipFill>
                        <p:spPr>
                          <a:xfrm>
                            <a:off x="3051154" y="3204148"/>
                            <a:ext cx="660400" cy="27940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4" name="Object 13"/>
              <p:cNvGraphicFramePr>
                <a:graphicFrameLocks noChangeAspect="1"/>
              </p:cNvGraphicFramePr>
              <p:nvPr/>
            </p:nvGraphicFramePr>
            <p:xfrm>
              <a:off x="4137818" y="3181634"/>
              <a:ext cx="254000" cy="2794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6" imgW="253800" imgH="279360" progId="Equation.DSMT4">
                      <p:embed/>
                    </p:oleObj>
                  </mc:Choice>
                  <mc:Fallback>
                    <p:oleObj name="Equation" r:id="rId6" imgW="253800" imgH="279360" progId="Equation.DSMT4">
                      <p:embed/>
                      <p:pic>
                        <p:nvPicPr>
                          <p:cNvPr id="14" name="Object 13"/>
                          <p:cNvPicPr/>
                          <p:nvPr/>
                        </p:nvPicPr>
                        <p:blipFill>
                          <a:blip r:embed="rId7"/>
                          <a:stretch>
                            <a:fillRect/>
                          </a:stretch>
                        </p:blipFill>
                        <p:spPr>
                          <a:xfrm>
                            <a:off x="4137818" y="3181634"/>
                            <a:ext cx="254000" cy="27940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44" name="Group 43"/>
            <p:cNvGrpSpPr/>
            <p:nvPr/>
          </p:nvGrpSpPr>
          <p:grpSpPr>
            <a:xfrm>
              <a:off x="1825272" y="3851800"/>
              <a:ext cx="5133091" cy="830997"/>
              <a:chOff x="1825272" y="3851800"/>
              <a:chExt cx="5133091" cy="830997"/>
            </a:xfrm>
          </p:grpSpPr>
          <p:sp>
            <p:nvSpPr>
              <p:cNvPr id="31" name="Hộp Văn bản 17">
                <a:extLst>
                  <a:ext uri="{FF2B5EF4-FFF2-40B4-BE49-F238E27FC236}">
                    <a16:creationId xmlns:a16="http://schemas.microsoft.com/office/drawing/2014/main" id="{225AE2A5-5738-3580-5C7C-161964F9AC15}"/>
                  </a:ext>
                </a:extLst>
              </p:cNvPr>
              <p:cNvSpPr txBox="1"/>
              <p:nvPr/>
            </p:nvSpPr>
            <p:spPr>
              <a:xfrm>
                <a:off x="1825272" y="3851800"/>
                <a:ext cx="5133091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vi-VN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a)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vi-VN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Các đoạn thẳng  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                 </a:t>
                </a:r>
                <a:r>
                  <a:rPr kumimoji="0" lang="vi-VN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có bằng nhau hay không?</a:t>
                </a: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  <p:graphicFrame>
            <p:nvGraphicFramePr>
              <p:cNvPr id="15" name="Object 14"/>
              <p:cNvGraphicFramePr>
                <a:graphicFrameLocks noChangeAspect="1"/>
              </p:cNvGraphicFramePr>
              <p:nvPr/>
            </p:nvGraphicFramePr>
            <p:xfrm>
              <a:off x="4137818" y="3953140"/>
              <a:ext cx="1473200" cy="3302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8" imgW="1473120" imgH="330120" progId="Equation.DSMT4">
                      <p:embed/>
                    </p:oleObj>
                  </mc:Choice>
                  <mc:Fallback>
                    <p:oleObj name="Equation" r:id="rId8" imgW="1473120" imgH="330120" progId="Equation.DSMT4">
                      <p:embed/>
                      <p:pic>
                        <p:nvPicPr>
                          <p:cNvPr id="15" name="Object 14"/>
                          <p:cNvPicPr/>
                          <p:nvPr/>
                        </p:nvPicPr>
                        <p:blipFill>
                          <a:blip r:embed="rId9"/>
                          <a:stretch>
                            <a:fillRect/>
                          </a:stretch>
                        </p:blipFill>
                        <p:spPr>
                          <a:xfrm>
                            <a:off x="4137818" y="3953140"/>
                            <a:ext cx="1473200" cy="33020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47" name="Group 46"/>
            <p:cNvGrpSpPr/>
            <p:nvPr/>
          </p:nvGrpSpPr>
          <p:grpSpPr>
            <a:xfrm>
              <a:off x="1888398" y="4708370"/>
              <a:ext cx="5377444" cy="1200329"/>
              <a:chOff x="1888398" y="4708370"/>
              <a:chExt cx="5377444" cy="1200329"/>
            </a:xfrm>
          </p:grpSpPr>
          <p:sp>
            <p:nvSpPr>
              <p:cNvPr id="33" name="Hộp Văn bản 17">
                <a:extLst>
                  <a:ext uri="{FF2B5EF4-FFF2-40B4-BE49-F238E27FC236}">
                    <a16:creationId xmlns:a16="http://schemas.microsoft.com/office/drawing/2014/main" id="{225AE2A5-5738-3580-5C7C-161964F9AC15}"/>
                  </a:ext>
                </a:extLst>
              </p:cNvPr>
              <p:cNvSpPr txBox="1"/>
              <p:nvPr/>
            </p:nvSpPr>
            <p:spPr>
              <a:xfrm>
                <a:off x="1888398" y="4708370"/>
                <a:ext cx="5377444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vi-VN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b)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vi-VN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Đặt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 </a:t>
                </a:r>
                <a:r>
                  <a:rPr kumimoji="0" lang="vi-VN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         </a:t>
                </a:r>
                <a:r>
                  <a:rPr kumimoji="0" lang="vi-VN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. Đường tròn 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        </a:t>
                </a:r>
                <a:r>
                  <a:rPr kumimoji="0" lang="vi-VN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có phải là đường tròn ngoại tiếp tam giác 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        </a:t>
                </a:r>
                <a:r>
                  <a:rPr kumimoji="0" lang="vi-VN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không? Vì sao?</a:t>
                </a: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  <p:graphicFrame>
            <p:nvGraphicFramePr>
              <p:cNvPr id="42" name="Object 41"/>
              <p:cNvGraphicFramePr>
                <a:graphicFrameLocks noChangeAspect="1"/>
              </p:cNvGraphicFramePr>
              <p:nvPr/>
            </p:nvGraphicFramePr>
            <p:xfrm>
              <a:off x="2805387" y="4794163"/>
              <a:ext cx="990600" cy="2794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10" imgW="990360" imgH="279360" progId="Equation.DSMT4">
                      <p:embed/>
                    </p:oleObj>
                  </mc:Choice>
                  <mc:Fallback>
                    <p:oleObj name="Equation" r:id="rId10" imgW="990360" imgH="279360" progId="Equation.DSMT4">
                      <p:embed/>
                      <p:pic>
                        <p:nvPicPr>
                          <p:cNvPr id="42" name="Object 41"/>
                          <p:cNvPicPr/>
                          <p:nvPr/>
                        </p:nvPicPr>
                        <p:blipFill>
                          <a:blip r:embed="rId11"/>
                          <a:stretch>
                            <a:fillRect/>
                          </a:stretch>
                        </p:blipFill>
                        <p:spPr>
                          <a:xfrm>
                            <a:off x="2805387" y="4794163"/>
                            <a:ext cx="990600" cy="27940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3" name="Object 42"/>
              <p:cNvGraphicFramePr>
                <a:graphicFrameLocks noChangeAspect="1"/>
              </p:cNvGraphicFramePr>
              <p:nvPr/>
            </p:nvGraphicFramePr>
            <p:xfrm>
              <a:off x="5420913" y="4729835"/>
              <a:ext cx="774700" cy="4318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12" imgW="774360" imgH="431640" progId="Equation.DSMT4">
                      <p:embed/>
                    </p:oleObj>
                  </mc:Choice>
                  <mc:Fallback>
                    <p:oleObj name="Equation" r:id="rId12" imgW="774360" imgH="431640" progId="Equation.DSMT4">
                      <p:embed/>
                      <p:pic>
                        <p:nvPicPr>
                          <p:cNvPr id="43" name="Object 42"/>
                          <p:cNvPicPr/>
                          <p:nvPr/>
                        </p:nvPicPr>
                        <p:blipFill>
                          <a:blip r:embed="rId13"/>
                          <a:stretch>
                            <a:fillRect/>
                          </a:stretch>
                        </p:blipFill>
                        <p:spPr>
                          <a:xfrm>
                            <a:off x="5420913" y="4729835"/>
                            <a:ext cx="774700" cy="43180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6" name="Object 45"/>
              <p:cNvGraphicFramePr>
                <a:graphicFrameLocks noChangeAspect="1"/>
              </p:cNvGraphicFramePr>
              <p:nvPr/>
            </p:nvGraphicFramePr>
            <p:xfrm>
              <a:off x="6088228" y="5193081"/>
              <a:ext cx="657225" cy="27622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4" imgW="657295" imgH="276117" progId="Equation.DSMT4">
                      <p:embed/>
                    </p:oleObj>
                  </mc:Choice>
                  <mc:Fallback>
                    <p:oleObj name="Equation" r:id="rId4" imgW="657295" imgH="276117" progId="Equation.DSMT4">
                      <p:embed/>
                      <p:pic>
                        <p:nvPicPr>
                          <p:cNvPr id="46" name="Object 45"/>
                          <p:cNvPicPr/>
                          <p:nvPr/>
                        </p:nvPicPr>
                        <p:blipFill>
                          <a:blip r:embed="rId14"/>
                          <a:stretch>
                            <a:fillRect/>
                          </a:stretch>
                        </p:blipFill>
                        <p:spPr>
                          <a:xfrm>
                            <a:off x="6088228" y="5193081"/>
                            <a:ext cx="657225" cy="276225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sp>
        <p:nvSpPr>
          <p:cNvPr id="56" name="Hộp Văn bản 17">
            <a:extLst>
              <a:ext uri="{FF2B5EF4-FFF2-40B4-BE49-F238E27FC236}">
                <a16:creationId xmlns:a16="http://schemas.microsoft.com/office/drawing/2014/main" id="{225AE2A5-5738-3580-5C7C-161964F9AC15}"/>
              </a:ext>
            </a:extLst>
          </p:cNvPr>
          <p:cNvSpPr txBox="1"/>
          <p:nvPr/>
        </p:nvSpPr>
        <p:spPr>
          <a:xfrm>
            <a:off x="4584258" y="3363202"/>
            <a:ext cx="326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Yêu</a:t>
            </a:r>
            <a:r>
              <a:rPr kumimoji="0" lang="en-US" sz="2800" b="1" i="0" u="none" strike="noStrike" kern="1200" cap="none" spc="0" normalizeH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cầu</a:t>
            </a:r>
            <a:r>
              <a:rPr kumimoji="0" lang="en-US" sz="2800" b="1" i="0" u="none" strike="noStrike" kern="1200" cap="none" spc="0" normalizeH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trả</a:t>
            </a:r>
            <a:r>
              <a:rPr kumimoji="0" lang="en-US" sz="2800" b="1" i="0" u="none" strike="noStrike" kern="1200" cap="none" spc="0" normalizeH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lời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965479" y="3951058"/>
            <a:ext cx="6575651" cy="484124"/>
            <a:chOff x="965479" y="3951058"/>
            <a:chExt cx="6575651" cy="484124"/>
          </a:xfrm>
        </p:grpSpPr>
        <p:sp>
          <p:nvSpPr>
            <p:cNvPr id="9" name="Rectangle 8"/>
            <p:cNvSpPr/>
            <p:nvPr/>
          </p:nvSpPr>
          <p:spPr>
            <a:xfrm>
              <a:off x="965479" y="3951058"/>
              <a:ext cx="612341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a) </a:t>
              </a:r>
              <a:r>
                <a:rPr lang="en-US" sz="24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Vì</a:t>
              </a:r>
              <a:r>
                <a:rPr lang="en-US" sz="24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</a:t>
              </a:r>
              <a:r>
                <a:rPr lang="vi-VN" sz="24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đường trung trực</a:t>
              </a:r>
              <a:r>
                <a:rPr lang="en-US" sz="24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24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vi-VN" sz="24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n-US" sz="2400" dirty="0"/>
            </a:p>
          </p:txBody>
        </p:sp>
        <p:graphicFrame>
          <p:nvGraphicFramePr>
            <p:cNvPr id="12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34104015"/>
                </p:ext>
              </p:extLst>
            </p:nvPr>
          </p:nvGraphicFramePr>
          <p:xfrm>
            <a:off x="1708151" y="4045324"/>
            <a:ext cx="495300" cy="292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5" imgW="495000" imgH="291960" progId="Equation.DSMT4">
                    <p:embed/>
                  </p:oleObj>
                </mc:Choice>
                <mc:Fallback>
                  <p:oleObj name="Equation" r:id="rId15" imgW="495000" imgH="29196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6"/>
                        <a:stretch>
                          <a:fillRect/>
                        </a:stretch>
                      </p:blipFill>
                      <p:spPr>
                        <a:xfrm>
                          <a:off x="1708151" y="4045324"/>
                          <a:ext cx="495300" cy="2921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" name="Objec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48374834"/>
                </p:ext>
              </p:extLst>
            </p:nvPr>
          </p:nvGraphicFramePr>
          <p:xfrm>
            <a:off x="5090030" y="4003382"/>
            <a:ext cx="2451100" cy="431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7" imgW="2450880" imgH="431640" progId="Equation.DSMT4">
                    <p:embed/>
                  </p:oleObj>
                </mc:Choice>
                <mc:Fallback>
                  <p:oleObj name="Equation" r:id="rId17" imgW="2450880" imgH="43164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8"/>
                        <a:stretch>
                          <a:fillRect/>
                        </a:stretch>
                      </p:blipFill>
                      <p:spPr>
                        <a:xfrm>
                          <a:off x="5090030" y="4003382"/>
                          <a:ext cx="2451100" cy="4318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7" name="Group 56"/>
          <p:cNvGrpSpPr/>
          <p:nvPr/>
        </p:nvGrpSpPr>
        <p:grpSpPr>
          <a:xfrm>
            <a:off x="965479" y="4425373"/>
            <a:ext cx="6683601" cy="506582"/>
            <a:chOff x="965479" y="3951058"/>
            <a:chExt cx="6683601" cy="506582"/>
          </a:xfrm>
        </p:grpSpPr>
        <p:sp>
          <p:nvSpPr>
            <p:cNvPr id="58" name="Rectangle 57"/>
            <p:cNvSpPr/>
            <p:nvPr/>
          </p:nvSpPr>
          <p:spPr>
            <a:xfrm>
              <a:off x="965479" y="3951058"/>
              <a:ext cx="612341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</a:t>
              </a:r>
              <a:r>
                <a:rPr lang="en-US" sz="24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Vì</a:t>
              </a:r>
              <a:r>
                <a:rPr lang="en-US" sz="24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</a:t>
              </a:r>
              <a:r>
                <a:rPr lang="vi-VN" sz="24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đường trung trực</a:t>
              </a:r>
              <a:r>
                <a:rPr lang="en-US" sz="24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24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vi-VN" sz="24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n-US" sz="2400" dirty="0"/>
            </a:p>
          </p:txBody>
        </p:sp>
        <p:graphicFrame>
          <p:nvGraphicFramePr>
            <p:cNvPr id="59" name="Object 5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13293555"/>
                </p:ext>
              </p:extLst>
            </p:nvPr>
          </p:nvGraphicFramePr>
          <p:xfrm>
            <a:off x="1708151" y="4045324"/>
            <a:ext cx="495300" cy="292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9" imgW="495000" imgH="291960" progId="Equation.DSMT4">
                    <p:embed/>
                  </p:oleObj>
                </mc:Choice>
                <mc:Fallback>
                  <p:oleObj name="Equation" r:id="rId19" imgW="495000" imgH="291960" progId="Equation.DSMT4">
                    <p:embed/>
                    <p:pic>
                      <p:nvPicPr>
                        <p:cNvPr id="12" name="Object 11"/>
                        <p:cNvPicPr/>
                        <p:nvPr/>
                      </p:nvPicPr>
                      <p:blipFill>
                        <a:blip r:embed="rId20"/>
                        <a:stretch>
                          <a:fillRect/>
                        </a:stretch>
                      </p:blipFill>
                      <p:spPr>
                        <a:xfrm>
                          <a:off x="1708151" y="4045324"/>
                          <a:ext cx="495300" cy="2921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0" name="Object 5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30751552"/>
                </p:ext>
              </p:extLst>
            </p:nvPr>
          </p:nvGraphicFramePr>
          <p:xfrm>
            <a:off x="4982080" y="4025840"/>
            <a:ext cx="2667000" cy="431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1" imgW="2666880" imgH="431640" progId="Equation.DSMT4">
                    <p:embed/>
                  </p:oleObj>
                </mc:Choice>
                <mc:Fallback>
                  <p:oleObj name="Equation" r:id="rId21" imgW="2666880" imgH="431640" progId="Equation.DSMT4">
                    <p:embed/>
                    <p:pic>
                      <p:nvPicPr>
                        <p:cNvPr id="16" name="Object 15"/>
                        <p:cNvPicPr/>
                        <p:nvPr/>
                      </p:nvPicPr>
                      <p:blipFill>
                        <a:blip r:embed="rId22"/>
                        <a:stretch>
                          <a:fillRect/>
                        </a:stretch>
                      </p:blipFill>
                      <p:spPr>
                        <a:xfrm>
                          <a:off x="4982080" y="4025840"/>
                          <a:ext cx="2667000" cy="4318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1" name="Rectangle 60"/>
          <p:cNvSpPr/>
          <p:nvPr/>
        </p:nvSpPr>
        <p:spPr>
          <a:xfrm>
            <a:off x="1030744" y="4858171"/>
            <a:ext cx="61234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(1)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(2)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/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5759084"/>
              </p:ext>
            </p:extLst>
          </p:nvPr>
        </p:nvGraphicFramePr>
        <p:xfrm>
          <a:off x="3940812" y="4949303"/>
          <a:ext cx="19685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1968480" imgH="279360" progId="Equation.DSMT4">
                  <p:embed/>
                </p:oleObj>
              </mc:Choice>
              <mc:Fallback>
                <p:oleObj name="Equation" r:id="rId23" imgW="196848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3940812" y="4949303"/>
                        <a:ext cx="1968500" cy="279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5" name="Group 24"/>
          <p:cNvGrpSpPr/>
          <p:nvPr/>
        </p:nvGrpSpPr>
        <p:grpSpPr>
          <a:xfrm>
            <a:off x="1076520" y="5578480"/>
            <a:ext cx="8408444" cy="868775"/>
            <a:chOff x="1076520" y="5578480"/>
            <a:chExt cx="8408444" cy="868775"/>
          </a:xfrm>
        </p:grpSpPr>
        <p:graphicFrame>
          <p:nvGraphicFramePr>
            <p:cNvPr id="20" name="Object 1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1559947"/>
                </p:ext>
              </p:extLst>
            </p:nvPr>
          </p:nvGraphicFramePr>
          <p:xfrm>
            <a:off x="1957403" y="5677665"/>
            <a:ext cx="1092161" cy="2968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0" imgW="981100" imgH="266815" progId="Equation.DSMT4">
                    <p:embed/>
                  </p:oleObj>
                </mc:Choice>
                <mc:Fallback>
                  <p:oleObj name="Equation" r:id="rId10" imgW="981100" imgH="266815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5"/>
                        <a:stretch>
                          <a:fillRect/>
                        </a:stretch>
                      </p:blipFill>
                      <p:spPr>
                        <a:xfrm>
                          <a:off x="1957403" y="5677665"/>
                          <a:ext cx="1092161" cy="29689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3" name="Hộp Văn bản 17">
              <a:extLst>
                <a:ext uri="{FF2B5EF4-FFF2-40B4-BE49-F238E27FC236}">
                  <a16:creationId xmlns:a16="http://schemas.microsoft.com/office/drawing/2014/main" id="{225AE2A5-5738-3580-5C7C-161964F9AC15}"/>
                </a:ext>
              </a:extLst>
            </p:cNvPr>
            <p:cNvSpPr txBox="1"/>
            <p:nvPr/>
          </p:nvSpPr>
          <p:spPr>
            <a:xfrm>
              <a:off x="1076520" y="5578480"/>
              <a:ext cx="840844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b)</a:t>
              </a: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vi-VN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Đặt</a:t>
              </a: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 </a:t>
              </a:r>
              <a:r>
                <a:rPr kumimoji="0" lang="vi-VN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         </a:t>
              </a:r>
              <a:r>
                <a:rPr kumimoji="0" lang="vi-VN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24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suy</a:t>
              </a: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24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ra</a:t>
              </a: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vi-VN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Đường tròn </a:t>
              </a: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        </a:t>
              </a:r>
              <a:r>
                <a:rPr kumimoji="0" lang="vi-VN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có phải là đường tròn ngoại tiếp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21" name="Object 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71038558"/>
                </p:ext>
              </p:extLst>
            </p:nvPr>
          </p:nvGraphicFramePr>
          <p:xfrm>
            <a:off x="4047653" y="5659328"/>
            <a:ext cx="4813300" cy="431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6" imgW="4813200" imgH="431640" progId="Equation.DSMT4">
                    <p:embed/>
                  </p:oleObj>
                </mc:Choice>
                <mc:Fallback>
                  <p:oleObj name="Equation" r:id="rId26" imgW="4813200" imgH="43164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7"/>
                        <a:stretch>
                          <a:fillRect/>
                        </a:stretch>
                      </p:blipFill>
                      <p:spPr>
                        <a:xfrm>
                          <a:off x="4047653" y="5659328"/>
                          <a:ext cx="4813300" cy="4318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" name="Object 2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48662944"/>
                </p:ext>
              </p:extLst>
            </p:nvPr>
          </p:nvGraphicFramePr>
          <p:xfrm>
            <a:off x="2603193" y="6015455"/>
            <a:ext cx="774700" cy="431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8" imgW="774360" imgH="431640" progId="Equation.DSMT4">
                    <p:embed/>
                  </p:oleObj>
                </mc:Choice>
                <mc:Fallback>
                  <p:oleObj name="Equation" r:id="rId28" imgW="774360" imgH="43164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9"/>
                        <a:stretch>
                          <a:fillRect/>
                        </a:stretch>
                      </p:blipFill>
                      <p:spPr>
                        <a:xfrm>
                          <a:off x="2603193" y="6015455"/>
                          <a:ext cx="774700" cy="4318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4" name="Object 2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11478630"/>
                </p:ext>
              </p:extLst>
            </p:nvPr>
          </p:nvGraphicFramePr>
          <p:xfrm>
            <a:off x="7417385" y="6070419"/>
            <a:ext cx="850900" cy="279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0" imgW="850680" imgH="279360" progId="Equation.DSMT4">
                    <p:embed/>
                  </p:oleObj>
                </mc:Choice>
                <mc:Fallback>
                  <p:oleObj name="Equation" r:id="rId30" imgW="850680" imgH="27936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31"/>
                        <a:stretch>
                          <a:fillRect/>
                        </a:stretch>
                      </p:blipFill>
                      <p:spPr>
                        <a:xfrm>
                          <a:off x="7417385" y="6070419"/>
                          <a:ext cx="850900" cy="2794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0513553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6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9488755">
            <a:off x="-2352314" y="2545562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40" name="Rectangle: Rounded Corners 39">
              <a:extLst>
                <a:ext uri="{FF2B5EF4-FFF2-40B4-BE49-F238E27FC236}">
                  <a16:creationId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HOẠT ĐỘNG HÌNH THÀNH KIẾN THỨC</a:t>
              </a: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3" name="Hộp Văn bản 17">
            <a:extLst>
              <a:ext uri="{FF2B5EF4-FFF2-40B4-BE49-F238E27FC236}">
                <a16:creationId xmlns:a16="http://schemas.microsoft.com/office/drawing/2014/main" id="{225AE2A5-5738-3580-5C7C-161964F9AC15}"/>
              </a:ext>
            </a:extLst>
          </p:cNvPr>
          <p:cNvSpPr txBox="1"/>
          <p:nvPr/>
        </p:nvSpPr>
        <p:spPr>
          <a:xfrm>
            <a:off x="719041" y="99749"/>
            <a:ext cx="107831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4112E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4112E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Xác định tâm và bán kính đường tròn ngoại tiếp tam giác.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4112E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" name="Rectangle 1"/>
          <p:cNvSpPr/>
          <p:nvPr/>
        </p:nvSpPr>
        <p:spPr>
          <a:xfrm>
            <a:off x="325465" y="684524"/>
            <a:ext cx="7005233" cy="273921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nl-NL" sz="2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*Kết luận:</a:t>
            </a:r>
            <a:endParaRPr lang="en-US" sz="3200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- </a:t>
            </a: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Tâm đường tròn ngoại tiếp tam giác là giao điểm ba đường trung trực của tam giác đó.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Bán kính đường tròn ngoại tiếp tam giác bằng khoảng cách từ giao ba đường trung trực đến mỗi đỉnh của tam giác đó.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687345" y="3727936"/>
            <a:ext cx="7070877" cy="310854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nl-NL" sz="28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 xét: </a:t>
            </a:r>
            <a:endParaRPr lang="en-US" sz="2800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buFont typeface="Times New Roman" panose="02020603050405020304" pitchFamily="18" charset="0"/>
              <a:buChar char="-"/>
            </a:pP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 ba đường trung trực của tam giác cùng đi qua một điểm nên tâm đường tròn ngoại tiếp tam giác là giao điểm hai đường trung trực của tam giác đó.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buFont typeface="Times New Roman" panose="02020603050405020304" pitchFamily="18" charset="0"/>
              <a:buChar char="-"/>
            </a:pPr>
            <a:r>
              <a:rPr lang="nl-NL" sz="2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Mỗi tam giác có đúng một đường tròn ngoại tiếp.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50" name="Picture 4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56668" y="552523"/>
            <a:ext cx="3215932" cy="3375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5527748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33787325_Lab safety_AAS_v3" id="{898BC5E2-691B-4B41-A97D-F35AD4FFF20D}" vid="{295F60D3-032D-43CA-A300-E4752067AD5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0096A91-93C8-4C7A-BF68-944591874A6D}">
  <ds:schemaRefs>
    <ds:schemaRef ds:uri="71af3243-3dd4-4a8d-8c0d-dd76da1f02a5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16c05727-aa75-4e4a-9b5f-8a80a1165891"/>
    <ds:schemaRef ds:uri="http://purl.org/dc/elements/1.1/"/>
    <ds:schemaRef ds:uri="http://purl.org/dc/terms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04BA817-A03C-4EA3-86C4-6E42BD37F52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9E59094-1E6F-42D5-A62B-D0344AFFFA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Lab safety</Template>
  <TotalTime>1988</TotalTime>
  <Words>947</Words>
  <Application>Microsoft Office PowerPoint</Application>
  <PresentationFormat>Widescreen</PresentationFormat>
  <Paragraphs>104</Paragraphs>
  <Slides>14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4" baseType="lpstr">
      <vt:lpstr>.VnTime</vt:lpstr>
      <vt:lpstr>Arial</vt:lpstr>
      <vt:lpstr>Calibri</vt:lpstr>
      <vt:lpstr>Calibri Light</vt:lpstr>
      <vt:lpstr>Rockwell</vt:lpstr>
      <vt:lpstr>Symbol</vt:lpstr>
      <vt:lpstr>Tahoma</vt:lpstr>
      <vt:lpstr>Times New Roman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Remember… Safety First!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Safety</dc:title>
  <dc:creator>Lê Hải</dc:creator>
  <cp:lastModifiedBy>Huyền Trang Nguyễn Thị</cp:lastModifiedBy>
  <cp:revision>111</cp:revision>
  <dcterms:created xsi:type="dcterms:W3CDTF">2021-06-07T13:44:30Z</dcterms:created>
  <dcterms:modified xsi:type="dcterms:W3CDTF">2025-01-04T01:11:03Z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