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310" r:id="rId7"/>
    <p:sldId id="311" r:id="rId8"/>
    <p:sldId id="258" r:id="rId9"/>
    <p:sldId id="312" r:id="rId10"/>
    <p:sldId id="313" r:id="rId11"/>
    <p:sldId id="314" r:id="rId12"/>
    <p:sldId id="315" r:id="rId13"/>
    <p:sldId id="316" r:id="rId14"/>
    <p:sldId id="318" r:id="rId15"/>
    <p:sldId id="317" r:id="rId16"/>
    <p:sldId id="319" r:id="rId17"/>
    <p:sldId id="26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zhenbo" initials="y" lastIdx="1" clrIdx="0">
    <p:extLst>
      <p:ext uri="{19B8F6BF-5375-455C-9EA6-DF929625EA0E}">
        <p15:presenceInfo xmlns:p15="http://schemas.microsoft.com/office/powerpoint/2012/main" userId="S-1-5-21-2973485031-1523744116-3428423271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519F"/>
    <a:srgbClr val="E2891E"/>
    <a:srgbClr val="000000"/>
    <a:srgbClr val="B6954A"/>
    <a:srgbClr val="416529"/>
    <a:srgbClr val="4112EE"/>
    <a:srgbClr val="3CC453"/>
    <a:srgbClr val="16EA76"/>
    <a:srgbClr val="F7093C"/>
    <a:srgbClr val="270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301" autoAdjust="0"/>
  </p:normalViewPr>
  <p:slideViewPr>
    <p:cSldViewPr snapToGrid="0">
      <p:cViewPr varScale="1">
        <p:scale>
          <a:sx n="32" d="100"/>
          <a:sy n="32" d="100"/>
        </p:scale>
        <p:origin x="1100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04/01/2025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69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hoạt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cặp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đôi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yêu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GV </a:t>
            </a: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76740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02619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00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61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1804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58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24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hoạt</a:t>
            </a:r>
            <a:r>
              <a:rPr lang="en-US" sz="1800" baseline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baseline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1800" baseline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baseline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nhóm</a:t>
            </a:r>
            <a:r>
              <a:rPr lang="en-US" sz="1800" baseline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baseline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đôi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7898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GV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gọi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đại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diện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trình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bày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kết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quả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HS: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Lắng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nghe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chú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ý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nhận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xét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bổ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sung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nhau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9731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GV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xét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quá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Tổng kết lại kiến thức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l-NL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GV nhấn mạnh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5658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hoạt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cặp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đôi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yêu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GV </a:t>
            </a: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5444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04/01/2025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04/01/2025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04/01/2025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04/01/2025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04/01/2025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04/01/2025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04/01/2025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04/01/2025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04/01/2025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04/01/2025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image" Target="../media/image55.emf"/><Relationship Id="rId18" Type="http://schemas.openxmlformats.org/officeDocument/2006/relationships/image" Target="../media/image60.emf"/><Relationship Id="rId26" Type="http://schemas.openxmlformats.org/officeDocument/2006/relationships/image" Target="../media/image65.emf"/><Relationship Id="rId3" Type="http://schemas.openxmlformats.org/officeDocument/2006/relationships/oleObject" Target="../embeddings/oleObject23.bin"/><Relationship Id="rId21" Type="http://schemas.openxmlformats.org/officeDocument/2006/relationships/oleObject" Target="../embeddings/oleObject27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54.emf"/><Relationship Id="rId17" Type="http://schemas.openxmlformats.org/officeDocument/2006/relationships/image" Target="../media/image59.emf"/><Relationship Id="rId25" Type="http://schemas.openxmlformats.org/officeDocument/2006/relationships/oleObject" Target="../embeddings/oleObject29.bin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58.emf"/><Relationship Id="rId20" Type="http://schemas.openxmlformats.org/officeDocument/2006/relationships/image" Target="../media/image6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wmf"/><Relationship Id="rId11" Type="http://schemas.openxmlformats.org/officeDocument/2006/relationships/image" Target="../media/image53.emf"/><Relationship Id="rId24" Type="http://schemas.openxmlformats.org/officeDocument/2006/relationships/image" Target="../media/image64.wmf"/><Relationship Id="rId5" Type="http://schemas.openxmlformats.org/officeDocument/2006/relationships/oleObject" Target="../embeddings/oleObject24.bin"/><Relationship Id="rId15" Type="http://schemas.openxmlformats.org/officeDocument/2006/relationships/image" Target="../media/image57.emf"/><Relationship Id="rId23" Type="http://schemas.openxmlformats.org/officeDocument/2006/relationships/oleObject" Target="../embeddings/oleObject28.bin"/><Relationship Id="rId10" Type="http://schemas.openxmlformats.org/officeDocument/2006/relationships/image" Target="../media/image52.wmf"/><Relationship Id="rId19" Type="http://schemas.openxmlformats.org/officeDocument/2006/relationships/image" Target="../media/image61.e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56.emf"/><Relationship Id="rId22" Type="http://schemas.openxmlformats.org/officeDocument/2006/relationships/image" Target="../media/image63.wmf"/><Relationship Id="rId27" Type="http://schemas.openxmlformats.org/officeDocument/2006/relationships/image" Target="../media/image66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emf"/><Relationship Id="rId3" Type="http://schemas.openxmlformats.org/officeDocument/2006/relationships/oleObject" Target="../embeddings/oleObject23.bin"/><Relationship Id="rId7" Type="http://schemas.openxmlformats.org/officeDocument/2006/relationships/image" Target="../media/image53.emf"/><Relationship Id="rId12" Type="http://schemas.openxmlformats.org/officeDocument/2006/relationships/image" Target="../media/image6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wmf"/><Relationship Id="rId11" Type="http://schemas.openxmlformats.org/officeDocument/2006/relationships/image" Target="../media/image67.wmf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49.wmf"/><Relationship Id="rId9" Type="http://schemas.openxmlformats.org/officeDocument/2006/relationships/image" Target="../media/image66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image" Target="../media/image75.e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74.wmf"/><Relationship Id="rId2" Type="http://schemas.openxmlformats.org/officeDocument/2006/relationships/image" Target="../media/image6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73.wmf"/><Relationship Id="rId4" Type="http://schemas.openxmlformats.org/officeDocument/2006/relationships/image" Target="../media/image70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76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10.emf"/><Relationship Id="rId7" Type="http://schemas.openxmlformats.org/officeDocument/2006/relationships/image" Target="../media/image1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1.wmf"/><Relationship Id="rId10" Type="http://schemas.openxmlformats.org/officeDocument/2006/relationships/image" Target="../media/image14.wmf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0.emf"/><Relationship Id="rId7" Type="http://schemas.openxmlformats.org/officeDocument/2006/relationships/oleObject" Target="../embeddings/oleObject7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image" Target="../media/image17.wmf"/><Relationship Id="rId10" Type="http://schemas.openxmlformats.org/officeDocument/2006/relationships/image" Target="../media/image21.png"/><Relationship Id="rId4" Type="http://schemas.openxmlformats.org/officeDocument/2006/relationships/oleObject" Target="../embeddings/oleObject6.bin"/><Relationship Id="rId9" Type="http://schemas.openxmlformats.org/officeDocument/2006/relationships/image" Target="../media/image20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2.emf"/><Relationship Id="rId7" Type="http://schemas.openxmlformats.org/officeDocument/2006/relationships/oleObject" Target="../embeddings/oleObject9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27.emf"/><Relationship Id="rId4" Type="http://schemas.openxmlformats.org/officeDocument/2006/relationships/image" Target="../media/image23.emf"/><Relationship Id="rId9" Type="http://schemas.openxmlformats.org/officeDocument/2006/relationships/image" Target="../media/image26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33.wmf"/><Relationship Id="rId18" Type="http://schemas.openxmlformats.org/officeDocument/2006/relationships/hyperlink" Target="https://www.publicdomainpictures.net/en/view-image.php?image=317882&amp;picture=abstract-background" TargetMode="External"/><Relationship Id="rId3" Type="http://schemas.openxmlformats.org/officeDocument/2006/relationships/image" Target="../media/image28.emf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37.jpe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36.svg"/><Relationship Id="rId20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5.png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38.png"/><Relationship Id="rId4" Type="http://schemas.openxmlformats.org/officeDocument/2006/relationships/oleObject" Target="../embeddings/oleObject10.bin"/><Relationship Id="rId9" Type="http://schemas.openxmlformats.org/officeDocument/2006/relationships/image" Target="../media/image31.wmf"/><Relationship Id="rId14" Type="http://schemas.openxmlformats.org/officeDocument/2006/relationships/image" Target="../media/image34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33.wmf"/><Relationship Id="rId18" Type="http://schemas.openxmlformats.org/officeDocument/2006/relationships/image" Target="../media/image41.wmf"/><Relationship Id="rId26" Type="http://schemas.openxmlformats.org/officeDocument/2006/relationships/oleObject" Target="../embeddings/oleObject20.bin"/><Relationship Id="rId3" Type="http://schemas.openxmlformats.org/officeDocument/2006/relationships/image" Target="../media/image28.emf"/><Relationship Id="rId21" Type="http://schemas.openxmlformats.org/officeDocument/2006/relationships/oleObject" Target="../embeddings/oleObject18.bin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14.bin"/><Relationship Id="rId17" Type="http://schemas.openxmlformats.org/officeDocument/2006/relationships/oleObject" Target="../embeddings/oleObject16.bin"/><Relationship Id="rId25" Type="http://schemas.openxmlformats.org/officeDocument/2006/relationships/image" Target="../media/image45.emf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40.wmf"/><Relationship Id="rId20" Type="http://schemas.openxmlformats.org/officeDocument/2006/relationships/image" Target="../media/image42.wmf"/><Relationship Id="rId29" Type="http://schemas.openxmlformats.org/officeDocument/2006/relationships/image" Target="../media/image47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32.wmf"/><Relationship Id="rId24" Type="http://schemas.openxmlformats.org/officeDocument/2006/relationships/image" Target="../media/image44.wmf"/><Relationship Id="rId5" Type="http://schemas.openxmlformats.org/officeDocument/2006/relationships/image" Target="../media/image29.wmf"/><Relationship Id="rId15" Type="http://schemas.openxmlformats.org/officeDocument/2006/relationships/oleObject" Target="../embeddings/oleObject15.bin"/><Relationship Id="rId23" Type="http://schemas.openxmlformats.org/officeDocument/2006/relationships/oleObject" Target="../embeddings/oleObject19.bin"/><Relationship Id="rId28" Type="http://schemas.openxmlformats.org/officeDocument/2006/relationships/oleObject" Target="../embeddings/oleObject21.bin"/><Relationship Id="rId10" Type="http://schemas.openxmlformats.org/officeDocument/2006/relationships/oleObject" Target="../embeddings/oleObject13.bin"/><Relationship Id="rId19" Type="http://schemas.openxmlformats.org/officeDocument/2006/relationships/oleObject" Target="../embeddings/oleObject17.bin"/><Relationship Id="rId31" Type="http://schemas.openxmlformats.org/officeDocument/2006/relationships/image" Target="../media/image48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31.wmf"/><Relationship Id="rId14" Type="http://schemas.openxmlformats.org/officeDocument/2006/relationships/image" Target="../media/image34.emf"/><Relationship Id="rId22" Type="http://schemas.openxmlformats.org/officeDocument/2006/relationships/image" Target="../media/image43.wmf"/><Relationship Id="rId27" Type="http://schemas.openxmlformats.org/officeDocument/2006/relationships/image" Target="../media/image46.wmf"/><Relationship Id="rId30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……….</a:t>
            </a: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PHÒNG GD&amp;ĐT………..</a:t>
            </a:r>
          </a:p>
          <a:p>
            <a:pPr algn="l"/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THCS ………….……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4626126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H9-C8-B1 </a:t>
            </a:r>
            <a:r>
              <a:rPr lang="en-US" sz="4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4800" dirty="0"/>
          </a:p>
        </p:txBody>
      </p:sp>
      <p:sp>
        <p:nvSpPr>
          <p:cNvPr id="8" name="Rectangle 7"/>
          <p:cNvSpPr/>
          <p:nvPr/>
        </p:nvSpPr>
        <p:spPr>
          <a:xfrm>
            <a:off x="723583" y="3016896"/>
            <a:ext cx="1093829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"/>
              </a:spcBef>
              <a:spcAft>
                <a:spcPts val="240"/>
              </a:spcAft>
            </a:pPr>
            <a:r>
              <a:rPr lang="en-US" altLang="en-GB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思源黑体 Medium"/>
                <a:cs typeface="Times New Roman" panose="02020603050405020304" pitchFamily="18" charset="0"/>
                <a:sym typeface="Special Elite"/>
              </a:rPr>
              <a:t>§1 </a:t>
            </a:r>
            <a:r>
              <a:rPr lang="nl-NL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ĐƯỜNG TRÒN NGOẠI TIẾP TAM GIÁC, ĐƯỜNG TRÒN NỘI TIẾP TAM GIÁC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9488755">
            <a:off x="-2810019" y="2772071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HOẠT ĐỘNG HÌNH THÀNH KIẾN THỨC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3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719041" y="99749"/>
            <a:ext cx="10783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Xác định tâm và bán kính đường tròn ngoại tiếp tam giác.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-32967" y="684524"/>
            <a:ext cx="2132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0998" y="1344197"/>
            <a:ext cx="74156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latin typeface="+mj-lt"/>
              </a:rPr>
              <a:t>Cho tam giác   </a:t>
            </a:r>
            <a:r>
              <a:rPr lang="en-US" sz="2800" dirty="0">
                <a:latin typeface="+mj-lt"/>
              </a:rPr>
              <a:t>         </a:t>
            </a:r>
            <a:r>
              <a:rPr lang="vi-VN" sz="2800" dirty="0">
                <a:latin typeface="+mj-lt"/>
              </a:rPr>
              <a:t>có góc   </a:t>
            </a:r>
            <a:r>
              <a:rPr lang="en-US" sz="2800" dirty="0">
                <a:latin typeface="+mj-lt"/>
              </a:rPr>
              <a:t> </a:t>
            </a:r>
            <a:r>
              <a:rPr lang="vi-VN" sz="2800" dirty="0">
                <a:latin typeface="+mj-lt"/>
              </a:rPr>
              <a:t>tù. Dùng thước thẳng và compa vẽ đường tròn ngoại tiếp tam giác  .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047688"/>
              </p:ext>
            </p:extLst>
          </p:nvPr>
        </p:nvGraphicFramePr>
        <p:xfrm>
          <a:off x="2378666" y="1487192"/>
          <a:ext cx="8509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50680" imgH="279360" progId="Equation.DSMT4">
                  <p:embed/>
                </p:oleObj>
              </mc:Choice>
              <mc:Fallback>
                <p:oleObj name="Equation" r:id="rId3" imgW="8506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78666" y="1487192"/>
                        <a:ext cx="8509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474399"/>
              </p:ext>
            </p:extLst>
          </p:nvPr>
        </p:nvGraphicFramePr>
        <p:xfrm>
          <a:off x="4307365" y="1493542"/>
          <a:ext cx="241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1200" imgH="266400" progId="Equation.DSMT4">
                  <p:embed/>
                </p:oleObj>
              </mc:Choice>
              <mc:Fallback>
                <p:oleObj name="Equation" r:id="rId5" imgW="241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07365" y="1493542"/>
                        <a:ext cx="24130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2231125" y="2434757"/>
            <a:ext cx="20730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: 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300028" y="3010822"/>
            <a:ext cx="7085854" cy="830997"/>
            <a:chOff x="300028" y="3010822"/>
            <a:chExt cx="7085854" cy="830997"/>
          </a:xfrm>
        </p:grpSpPr>
        <p:sp>
          <p:nvSpPr>
            <p:cNvPr id="18" name="Rectangle 17"/>
            <p:cNvSpPr/>
            <p:nvPr/>
          </p:nvSpPr>
          <p:spPr>
            <a:xfrm>
              <a:off x="300028" y="3010822"/>
              <a:ext cx="708585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+mj-lt"/>
                </a:rPr>
                <a:t>- </a:t>
              </a:r>
              <a:r>
                <a:rPr lang="vi-VN" sz="2400" dirty="0">
                  <a:latin typeface="+mj-lt"/>
                </a:rPr>
                <a:t>Dùng thước thẳng và compa vẽ hai đường trung trực của các cạnh   </a:t>
              </a:r>
              <a:r>
                <a:rPr lang="en-US" sz="2400" dirty="0">
                  <a:latin typeface="+mj-lt"/>
                </a:rPr>
                <a:t>     </a:t>
              </a:r>
              <a:r>
                <a:rPr lang="vi-VN" sz="2400" dirty="0">
                  <a:latin typeface="+mj-lt"/>
                </a:rPr>
                <a:t>và  </a:t>
              </a:r>
              <a:endParaRPr lang="en-US" sz="2400" dirty="0">
                <a:latin typeface="+mj-lt"/>
              </a:endParaRP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376924"/>
                </p:ext>
              </p:extLst>
            </p:nvPr>
          </p:nvGraphicFramePr>
          <p:xfrm>
            <a:off x="2011106" y="3461236"/>
            <a:ext cx="4445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444240" imgH="266400" progId="Equation.DSMT4">
                    <p:embed/>
                  </p:oleObj>
                </mc:Choice>
                <mc:Fallback>
                  <p:oleObj name="Equation" r:id="rId7" imgW="444240" imgH="266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011106" y="3461236"/>
                          <a:ext cx="444500" cy="266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97163758"/>
                </p:ext>
              </p:extLst>
            </p:nvPr>
          </p:nvGraphicFramePr>
          <p:xfrm>
            <a:off x="2852878" y="3454886"/>
            <a:ext cx="4699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469800" imgH="279360" progId="Equation.DSMT4">
                    <p:embed/>
                  </p:oleObj>
                </mc:Choice>
                <mc:Fallback>
                  <p:oleObj name="Equation" r:id="rId9" imgW="469800" imgH="2793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852878" y="3454886"/>
                          <a:ext cx="469900" cy="279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Rectangle 20"/>
          <p:cNvSpPr/>
          <p:nvPr/>
        </p:nvSpPr>
        <p:spPr>
          <a:xfrm>
            <a:off x="409630" y="3911399"/>
            <a:ext cx="60686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>
                <a:solidFill>
                  <a:prstClr val="black"/>
                </a:solidFill>
                <a:latin typeface="+mj-lt"/>
              </a:rPr>
              <a:t>Gọi 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O </a:t>
            </a:r>
            <a:r>
              <a:rPr lang="vi-VN" sz="2400" dirty="0">
                <a:solidFill>
                  <a:prstClr val="black"/>
                </a:solidFill>
                <a:latin typeface="+mj-lt"/>
              </a:rPr>
              <a:t>là giao điểm hai đường trung trực đó.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 </a:t>
            </a:r>
            <a:endParaRPr lang="en-US" sz="2400" dirty="0">
              <a:latin typeface="+mj-lt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15291" y="2520320"/>
            <a:ext cx="3595257" cy="208489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389919" y="1924246"/>
            <a:ext cx="2271812" cy="466285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03845" y="2165937"/>
            <a:ext cx="250052" cy="414847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296000" y="2165936"/>
            <a:ext cx="250052" cy="414847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317421" y="2483734"/>
            <a:ext cx="2909139" cy="198140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678582" y="2629859"/>
            <a:ext cx="2738372" cy="190531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685816" y="2883814"/>
            <a:ext cx="2537111" cy="131485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172060" y="1948875"/>
            <a:ext cx="2137638" cy="465372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450667" y="2559824"/>
            <a:ext cx="3442786" cy="175313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336390" y="2695131"/>
            <a:ext cx="433017" cy="459589"/>
          </a:xfrm>
          <a:prstGeom prst="rect">
            <a:avLst/>
          </a:prstGeom>
        </p:spPr>
      </p:pic>
      <p:grpSp>
        <p:nvGrpSpPr>
          <p:cNvPr id="47" name="Group 46"/>
          <p:cNvGrpSpPr/>
          <p:nvPr/>
        </p:nvGrpSpPr>
        <p:grpSpPr>
          <a:xfrm>
            <a:off x="306902" y="4456005"/>
            <a:ext cx="5542177" cy="1200329"/>
            <a:chOff x="306902" y="4456005"/>
            <a:chExt cx="5542177" cy="1200329"/>
          </a:xfrm>
        </p:grpSpPr>
        <p:sp>
          <p:nvSpPr>
            <p:cNvPr id="15" name="Rectangle 14"/>
            <p:cNvSpPr/>
            <p:nvPr/>
          </p:nvSpPr>
          <p:spPr>
            <a:xfrm>
              <a:off x="306902" y="4456005"/>
              <a:ext cx="5542177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Dùng compa vẽ đường tròn 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. 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  <a:r>
                <a:rPr 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 tròn  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</a:t>
              </a:r>
              <a:r>
                <a:rPr 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là đường tròn ngoại tiếp tam giác  </a:t>
              </a:r>
            </a:p>
          </p:txBody>
        </p: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818868"/>
                </p:ext>
              </p:extLst>
            </p:nvPr>
          </p:nvGraphicFramePr>
          <p:xfrm>
            <a:off x="3992875" y="4533150"/>
            <a:ext cx="9525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952200" imgH="431640" progId="Equation.DSMT4">
                    <p:embed/>
                  </p:oleObj>
                </mc:Choice>
                <mc:Fallback>
                  <p:oleObj name="Equation" r:id="rId21" imgW="952200" imgH="4316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3992875" y="4533150"/>
                          <a:ext cx="952500" cy="431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85727864"/>
                </p:ext>
              </p:extLst>
            </p:nvPr>
          </p:nvGraphicFramePr>
          <p:xfrm>
            <a:off x="1505199" y="5282067"/>
            <a:ext cx="6604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660240" imgH="279360" progId="Equation.DSMT4">
                    <p:embed/>
                  </p:oleObj>
                </mc:Choice>
                <mc:Fallback>
                  <p:oleObj name="Equation" r:id="rId23" imgW="660240" imgH="2793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1505199" y="5282067"/>
                          <a:ext cx="660400" cy="279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06184152"/>
                </p:ext>
              </p:extLst>
            </p:nvPr>
          </p:nvGraphicFramePr>
          <p:xfrm>
            <a:off x="1842067" y="4892913"/>
            <a:ext cx="942975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942782" imgH="419038" progId="Equation.DSMT4">
                    <p:embed/>
                  </p:oleObj>
                </mc:Choice>
                <mc:Fallback>
                  <p:oleObj name="Equation" r:id="rId25" imgW="942782" imgH="419038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1842067" y="4892913"/>
                          <a:ext cx="942975" cy="419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9" name="Picture 48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7512973" y="913178"/>
            <a:ext cx="3833111" cy="3825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8094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9488755">
            <a:off x="-2810019" y="2772071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HOẠT ĐỘNG HÌNH THÀNH KIẾN THỨC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3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719041" y="99749"/>
            <a:ext cx="10783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Xác định tâm và bán kính đường tròn ngoại tiếp tam giác.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-32967" y="684524"/>
            <a:ext cx="2132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Ví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dụ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0998" y="1344197"/>
            <a:ext cx="74156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Cho tam giác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        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có góc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tù. Dùng thước thẳng và compa vẽ đường tròn ngoại tiếp tam giác  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378666" y="1487192"/>
          <a:ext cx="8509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50680" imgH="279360" progId="Equation.DSMT4">
                  <p:embed/>
                </p:oleObj>
              </mc:Choice>
              <mc:Fallback>
                <p:oleObj name="Equation" r:id="rId3" imgW="850680" imgH="27936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78666" y="1487192"/>
                        <a:ext cx="8509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307365" y="1493542"/>
          <a:ext cx="241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1200" imgH="266400" progId="Equation.DSMT4">
                  <p:embed/>
                </p:oleObj>
              </mc:Choice>
              <mc:Fallback>
                <p:oleObj name="Equation" r:id="rId5" imgW="241200" imgH="2664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07365" y="1493542"/>
                        <a:ext cx="24130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15291" y="2520320"/>
            <a:ext cx="3595257" cy="208489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36390" y="2695131"/>
            <a:ext cx="433017" cy="459589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12973" y="913178"/>
            <a:ext cx="3833111" cy="3825852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399013" y="2423144"/>
            <a:ext cx="3511852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 đường tròn ngoại tiếp tam giác tù nằm ngoài tam giác.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3" name="Đối tượng 12">
            <a:extLst>
              <a:ext uri="{FF2B5EF4-FFF2-40B4-BE49-F238E27FC236}">
                <a16:creationId xmlns:a16="http://schemas.microsoft.com/office/drawing/2014/main" id="{0BEDF37A-D9E8-0052-B9B7-31CF4CE513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715563"/>
              </p:ext>
            </p:extLst>
          </p:nvPr>
        </p:nvGraphicFramePr>
        <p:xfrm>
          <a:off x="4463969" y="4126843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14400" imgH="198720" progId="Equation.DSMT4">
                  <p:embed/>
                </p:oleObj>
              </mc:Choice>
              <mc:Fallback>
                <p:oleObj name="Equation" r:id="rId10" imgW="914400" imgH="198720" progId="Equation.DSMT4">
                  <p:embed/>
                  <p:pic>
                    <p:nvPicPr>
                      <p:cNvPr id="13" name="Đối tượng 12">
                        <a:extLst>
                          <a:ext uri="{FF2B5EF4-FFF2-40B4-BE49-F238E27FC236}">
                            <a16:creationId xmlns:a16="http://schemas.microsoft.com/office/drawing/2014/main" id="{0BEDF37A-D9E8-0052-B9B7-31CF4CE513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463969" y="4126843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" name="Nhóm 17">
            <a:extLst>
              <a:ext uri="{FF2B5EF4-FFF2-40B4-BE49-F238E27FC236}">
                <a16:creationId xmlns:a16="http://schemas.microsoft.com/office/drawing/2014/main" id="{941A1F87-D1BF-AF90-74FF-161CB13616C2}"/>
              </a:ext>
            </a:extLst>
          </p:cNvPr>
          <p:cNvGrpSpPr/>
          <p:nvPr/>
        </p:nvGrpSpPr>
        <p:grpSpPr>
          <a:xfrm>
            <a:off x="381417" y="2585616"/>
            <a:ext cx="7482423" cy="4298935"/>
            <a:chOff x="938519" y="838461"/>
            <a:chExt cx="8493675" cy="4298935"/>
          </a:xfrm>
        </p:grpSpPr>
        <p:sp>
          <p:nvSpPr>
            <p:cNvPr id="50" name="Bong bóng Ý nghĩ: Hình đám mây 8">
              <a:extLst>
                <a:ext uri="{FF2B5EF4-FFF2-40B4-BE49-F238E27FC236}">
                  <a16:creationId xmlns:a16="http://schemas.microsoft.com/office/drawing/2014/main" id="{141CD16C-252F-4AA7-BE24-77A5DA842AB4}"/>
                </a:ext>
              </a:extLst>
            </p:cNvPr>
            <p:cNvSpPr/>
            <p:nvPr/>
          </p:nvSpPr>
          <p:spPr>
            <a:xfrm>
              <a:off x="4100078" y="838461"/>
              <a:ext cx="5332116" cy="3692685"/>
            </a:xfrm>
            <a:prstGeom prst="cloudCallout">
              <a:avLst>
                <a:gd name="adj1" fmla="val -75780"/>
                <a:gd name="adj2" fmla="val 4625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en-US" sz="3200" b="1" i="1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Vậy</a:t>
              </a:r>
              <a:r>
                <a:rPr lang="en-US" sz="3200" b="1" i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3200" b="1" i="1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tâm</a:t>
              </a:r>
              <a:r>
                <a:rPr lang="en-US" sz="3200" b="1" i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3200" b="1" i="1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đường</a:t>
              </a:r>
              <a:r>
                <a:rPr lang="en-US" sz="3200" b="1" i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3200" b="1" i="1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tròn</a:t>
              </a:r>
              <a:r>
                <a:rPr lang="en-US" sz="3200" b="1" i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3200" b="1" i="1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ngoại</a:t>
              </a:r>
              <a:r>
                <a:rPr lang="en-US" sz="3200" b="1" i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3200" b="1" i="1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tiếp</a:t>
              </a:r>
              <a:r>
                <a:rPr lang="en-US" sz="3200" b="1" i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tam </a:t>
              </a:r>
              <a:r>
                <a:rPr lang="en-US" sz="3200" b="1" i="1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giác</a:t>
              </a:r>
              <a:r>
                <a:rPr lang="en-US" sz="3200" b="1" i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3200" b="1" i="1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vuông</a:t>
              </a:r>
              <a:r>
                <a:rPr lang="en-US" sz="3200" b="1" i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3200" b="1" i="1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nằm</a:t>
              </a:r>
              <a:r>
                <a:rPr lang="en-US" sz="3200" b="1" i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ở </a:t>
              </a:r>
              <a:r>
                <a:rPr lang="en-US" sz="3200" b="1" i="1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đâu</a:t>
              </a:r>
              <a:r>
                <a:rPr lang="en-US" sz="3200" b="1" i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?</a:t>
              </a:r>
              <a:endPara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pic>
          <p:nvPicPr>
            <p:cNvPr id="52" name="Picture 1">
              <a:extLst>
                <a:ext uri="{FF2B5EF4-FFF2-40B4-BE49-F238E27FC236}">
                  <a16:creationId xmlns:a16="http://schemas.microsoft.com/office/drawing/2014/main" id="{6C5A5579-F2C4-DE4F-D276-64E73A2A4E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519" y="2580939"/>
              <a:ext cx="3058533" cy="2556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324119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0" y="684524"/>
            <a:ext cx="1067463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HĐ3</a:t>
            </a:r>
          </a:p>
        </p:txBody>
      </p:sp>
      <p:sp>
        <p:nvSpPr>
          <p:cNvPr id="3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719041" y="99749"/>
            <a:ext cx="10783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Xác định tâm và bán kính đường tròn ngoại tiếp tam giác.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5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HOẠT ĐỘNG HÌNH THÀNH KIẾN THỨC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188818" y="1392409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sz="2800" dirty="0">
                <a:latin typeface="+mj-lt"/>
              </a:rPr>
              <a:t>Cho tam giác  </a:t>
            </a:r>
            <a:r>
              <a:rPr lang="en-US" sz="2800" dirty="0">
                <a:latin typeface="+mj-lt"/>
              </a:rPr>
              <a:t>       </a:t>
            </a:r>
            <a:r>
              <a:rPr lang="vi-VN" sz="2800" dirty="0">
                <a:latin typeface="+mj-lt"/>
              </a:rPr>
              <a:t> vuông tại  </a:t>
            </a:r>
            <a:r>
              <a:rPr lang="en-US" sz="2800" dirty="0">
                <a:latin typeface="+mj-lt"/>
              </a:rPr>
              <a:t>  </a:t>
            </a:r>
            <a:r>
              <a:rPr lang="vi-VN" sz="2800" dirty="0">
                <a:latin typeface="+mj-lt"/>
              </a:rPr>
              <a:t>. Gọi </a:t>
            </a:r>
            <a:r>
              <a:rPr lang="vi-VN" sz="2800" i="1" dirty="0">
                <a:latin typeface="+mj-lt"/>
              </a:rPr>
              <a:t> </a:t>
            </a:r>
            <a:r>
              <a:rPr lang="en-US" sz="2800" i="1" dirty="0">
                <a:latin typeface="+mj-lt"/>
              </a:rPr>
              <a:t>O</a:t>
            </a:r>
            <a:r>
              <a:rPr lang="vi-VN" sz="2800" i="1" dirty="0">
                <a:latin typeface="+mj-lt"/>
              </a:rPr>
              <a:t>  </a:t>
            </a:r>
            <a:r>
              <a:rPr lang="vi-VN" sz="2800" dirty="0">
                <a:latin typeface="+mj-lt"/>
              </a:rPr>
              <a:t>là trung điển của   </a:t>
            </a:r>
            <a:r>
              <a:rPr lang="en-US" sz="2800" dirty="0">
                <a:latin typeface="+mj-lt"/>
              </a:rPr>
              <a:t>    </a:t>
            </a:r>
            <a:r>
              <a:rPr lang="vi-VN" sz="2800" dirty="0">
                <a:latin typeface="+mj-lt"/>
              </a:rPr>
              <a:t>. Đường tròn</a:t>
            </a:r>
            <a:r>
              <a:rPr lang="en-US" sz="2800" dirty="0">
                <a:latin typeface="+mj-lt"/>
              </a:rPr>
              <a:t>         </a:t>
            </a:r>
            <a:r>
              <a:rPr lang="vi-VN" sz="2800" dirty="0">
                <a:latin typeface="+mj-lt"/>
              </a:rPr>
              <a:t>  có là đường tròn ngoại tiếp tam giác   hay không? </a:t>
            </a:r>
            <a:endParaRPr lang="en-US" sz="2800" dirty="0"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9587" y="805446"/>
            <a:ext cx="3918494" cy="2294902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654194"/>
              </p:ext>
            </p:extLst>
          </p:nvPr>
        </p:nvGraphicFramePr>
        <p:xfrm>
          <a:off x="2263140" y="1553391"/>
          <a:ext cx="660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60240" imgH="279360" progId="Equation.DSMT4">
                  <p:embed/>
                </p:oleObj>
              </mc:Choice>
              <mc:Fallback>
                <p:oleObj name="Equation" r:id="rId3" imgW="6602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63140" y="1553391"/>
                        <a:ext cx="6604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588105"/>
              </p:ext>
            </p:extLst>
          </p:nvPr>
        </p:nvGraphicFramePr>
        <p:xfrm>
          <a:off x="4418214" y="1540328"/>
          <a:ext cx="241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1200" imgH="266400" progId="Equation.DSMT4">
                  <p:embed/>
                </p:oleObj>
              </mc:Choice>
              <mc:Fallback>
                <p:oleObj name="Equation" r:id="rId5" imgW="241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18214" y="1540328"/>
                        <a:ext cx="24130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49181"/>
              </p:ext>
            </p:extLst>
          </p:nvPr>
        </p:nvGraphicFramePr>
        <p:xfrm>
          <a:off x="2753492" y="1967647"/>
          <a:ext cx="457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57200" imgH="279360" progId="Equation.DSMT4">
                  <p:embed/>
                </p:oleObj>
              </mc:Choice>
              <mc:Fallback>
                <p:oleObj name="Equation" r:id="rId7" imgW="4572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53492" y="1967647"/>
                        <a:ext cx="4572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605156"/>
              </p:ext>
            </p:extLst>
          </p:nvPr>
        </p:nvGraphicFramePr>
        <p:xfrm>
          <a:off x="5145407" y="1891447"/>
          <a:ext cx="965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65160" imgH="431640" progId="Equation.DSMT4">
                  <p:embed/>
                </p:oleObj>
              </mc:Choice>
              <mc:Fallback>
                <p:oleObj name="Equation" r:id="rId9" imgW="9651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45407" y="1891447"/>
                        <a:ext cx="9652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460515"/>
              </p:ext>
            </p:extLst>
          </p:nvPr>
        </p:nvGraphicFramePr>
        <p:xfrm>
          <a:off x="5476264" y="2367979"/>
          <a:ext cx="660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60240" imgH="279360" progId="Equation.DSMT4">
                  <p:embed/>
                </p:oleObj>
              </mc:Choice>
              <mc:Fallback>
                <p:oleObj name="Equation" r:id="rId11" imgW="6602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76264" y="2367979"/>
                        <a:ext cx="6604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282307" y="2486091"/>
            <a:ext cx="1793054" cy="423066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768023" y="4534301"/>
            <a:ext cx="7719968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7625" algn="just"/>
            <a:r>
              <a:rPr lang="nl-NL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*Kết luận: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7625" algn="just"/>
            <a:r>
              <a:rPr lang="nl-NL" sz="2800" b="1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 tròn ngoại tiếp tam giác vuông có tâm là trung điểm cạnh huyền và bán kính bằng nửa cạnh huyền của tam giác vuông đó. </a:t>
            </a:r>
            <a:endParaRPr lang="en-US" sz="2800" b="1" dirty="0">
              <a:solidFill>
                <a:srgbClr val="4472C4">
                  <a:lumMod val="50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462015" y="984056"/>
            <a:ext cx="3433638" cy="342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9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530CE9-79B6-4A34-9DE8-7F769B44A120}"/>
              </a:ext>
            </a:extLst>
          </p:cNvPr>
          <p:cNvSpPr txBox="1"/>
          <p:nvPr/>
        </p:nvSpPr>
        <p:spPr>
          <a:xfrm>
            <a:off x="2070100" y="1690724"/>
            <a:ext cx="96012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Học bài theo SGK và vở ghi.</a:t>
            </a:r>
          </a:p>
          <a:p>
            <a:pPr marL="457200" lvl="0" indent="-457200">
              <a:lnSpc>
                <a:spcPct val="150000"/>
              </a:lnSpc>
              <a:buFontTx/>
              <a:buChar char="-"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endParaRPr kumimoji="0" lang="en-US" sz="3200" b="1" i="0" u="none" strike="noStrike" kern="1200" cap="none" spc="0" normalizeH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200" b="1" baseline="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xác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định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tâm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đường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tròn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ngoại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tiếp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tam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giác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Vẽ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được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đường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tròn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ngoại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tiếp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tam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giác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bằng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thước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compa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053894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609551">
            <a:off x="11116066" y="-2415248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2800" dirty="0">
              <a:solidFill>
                <a:srgbClr val="C55A1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25346" y="432538"/>
            <a:ext cx="5410825" cy="2585323"/>
            <a:chOff x="125346" y="432538"/>
            <a:chExt cx="5410825" cy="2585323"/>
          </a:xfrm>
        </p:grpSpPr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1E67329B-ACF6-76AE-6301-71657A354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46" y="432538"/>
              <a:ext cx="5410825" cy="2585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just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nl-NL" alt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Hình vẽ dưới đây các đỉnh của tam giác  </a:t>
              </a:r>
              <a:r>
                <a:rPr kumimoji="0" lang="en-US" altLang="en-US" sz="36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  <a:r>
                <a:rPr kumimoji="0" lang="en-US" altLang="en-US" sz="360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60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kumimoji="0" lang="en-US" altLang="en-US" sz="360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600" i="0" u="none" strike="noStrike" cap="none" normalizeH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thuộc</a:t>
              </a:r>
              <a:r>
                <a:rPr kumimoji="0" lang="en-US" altLang="en-US" sz="360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600" i="0" u="none" strike="noStrike" cap="none" normalizeH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kumimoji="0" lang="en-US" altLang="en-US" sz="360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600" i="0" u="none" strike="noStrike" cap="none" normalizeH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tròn</a:t>
              </a:r>
              <a:r>
                <a:rPr kumimoji="0" lang="en-US" altLang="en-US" sz="360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kumimoji="0" lang="en-US" altLang="en-US" sz="3600" i="0" u="none" strike="noStrike" cap="none" normalizeH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không</a:t>
              </a:r>
              <a:r>
                <a:rPr kumimoji="0" lang="en-US" altLang="en-US" sz="360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kumimoji="0" lang="en-US" altLang="en-US" sz="3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890769"/>
                </p:ext>
              </p:extLst>
            </p:nvPr>
          </p:nvGraphicFramePr>
          <p:xfrm>
            <a:off x="2647531" y="1663905"/>
            <a:ext cx="951689" cy="3578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761760" imgH="317160" progId="Equation.DSMT4">
                    <p:embed/>
                  </p:oleObj>
                </mc:Choice>
                <mc:Fallback>
                  <p:oleObj name="Equation" r:id="rId3" imgW="761760" imgH="31716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7531" y="1663905"/>
                          <a:ext cx="951689" cy="35789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3494004"/>
                </p:ext>
              </p:extLst>
            </p:nvPr>
          </p:nvGraphicFramePr>
          <p:xfrm>
            <a:off x="2258473" y="2347063"/>
            <a:ext cx="721877" cy="5234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609480" imgH="431640" progId="Equation.DSMT4">
                    <p:embed/>
                  </p:oleObj>
                </mc:Choice>
                <mc:Fallback>
                  <p:oleObj name="Equation" r:id="rId5" imgW="609480" imgH="43164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8473" y="2347063"/>
                          <a:ext cx="721877" cy="52347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3" name="Picture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4314" y="1214433"/>
            <a:ext cx="4449743" cy="422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609551">
            <a:off x="11116066" y="-2415248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2800" dirty="0">
              <a:solidFill>
                <a:srgbClr val="C55A11"/>
              </a:solidFill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4314" y="1214433"/>
            <a:ext cx="4449743" cy="4225146"/>
          </a:xfrm>
          <a:prstGeom prst="rect">
            <a:avLst/>
          </a:prstGeom>
        </p:spPr>
      </p:pic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274937" y="19036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122313" y="1385877"/>
            <a:ext cx="6253683" cy="1754326"/>
            <a:chOff x="122313" y="1385877"/>
            <a:chExt cx="6253683" cy="1754326"/>
          </a:xfrm>
        </p:grpSpPr>
        <p:sp>
          <p:nvSpPr>
            <p:cNvPr id="37" name="Rectangle 5">
              <a:extLst>
                <a:ext uri="{FF2B5EF4-FFF2-40B4-BE49-F238E27FC236}">
                  <a16:creationId xmlns:a16="http://schemas.microsoft.com/office/drawing/2014/main" id="{1E67329B-ACF6-76AE-6301-71657A354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313" y="1385877"/>
              <a:ext cx="6253683" cy="175432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just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Các đỉnh của tam giác</a:t>
              </a:r>
              <a:r>
                <a:rPr lang="en-US" alt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vi-VN" alt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vi-VN" alt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có thuộc đường tròn </a:t>
              </a:r>
              <a:r>
                <a:rPr lang="en-US" alt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vi-VN" alt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.</a:t>
              </a:r>
              <a:endParaRPr kumimoji="0" lang="en-US" altLang="en-US" sz="3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41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2863324"/>
                </p:ext>
              </p:extLst>
            </p:nvPr>
          </p:nvGraphicFramePr>
          <p:xfrm>
            <a:off x="3471633" y="2441481"/>
            <a:ext cx="59690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596880" imgH="545760" progId="Equation.DSMT4">
                    <p:embed/>
                  </p:oleObj>
                </mc:Choice>
                <mc:Fallback>
                  <p:oleObj name="Equation" r:id="rId4" imgW="596880" imgH="5457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471633" y="2441481"/>
                          <a:ext cx="596900" cy="546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55198605"/>
                </p:ext>
              </p:extLst>
            </p:nvPr>
          </p:nvGraphicFramePr>
          <p:xfrm>
            <a:off x="4933444" y="1723932"/>
            <a:ext cx="8509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850680" imgH="342720" progId="Equation.DSMT4">
                    <p:embed/>
                  </p:oleObj>
                </mc:Choice>
                <mc:Fallback>
                  <p:oleObj name="Equation" r:id="rId6" imgW="850680" imgH="342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933444" y="1723932"/>
                          <a:ext cx="850900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8" name="Group 47"/>
          <p:cNvGrpSpPr/>
          <p:nvPr/>
        </p:nvGrpSpPr>
        <p:grpSpPr>
          <a:xfrm>
            <a:off x="181047" y="4612205"/>
            <a:ext cx="6253683" cy="1654748"/>
            <a:chOff x="181047" y="4612205"/>
            <a:chExt cx="6253683" cy="1654748"/>
          </a:xfrm>
        </p:grpSpPr>
        <p:sp>
          <p:nvSpPr>
            <p:cNvPr id="42" name="Rectangle 5">
              <a:extLst>
                <a:ext uri="{FF2B5EF4-FFF2-40B4-BE49-F238E27FC236}">
                  <a16:creationId xmlns:a16="http://schemas.microsoft.com/office/drawing/2014/main" id="{1E67329B-ACF6-76AE-6301-71657A354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047" y="4612205"/>
              <a:ext cx="6253683" cy="165474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just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6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lang="en-US" alt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tròn</a:t>
              </a:r>
              <a:r>
                <a:rPr lang="en-US" alt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</a:t>
              </a:r>
              <a:r>
                <a:rPr lang="en-US" altLang="en-US" sz="36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lang="en-US" alt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tròn</a:t>
              </a:r>
              <a:endParaRPr lang="en-US" alt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just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6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ngoại</a:t>
              </a:r>
              <a:r>
                <a:rPr lang="en-US" alt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tiếp</a:t>
              </a:r>
              <a:r>
                <a:rPr lang="en-US" alt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altLang="en-US" sz="3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43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687832"/>
                </p:ext>
              </p:extLst>
            </p:nvPr>
          </p:nvGraphicFramePr>
          <p:xfrm>
            <a:off x="2608005" y="4867870"/>
            <a:ext cx="581025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581080" imgH="533206" progId="Equation.DSMT4">
                    <p:embed/>
                  </p:oleObj>
                </mc:Choice>
                <mc:Fallback>
                  <p:oleObj name="Equation" r:id="rId4" imgW="581080" imgH="533206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608005" y="4867870"/>
                          <a:ext cx="581025" cy="533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3948106"/>
                </p:ext>
              </p:extLst>
            </p:nvPr>
          </p:nvGraphicFramePr>
          <p:xfrm>
            <a:off x="2187320" y="5805797"/>
            <a:ext cx="11176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117440" imgH="342720" progId="Equation.DSMT4">
                    <p:embed/>
                  </p:oleObj>
                </mc:Choice>
                <mc:Fallback>
                  <p:oleObj name="Equation" r:id="rId9" imgW="1117440" imgH="342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187320" y="5805797"/>
                          <a:ext cx="1117600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6" name="Down Arrow 45"/>
          <p:cNvSpPr/>
          <p:nvPr/>
        </p:nvSpPr>
        <p:spPr>
          <a:xfrm>
            <a:off x="2939143" y="3176662"/>
            <a:ext cx="365777" cy="12864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139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536959" y="-1322125"/>
            <a:ext cx="3136324" cy="6246373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HOẠT ĐỘNG MỞ ĐẦU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C55A1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613721" y="528099"/>
            <a:ext cx="9369819" cy="2818051"/>
          </a:xfrm>
          <a:prstGeom prst="cloudCallout">
            <a:avLst>
              <a:gd name="adj1" fmla="val -42727"/>
              <a:gd name="adj2" fmla="val 89875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24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613722" y="3124200"/>
            <a:ext cx="533400" cy="6858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9303181" y="1740571"/>
            <a:ext cx="609600" cy="533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1127125" y="1018140"/>
            <a:ext cx="609600" cy="533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>
            <a:off x="8458090" y="143154"/>
            <a:ext cx="609600" cy="533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utoShape 11"/>
          <p:cNvSpPr>
            <a:spLocks noChangeArrowheads="1"/>
          </p:cNvSpPr>
          <p:nvPr/>
        </p:nvSpPr>
        <p:spPr bwMode="auto">
          <a:xfrm>
            <a:off x="6532728" y="2309046"/>
            <a:ext cx="533400" cy="6858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4" name="Picture 52" descr="Boy Thinking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67200"/>
            <a:ext cx="14319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1948551" y="1137321"/>
            <a:ext cx="6629400" cy="1739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algn="ctr"/>
            <a:r>
              <a:rPr lang="vi-VN" sz="3600" i="1" dirty="0">
                <a:solidFill>
                  <a:prstClr val="black"/>
                </a:solidFill>
                <a:latin typeface="+mj-lt"/>
                <a:sym typeface="Symbol" pitchFamily="18" charset="2"/>
              </a:rPr>
              <a:t>Mỗi tam giác luôn xác định được một đường tròn ngoại tiếp nó đúng hay sai? </a:t>
            </a: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8671" y="2937621"/>
            <a:ext cx="3109292" cy="310340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44110" y="5562600"/>
            <a:ext cx="5743880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Mỗi tam giác luôn xác định được</a:t>
            </a:r>
          </a:p>
          <a:p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một đường tròn ngoại tiếp nó.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581848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2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DF76D2BD-4504-80E5-7176-A5B6CF63480B}"/>
              </a:ext>
            </a:extLst>
          </p:cNvPr>
          <p:cNvSpPr txBox="1"/>
          <p:nvPr/>
        </p:nvSpPr>
        <p:spPr>
          <a:xfrm>
            <a:off x="1313590" y="21932"/>
            <a:ext cx="9800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GB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思源黑体 Medium"/>
                <a:cs typeface="Times New Roman" panose="02020603050405020304" pitchFamily="18" charset="0"/>
                <a:sym typeface="Special Elite"/>
              </a:rPr>
              <a:t>§1. </a:t>
            </a: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 TRÒN NGOẠI TIẾP TAM GIÁC, ĐƯỜNG TRÒN NỘI TIẾP TAM GIÁC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E250EC2E-D5E8-A11E-FE33-A8963256E84A}"/>
              </a:ext>
            </a:extLst>
          </p:cNvPr>
          <p:cNvSpPr txBox="1"/>
          <p:nvPr/>
        </p:nvSpPr>
        <p:spPr>
          <a:xfrm>
            <a:off x="558809" y="1400439"/>
            <a:ext cx="9611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AF51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en-US" sz="2800" b="1" dirty="0">
                <a:solidFill>
                  <a:srgbClr val="AF51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AF51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TRÒN NGOẠI TIẾP TAM GIÁC</a:t>
            </a:r>
            <a:endParaRPr lang="en-US" sz="2800" b="1" dirty="0">
              <a:solidFill>
                <a:srgbClr val="AF519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558809" y="1950238"/>
            <a:ext cx="7412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3200" b="1" dirty="0">
              <a:solidFill>
                <a:srgbClr val="4112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1743" y="1868959"/>
            <a:ext cx="3915590" cy="371795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982276" y="2636689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 tròn đi qua ba đỉnh của tam giác được gọi là đường tròn ngoại tiếp tam giác đó.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078101" y="4478796"/>
            <a:ext cx="6423641" cy="1583788"/>
            <a:chOff x="1078101" y="4478796"/>
            <a:chExt cx="6423641" cy="1583788"/>
          </a:xfrm>
        </p:grpSpPr>
        <p:sp>
          <p:nvSpPr>
            <p:cNvPr id="24" name="Rectangle 23"/>
            <p:cNvSpPr/>
            <p:nvPr/>
          </p:nvSpPr>
          <p:spPr>
            <a:xfrm>
              <a:off x="1078101" y="4478796"/>
              <a:ext cx="6423641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vi-VN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Chú ý: </a:t>
              </a:r>
              <a:r>
                <a:rPr lang="vi-VN" sz="32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Khi đường tròn </a:t>
              </a:r>
              <a:r>
                <a:rPr lang="en-US" sz="32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vi-VN" sz="32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vi-VN" sz="32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ngoại tiếp tam giác</a:t>
              </a:r>
              <a:r>
                <a:rPr lang="en-US" sz="32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 </a:t>
              </a:r>
              <a:r>
                <a:rPr lang="vi-VN" sz="32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ta nói tam giác</a:t>
              </a:r>
              <a:endPara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vi-VN" sz="32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nội tiếp đường tròn</a:t>
              </a:r>
              <a:endPara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94841852"/>
                </p:ext>
              </p:extLst>
            </p:nvPr>
          </p:nvGraphicFramePr>
          <p:xfrm>
            <a:off x="2616062" y="5092176"/>
            <a:ext cx="8509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850680" imgH="342720" progId="Equation.DSMT4">
                    <p:embed/>
                  </p:oleObj>
                </mc:Choice>
                <mc:Fallback>
                  <p:oleObj name="Equation" r:id="rId4" imgW="850680" imgH="342720" progId="Equation.DSMT4">
                    <p:embed/>
                    <p:pic>
                      <p:nvPicPr>
                        <p:cNvPr id="12" name="Object 11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616062" y="5092176"/>
                          <a:ext cx="850900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24252461"/>
                </p:ext>
              </p:extLst>
            </p:nvPr>
          </p:nvGraphicFramePr>
          <p:xfrm>
            <a:off x="6213698" y="5101701"/>
            <a:ext cx="838200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838356" imgH="333201" progId="Equation.DSMT4">
                    <p:embed/>
                  </p:oleObj>
                </mc:Choice>
                <mc:Fallback>
                  <p:oleObj name="Equation" r:id="rId4" imgW="838356" imgH="333201" progId="Equation.DSMT4">
                    <p:embed/>
                    <p:pic>
                      <p:nvPicPr>
                        <p:cNvPr id="13" name="Object 12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213698" y="5101701"/>
                          <a:ext cx="838200" cy="3333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7523219"/>
                </p:ext>
              </p:extLst>
            </p:nvPr>
          </p:nvGraphicFramePr>
          <p:xfrm>
            <a:off x="4515290" y="5516484"/>
            <a:ext cx="59690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596880" imgH="545760" progId="Equation.DSMT4">
                    <p:embed/>
                  </p:oleObj>
                </mc:Choice>
                <mc:Fallback>
                  <p:oleObj name="Equation" r:id="rId7" imgW="596880" imgH="5457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515290" y="5516484"/>
                          <a:ext cx="596900" cy="546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97322282"/>
                </p:ext>
              </p:extLst>
            </p:nvPr>
          </p:nvGraphicFramePr>
          <p:xfrm>
            <a:off x="5137438" y="4544468"/>
            <a:ext cx="590550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590344" imgH="533206" progId="Equation.DSMT4">
                    <p:embed/>
                  </p:oleObj>
                </mc:Choice>
                <mc:Fallback>
                  <p:oleObj name="Equation" r:id="rId7" imgW="590344" imgH="533206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5137438" y="4544468"/>
                          <a:ext cx="590550" cy="533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1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66786" y="21932"/>
            <a:ext cx="1429111" cy="12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4548423" y="5727206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353401" y="200479"/>
            <a:ext cx="2376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297" y="736631"/>
            <a:ext cx="4152847" cy="373861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6762" y="775399"/>
            <a:ext cx="3310506" cy="3651221"/>
          </a:xfrm>
          <a:prstGeom prst="rect">
            <a:avLst/>
          </a:prstGeom>
        </p:spPr>
      </p:pic>
      <p:cxnSp>
        <p:nvCxnSpPr>
          <p:cNvPr id="38" name="Straight Connector 37"/>
          <p:cNvCxnSpPr/>
          <p:nvPr/>
        </p:nvCxnSpPr>
        <p:spPr>
          <a:xfrm flipH="1" flipV="1">
            <a:off x="5599146" y="915880"/>
            <a:ext cx="49187" cy="56365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9609203" y="9013371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610220" y="4557308"/>
            <a:ext cx="4547048" cy="1569660"/>
            <a:chOff x="610220" y="4557308"/>
            <a:chExt cx="4547048" cy="1569660"/>
          </a:xfrm>
        </p:grpSpPr>
        <p:sp>
          <p:nvSpPr>
            <p:cNvPr id="36" name="Rectangle 35"/>
            <p:cNvSpPr/>
            <p:nvPr/>
          </p:nvSpPr>
          <p:spPr>
            <a:xfrm>
              <a:off x="610220" y="4557308"/>
              <a:ext cx="4547048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32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Đ</a:t>
              </a:r>
              <a:r>
                <a:rPr lang="vi-VN" sz="32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ường tròn   ngoại tiếp tam giác   </a:t>
              </a:r>
              <a:r>
                <a:rPr lang="en-US" sz="32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vi-VN" sz="32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vì nó đi qua ba đỉnh của tam giác  </a:t>
              </a:r>
              <a:endPara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47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9081789"/>
                </p:ext>
              </p:extLst>
            </p:nvPr>
          </p:nvGraphicFramePr>
          <p:xfrm>
            <a:off x="2117076" y="5171423"/>
            <a:ext cx="889896" cy="3586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850680" imgH="342720" progId="Equation.DSMT4">
                    <p:embed/>
                  </p:oleObj>
                </mc:Choice>
                <mc:Fallback>
                  <p:oleObj name="Equation" r:id="rId5" imgW="850680" imgH="342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117076" y="5171423"/>
                          <a:ext cx="889896" cy="35861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9651378"/>
                </p:ext>
              </p:extLst>
            </p:nvPr>
          </p:nvGraphicFramePr>
          <p:xfrm>
            <a:off x="2729476" y="4585594"/>
            <a:ext cx="59690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596880" imgH="545760" progId="Equation.DSMT4">
                    <p:embed/>
                  </p:oleObj>
                </mc:Choice>
                <mc:Fallback>
                  <p:oleObj name="Equation" r:id="rId7" imgW="596880" imgH="5457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729476" y="4585594"/>
                          <a:ext cx="596900" cy="546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2" name="Group 51"/>
          <p:cNvGrpSpPr/>
          <p:nvPr/>
        </p:nvGrpSpPr>
        <p:grpSpPr>
          <a:xfrm>
            <a:off x="6253295" y="4557308"/>
            <a:ext cx="4755509" cy="1384995"/>
            <a:chOff x="6253295" y="4557308"/>
            <a:chExt cx="4755509" cy="1384995"/>
          </a:xfrm>
        </p:grpSpPr>
        <p:sp>
          <p:nvSpPr>
            <p:cNvPr id="37" name="Rectangle 36"/>
            <p:cNvSpPr/>
            <p:nvPr/>
          </p:nvSpPr>
          <p:spPr>
            <a:xfrm>
              <a:off x="6253295" y="4557308"/>
              <a:ext cx="4755509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8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Đ</a:t>
              </a:r>
              <a:r>
                <a:rPr lang="vi-VN" sz="28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ường tròn</a:t>
              </a:r>
              <a:r>
                <a:rPr lang="en-US" sz="28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  <a:r>
                <a:rPr lang="vi-VN" sz="28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không ngoại tiếp tam giác</a:t>
              </a:r>
              <a:r>
                <a:rPr lang="en-US" sz="28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vi-VN" sz="28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8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vi-VN" sz="28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vì nó không đi qua ba đỉnh của tam giác  </a:t>
              </a:r>
              <a:endPara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48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25129802"/>
                </p:ext>
              </p:extLst>
            </p:nvPr>
          </p:nvGraphicFramePr>
          <p:xfrm>
            <a:off x="7698953" y="5094070"/>
            <a:ext cx="8763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876253" imgH="342926" progId="Equation.DSMT4">
                    <p:embed/>
                  </p:oleObj>
                </mc:Choice>
                <mc:Fallback>
                  <p:oleObj name="Equation" r:id="rId5" imgW="876253" imgH="342926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698953" y="5094070"/>
                          <a:ext cx="876300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10374673"/>
                </p:ext>
              </p:extLst>
            </p:nvPr>
          </p:nvGraphicFramePr>
          <p:xfrm>
            <a:off x="8025555" y="4617774"/>
            <a:ext cx="445012" cy="4158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581080" imgH="542932" progId="Equation.DSMT4">
                    <p:embed/>
                  </p:oleObj>
                </mc:Choice>
                <mc:Fallback>
                  <p:oleObj name="Equation" r:id="rId7" imgW="581080" imgH="542932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8025555" y="4617774"/>
                          <a:ext cx="445012" cy="41583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341542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HOẠT ĐỘNG HÌNH THÀNH KIẾN THỨC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DF76D2BD-4504-80E5-7176-A5B6CF63480B}"/>
              </a:ext>
            </a:extLst>
          </p:cNvPr>
          <p:cNvSpPr txBox="1"/>
          <p:nvPr/>
        </p:nvSpPr>
        <p:spPr>
          <a:xfrm>
            <a:off x="1534498" y="4727"/>
            <a:ext cx="9800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思源黑体 Medium"/>
                <a:cs typeface="Times New Roman" panose="02020603050405020304" pitchFamily="18" charset="0"/>
                <a:sym typeface="Special Elite"/>
              </a:rPr>
              <a:t>§1. </a:t>
            </a: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ĐƯỜNG TRÒN NGOẠI TIẾP TAM GIÁC, ĐƯỜNG TRÒN NỘI TIẾP TAM GIÁC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E250EC2E-D5E8-A11E-FE33-A8963256E84A}"/>
              </a:ext>
            </a:extLst>
          </p:cNvPr>
          <p:cNvSpPr txBox="1"/>
          <p:nvPr/>
        </p:nvSpPr>
        <p:spPr>
          <a:xfrm>
            <a:off x="558809" y="1400439"/>
            <a:ext cx="9611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AF519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I.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AF519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AF519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ĐƯỜNG TRÒN NGOẠI TIẾP TAM GIÁC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AF519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558809" y="1950238"/>
            <a:ext cx="7412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Định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nghĩa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4112E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588511" y="2589155"/>
            <a:ext cx="10783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</a:t>
            </a:r>
            <a:r>
              <a:rPr lang="vi-VN" sz="32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Xác định tâm và bán kính đường tròn ngoại tiếp tam giác.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7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581720" y="3088423"/>
            <a:ext cx="1067463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HĐ2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6138" y="3041929"/>
            <a:ext cx="3215932" cy="3375812"/>
          </a:xfrm>
          <a:prstGeom prst="rect">
            <a:avLst/>
          </a:prstGeom>
        </p:spPr>
      </p:pic>
      <p:grpSp>
        <p:nvGrpSpPr>
          <p:cNvPr id="49" name="Group 48"/>
          <p:cNvGrpSpPr/>
          <p:nvPr/>
        </p:nvGrpSpPr>
        <p:grpSpPr>
          <a:xfrm>
            <a:off x="1810691" y="3154424"/>
            <a:ext cx="5982092" cy="2800769"/>
            <a:chOff x="1283750" y="3107930"/>
            <a:chExt cx="5982092" cy="2800769"/>
          </a:xfrm>
        </p:grpSpPr>
        <p:grpSp>
          <p:nvGrpSpPr>
            <p:cNvPr id="48" name="Group 47"/>
            <p:cNvGrpSpPr/>
            <p:nvPr/>
          </p:nvGrpSpPr>
          <p:grpSpPr>
            <a:xfrm>
              <a:off x="1283750" y="3107930"/>
              <a:ext cx="5133091" cy="830997"/>
              <a:chOff x="1283750" y="3107930"/>
              <a:chExt cx="5133091" cy="830997"/>
            </a:xfrm>
          </p:grpSpPr>
          <p:sp>
            <p:nvSpPr>
              <p:cNvPr id="28" name="Hộp Văn bản 17">
                <a:extLst>
                  <a:ext uri="{FF2B5EF4-FFF2-40B4-BE49-F238E27FC236}">
                    <a16:creationId xmlns:a16="http://schemas.microsoft.com/office/drawing/2014/main" id="{225AE2A5-5738-3580-5C7C-161964F9AC15}"/>
                  </a:ext>
                </a:extLst>
              </p:cNvPr>
              <p:cNvSpPr txBox="1"/>
              <p:nvPr/>
            </p:nvSpPr>
            <p:spPr>
              <a:xfrm>
                <a:off x="1283750" y="3107930"/>
                <a:ext cx="513309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tam giác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là giao điểm ba đường trung trực ( Hình 5 ).</a:t>
                </a:r>
                <a:endParaRPr kumimoji="0" lang="en-US" sz="24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13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90586200"/>
                  </p:ext>
                </p:extLst>
              </p:nvPr>
            </p:nvGraphicFramePr>
            <p:xfrm>
              <a:off x="3051154" y="3204148"/>
              <a:ext cx="660400" cy="279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4" imgW="660240" imgH="279360" progId="Equation.DSMT4">
                      <p:embed/>
                    </p:oleObj>
                  </mc:Choice>
                  <mc:Fallback>
                    <p:oleObj name="Equation" r:id="rId4" imgW="660240" imgH="27936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3051154" y="3204148"/>
                            <a:ext cx="660400" cy="2794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36302430"/>
                  </p:ext>
                </p:extLst>
              </p:nvPr>
            </p:nvGraphicFramePr>
            <p:xfrm>
              <a:off x="4137818" y="3181634"/>
              <a:ext cx="254000" cy="279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6" imgW="253800" imgH="279360" progId="Equation.DSMT4">
                      <p:embed/>
                    </p:oleObj>
                  </mc:Choice>
                  <mc:Fallback>
                    <p:oleObj name="Equation" r:id="rId6" imgW="253800" imgH="27936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4137818" y="3181634"/>
                            <a:ext cx="254000" cy="2794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44" name="Group 43"/>
            <p:cNvGrpSpPr/>
            <p:nvPr/>
          </p:nvGrpSpPr>
          <p:grpSpPr>
            <a:xfrm>
              <a:off x="1825272" y="3851800"/>
              <a:ext cx="5133091" cy="830997"/>
              <a:chOff x="1825272" y="3851800"/>
              <a:chExt cx="5133091" cy="830997"/>
            </a:xfrm>
          </p:grpSpPr>
          <p:sp>
            <p:nvSpPr>
              <p:cNvPr id="31" name="Hộp Văn bản 17">
                <a:extLst>
                  <a:ext uri="{FF2B5EF4-FFF2-40B4-BE49-F238E27FC236}">
                    <a16:creationId xmlns:a16="http://schemas.microsoft.com/office/drawing/2014/main" id="{225AE2A5-5738-3580-5C7C-161964F9AC15}"/>
                  </a:ext>
                </a:extLst>
              </p:cNvPr>
              <p:cNvSpPr txBox="1"/>
              <p:nvPr/>
            </p:nvSpPr>
            <p:spPr>
              <a:xfrm>
                <a:off x="1825272" y="3851800"/>
                <a:ext cx="513309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 đoạn thẳng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</a:t>
                </a:r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 bằng nhau hay không?</a:t>
                </a:r>
                <a:endParaRPr kumimoji="0" lang="en-US" sz="24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15" name="Object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18236229"/>
                  </p:ext>
                </p:extLst>
              </p:nvPr>
            </p:nvGraphicFramePr>
            <p:xfrm>
              <a:off x="4137818" y="3953140"/>
              <a:ext cx="1473200" cy="330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8" imgW="1473120" imgH="330120" progId="Equation.DSMT4">
                      <p:embed/>
                    </p:oleObj>
                  </mc:Choice>
                  <mc:Fallback>
                    <p:oleObj name="Equation" r:id="rId8" imgW="1473120" imgH="33012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4137818" y="3953140"/>
                            <a:ext cx="1473200" cy="3302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47" name="Group 46"/>
            <p:cNvGrpSpPr/>
            <p:nvPr/>
          </p:nvGrpSpPr>
          <p:grpSpPr>
            <a:xfrm>
              <a:off x="1888398" y="4708370"/>
              <a:ext cx="5377444" cy="1200329"/>
              <a:chOff x="1888398" y="4708370"/>
              <a:chExt cx="5377444" cy="1200329"/>
            </a:xfrm>
          </p:grpSpPr>
          <p:sp>
            <p:nvSpPr>
              <p:cNvPr id="33" name="Hộp Văn bản 17">
                <a:extLst>
                  <a:ext uri="{FF2B5EF4-FFF2-40B4-BE49-F238E27FC236}">
                    <a16:creationId xmlns:a16="http://schemas.microsoft.com/office/drawing/2014/main" id="{225AE2A5-5738-3580-5C7C-161964F9AC15}"/>
                  </a:ext>
                </a:extLst>
              </p:cNvPr>
              <p:cNvSpPr txBox="1"/>
              <p:nvPr/>
            </p:nvSpPr>
            <p:spPr>
              <a:xfrm>
                <a:off x="1888398" y="4708370"/>
                <a:ext cx="537744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Đặt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 Đường tròn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có phải là đường tròn ngoại tiếp tam giác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không? Vì sao?</a:t>
                </a:r>
                <a:endParaRPr kumimoji="0" lang="en-US" sz="24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42" name="Object 4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15903033"/>
                  </p:ext>
                </p:extLst>
              </p:nvPr>
            </p:nvGraphicFramePr>
            <p:xfrm>
              <a:off x="2805387" y="4794163"/>
              <a:ext cx="990600" cy="279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0" imgW="990360" imgH="279360" progId="Equation.DSMT4">
                      <p:embed/>
                    </p:oleObj>
                  </mc:Choice>
                  <mc:Fallback>
                    <p:oleObj name="Equation" r:id="rId10" imgW="990360" imgH="27936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2805387" y="4794163"/>
                            <a:ext cx="990600" cy="2794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" name="Object 4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03759561"/>
                  </p:ext>
                </p:extLst>
              </p:nvPr>
            </p:nvGraphicFramePr>
            <p:xfrm>
              <a:off x="5420913" y="4729835"/>
              <a:ext cx="774700" cy="431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2" imgW="774360" imgH="431640" progId="Equation.DSMT4">
                      <p:embed/>
                    </p:oleObj>
                  </mc:Choice>
                  <mc:Fallback>
                    <p:oleObj name="Equation" r:id="rId12" imgW="774360" imgH="43164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5420913" y="4729835"/>
                            <a:ext cx="774700" cy="4318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6" name="Object 4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38399293"/>
                  </p:ext>
                </p:extLst>
              </p:nvPr>
            </p:nvGraphicFramePr>
            <p:xfrm>
              <a:off x="6088228" y="5193081"/>
              <a:ext cx="657225" cy="2762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4" imgW="657295" imgH="276117" progId="Equation.DSMT4">
                      <p:embed/>
                    </p:oleObj>
                  </mc:Choice>
                  <mc:Fallback>
                    <p:oleObj name="Equation" r:id="rId4" imgW="657295" imgH="276117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4"/>
                          <a:stretch>
                            <a:fillRect/>
                          </a:stretch>
                        </p:blipFill>
                        <p:spPr>
                          <a:xfrm>
                            <a:off x="6088228" y="5193081"/>
                            <a:ext cx="657225" cy="27622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pic>
        <p:nvPicPr>
          <p:cNvPr id="54" name="Picture 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p:blipFill>
        <p:spPr>
          <a:xfrm rot="5400000">
            <a:off x="14686525" y="951081"/>
            <a:ext cx="2532661" cy="1929575"/>
          </a:xfrm>
          <a:prstGeom prst="rect">
            <a:avLst/>
          </a:prstGeom>
        </p:spPr>
      </p:pic>
      <p:grpSp>
        <p:nvGrpSpPr>
          <p:cNvPr id="55" name="Group 54">
            <a:extLst>
              <a:ext uri="{FF2B5EF4-FFF2-40B4-BE49-F238E27FC236}">
                <a16:creationId xmlns:a16="http://schemas.microsoft.com/office/drawing/2014/main" id="{798183C5-60CC-476A-9D02-77A91AC0CC7F}"/>
              </a:ext>
            </a:extLst>
          </p:cNvPr>
          <p:cNvGrpSpPr/>
          <p:nvPr/>
        </p:nvGrpSpPr>
        <p:grpSpPr>
          <a:xfrm>
            <a:off x="12796690" y="-50165"/>
            <a:ext cx="3414911" cy="3876732"/>
            <a:chOff x="1153627" y="2784661"/>
            <a:chExt cx="2733846" cy="3103562"/>
          </a:xfrm>
        </p:grpSpPr>
        <p:pic>
          <p:nvPicPr>
            <p:cNvPr id="56" name="Picture 55" descr="Background pattern&#10;&#10;Description automatically generated">
              <a:extLst>
                <a:ext uri="{FF2B5EF4-FFF2-40B4-BE49-F238E27FC236}">
                  <a16:creationId xmlns:a16="http://schemas.microsoft.com/office/drawing/2014/main" id="{80C300F2-FC80-4119-AF3A-7BB97FE99A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18"/>
                </a:ext>
              </a:extLst>
            </a:blip>
            <a:srcRect l="20349" r="20345" b="-4"/>
            <a:stretch/>
          </p:blipFill>
          <p:spPr>
            <a:xfrm>
              <a:off x="1153627" y="2784661"/>
              <a:ext cx="2733846" cy="3103562"/>
            </a:xfrm>
            <a:custGeom>
              <a:avLst/>
              <a:gdLst/>
              <a:ahLst/>
              <a:cxnLst/>
              <a:rect l="l" t="t" r="r" b="b"/>
              <a:pathLst>
                <a:path w="2590737" h="2926956">
                  <a:moveTo>
                    <a:pt x="1463478" y="0"/>
                  </a:moveTo>
                  <a:cubicBezTo>
                    <a:pt x="1867606" y="0"/>
                    <a:pt x="2233476" y="163805"/>
                    <a:pt x="2498313" y="428643"/>
                  </a:cubicBezTo>
                  <a:lnTo>
                    <a:pt x="2501029" y="431631"/>
                  </a:lnTo>
                  <a:lnTo>
                    <a:pt x="2445696" y="582811"/>
                  </a:lnTo>
                  <a:cubicBezTo>
                    <a:pt x="2374039" y="813196"/>
                    <a:pt x="2335437" y="1058145"/>
                    <a:pt x="2335437" y="1312109"/>
                  </a:cubicBezTo>
                  <a:cubicBezTo>
                    <a:pt x="2335437" y="1650728"/>
                    <a:pt x="2404063" y="1973319"/>
                    <a:pt x="2528166" y="2266732"/>
                  </a:cubicBezTo>
                  <a:lnTo>
                    <a:pt x="2590737" y="2396622"/>
                  </a:lnTo>
                  <a:lnTo>
                    <a:pt x="2498313" y="2498313"/>
                  </a:lnTo>
                  <a:cubicBezTo>
                    <a:pt x="2233476" y="2763151"/>
                    <a:pt x="1867606" y="2926956"/>
                    <a:pt x="1463478" y="2926956"/>
                  </a:cubicBezTo>
                  <a:cubicBezTo>
                    <a:pt x="655221" y="2926956"/>
                    <a:pt x="0" y="2271735"/>
                    <a:pt x="0" y="1463478"/>
                  </a:cubicBezTo>
                  <a:cubicBezTo>
                    <a:pt x="0" y="655221"/>
                    <a:pt x="655221" y="0"/>
                    <a:pt x="1463478" y="0"/>
                  </a:cubicBezTo>
                  <a:close/>
                </a:path>
              </a:pathLst>
            </a:cu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A6810FBE-4E5C-4BEF-8FF5-E1FFF3EC79C9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5826" y="2983406"/>
              <a:ext cx="2082307" cy="2082307"/>
            </a:xfrm>
            <a:prstGeom prst="rect">
              <a:avLst/>
            </a:prstGeom>
          </p:spPr>
        </p:pic>
      </p:grpSp>
      <p:pic>
        <p:nvPicPr>
          <p:cNvPr id="58" name="Picture 57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35269" y="3919112"/>
            <a:ext cx="1960363" cy="207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9980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9488755">
            <a:off x="-2352314" y="254556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HOẠT ĐỘNG HÌNH THÀNH KIẾN THỨC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3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719041" y="99749"/>
            <a:ext cx="10783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Xác định tâm và bán kính đường tròn ngoại tiếp tam giác.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7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185309" y="552523"/>
            <a:ext cx="1067463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HĐ2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6668" y="552523"/>
            <a:ext cx="3215932" cy="3375812"/>
          </a:xfrm>
          <a:prstGeom prst="rect">
            <a:avLst/>
          </a:prstGeom>
        </p:spPr>
      </p:pic>
      <p:grpSp>
        <p:nvGrpSpPr>
          <p:cNvPr id="49" name="Group 48"/>
          <p:cNvGrpSpPr/>
          <p:nvPr/>
        </p:nvGrpSpPr>
        <p:grpSpPr>
          <a:xfrm>
            <a:off x="1414280" y="618524"/>
            <a:ext cx="5982092" cy="2800769"/>
            <a:chOff x="1283750" y="3107930"/>
            <a:chExt cx="5982092" cy="2800769"/>
          </a:xfrm>
        </p:grpSpPr>
        <p:grpSp>
          <p:nvGrpSpPr>
            <p:cNvPr id="48" name="Group 47"/>
            <p:cNvGrpSpPr/>
            <p:nvPr/>
          </p:nvGrpSpPr>
          <p:grpSpPr>
            <a:xfrm>
              <a:off x="1283750" y="3107930"/>
              <a:ext cx="5133091" cy="830997"/>
              <a:chOff x="1283750" y="3107930"/>
              <a:chExt cx="5133091" cy="830997"/>
            </a:xfrm>
          </p:grpSpPr>
          <p:sp>
            <p:nvSpPr>
              <p:cNvPr id="28" name="Hộp Văn bản 17">
                <a:extLst>
                  <a:ext uri="{FF2B5EF4-FFF2-40B4-BE49-F238E27FC236}">
                    <a16:creationId xmlns:a16="http://schemas.microsoft.com/office/drawing/2014/main" id="{225AE2A5-5738-3580-5C7C-161964F9AC15}"/>
                  </a:ext>
                </a:extLst>
              </p:cNvPr>
              <p:cNvSpPr txBox="1"/>
              <p:nvPr/>
            </p:nvSpPr>
            <p:spPr>
              <a:xfrm>
                <a:off x="1283750" y="3107930"/>
                <a:ext cx="513309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Cho tam giác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vi-V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    </a:t>
                </a:r>
                <a:r>
                  <a:rPr kumimoji="0" lang="vi-V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có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 </a:t>
                </a:r>
                <a:r>
                  <a:rPr kumimoji="0" lang="vi-V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là giao điểm ba đường trung trực ( Hình 5 ).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13" name="Object 12"/>
              <p:cNvGraphicFramePr>
                <a:graphicFrameLocks noChangeAspect="1"/>
              </p:cNvGraphicFramePr>
              <p:nvPr/>
            </p:nvGraphicFramePr>
            <p:xfrm>
              <a:off x="3051154" y="3204148"/>
              <a:ext cx="660400" cy="279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4" imgW="660240" imgH="279360" progId="Equation.DSMT4">
                      <p:embed/>
                    </p:oleObj>
                  </mc:Choice>
                  <mc:Fallback>
                    <p:oleObj name="Equation" r:id="rId4" imgW="660240" imgH="279360" progId="Equation.DSMT4">
                      <p:embed/>
                      <p:pic>
                        <p:nvPicPr>
                          <p:cNvPr id="13" name="Object 12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3051154" y="3204148"/>
                            <a:ext cx="660400" cy="2794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" name="Object 13"/>
              <p:cNvGraphicFramePr>
                <a:graphicFrameLocks noChangeAspect="1"/>
              </p:cNvGraphicFramePr>
              <p:nvPr/>
            </p:nvGraphicFramePr>
            <p:xfrm>
              <a:off x="4137818" y="3181634"/>
              <a:ext cx="254000" cy="279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6" imgW="253800" imgH="279360" progId="Equation.DSMT4">
                      <p:embed/>
                    </p:oleObj>
                  </mc:Choice>
                  <mc:Fallback>
                    <p:oleObj name="Equation" r:id="rId6" imgW="253800" imgH="279360" progId="Equation.DSMT4">
                      <p:embed/>
                      <p:pic>
                        <p:nvPicPr>
                          <p:cNvPr id="14" name="Object 13"/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4137818" y="3181634"/>
                            <a:ext cx="254000" cy="2794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44" name="Group 43"/>
            <p:cNvGrpSpPr/>
            <p:nvPr/>
          </p:nvGrpSpPr>
          <p:grpSpPr>
            <a:xfrm>
              <a:off x="1825272" y="3851800"/>
              <a:ext cx="5133091" cy="830997"/>
              <a:chOff x="1825272" y="3851800"/>
              <a:chExt cx="5133091" cy="830997"/>
            </a:xfrm>
          </p:grpSpPr>
          <p:sp>
            <p:nvSpPr>
              <p:cNvPr id="31" name="Hộp Văn bản 17">
                <a:extLst>
                  <a:ext uri="{FF2B5EF4-FFF2-40B4-BE49-F238E27FC236}">
                    <a16:creationId xmlns:a16="http://schemas.microsoft.com/office/drawing/2014/main" id="{225AE2A5-5738-3580-5C7C-161964F9AC15}"/>
                  </a:ext>
                </a:extLst>
              </p:cNvPr>
              <p:cNvSpPr txBox="1"/>
              <p:nvPr/>
            </p:nvSpPr>
            <p:spPr>
              <a:xfrm>
                <a:off x="1825272" y="3851800"/>
                <a:ext cx="513309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a)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vi-V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Các đoạn thẳng 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                </a:t>
                </a:r>
                <a:r>
                  <a:rPr kumimoji="0" lang="vi-V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có bằng nhau hay không?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15" name="Object 14"/>
              <p:cNvGraphicFramePr>
                <a:graphicFrameLocks noChangeAspect="1"/>
              </p:cNvGraphicFramePr>
              <p:nvPr/>
            </p:nvGraphicFramePr>
            <p:xfrm>
              <a:off x="4137818" y="3953140"/>
              <a:ext cx="1473200" cy="330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8" imgW="1473120" imgH="330120" progId="Equation.DSMT4">
                      <p:embed/>
                    </p:oleObj>
                  </mc:Choice>
                  <mc:Fallback>
                    <p:oleObj name="Equation" r:id="rId8" imgW="1473120" imgH="330120" progId="Equation.DSMT4">
                      <p:embed/>
                      <p:pic>
                        <p:nvPicPr>
                          <p:cNvPr id="15" name="Object 14"/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4137818" y="3953140"/>
                            <a:ext cx="1473200" cy="3302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47" name="Group 46"/>
            <p:cNvGrpSpPr/>
            <p:nvPr/>
          </p:nvGrpSpPr>
          <p:grpSpPr>
            <a:xfrm>
              <a:off x="1888398" y="4708370"/>
              <a:ext cx="5377444" cy="1200329"/>
              <a:chOff x="1888398" y="4708370"/>
              <a:chExt cx="5377444" cy="1200329"/>
            </a:xfrm>
          </p:grpSpPr>
          <p:sp>
            <p:nvSpPr>
              <p:cNvPr id="33" name="Hộp Văn bản 17">
                <a:extLst>
                  <a:ext uri="{FF2B5EF4-FFF2-40B4-BE49-F238E27FC236}">
                    <a16:creationId xmlns:a16="http://schemas.microsoft.com/office/drawing/2014/main" id="{225AE2A5-5738-3580-5C7C-161964F9AC15}"/>
                  </a:ext>
                </a:extLst>
              </p:cNvPr>
              <p:cNvSpPr txBox="1"/>
              <p:nvPr/>
            </p:nvSpPr>
            <p:spPr>
              <a:xfrm>
                <a:off x="1888398" y="4708370"/>
                <a:ext cx="537744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b)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vi-V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Đặt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</a:t>
                </a:r>
                <a:r>
                  <a:rPr kumimoji="0" lang="vi-V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        </a:t>
                </a:r>
                <a:r>
                  <a:rPr kumimoji="0" lang="vi-V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. Đường tròn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       </a:t>
                </a:r>
                <a:r>
                  <a:rPr kumimoji="0" lang="vi-V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có phải là đường tròn ngoại tiếp tam giác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       </a:t>
                </a:r>
                <a:r>
                  <a:rPr kumimoji="0" lang="vi-V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không? Vì sao?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42" name="Object 41"/>
              <p:cNvGraphicFramePr>
                <a:graphicFrameLocks noChangeAspect="1"/>
              </p:cNvGraphicFramePr>
              <p:nvPr/>
            </p:nvGraphicFramePr>
            <p:xfrm>
              <a:off x="2805387" y="4794163"/>
              <a:ext cx="990600" cy="279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0" imgW="990360" imgH="279360" progId="Equation.DSMT4">
                      <p:embed/>
                    </p:oleObj>
                  </mc:Choice>
                  <mc:Fallback>
                    <p:oleObj name="Equation" r:id="rId10" imgW="990360" imgH="279360" progId="Equation.DSMT4">
                      <p:embed/>
                      <p:pic>
                        <p:nvPicPr>
                          <p:cNvPr id="42" name="Object 41"/>
                          <p:cNvPicPr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2805387" y="4794163"/>
                            <a:ext cx="990600" cy="2794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" name="Object 42"/>
              <p:cNvGraphicFramePr>
                <a:graphicFrameLocks noChangeAspect="1"/>
              </p:cNvGraphicFramePr>
              <p:nvPr/>
            </p:nvGraphicFramePr>
            <p:xfrm>
              <a:off x="5420913" y="4729835"/>
              <a:ext cx="774700" cy="431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2" imgW="774360" imgH="431640" progId="Equation.DSMT4">
                      <p:embed/>
                    </p:oleObj>
                  </mc:Choice>
                  <mc:Fallback>
                    <p:oleObj name="Equation" r:id="rId12" imgW="774360" imgH="431640" progId="Equation.DSMT4">
                      <p:embed/>
                      <p:pic>
                        <p:nvPicPr>
                          <p:cNvPr id="43" name="Object 42"/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5420913" y="4729835"/>
                            <a:ext cx="774700" cy="4318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6" name="Object 45"/>
              <p:cNvGraphicFramePr>
                <a:graphicFrameLocks noChangeAspect="1"/>
              </p:cNvGraphicFramePr>
              <p:nvPr/>
            </p:nvGraphicFramePr>
            <p:xfrm>
              <a:off x="6088228" y="5193081"/>
              <a:ext cx="657225" cy="2762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4" imgW="657295" imgH="276117" progId="Equation.DSMT4">
                      <p:embed/>
                    </p:oleObj>
                  </mc:Choice>
                  <mc:Fallback>
                    <p:oleObj name="Equation" r:id="rId4" imgW="657295" imgH="276117" progId="Equation.DSMT4">
                      <p:embed/>
                      <p:pic>
                        <p:nvPicPr>
                          <p:cNvPr id="46" name="Object 45"/>
                          <p:cNvPicPr/>
                          <p:nvPr/>
                        </p:nvPicPr>
                        <p:blipFill>
                          <a:blip r:embed="rId14"/>
                          <a:stretch>
                            <a:fillRect/>
                          </a:stretch>
                        </p:blipFill>
                        <p:spPr>
                          <a:xfrm>
                            <a:off x="6088228" y="5193081"/>
                            <a:ext cx="657225" cy="27622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56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4584258" y="3363202"/>
            <a:ext cx="326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Yêu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cầu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trả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lời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65479" y="3951058"/>
            <a:ext cx="6575651" cy="484124"/>
            <a:chOff x="965479" y="3951058"/>
            <a:chExt cx="6575651" cy="484124"/>
          </a:xfrm>
        </p:grpSpPr>
        <p:sp>
          <p:nvSpPr>
            <p:cNvPr id="9" name="Rectangle 8"/>
            <p:cNvSpPr/>
            <p:nvPr/>
          </p:nvSpPr>
          <p:spPr>
            <a:xfrm>
              <a:off x="965479" y="3951058"/>
              <a:ext cx="612341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a) </a:t>
              </a:r>
              <a:r>
                <a:rPr lang="en-US" sz="24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Vì</a:t>
              </a:r>
              <a:r>
                <a: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vi-VN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 trung trực</a:t>
              </a:r>
              <a:r>
                <a: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vi-VN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2400" dirty="0"/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4104015"/>
                </p:ext>
              </p:extLst>
            </p:nvPr>
          </p:nvGraphicFramePr>
          <p:xfrm>
            <a:off x="1708151" y="4045324"/>
            <a:ext cx="4953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495000" imgH="291960" progId="Equation.DSMT4">
                    <p:embed/>
                  </p:oleObj>
                </mc:Choice>
                <mc:Fallback>
                  <p:oleObj name="Equation" r:id="rId15" imgW="495000" imgH="2919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708151" y="4045324"/>
                          <a:ext cx="4953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8374834"/>
                </p:ext>
              </p:extLst>
            </p:nvPr>
          </p:nvGraphicFramePr>
          <p:xfrm>
            <a:off x="5090030" y="4003382"/>
            <a:ext cx="24511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2450880" imgH="431640" progId="Equation.DSMT4">
                    <p:embed/>
                  </p:oleObj>
                </mc:Choice>
                <mc:Fallback>
                  <p:oleObj name="Equation" r:id="rId17" imgW="2450880" imgH="4316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5090030" y="4003382"/>
                          <a:ext cx="2451100" cy="431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7" name="Group 56"/>
          <p:cNvGrpSpPr/>
          <p:nvPr/>
        </p:nvGrpSpPr>
        <p:grpSpPr>
          <a:xfrm>
            <a:off x="965479" y="4425373"/>
            <a:ext cx="6683601" cy="506582"/>
            <a:chOff x="965479" y="3951058"/>
            <a:chExt cx="6683601" cy="506582"/>
          </a:xfrm>
        </p:grpSpPr>
        <p:sp>
          <p:nvSpPr>
            <p:cNvPr id="58" name="Rectangle 57"/>
            <p:cNvSpPr/>
            <p:nvPr/>
          </p:nvSpPr>
          <p:spPr>
            <a:xfrm>
              <a:off x="965479" y="3951058"/>
              <a:ext cx="612341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sz="24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Vì</a:t>
              </a:r>
              <a:r>
                <a: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vi-VN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 trung trực</a:t>
              </a:r>
              <a:r>
                <a: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vi-VN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2400" dirty="0"/>
            </a:p>
          </p:txBody>
        </p:sp>
        <p:graphicFrame>
          <p:nvGraphicFramePr>
            <p:cNvPr id="59" name="Object 5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3293555"/>
                </p:ext>
              </p:extLst>
            </p:nvPr>
          </p:nvGraphicFramePr>
          <p:xfrm>
            <a:off x="1708151" y="4045324"/>
            <a:ext cx="4953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495000" imgH="291960" progId="Equation.DSMT4">
                    <p:embed/>
                  </p:oleObj>
                </mc:Choice>
                <mc:Fallback>
                  <p:oleObj name="Equation" r:id="rId19" imgW="495000" imgH="291960" progId="Equation.DSMT4">
                    <p:embed/>
                    <p:pic>
                      <p:nvPicPr>
                        <p:cNvPr id="12" name="Object 11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1708151" y="4045324"/>
                          <a:ext cx="4953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0751552"/>
                </p:ext>
              </p:extLst>
            </p:nvPr>
          </p:nvGraphicFramePr>
          <p:xfrm>
            <a:off x="4982080" y="4025840"/>
            <a:ext cx="26670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2666880" imgH="431640" progId="Equation.DSMT4">
                    <p:embed/>
                  </p:oleObj>
                </mc:Choice>
                <mc:Fallback>
                  <p:oleObj name="Equation" r:id="rId21" imgW="2666880" imgH="431640" progId="Equation.DSMT4">
                    <p:embed/>
                    <p:pic>
                      <p:nvPicPr>
                        <p:cNvPr id="16" name="Object 15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4982080" y="4025840"/>
                          <a:ext cx="2667000" cy="431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" name="Rectangle 60"/>
          <p:cNvSpPr/>
          <p:nvPr/>
        </p:nvSpPr>
        <p:spPr>
          <a:xfrm>
            <a:off x="1030744" y="4858171"/>
            <a:ext cx="61234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(1)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(2)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759084"/>
              </p:ext>
            </p:extLst>
          </p:nvPr>
        </p:nvGraphicFramePr>
        <p:xfrm>
          <a:off x="3940812" y="4949303"/>
          <a:ext cx="1968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968480" imgH="279360" progId="Equation.DSMT4">
                  <p:embed/>
                </p:oleObj>
              </mc:Choice>
              <mc:Fallback>
                <p:oleObj name="Equation" r:id="rId23" imgW="19684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940812" y="4949303"/>
                        <a:ext cx="19685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1076520" y="5578480"/>
            <a:ext cx="8408444" cy="868775"/>
            <a:chOff x="1076520" y="5578480"/>
            <a:chExt cx="8408444" cy="868775"/>
          </a:xfrm>
        </p:grpSpPr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1559947"/>
                </p:ext>
              </p:extLst>
            </p:nvPr>
          </p:nvGraphicFramePr>
          <p:xfrm>
            <a:off x="1957403" y="5677665"/>
            <a:ext cx="1092161" cy="2968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981100" imgH="266815" progId="Equation.DSMT4">
                    <p:embed/>
                  </p:oleObj>
                </mc:Choice>
                <mc:Fallback>
                  <p:oleObj name="Equation" r:id="rId10" imgW="981100" imgH="266815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1957403" y="5677665"/>
                          <a:ext cx="1092161" cy="29689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3" name="Hộp Văn bản 17">
              <a:extLst>
                <a:ext uri="{FF2B5EF4-FFF2-40B4-BE49-F238E27FC236}">
                  <a16:creationId xmlns:a16="http://schemas.microsoft.com/office/drawing/2014/main" id="{225AE2A5-5738-3580-5C7C-161964F9AC15}"/>
                </a:ext>
              </a:extLst>
            </p:cNvPr>
            <p:cNvSpPr txBox="1"/>
            <p:nvPr/>
          </p:nvSpPr>
          <p:spPr>
            <a:xfrm>
              <a:off x="1076520" y="5578480"/>
              <a:ext cx="84084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b)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vi-V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Đặt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</a:t>
              </a:r>
              <a:r>
                <a:rPr kumimoji="0" lang="vi-V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  </a:t>
              </a:r>
              <a:r>
                <a:rPr kumimoji="0" lang="vi-V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suy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ra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vi-V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Đường tròn 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 </a:t>
              </a:r>
              <a:r>
                <a:rPr kumimoji="0" lang="vi-V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có phải là đường tròn ngoại tiếp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71038558"/>
                </p:ext>
              </p:extLst>
            </p:nvPr>
          </p:nvGraphicFramePr>
          <p:xfrm>
            <a:off x="4047653" y="5659328"/>
            <a:ext cx="48133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6" imgW="4813200" imgH="431640" progId="Equation.DSMT4">
                    <p:embed/>
                  </p:oleObj>
                </mc:Choice>
                <mc:Fallback>
                  <p:oleObj name="Equation" r:id="rId26" imgW="4813200" imgH="4316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4047653" y="5659328"/>
                          <a:ext cx="4813300" cy="431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8662944"/>
                </p:ext>
              </p:extLst>
            </p:nvPr>
          </p:nvGraphicFramePr>
          <p:xfrm>
            <a:off x="2603193" y="6015455"/>
            <a:ext cx="7747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8" imgW="774360" imgH="431640" progId="Equation.DSMT4">
                    <p:embed/>
                  </p:oleObj>
                </mc:Choice>
                <mc:Fallback>
                  <p:oleObj name="Equation" r:id="rId28" imgW="774360" imgH="4316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9"/>
                        <a:stretch>
                          <a:fillRect/>
                        </a:stretch>
                      </p:blipFill>
                      <p:spPr>
                        <a:xfrm>
                          <a:off x="2603193" y="6015455"/>
                          <a:ext cx="774700" cy="431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11478630"/>
                </p:ext>
              </p:extLst>
            </p:nvPr>
          </p:nvGraphicFramePr>
          <p:xfrm>
            <a:off x="7417385" y="6070419"/>
            <a:ext cx="8509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0" imgW="850680" imgH="279360" progId="Equation.DSMT4">
                    <p:embed/>
                  </p:oleObj>
                </mc:Choice>
                <mc:Fallback>
                  <p:oleObj name="Equation" r:id="rId30" imgW="850680" imgH="2793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1"/>
                        <a:stretch>
                          <a:fillRect/>
                        </a:stretch>
                      </p:blipFill>
                      <p:spPr>
                        <a:xfrm>
                          <a:off x="7417385" y="6070419"/>
                          <a:ext cx="850900" cy="279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51355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9488755">
            <a:off x="-2352314" y="254556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HOẠT ĐỘNG HÌNH THÀNH KIẾN THỨC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3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719041" y="99749"/>
            <a:ext cx="10783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Xác định tâm và bán kính đường tròn ngoại tiếp tam giác.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325465" y="684524"/>
            <a:ext cx="7005233" cy="27392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nl-NL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*Kết luận: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 đường tròn ngoại tiếp tam giác là giao điểm ba đường trung trực của tam giác đó.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Bán kính đường tròn ngoại tiếp tam giác bằng khoảng cách từ giao ba đường trung trực đến mỗi đỉnh của tam giác đó.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87345" y="3727936"/>
            <a:ext cx="7070877" cy="31085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28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 xét: 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 ba đường trung trực của tam giác cùng đi qua một điểm nên tâm đường tròn ngoại tiếp tam giác là giao điểm hai đường trung trực của tam giác đó.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nl-NL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 tam giác có đúng một đường tròn ngoại tiếp.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6668" y="552523"/>
            <a:ext cx="3215932" cy="337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527748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096A91-93C8-4C7A-BF68-944591874A6D}">
  <ds:schemaRefs>
    <ds:schemaRef ds:uri="71af3243-3dd4-4a8d-8c0d-dd76da1f02a5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16c05727-aa75-4e4a-9b5f-8a80a1165891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1988</TotalTime>
  <Words>947</Words>
  <Application>Microsoft Office PowerPoint</Application>
  <PresentationFormat>Widescreen</PresentationFormat>
  <Paragraphs>104</Paragraphs>
  <Slides>14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.VnTime</vt:lpstr>
      <vt:lpstr>Arial</vt:lpstr>
      <vt:lpstr>Calibri</vt:lpstr>
      <vt:lpstr>Calibri Light</vt:lpstr>
      <vt:lpstr>Rockwell</vt:lpstr>
      <vt:lpstr>Symbol</vt:lpstr>
      <vt:lpstr>Tahoma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Huyền Trang Nguyễn Thị</cp:lastModifiedBy>
  <cp:revision>111</cp:revision>
  <dcterms:created xsi:type="dcterms:W3CDTF">2021-06-07T13:44:30Z</dcterms:created>
  <dcterms:modified xsi:type="dcterms:W3CDTF">2025-01-04T01:11:03Z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