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320" r:id="rId7"/>
    <p:sldId id="322" r:id="rId8"/>
    <p:sldId id="321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10" r:id="rId17"/>
    <p:sldId id="332" r:id="rId18"/>
    <p:sldId id="333" r:id="rId19"/>
    <p:sldId id="334" r:id="rId20"/>
    <p:sldId id="335" r:id="rId21"/>
    <p:sldId id="336" r:id="rId22"/>
    <p:sldId id="347" r:id="rId23"/>
    <p:sldId id="337" r:id="rId24"/>
    <p:sldId id="348" r:id="rId25"/>
    <p:sldId id="338" r:id="rId26"/>
    <p:sldId id="349" r:id="rId27"/>
    <p:sldId id="339" r:id="rId28"/>
    <p:sldId id="350" r:id="rId29"/>
    <p:sldId id="351" r:id="rId30"/>
    <p:sldId id="343" r:id="rId31"/>
    <p:sldId id="344" r:id="rId32"/>
    <p:sldId id="345" r:id="rId33"/>
    <p:sldId id="353" r:id="rId34"/>
    <p:sldId id="346" r:id="rId35"/>
    <p:sldId id="352" r:id="rId36"/>
    <p:sldId id="340" r:id="rId37"/>
    <p:sldId id="342" r:id="rId38"/>
    <p:sldId id="354" r:id="rId39"/>
    <p:sldId id="26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2EE"/>
    <a:srgbClr val="DF6613"/>
    <a:srgbClr val="E2891E"/>
    <a:srgbClr val="AF519F"/>
    <a:srgbClr val="000000"/>
    <a:srgbClr val="B6954A"/>
    <a:srgbClr val="416529"/>
    <a:srgbClr val="3CC453"/>
    <a:srgbClr val="16EA76"/>
    <a:srgbClr val="F70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01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25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image" Target="../media/image25.wmf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4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25.wmf"/><Relationship Id="rId4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image" Target="../media/image25.wmf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4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7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49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7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7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7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2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013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48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0.emf"/><Relationship Id="rId5" Type="http://schemas.openxmlformats.org/officeDocument/2006/relationships/image" Target="../media/image25.w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5.e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7.wmf"/><Relationship Id="rId4" Type="http://schemas.openxmlformats.org/officeDocument/2006/relationships/image" Target="../media/image400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emf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1.png"/><Relationship Id="rId4" Type="http://schemas.openxmlformats.org/officeDocument/2006/relationships/image" Target="../media/image43.emf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3.emf"/><Relationship Id="rId4" Type="http://schemas.openxmlformats.org/officeDocument/2006/relationships/image" Target="../media/image460.png"/><Relationship Id="rId9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8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8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emf"/><Relationship Id="rId5" Type="http://schemas.openxmlformats.org/officeDocument/2006/relationships/image" Target="../media/image50.e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svg"/><Relationship Id="rId1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17" Type="http://schemas.openxmlformats.org/officeDocument/2006/relationships/image" Target="../media/image23.sv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9.png"/><Relationship Id="rId19" Type="http://schemas.openxmlformats.org/officeDocument/2006/relationships/image" Target="../media/image25.svg"/><Relationship Id="rId4" Type="http://schemas.openxmlformats.org/officeDocument/2006/relationships/image" Target="../media/image6.png"/><Relationship Id="rId9" Type="http://schemas.openxmlformats.org/officeDocument/2006/relationships/image" Target="../media/image15.sv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0.wmf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2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7.png"/><Relationship Id="rId18" Type="http://schemas.openxmlformats.org/officeDocument/2006/relationships/slide" Target="slide10.xml"/><Relationship Id="rId26" Type="http://schemas.openxmlformats.org/officeDocument/2006/relationships/image" Target="../media/image41.svg"/><Relationship Id="rId3" Type="http://schemas.openxmlformats.org/officeDocument/2006/relationships/image" Target="../media/image27.svg"/><Relationship Id="rId21" Type="http://schemas.openxmlformats.org/officeDocument/2006/relationships/slide" Target="slide11.xml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17" Type="http://schemas.openxmlformats.org/officeDocument/2006/relationships/image" Target="../media/image35.svg"/><Relationship Id="rId25" Type="http://schemas.openxmlformats.org/officeDocument/2006/relationships/image" Target="../media/image21.png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31.svg"/><Relationship Id="rId24" Type="http://schemas.openxmlformats.org/officeDocument/2006/relationships/slide" Target="slide12.xml"/><Relationship Id="rId5" Type="http://schemas.openxmlformats.org/officeDocument/2006/relationships/image" Target="../media/image29.svg"/><Relationship Id="rId15" Type="http://schemas.openxmlformats.org/officeDocument/2006/relationships/slide" Target="slide9.xml"/><Relationship Id="rId23" Type="http://schemas.openxmlformats.org/officeDocument/2006/relationships/image" Target="../media/image39.sv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33.sv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……….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46261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H9-C8-B1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23583" y="3016896"/>
            <a:ext cx="10938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"/>
              </a:spcBef>
              <a:spcAft>
                <a:spcPts val="240"/>
              </a:spcAft>
            </a:pPr>
            <a:r>
              <a:rPr lang="en-US" altLang="en-GB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§1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ĐƯỜNG TRÒN NGOẠI TIẾP TAM GIÁC, ĐƯỜNG TRÒN NỘI TIẾP TAM GIÁC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5389797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0040" y="2072599"/>
            <a:ext cx="107564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5. Đường tròn ngoại tiếp tam giác vuông có tâm là ........................................ và bán kính bằng ...........................   của tam giác vuông đó.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958" y="2828775"/>
            <a:ext cx="4762842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 điểm cạnh huyền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0940" y="3837445"/>
            <a:ext cx="3334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 cạnh huyền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5389797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0040" y="2072599"/>
            <a:ext cx="10756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6. Tâm đường tròn nội tiếp tam giác là ..................................................... của tam giác đó.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040" y="2828242"/>
            <a:ext cx="611577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điểm ba đường phân giác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5389797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0960" y="2103735"/>
            <a:ext cx="10556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7. Bán kính đường tròn ngoại tiếp tam giác bằng khoảng cách từ giao ba đường phân giác đến .................. của tam giác đó.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0960" y="3723557"/>
            <a:ext cx="1992853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cạnh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513575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74937" y="115107"/>
            <a:ext cx="451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74937" y="1903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143" y="948436"/>
            <a:ext cx="10531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15a, 15b, 15c, 15d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đường tròn ngoại tiếp tam giác         ? Ở hình </a:t>
            </a:r>
            <a:r>
              <a:rPr lang="en-US" alt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nl-NL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ường tròn      là đường tròn nội tiếp tam giác         ? Vì sao?</a:t>
            </a:r>
            <a:endParaRPr lang="nl-NL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99" y="4095964"/>
            <a:ext cx="8791575" cy="2590800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946294"/>
              </p:ext>
            </p:extLst>
          </p:nvPr>
        </p:nvGraphicFramePr>
        <p:xfrm>
          <a:off x="8072562" y="2084713"/>
          <a:ext cx="734707" cy="69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266400" imgH="253800" progId="Equation.DSMT4">
                  <p:embed/>
                </p:oleObj>
              </mc:Choice>
              <mc:Fallback>
                <p:oleObj name="Equation" r:id="rId5" imgW="266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2562" y="2084713"/>
                        <a:ext cx="734707" cy="699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779582"/>
              </p:ext>
            </p:extLst>
          </p:nvPr>
        </p:nvGraphicFramePr>
        <p:xfrm>
          <a:off x="4402013" y="2698422"/>
          <a:ext cx="926871" cy="46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355138" imgH="177569" progId="Equation.DSMT4">
                  <p:embed/>
                </p:oleObj>
              </mc:Choice>
              <mc:Fallback>
                <p:oleObj name="Equation" r:id="rId7" imgW="355138" imgH="177569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013" y="2698422"/>
                        <a:ext cx="926871" cy="463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975441"/>
              </p:ext>
            </p:extLst>
          </p:nvPr>
        </p:nvGraphicFramePr>
        <p:xfrm>
          <a:off x="5568950" y="1547813"/>
          <a:ext cx="698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1547813"/>
                        <a:ext cx="698500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91860"/>
              </p:ext>
            </p:extLst>
          </p:nvPr>
        </p:nvGraphicFramePr>
        <p:xfrm>
          <a:off x="2012175" y="2106840"/>
          <a:ext cx="1061866" cy="53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355138" imgH="177569" progId="Equation.DSMT4">
                  <p:embed/>
                </p:oleObj>
              </mc:Choice>
              <mc:Fallback>
                <p:oleObj name="Equation" r:id="rId11" imgW="355138" imgH="177569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175" y="2106840"/>
                        <a:ext cx="1061866" cy="530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79"/>
          <p:cNvSpPr>
            <a:spLocks noChangeArrowheads="1"/>
          </p:cNvSpPr>
          <p:nvPr/>
        </p:nvSpPr>
        <p:spPr bwMode="auto">
          <a:xfrm>
            <a:off x="1181528" y="3288032"/>
            <a:ext cx="12111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13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74937" y="1903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101" y="149314"/>
            <a:ext cx="10531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73).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5866" b="8262"/>
          <a:stretch/>
        </p:blipFill>
        <p:spPr>
          <a:xfrm>
            <a:off x="8514003" y="1326216"/>
            <a:ext cx="2121774" cy="2376755"/>
          </a:xfrm>
          <a:prstGeom prst="rect">
            <a:avLst/>
          </a:prstGeom>
        </p:spPr>
      </p:pic>
      <p:sp>
        <p:nvSpPr>
          <p:cNvPr id="40" name="Rectangle 79"/>
          <p:cNvSpPr>
            <a:spLocks noChangeArrowheads="1"/>
          </p:cNvSpPr>
          <p:nvPr/>
        </p:nvSpPr>
        <p:spPr bwMode="auto">
          <a:xfrm>
            <a:off x="1181528" y="3288032"/>
            <a:ext cx="12111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972" y="3965409"/>
            <a:ext cx="8274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ường tròn (</a:t>
            </a:r>
            <a:r>
              <a:rPr lang="nl-NL" alt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là đường tròn nội tiếp tam giác </a:t>
            </a:r>
            <a:r>
              <a:rPr lang="nl-NL" alt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ABC.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Vì đường tròn (</a:t>
            </a:r>
            <a:r>
              <a:rPr lang="nl-NL" alt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tiếp xúc với 3 cạnh của tam giác ABC.         </a:t>
            </a:r>
            <a:endParaRPr lang="nl-NL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748" y="1612081"/>
            <a:ext cx="7434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đường tròn ngoại tiếp tam giác </a:t>
            </a:r>
            <a:r>
              <a:rPr lang="nl-NL" alt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Vì đường tròn (</a:t>
            </a:r>
            <a:r>
              <a:rPr lang="nl-NL" alt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đi qua 3 đỉnh của tam giác ABC.    </a:t>
            </a:r>
            <a:endParaRPr lang="nl-NL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71230" b="11038"/>
          <a:stretch/>
        </p:blipFill>
        <p:spPr>
          <a:xfrm>
            <a:off x="8687676" y="3689954"/>
            <a:ext cx="2529316" cy="23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74937" y="1903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101" y="149314"/>
            <a:ext cx="10531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73).</a:t>
            </a:r>
            <a:r>
              <a:rPr lang="nl-NL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Tính bán kính đường tròn ngoại tiếp tam giác </a:t>
            </a:r>
            <a:r>
              <a:rPr lang="nl-NL" alt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nl-NL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vuông tại A biết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749216"/>
              </p:ext>
            </p:extLst>
          </p:nvPr>
        </p:nvGraphicFramePr>
        <p:xfrm>
          <a:off x="498748" y="1157928"/>
          <a:ext cx="3556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355138" imgH="177569" progId="Equation.DSMT4">
                  <p:embed/>
                </p:oleObj>
              </mc:Choice>
              <mc:Fallback>
                <p:oleObj name="Equation" r:id="rId4" imgW="355138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48" y="1157928"/>
                        <a:ext cx="35560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44837"/>
              </p:ext>
            </p:extLst>
          </p:nvPr>
        </p:nvGraphicFramePr>
        <p:xfrm>
          <a:off x="6812624" y="781299"/>
          <a:ext cx="39846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434960" imgH="203040" progId="Equation.DSMT4">
                  <p:embed/>
                </p:oleObj>
              </mc:Choice>
              <mc:Fallback>
                <p:oleObj name="Equation" r:id="rId6" imgW="143496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624" y="781299"/>
                        <a:ext cx="3984625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274008" y="1349945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748" y="2212261"/>
            <a:ext cx="5490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r>
              <a:rPr lang="nl-NL" alt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nl-NL" alt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vuông tại A biết  </a:t>
            </a:r>
            <a:endParaRPr lang="en-US" sz="32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55566"/>
              </p:ext>
            </p:extLst>
          </p:nvPr>
        </p:nvGraphicFramePr>
        <p:xfrm>
          <a:off x="5793411" y="2263245"/>
          <a:ext cx="397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3975223" imgH="558947" progId="Equation.DSMT4">
                  <p:embed/>
                </p:oleObj>
              </mc:Choice>
              <mc:Fallback>
                <p:oleObj name="Equation" r:id="rId8" imgW="3975223" imgH="5589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3411" y="2263245"/>
                        <a:ext cx="3975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98748" y="3013021"/>
            <a:ext cx="5405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pythagore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32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4677"/>
              </p:ext>
            </p:extLst>
          </p:nvPr>
        </p:nvGraphicFramePr>
        <p:xfrm>
          <a:off x="5931134" y="3053601"/>
          <a:ext cx="5346094" cy="47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2255453" imgH="199997" progId="Equation.DSMT4">
                  <p:embed/>
                </p:oleObj>
              </mc:Choice>
              <mc:Fallback>
                <p:oleObj name="Equation" r:id="rId10" imgW="2255453" imgH="199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31134" y="3053601"/>
                        <a:ext cx="5346094" cy="47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907214"/>
              </p:ext>
            </p:extLst>
          </p:nvPr>
        </p:nvGraphicFramePr>
        <p:xfrm>
          <a:off x="534988" y="3597275"/>
          <a:ext cx="5334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2463480" imgH="393480" progId="Equation.DSMT4">
                  <p:embed/>
                </p:oleObj>
              </mc:Choice>
              <mc:Fallback>
                <p:oleObj name="Equation" r:id="rId12" imgW="246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4988" y="3597275"/>
                        <a:ext cx="53340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573303" y="4616335"/>
            <a:ext cx="11145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bán kính đường tròn ngoại tiếp tam giác </a:t>
            </a:r>
            <a:r>
              <a:rPr lang="nl-NL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vuông tại A biết </a:t>
            </a:r>
            <a:endParaRPr lang="en-US" sz="32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770373"/>
              </p:ext>
            </p:extLst>
          </p:nvPr>
        </p:nvGraphicFramePr>
        <p:xfrm>
          <a:off x="474663" y="5386388"/>
          <a:ext cx="397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3975223" imgH="558947" progId="Equation.DSMT4">
                  <p:embed/>
                </p:oleObj>
              </mc:Choice>
              <mc:Fallback>
                <p:oleObj name="Equation" r:id="rId14" imgW="3975223" imgH="5589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4663" y="5386388"/>
                        <a:ext cx="3975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655849" y="5321929"/>
            <a:ext cx="292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6,5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0741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74937" y="1903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101" y="149314"/>
            <a:ext cx="10531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73).</a:t>
            </a:r>
            <a:r>
              <a:rPr lang="nl-NL" alt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bán kính đường tròn nội tiếp tam giác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8748" y="1157928"/>
          <a:ext cx="3556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55138" imgH="177569" progId="Equation.DSMT4">
                  <p:embed/>
                </p:oleObj>
              </mc:Choice>
              <mc:Fallback>
                <p:oleObj name="Equation" r:id="rId4" imgW="355138" imgH="17756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48" y="1157928"/>
                        <a:ext cx="35560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274008" y="1349945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5947" y="2356959"/>
            <a:ext cx="1048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 giác đều cạnh a có bán kính đường tròn nội tiếp là </a:t>
            </a:r>
            <a:endParaRPr lang="en-US" sz="36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598687"/>
              </p:ext>
            </p:extLst>
          </p:nvPr>
        </p:nvGraphicFramePr>
        <p:xfrm>
          <a:off x="401281" y="2952017"/>
          <a:ext cx="1376148" cy="1015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580498" imgH="428410" progId="Equation.DSMT4">
                  <p:embed/>
                </p:oleObj>
              </mc:Choice>
              <mc:Fallback>
                <p:oleObj name="Equation" r:id="rId6" imgW="580498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281" y="2952017"/>
                        <a:ext cx="1376148" cy="1015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16587" y="3113048"/>
            <a:ext cx="255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4cm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281" y="4094493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Suy ra </a:t>
            </a:r>
            <a:endParaRPr lang="en-US" sz="36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8554"/>
              </p:ext>
            </p:extLst>
          </p:nvPr>
        </p:nvGraphicFramePr>
        <p:xfrm>
          <a:off x="1989669" y="3912017"/>
          <a:ext cx="3029883" cy="101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284720" imgH="428410" progId="Equation.DSMT4">
                  <p:embed/>
                </p:oleObj>
              </mc:Choice>
              <mc:Fallback>
                <p:oleObj name="Equation" r:id="rId8" imgW="1284720" imgH="4284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9669" y="3912017"/>
                        <a:ext cx="3029883" cy="1011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05908" y="5132582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480438"/>
              </p:ext>
            </p:extLst>
          </p:nvPr>
        </p:nvGraphicFramePr>
        <p:xfrm>
          <a:off x="6709766" y="5101283"/>
          <a:ext cx="803897" cy="60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304635" imgH="228414" progId="Equation.DSMT4">
                  <p:embed/>
                </p:oleObj>
              </mc:Choice>
              <mc:Fallback>
                <p:oleObj name="Equation" r:id="rId10" imgW="304635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09766" y="5101283"/>
                        <a:ext cx="803897" cy="602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488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4" grpId="0"/>
      <p:bldP spid="20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74937" y="1903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101" y="107146"/>
                <a:ext cx="10531011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73). </a:t>
                </a: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giác nhọn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ường tròn</a:t>
                </a:r>
                <a:r>
                  <a:rPr lang="nl-NL" alt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kính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BHCD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Ba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 M, D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01" y="107146"/>
                <a:ext cx="10531011" cy="3539430"/>
              </a:xfrm>
              <a:prstGeom prst="rect">
                <a:avLst/>
              </a:prstGeom>
              <a:blipFill>
                <a:blip r:embed="rId4"/>
                <a:stretch>
                  <a:fillRect l="-1447" t="-2414" r="-463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8748" y="1157928"/>
          <a:ext cx="3556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355138" imgH="177569" progId="Equation.DSMT4">
                  <p:embed/>
                </p:oleObj>
              </mc:Choice>
              <mc:Fallback>
                <p:oleObj name="Equation" r:id="rId5" imgW="355138" imgH="17756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48" y="1157928"/>
                        <a:ext cx="35560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20584"/>
              </p:ext>
            </p:extLst>
          </p:nvPr>
        </p:nvGraphicFramePr>
        <p:xfrm>
          <a:off x="676548" y="2603634"/>
          <a:ext cx="2925864" cy="50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1170347" imgH="199997" progId="Equation.DSMT4">
                  <p:embed/>
                </p:oleObj>
              </mc:Choice>
              <mc:Fallback>
                <p:oleObj name="Equation" r:id="rId7" imgW="1170347" imgH="199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548" y="2603634"/>
                        <a:ext cx="2925864" cy="50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89012"/>
              </p:ext>
            </p:extLst>
          </p:nvPr>
        </p:nvGraphicFramePr>
        <p:xfrm>
          <a:off x="722611" y="1701059"/>
          <a:ext cx="1416869" cy="36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634449" imgH="164957" progId="Equation.DSMT4">
                  <p:embed/>
                </p:oleObj>
              </mc:Choice>
              <mc:Fallback>
                <p:oleObj name="Equation" r:id="rId9" imgW="634449" imgH="16495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11" y="1701059"/>
                        <a:ext cx="1416869" cy="368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086740"/>
              </p:ext>
            </p:extLst>
          </p:nvPr>
        </p:nvGraphicFramePr>
        <p:xfrm>
          <a:off x="2827509" y="1701059"/>
          <a:ext cx="1549806" cy="41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1" imgW="660113" imgH="177723" progId="Equation.DSMT4">
                  <p:embed/>
                </p:oleObj>
              </mc:Choice>
              <mc:Fallback>
                <p:oleObj name="Equation" r:id="rId11" imgW="660113" imgH="17772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09" y="1701059"/>
                        <a:ext cx="1549806" cy="417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54348" y="33793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3475" y="1564446"/>
            <a:ext cx="86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67747"/>
              </p:ext>
            </p:extLst>
          </p:nvPr>
        </p:nvGraphicFramePr>
        <p:xfrm>
          <a:off x="6150622" y="3164657"/>
          <a:ext cx="1599452" cy="40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3" imgW="780471" imgH="199997" progId="Equation.DSMT4">
                  <p:embed/>
                </p:oleObj>
              </mc:Choice>
              <mc:Fallback>
                <p:oleObj name="Equation" r:id="rId13" imgW="780471" imgH="199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50622" y="3164657"/>
                        <a:ext cx="1599452" cy="409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580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6188" y="403469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655" y="757412"/>
            <a:ext cx="2909322" cy="301216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1068" y="1638141"/>
                <a:ext cx="13361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𝐵𝐷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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𝐴𝐵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68" y="1638141"/>
                <a:ext cx="13361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87408" y="1554874"/>
                <a:ext cx="12337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𝐶𝐷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𝐴𝐶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408" y="1554874"/>
                <a:ext cx="1233739" cy="584775"/>
              </a:xfrm>
              <a:prstGeom prst="rect">
                <a:avLst/>
              </a:prstGeom>
              <a:blipFill>
                <a:blip r:embed="rId5"/>
                <a:stretch>
                  <a:fillRect r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869154" y="2139649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57042" y="2662869"/>
                <a:ext cx="2282035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2" y="2662869"/>
                <a:ext cx="2282035" cy="601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869154" y="3145948"/>
            <a:ext cx="9532" cy="6478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2709" y="3678708"/>
                <a:ext cx="4280114" cy="1126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ử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9" y="3678708"/>
                <a:ext cx="4280114" cy="1126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22709" y="5352880"/>
            <a:ext cx="3759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AD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kính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878686" y="4823382"/>
            <a:ext cx="0" cy="5294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31219" y="2189309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119107" y="2712529"/>
                <a:ext cx="225799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107" y="2712529"/>
                <a:ext cx="2257990" cy="6013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6131219" y="3195608"/>
            <a:ext cx="9532" cy="6478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84774" y="3728368"/>
                <a:ext cx="4280114" cy="1126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ử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nl-NL" sz="3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74" y="3728368"/>
                <a:ext cx="4280114" cy="11263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584774" y="5325983"/>
            <a:ext cx="3759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AD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kính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140751" y="4873042"/>
            <a:ext cx="0" cy="5294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84774" y="164387"/>
            <a:ext cx="0" cy="66936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99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15" grpId="0"/>
      <p:bldP spid="16" grpId="0"/>
      <p:bldP spid="31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6188" y="403469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655" y="757412"/>
            <a:ext cx="2909322" cy="3012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1850" y="1124458"/>
                <a:ext cx="7149323" cy="162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AD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kính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ti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ắ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ử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đườ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ò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ra</m:t>
                    </m:r>
                    <m:r>
                      <m:rPr>
                        <m:nor/>
                      </m:rPr>
                      <a:rPr lang="nl-NL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𝐴𝐵𝐷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50" y="1124458"/>
                <a:ext cx="7149323" cy="1627433"/>
              </a:xfrm>
              <a:prstGeom prst="rect">
                <a:avLst/>
              </a:prstGeom>
              <a:blipFill>
                <a:blip r:embed="rId4"/>
                <a:stretch>
                  <a:fillRect t="-4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8961" y="2826549"/>
                <a:ext cx="57275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𝐴𝐵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;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𝐶𝐷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𝐴𝐶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61" y="2826549"/>
                <a:ext cx="5727533" cy="584775"/>
              </a:xfrm>
              <a:prstGeom prst="rect">
                <a:avLst/>
              </a:prstGeom>
              <a:blipFill>
                <a:blip r:embed="rId5"/>
                <a:stretch>
                  <a:fillRect l="-266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3843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6188" y="403469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455" y="654556"/>
            <a:ext cx="2909322" cy="301216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882058"/>
              </p:ext>
            </p:extLst>
          </p:nvPr>
        </p:nvGraphicFramePr>
        <p:xfrm>
          <a:off x="1641529" y="2801166"/>
          <a:ext cx="19621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647640" imgH="177480" progId="Equation.DSMT4">
                  <p:embed/>
                </p:oleObj>
              </mc:Choice>
              <mc:Fallback>
                <p:oleObj name="Equation" r:id="rId5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1529" y="2801166"/>
                        <a:ext cx="196215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67465"/>
              </p:ext>
            </p:extLst>
          </p:nvPr>
        </p:nvGraphicFramePr>
        <p:xfrm>
          <a:off x="6097875" y="2801166"/>
          <a:ext cx="1746197" cy="47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647640" imgH="177480" progId="Equation.DSMT4">
                  <p:embed/>
                </p:oleObj>
              </mc:Choice>
              <mc:Fallback>
                <p:oleObj name="Equation" r:id="rId7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7875" y="2801166"/>
                        <a:ext cx="1746197" cy="478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41529" y="1301759"/>
            <a:ext cx="5628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BHCD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36975" y="2277946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984298" y="2335738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45111" y="2270051"/>
            <a:ext cx="4448719" cy="187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03778" y="1726283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1333" y="3986745"/>
                <a:ext cx="13902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33" y="3986745"/>
                <a:ext cx="139029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728181" y="3986745"/>
                <a:ext cx="13814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𝐶𝐻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81" y="3986745"/>
                <a:ext cx="138148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416835" y="3697543"/>
            <a:ext cx="0" cy="3200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501003" y="3161413"/>
            <a:ext cx="1688" cy="5326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463033" y="3747202"/>
            <a:ext cx="0" cy="3200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54233" y="3715020"/>
            <a:ext cx="19538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27769" y="500512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2401166" y="5043555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435167" y="4456621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50270" y="4484299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182535" y="3975111"/>
                <a:ext cx="13902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DC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535" y="3975111"/>
                <a:ext cx="1390293" cy="523220"/>
              </a:xfrm>
              <a:prstGeom prst="rect">
                <a:avLst/>
              </a:prstGeom>
              <a:blipFill>
                <a:blip r:embed="rId11"/>
                <a:stretch>
                  <a:fillRect l="-877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149383" y="3975111"/>
                <a:ext cx="13814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383" y="3975111"/>
                <a:ext cx="1381481" cy="523220"/>
              </a:xfrm>
              <a:prstGeom prst="rect">
                <a:avLst/>
              </a:prstGeom>
              <a:blipFill>
                <a:blip r:embed="rId12"/>
                <a:stretch>
                  <a:fillRect l="-92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7838037" y="3685909"/>
            <a:ext cx="0" cy="3200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931005" y="3161413"/>
            <a:ext cx="1688" cy="5326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84235" y="3735568"/>
            <a:ext cx="0" cy="3200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84235" y="3715020"/>
            <a:ext cx="19538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48971" y="4993487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dirty="0"/>
          </a:p>
        </p:txBody>
      </p:sp>
      <p:sp>
        <p:nvSpPr>
          <p:cNvPr id="46" name="Rectangle 45"/>
          <p:cNvSpPr/>
          <p:nvPr/>
        </p:nvSpPr>
        <p:spPr>
          <a:xfrm>
            <a:off x="6822368" y="5031921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856369" y="4444987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880272" y="4484299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4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2" grpId="0"/>
      <p:bldP spid="35" grpId="0"/>
      <p:bldP spid="36" grpId="0"/>
      <p:bldP spid="39" grpId="0"/>
      <p:bldP spid="40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6188" y="403469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1850" y="1124458"/>
                <a:ext cx="714932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(CH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50" y="1124458"/>
                <a:ext cx="7149323" cy="1323439"/>
              </a:xfrm>
              <a:prstGeom prst="rect">
                <a:avLst/>
              </a:prstGeom>
              <a:blipFill>
                <a:blip r:embed="rId4"/>
                <a:stretch>
                  <a:fillRect l="-2217" t="-6422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455" y="654556"/>
            <a:ext cx="2909322" cy="301216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77963" y="2787035"/>
          <a:ext cx="2960995" cy="52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6" imgW="977760" imgH="203040" progId="Equation.DSMT4">
                  <p:embed/>
                </p:oleObj>
              </mc:Choice>
              <mc:Fallback>
                <p:oleObj name="Equation" r:id="rId6" imgW="97776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963" y="2787035"/>
                        <a:ext cx="2960995" cy="52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94827" y="3203353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Cm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76511" y="3308043"/>
          <a:ext cx="1859451" cy="45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8" imgW="825480" imgH="203040" progId="Equation.DSMT4">
                  <p:embed/>
                </p:oleObj>
              </mc:Choice>
              <mc:Fallback>
                <p:oleObj name="Equation" r:id="rId8" imgW="82548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76511" y="3308043"/>
                        <a:ext cx="1859451" cy="457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826" y="3810502"/>
            <a:ext cx="8958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BHCD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679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6188" y="403469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79" y="5507123"/>
            <a:ext cx="3109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/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BHCD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455" y="654556"/>
            <a:ext cx="2909322" cy="30121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21405" y="5581644"/>
            <a:ext cx="475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65185"/>
              </p:ext>
            </p:extLst>
          </p:nvPr>
        </p:nvGraphicFramePr>
        <p:xfrm>
          <a:off x="7301217" y="4544078"/>
          <a:ext cx="2649548" cy="43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1208471" imgH="199997" progId="Equation.DSMT4">
                  <p:embed/>
                </p:oleObj>
              </mc:Choice>
              <mc:Fallback>
                <p:oleObj name="Equation" r:id="rId5" imgW="1208471" imgH="199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1217" y="4544078"/>
                        <a:ext cx="2649548" cy="43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33464"/>
              </p:ext>
            </p:extLst>
          </p:nvPr>
        </p:nvGraphicFramePr>
        <p:xfrm>
          <a:off x="3671186" y="3057030"/>
          <a:ext cx="2595978" cy="42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1227533" imgH="199997" progId="Equation.DSMT4">
                  <p:embed/>
                </p:oleObj>
              </mc:Choice>
              <mc:Fallback>
                <p:oleObj name="Equation" r:id="rId7" imgW="1227533" imgH="199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1186" y="3057030"/>
                        <a:ext cx="2595978" cy="423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56766"/>
              </p:ext>
            </p:extLst>
          </p:nvPr>
        </p:nvGraphicFramePr>
        <p:xfrm>
          <a:off x="3490422" y="2156165"/>
          <a:ext cx="2763542" cy="48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9" imgW="1294071" imgH="228414" progId="Equation.DSMT4">
                  <p:embed/>
                </p:oleObj>
              </mc:Choice>
              <mc:Fallback>
                <p:oleObj name="Equation" r:id="rId9" imgW="1294071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90422" y="2156165"/>
                        <a:ext cx="2763542" cy="48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33836"/>
              </p:ext>
            </p:extLst>
          </p:nvPr>
        </p:nvGraphicFramePr>
        <p:xfrm>
          <a:off x="3643568" y="1351490"/>
          <a:ext cx="2306354" cy="38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1" imgW="1189409" imgH="199997" progId="Equation.DSMT4">
                  <p:embed/>
                </p:oleObj>
              </mc:Choice>
              <mc:Fallback>
                <p:oleObj name="Equation" r:id="rId11" imgW="1189409" imgH="199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43568" y="1351490"/>
                        <a:ext cx="2306354" cy="387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471690" y="4582499"/>
            <a:ext cx="143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= BH 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795057" y="1739475"/>
            <a:ext cx="1688" cy="5326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68390" y="3879407"/>
            <a:ext cx="6531454" cy="453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68390" y="3924728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79239" y="5054814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95057" y="3389020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937925" y="2686210"/>
            <a:ext cx="9532" cy="5232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799844" y="3902067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799844" y="4982768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6188" y="403469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850" y="1124458"/>
            <a:ext cx="7149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dirty="0"/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BHCD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/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= BH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455" y="654556"/>
            <a:ext cx="2909322" cy="30121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7162" y="2288830"/>
            <a:ext cx="7398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Pythagor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345314" y="2828524"/>
          <a:ext cx="2863038" cy="47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1208471" imgH="199997" progId="Equation.DSMT4">
                  <p:embed/>
                </p:oleObj>
              </mc:Choice>
              <mc:Fallback>
                <p:oleObj name="Equation" r:id="rId5" imgW="1208471" imgH="199997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5314" y="2828524"/>
                        <a:ext cx="2863038" cy="47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61490" y="3302562"/>
            <a:ext cx="458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 = BH,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807997" y="3391902"/>
          <a:ext cx="2595978" cy="423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1227533" imgH="199997" progId="Equation.DSMT4">
                  <p:embed/>
                </p:oleObj>
              </mc:Choice>
              <mc:Fallback>
                <p:oleObj name="Equation" r:id="rId7" imgW="1227533" imgH="199997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7997" y="3391902"/>
                        <a:ext cx="2595978" cy="423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796745" y="3891498"/>
          <a:ext cx="2763542" cy="48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1294071" imgH="228414" progId="Equation.DSMT4">
                  <p:embed/>
                </p:oleObj>
              </mc:Choice>
              <mc:Fallback>
                <p:oleObj name="Equation" r:id="rId9" imgW="1294071" imgH="228414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96745" y="3891498"/>
                        <a:ext cx="2763542" cy="48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20831" y="4361375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743228" y="4466934"/>
          <a:ext cx="2306354" cy="38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1189409" imgH="199997" progId="Equation.DSMT4">
                  <p:embed/>
                </p:oleObj>
              </mc:Choice>
              <mc:Fallback>
                <p:oleObj name="Equation" r:id="rId11" imgW="1189409" imgH="199997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43228" y="4466934"/>
                        <a:ext cx="2306354" cy="387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413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3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46188" y="403469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850" y="1124458"/>
            <a:ext cx="71493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dirty="0"/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BHCD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BC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HD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M, D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1850" y="3390472"/>
            <a:ext cx="792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804" y="5239820"/>
            <a:ext cx="1797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573993"/>
              </p:ext>
            </p:extLst>
          </p:nvPr>
        </p:nvGraphicFramePr>
        <p:xfrm>
          <a:off x="2256439" y="5233682"/>
          <a:ext cx="1339333" cy="71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732636" imgH="390282" progId="Equation.DSMT4">
                  <p:embed/>
                </p:oleObj>
              </mc:Choice>
              <mc:Fallback>
                <p:oleObj name="Equation" r:id="rId4" imgW="732636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6439" y="5233682"/>
                        <a:ext cx="1339333" cy="713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641" y="1947967"/>
            <a:ext cx="2909322" cy="30121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45492" y="5164043"/>
            <a:ext cx="178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59056"/>
              </p:ext>
            </p:extLst>
          </p:nvPr>
        </p:nvGraphicFramePr>
        <p:xfrm>
          <a:off x="5016006" y="5259718"/>
          <a:ext cx="1905748" cy="43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799533" imgH="180932" progId="Equation.DSMT4">
                  <p:embed/>
                </p:oleObj>
              </mc:Choice>
              <mc:Fallback>
                <p:oleObj name="Equation" r:id="rId7" imgW="799533" imgH="1809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6006" y="5259718"/>
                        <a:ext cx="1905748" cy="43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320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41" y="1947967"/>
            <a:ext cx="2909322" cy="30121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4935" y="1239576"/>
            <a:ext cx="4291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M, D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24609" y="2869983"/>
            <a:ext cx="40035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HD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78203" y="2869982"/>
            <a:ext cx="3090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BC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7028" y="4772429"/>
            <a:ext cx="327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/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BHCD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46593" y="4772429"/>
            <a:ext cx="166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678082" y="2324584"/>
            <a:ext cx="5206684" cy="19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03311" y="2277347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84766" y="2277347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677450" y="3824089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800860" y="3824088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170676" y="1649627"/>
            <a:ext cx="12416" cy="5873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60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273552"/>
              </p:ext>
            </p:extLst>
          </p:nvPr>
        </p:nvGraphicFramePr>
        <p:xfrm>
          <a:off x="3945492" y="1699346"/>
          <a:ext cx="1592279" cy="84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732636" imgH="390282" progId="Equation.DSMT4">
                  <p:embed/>
                </p:oleObj>
              </mc:Choice>
              <mc:Fallback>
                <p:oleObj name="Equation" r:id="rId4" imgW="732636" imgH="390282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5492" y="1699346"/>
                        <a:ext cx="1592279" cy="847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641" y="1947967"/>
            <a:ext cx="2909322" cy="3012165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98193"/>
              </p:ext>
            </p:extLst>
          </p:nvPr>
        </p:nvGraphicFramePr>
        <p:xfrm>
          <a:off x="3885888" y="619904"/>
          <a:ext cx="1905748" cy="43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7" imgW="799533" imgH="180932" progId="Equation.DSMT4">
                  <p:embed/>
                </p:oleObj>
              </mc:Choice>
              <mc:Fallback>
                <p:oleObj name="Equation" r:id="rId7" imgW="799533" imgH="180932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5888" y="619904"/>
                        <a:ext cx="1905748" cy="43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17164" y="2998936"/>
            <a:ext cx="6497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29377" y="5051691"/>
            <a:ext cx="368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998975" y="5016282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65435" y="4371496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58751" y="4383860"/>
            <a:ext cx="5206684" cy="19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358752" y="4371496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41631" y="3522156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741631" y="2335738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41631" y="1050966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44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47077" y="338283"/>
            <a:ext cx="111777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74) Cho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H, 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= AN.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</a:p>
          <a:p>
            <a:pPr marL="742950" indent="-742950">
              <a:buAutoNum type="alphaLcParenR"/>
            </a:pP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45031"/>
              </p:ext>
            </p:extLst>
          </p:nvPr>
        </p:nvGraphicFramePr>
        <p:xfrm>
          <a:off x="943511" y="4678156"/>
          <a:ext cx="1974350" cy="84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913547" imgH="390282" progId="Equation.DSMT4">
                  <p:embed/>
                </p:oleObj>
              </mc:Choice>
              <mc:Fallback>
                <p:oleObj name="Equation" r:id="rId4" imgW="913547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3511" y="4678156"/>
                        <a:ext cx="1974350" cy="844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576" y="3256879"/>
            <a:ext cx="3338192" cy="32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51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0866" y="1954108"/>
            <a:ext cx="11177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H, 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022898" y="908090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424" y="3349346"/>
            <a:ext cx="3338192" cy="32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1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79018" y="3575821"/>
            <a:ext cx="3583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AM, 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u="sng" dirty="0"/>
          </a:p>
        </p:txBody>
      </p:sp>
      <p:sp>
        <p:nvSpPr>
          <p:cNvPr id="19" name="Rectangle 18"/>
          <p:cNvSpPr/>
          <p:nvPr/>
        </p:nvSpPr>
        <p:spPr>
          <a:xfrm>
            <a:off x="5467903" y="3293769"/>
            <a:ext cx="3434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AN, 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818715"/>
            <a:ext cx="458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t/c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5035" y="362272"/>
            <a:ext cx="196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= AN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370" y="778112"/>
            <a:ext cx="3338192" cy="3221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4459" y="2311457"/>
            <a:ext cx="1688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= AH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361519" y="2242022"/>
            <a:ext cx="162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= AH 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145253" y="1600317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38569" y="1670267"/>
            <a:ext cx="5206684" cy="19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38570" y="1657903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55498" y="808563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938568" y="2822828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130021" y="2636295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43884" y="4921015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269145" y="4718025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82466" y="5660754"/>
            <a:ext cx="458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t/c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60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9" grpId="0"/>
      <p:bldP spid="1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3394" y="685800"/>
            <a:ext cx="10401649" cy="5486400"/>
            <a:chOff x="0" y="0"/>
            <a:chExt cx="4051786" cy="21371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1786" cy="2137134"/>
            </a:xfrm>
            <a:custGeom>
              <a:avLst/>
              <a:gdLst/>
              <a:ahLst/>
              <a:cxnLst/>
              <a:rect l="l" t="t" r="r" b="b"/>
              <a:pathLst>
                <a:path w="4051786" h="2137134">
                  <a:moveTo>
                    <a:pt x="24810" y="0"/>
                  </a:moveTo>
                  <a:lnTo>
                    <a:pt x="4026976" y="0"/>
                  </a:lnTo>
                  <a:cubicBezTo>
                    <a:pt x="4033556" y="0"/>
                    <a:pt x="4039866" y="2614"/>
                    <a:pt x="4044519" y="7267"/>
                  </a:cubicBezTo>
                  <a:cubicBezTo>
                    <a:pt x="4049172" y="11919"/>
                    <a:pt x="4051786" y="18230"/>
                    <a:pt x="4051786" y="24810"/>
                  </a:cubicBezTo>
                  <a:lnTo>
                    <a:pt x="4051786" y="2112324"/>
                  </a:lnTo>
                  <a:cubicBezTo>
                    <a:pt x="4051786" y="2126026"/>
                    <a:pt x="4040678" y="2137134"/>
                    <a:pt x="4026976" y="2137134"/>
                  </a:cubicBezTo>
                  <a:lnTo>
                    <a:pt x="24810" y="2137134"/>
                  </a:lnTo>
                  <a:cubicBezTo>
                    <a:pt x="11108" y="2137134"/>
                    <a:pt x="0" y="2126026"/>
                    <a:pt x="0" y="2112324"/>
                  </a:cubicBezTo>
                  <a:lnTo>
                    <a:pt x="0" y="24810"/>
                  </a:lnTo>
                  <a:cubicBezTo>
                    <a:pt x="0" y="11108"/>
                    <a:pt x="11108" y="0"/>
                    <a:pt x="2481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051786" cy="21466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0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10056782">
            <a:off x="7159546" y="4540463"/>
            <a:ext cx="906781" cy="1084195"/>
          </a:xfrm>
          <a:custGeom>
            <a:avLst/>
            <a:gdLst/>
            <a:ahLst/>
            <a:cxnLst/>
            <a:rect l="l" t="t" r="r" b="b"/>
            <a:pathLst>
              <a:path w="1360172" h="1626293">
                <a:moveTo>
                  <a:pt x="0" y="0"/>
                </a:moveTo>
                <a:lnTo>
                  <a:pt x="1360173" y="0"/>
                </a:lnTo>
                <a:lnTo>
                  <a:pt x="1360173" y="1626293"/>
                </a:lnTo>
                <a:lnTo>
                  <a:pt x="0" y="16262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00324">
            <a:off x="9447329" y="851133"/>
            <a:ext cx="1033252" cy="1125324"/>
          </a:xfrm>
          <a:custGeom>
            <a:avLst/>
            <a:gdLst/>
            <a:ahLst/>
            <a:cxnLst/>
            <a:rect l="l" t="t" r="r" b="b"/>
            <a:pathLst>
              <a:path w="1549878" h="1687986">
                <a:moveTo>
                  <a:pt x="0" y="0"/>
                </a:moveTo>
                <a:lnTo>
                  <a:pt x="1549878" y="0"/>
                </a:lnTo>
                <a:lnTo>
                  <a:pt x="1549878" y="1687986"/>
                </a:lnTo>
                <a:lnTo>
                  <a:pt x="0" y="1687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086887" y="1546739"/>
            <a:ext cx="4539827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3"/>
              </a:lnSpc>
            </a:pPr>
            <a:r>
              <a:rPr lang="en-US" sz="8916" dirty="0" err="1">
                <a:solidFill>
                  <a:srgbClr val="000000"/>
                </a:solidFill>
                <a:latin typeface="Cormorant Garamond Bold"/>
              </a:rPr>
              <a:t>Trò</a:t>
            </a:r>
            <a:r>
              <a:rPr lang="en-US" sz="8916" dirty="0">
                <a:solidFill>
                  <a:srgbClr val="000000"/>
                </a:solidFill>
                <a:latin typeface="Cormorant Garamond Bold"/>
              </a:rPr>
              <a:t> </a:t>
            </a:r>
            <a:r>
              <a:rPr lang="en-US" sz="8916" dirty="0" err="1">
                <a:solidFill>
                  <a:srgbClr val="000000"/>
                </a:solidFill>
                <a:latin typeface="Cormorant Garamond Bold"/>
              </a:rPr>
              <a:t>chơi</a:t>
            </a:r>
            <a:endParaRPr lang="en-US" sz="8916" dirty="0">
              <a:solidFill>
                <a:srgbClr val="000000"/>
              </a:solidFill>
              <a:latin typeface="Cormorant Garamond Bold"/>
            </a:endParaRPr>
          </a:p>
        </p:txBody>
      </p:sp>
      <p:sp>
        <p:nvSpPr>
          <p:cNvPr id="8" name="Freeform 8"/>
          <p:cNvSpPr/>
          <p:nvPr/>
        </p:nvSpPr>
        <p:spPr>
          <a:xfrm rot="2492624">
            <a:off x="3333311" y="1486148"/>
            <a:ext cx="763827" cy="1096879"/>
          </a:xfrm>
          <a:custGeom>
            <a:avLst/>
            <a:gdLst/>
            <a:ahLst/>
            <a:cxnLst/>
            <a:rect l="l" t="t" r="r" b="b"/>
            <a:pathLst>
              <a:path w="1145740" h="1645319">
                <a:moveTo>
                  <a:pt x="0" y="0"/>
                </a:moveTo>
                <a:lnTo>
                  <a:pt x="1145740" y="0"/>
                </a:lnTo>
                <a:lnTo>
                  <a:pt x="1145740" y="1645319"/>
                </a:lnTo>
                <a:lnTo>
                  <a:pt x="0" y="1645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048">
            <a:off x="10530907" y="3071244"/>
            <a:ext cx="285875" cy="988873"/>
          </a:xfrm>
          <a:custGeom>
            <a:avLst/>
            <a:gdLst/>
            <a:ahLst/>
            <a:cxnLst/>
            <a:rect l="l" t="t" r="r" b="b"/>
            <a:pathLst>
              <a:path w="428812" h="1483310">
                <a:moveTo>
                  <a:pt x="0" y="0"/>
                </a:moveTo>
                <a:lnTo>
                  <a:pt x="428811" y="0"/>
                </a:lnTo>
                <a:lnTo>
                  <a:pt x="428811" y="1483311"/>
                </a:lnTo>
                <a:lnTo>
                  <a:pt x="0" y="14833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100000">
            <a:off x="8571640" y="1626160"/>
            <a:ext cx="888732" cy="1303473"/>
          </a:xfrm>
          <a:custGeom>
            <a:avLst/>
            <a:gdLst/>
            <a:ahLst/>
            <a:cxnLst/>
            <a:rect l="l" t="t" r="r" b="b"/>
            <a:pathLst>
              <a:path w="1333098" h="1955210">
                <a:moveTo>
                  <a:pt x="0" y="0"/>
                </a:moveTo>
                <a:lnTo>
                  <a:pt x="1333098" y="0"/>
                </a:lnTo>
                <a:lnTo>
                  <a:pt x="1333098" y="1955210"/>
                </a:lnTo>
                <a:lnTo>
                  <a:pt x="0" y="19552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7203126" flipH="1">
            <a:off x="1404734" y="951605"/>
            <a:ext cx="568077" cy="1439825"/>
          </a:xfrm>
          <a:custGeom>
            <a:avLst/>
            <a:gdLst/>
            <a:ahLst/>
            <a:cxnLst/>
            <a:rect l="l" t="t" r="r" b="b"/>
            <a:pathLst>
              <a:path w="852115" h="2159738">
                <a:moveTo>
                  <a:pt x="852115" y="0"/>
                </a:moveTo>
                <a:lnTo>
                  <a:pt x="0" y="0"/>
                </a:lnTo>
                <a:lnTo>
                  <a:pt x="0" y="2159738"/>
                </a:lnTo>
                <a:lnTo>
                  <a:pt x="852115" y="2159738"/>
                </a:lnTo>
                <a:lnTo>
                  <a:pt x="85211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2425491" y="3094442"/>
            <a:ext cx="640171" cy="652915"/>
            <a:chOff x="0" y="0"/>
            <a:chExt cx="1280341" cy="130583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280341" cy="1305831"/>
              <a:chOff x="0" y="0"/>
              <a:chExt cx="1838434" cy="187503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92710" y="293370"/>
                <a:ext cx="1733024" cy="1568965"/>
              </a:xfrm>
              <a:custGeom>
                <a:avLst/>
                <a:gdLst/>
                <a:ahLst/>
                <a:cxnLst/>
                <a:rect l="l" t="t" r="r" b="b"/>
                <a:pathLst>
                  <a:path w="1733024" h="1568965">
                    <a:moveTo>
                      <a:pt x="0" y="1514355"/>
                    </a:moveTo>
                    <a:lnTo>
                      <a:pt x="0" y="1568965"/>
                    </a:lnTo>
                    <a:lnTo>
                      <a:pt x="1733024" y="1568965"/>
                    </a:lnTo>
                    <a:lnTo>
                      <a:pt x="1733024" y="54610"/>
                    </a:lnTo>
                    <a:lnTo>
                      <a:pt x="1678414" y="0"/>
                    </a:lnTo>
                    <a:lnTo>
                      <a:pt x="1678414" y="1514355"/>
                    </a:lnTo>
                    <a:close/>
                  </a:path>
                </a:pathLst>
              </a:custGeom>
              <a:solidFill>
                <a:srgbClr val="B18D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350" y="11430"/>
                <a:ext cx="1758424" cy="1783595"/>
              </a:xfrm>
              <a:custGeom>
                <a:avLst/>
                <a:gdLst/>
                <a:ahLst/>
                <a:cxnLst/>
                <a:rect l="l" t="t" r="r" b="b"/>
                <a:pathLst>
                  <a:path w="1758424" h="1783595">
                    <a:moveTo>
                      <a:pt x="1487914" y="0"/>
                    </a:moveTo>
                    <a:lnTo>
                      <a:pt x="0" y="1270"/>
                    </a:lnTo>
                    <a:lnTo>
                      <a:pt x="0" y="1783595"/>
                    </a:lnTo>
                    <a:lnTo>
                      <a:pt x="1757154" y="1783595"/>
                    </a:lnTo>
                    <a:lnTo>
                      <a:pt x="1758424" y="266700"/>
                    </a:lnTo>
                    <a:close/>
                  </a:path>
                </a:pathLst>
              </a:custGeom>
              <a:solidFill>
                <a:srgbClr val="D4C3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838434" cy="1875035"/>
              </a:xfrm>
              <a:custGeom>
                <a:avLst/>
                <a:gdLst/>
                <a:ahLst/>
                <a:cxnLst/>
                <a:rect l="l" t="t" r="r" b="b"/>
                <a:pathLst>
                  <a:path w="1838434" h="1875035">
                    <a:moveTo>
                      <a:pt x="1771124" y="275590"/>
                    </a:moveTo>
                    <a:lnTo>
                      <a:pt x="1769854" y="274320"/>
                    </a:lnTo>
                    <a:lnTo>
                      <a:pt x="1633964" y="138430"/>
                    </a:lnTo>
                    <a:lnTo>
                      <a:pt x="1566654" y="71120"/>
                    </a:lnTo>
                    <a:lnTo>
                      <a:pt x="1495534" y="0"/>
                    </a:lnTo>
                    <a:lnTo>
                      <a:pt x="0" y="0"/>
                    </a:lnTo>
                    <a:lnTo>
                      <a:pt x="0" y="1807725"/>
                    </a:lnTo>
                    <a:lnTo>
                      <a:pt x="80010" y="1807725"/>
                    </a:lnTo>
                    <a:lnTo>
                      <a:pt x="80010" y="1875035"/>
                    </a:lnTo>
                    <a:lnTo>
                      <a:pt x="1838434" y="1875035"/>
                    </a:lnTo>
                    <a:lnTo>
                      <a:pt x="1838434" y="342900"/>
                    </a:lnTo>
                    <a:lnTo>
                      <a:pt x="1771124" y="275590"/>
                    </a:lnTo>
                    <a:close/>
                    <a:moveTo>
                      <a:pt x="1499344" y="21590"/>
                    </a:moveTo>
                    <a:lnTo>
                      <a:pt x="1625074" y="146050"/>
                    </a:lnTo>
                    <a:lnTo>
                      <a:pt x="1749534" y="270510"/>
                    </a:lnTo>
                    <a:lnTo>
                      <a:pt x="1499344" y="270510"/>
                    </a:lnTo>
                    <a:lnTo>
                      <a:pt x="1499344" y="21590"/>
                    </a:lnTo>
                    <a:close/>
                    <a:moveTo>
                      <a:pt x="12700" y="1795025"/>
                    </a:moveTo>
                    <a:lnTo>
                      <a:pt x="12700" y="12700"/>
                    </a:lnTo>
                    <a:lnTo>
                      <a:pt x="1486644" y="12700"/>
                    </a:lnTo>
                    <a:lnTo>
                      <a:pt x="1486644" y="278130"/>
                    </a:lnTo>
                    <a:cubicBezTo>
                      <a:pt x="1486644" y="281940"/>
                      <a:pt x="1489184" y="284480"/>
                      <a:pt x="1492994" y="284480"/>
                    </a:cubicBezTo>
                    <a:lnTo>
                      <a:pt x="1758424" y="284480"/>
                    </a:lnTo>
                    <a:lnTo>
                      <a:pt x="1758424" y="1795025"/>
                    </a:lnTo>
                    <a:lnTo>
                      <a:pt x="12700" y="1795025"/>
                    </a:lnTo>
                    <a:close/>
                    <a:moveTo>
                      <a:pt x="1825734" y="1862335"/>
                    </a:moveTo>
                    <a:lnTo>
                      <a:pt x="92710" y="1862335"/>
                    </a:lnTo>
                    <a:lnTo>
                      <a:pt x="92710" y="1807725"/>
                    </a:lnTo>
                    <a:lnTo>
                      <a:pt x="1771124" y="1807725"/>
                    </a:lnTo>
                    <a:lnTo>
                      <a:pt x="1771124" y="293370"/>
                    </a:lnTo>
                    <a:lnTo>
                      <a:pt x="1825734" y="347980"/>
                    </a:lnTo>
                    <a:lnTo>
                      <a:pt x="1825734" y="186233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26552" y="414552"/>
              <a:ext cx="999453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8"/>
                </a:lnSpc>
              </a:pPr>
              <a:r>
                <a:rPr lang="en-US" sz="867">
                  <a:solidFill>
                    <a:srgbClr val="000000"/>
                  </a:solidFill>
                  <a:latin typeface="Cabin"/>
                </a:rPr>
                <a:t>Ý tưởng tuyệt vời!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22553" y="3930039"/>
            <a:ext cx="640171" cy="652915"/>
            <a:chOff x="0" y="0"/>
            <a:chExt cx="1280341" cy="130583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280341" cy="1305831"/>
              <a:chOff x="0" y="0"/>
              <a:chExt cx="1838434" cy="187503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92710" y="293370"/>
                <a:ext cx="1733024" cy="1568965"/>
              </a:xfrm>
              <a:custGeom>
                <a:avLst/>
                <a:gdLst/>
                <a:ahLst/>
                <a:cxnLst/>
                <a:rect l="l" t="t" r="r" b="b"/>
                <a:pathLst>
                  <a:path w="1733024" h="1568965">
                    <a:moveTo>
                      <a:pt x="0" y="1514355"/>
                    </a:moveTo>
                    <a:lnTo>
                      <a:pt x="0" y="1568965"/>
                    </a:lnTo>
                    <a:lnTo>
                      <a:pt x="1733024" y="1568965"/>
                    </a:lnTo>
                    <a:lnTo>
                      <a:pt x="1733024" y="54610"/>
                    </a:lnTo>
                    <a:lnTo>
                      <a:pt x="1678414" y="0"/>
                    </a:lnTo>
                    <a:lnTo>
                      <a:pt x="1678414" y="1514355"/>
                    </a:lnTo>
                    <a:close/>
                  </a:path>
                </a:pathLst>
              </a:custGeom>
              <a:solidFill>
                <a:srgbClr val="1CA37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6350" y="11430"/>
                <a:ext cx="1758424" cy="1783595"/>
              </a:xfrm>
              <a:custGeom>
                <a:avLst/>
                <a:gdLst/>
                <a:ahLst/>
                <a:cxnLst/>
                <a:rect l="l" t="t" r="r" b="b"/>
                <a:pathLst>
                  <a:path w="1758424" h="1783595">
                    <a:moveTo>
                      <a:pt x="1487914" y="0"/>
                    </a:moveTo>
                    <a:lnTo>
                      <a:pt x="0" y="1270"/>
                    </a:lnTo>
                    <a:lnTo>
                      <a:pt x="0" y="1783595"/>
                    </a:lnTo>
                    <a:lnTo>
                      <a:pt x="1757154" y="1783595"/>
                    </a:lnTo>
                    <a:lnTo>
                      <a:pt x="1758424" y="266700"/>
                    </a:lnTo>
                    <a:close/>
                  </a:path>
                </a:pathLst>
              </a:custGeom>
              <a:solidFill>
                <a:srgbClr val="CBE9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838434" cy="1875035"/>
              </a:xfrm>
              <a:custGeom>
                <a:avLst/>
                <a:gdLst/>
                <a:ahLst/>
                <a:cxnLst/>
                <a:rect l="l" t="t" r="r" b="b"/>
                <a:pathLst>
                  <a:path w="1838434" h="1875035">
                    <a:moveTo>
                      <a:pt x="1771124" y="275590"/>
                    </a:moveTo>
                    <a:lnTo>
                      <a:pt x="1769854" y="274320"/>
                    </a:lnTo>
                    <a:lnTo>
                      <a:pt x="1633964" y="138430"/>
                    </a:lnTo>
                    <a:lnTo>
                      <a:pt x="1566654" y="71120"/>
                    </a:lnTo>
                    <a:lnTo>
                      <a:pt x="1495534" y="0"/>
                    </a:lnTo>
                    <a:lnTo>
                      <a:pt x="0" y="0"/>
                    </a:lnTo>
                    <a:lnTo>
                      <a:pt x="0" y="1807725"/>
                    </a:lnTo>
                    <a:lnTo>
                      <a:pt x="80010" y="1807725"/>
                    </a:lnTo>
                    <a:lnTo>
                      <a:pt x="80010" y="1875035"/>
                    </a:lnTo>
                    <a:lnTo>
                      <a:pt x="1838434" y="1875035"/>
                    </a:lnTo>
                    <a:lnTo>
                      <a:pt x="1838434" y="342900"/>
                    </a:lnTo>
                    <a:lnTo>
                      <a:pt x="1771124" y="275590"/>
                    </a:lnTo>
                    <a:close/>
                    <a:moveTo>
                      <a:pt x="1499344" y="21590"/>
                    </a:moveTo>
                    <a:lnTo>
                      <a:pt x="1625074" y="146050"/>
                    </a:lnTo>
                    <a:lnTo>
                      <a:pt x="1749534" y="270510"/>
                    </a:lnTo>
                    <a:lnTo>
                      <a:pt x="1499344" y="270510"/>
                    </a:lnTo>
                    <a:lnTo>
                      <a:pt x="1499344" y="21590"/>
                    </a:lnTo>
                    <a:close/>
                    <a:moveTo>
                      <a:pt x="12700" y="1795025"/>
                    </a:moveTo>
                    <a:lnTo>
                      <a:pt x="12700" y="12700"/>
                    </a:lnTo>
                    <a:lnTo>
                      <a:pt x="1486644" y="12700"/>
                    </a:lnTo>
                    <a:lnTo>
                      <a:pt x="1486644" y="278130"/>
                    </a:lnTo>
                    <a:cubicBezTo>
                      <a:pt x="1486644" y="281940"/>
                      <a:pt x="1489184" y="284480"/>
                      <a:pt x="1492994" y="284480"/>
                    </a:cubicBezTo>
                    <a:lnTo>
                      <a:pt x="1758424" y="284480"/>
                    </a:lnTo>
                    <a:lnTo>
                      <a:pt x="1758424" y="1795025"/>
                    </a:lnTo>
                    <a:lnTo>
                      <a:pt x="12700" y="1795025"/>
                    </a:lnTo>
                    <a:close/>
                    <a:moveTo>
                      <a:pt x="1825734" y="1862335"/>
                    </a:moveTo>
                    <a:lnTo>
                      <a:pt x="92710" y="1862335"/>
                    </a:lnTo>
                    <a:lnTo>
                      <a:pt x="92710" y="1807725"/>
                    </a:lnTo>
                    <a:lnTo>
                      <a:pt x="1771124" y="1807725"/>
                    </a:lnTo>
                    <a:lnTo>
                      <a:pt x="1771124" y="293370"/>
                    </a:lnTo>
                    <a:lnTo>
                      <a:pt x="1825734" y="347980"/>
                    </a:lnTo>
                    <a:lnTo>
                      <a:pt x="1825734" y="186233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26552" y="297224"/>
              <a:ext cx="936813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4"/>
                </a:lnSpc>
              </a:pPr>
              <a:r>
                <a:rPr lang="en-US" sz="1267">
                  <a:solidFill>
                    <a:srgbClr val="000000"/>
                  </a:solidFill>
                  <a:latin typeface="Cabin"/>
                </a:rPr>
                <a:t>Trên đó!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>
            <a:off x="2067193" y="3992402"/>
            <a:ext cx="773912" cy="1905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0236635" y="2045433"/>
            <a:ext cx="640171" cy="652915"/>
            <a:chOff x="0" y="0"/>
            <a:chExt cx="1280341" cy="130583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280341" cy="1305831"/>
              <a:chOff x="0" y="0"/>
              <a:chExt cx="1838434" cy="187503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92710" y="293370"/>
                <a:ext cx="1733024" cy="1568965"/>
              </a:xfrm>
              <a:custGeom>
                <a:avLst/>
                <a:gdLst/>
                <a:ahLst/>
                <a:cxnLst/>
                <a:rect l="l" t="t" r="r" b="b"/>
                <a:pathLst>
                  <a:path w="1733024" h="1568965">
                    <a:moveTo>
                      <a:pt x="0" y="1514355"/>
                    </a:moveTo>
                    <a:lnTo>
                      <a:pt x="0" y="1568965"/>
                    </a:lnTo>
                    <a:lnTo>
                      <a:pt x="1733024" y="1568965"/>
                    </a:lnTo>
                    <a:lnTo>
                      <a:pt x="1733024" y="54610"/>
                    </a:lnTo>
                    <a:lnTo>
                      <a:pt x="1678414" y="0"/>
                    </a:lnTo>
                    <a:lnTo>
                      <a:pt x="1678414" y="1514355"/>
                    </a:lnTo>
                    <a:close/>
                  </a:path>
                </a:pathLst>
              </a:custGeom>
              <a:solidFill>
                <a:srgbClr val="FCC75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350" y="11430"/>
                <a:ext cx="1758424" cy="1783595"/>
              </a:xfrm>
              <a:custGeom>
                <a:avLst/>
                <a:gdLst/>
                <a:ahLst/>
                <a:cxnLst/>
                <a:rect l="l" t="t" r="r" b="b"/>
                <a:pathLst>
                  <a:path w="1758424" h="1783595">
                    <a:moveTo>
                      <a:pt x="1487914" y="0"/>
                    </a:moveTo>
                    <a:lnTo>
                      <a:pt x="0" y="1270"/>
                    </a:lnTo>
                    <a:lnTo>
                      <a:pt x="0" y="1783595"/>
                    </a:lnTo>
                    <a:lnTo>
                      <a:pt x="1757154" y="1783595"/>
                    </a:lnTo>
                    <a:lnTo>
                      <a:pt x="1758424" y="266700"/>
                    </a:lnTo>
                    <a:close/>
                  </a:path>
                </a:pathLst>
              </a:custGeom>
              <a:solidFill>
                <a:srgbClr val="FDEF9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1838434" cy="1875035"/>
              </a:xfrm>
              <a:custGeom>
                <a:avLst/>
                <a:gdLst/>
                <a:ahLst/>
                <a:cxnLst/>
                <a:rect l="l" t="t" r="r" b="b"/>
                <a:pathLst>
                  <a:path w="1838434" h="1875035">
                    <a:moveTo>
                      <a:pt x="1771124" y="275590"/>
                    </a:moveTo>
                    <a:lnTo>
                      <a:pt x="1769854" y="274320"/>
                    </a:lnTo>
                    <a:lnTo>
                      <a:pt x="1633964" y="138430"/>
                    </a:lnTo>
                    <a:lnTo>
                      <a:pt x="1566654" y="71120"/>
                    </a:lnTo>
                    <a:lnTo>
                      <a:pt x="1495534" y="0"/>
                    </a:lnTo>
                    <a:lnTo>
                      <a:pt x="0" y="0"/>
                    </a:lnTo>
                    <a:lnTo>
                      <a:pt x="0" y="1807725"/>
                    </a:lnTo>
                    <a:lnTo>
                      <a:pt x="80010" y="1807725"/>
                    </a:lnTo>
                    <a:lnTo>
                      <a:pt x="80010" y="1875035"/>
                    </a:lnTo>
                    <a:lnTo>
                      <a:pt x="1838434" y="1875035"/>
                    </a:lnTo>
                    <a:lnTo>
                      <a:pt x="1838434" y="342900"/>
                    </a:lnTo>
                    <a:lnTo>
                      <a:pt x="1771124" y="275590"/>
                    </a:lnTo>
                    <a:close/>
                    <a:moveTo>
                      <a:pt x="1499344" y="21590"/>
                    </a:moveTo>
                    <a:lnTo>
                      <a:pt x="1625074" y="146050"/>
                    </a:lnTo>
                    <a:lnTo>
                      <a:pt x="1749534" y="270510"/>
                    </a:lnTo>
                    <a:lnTo>
                      <a:pt x="1499344" y="270510"/>
                    </a:lnTo>
                    <a:lnTo>
                      <a:pt x="1499344" y="21590"/>
                    </a:lnTo>
                    <a:close/>
                    <a:moveTo>
                      <a:pt x="12700" y="1795025"/>
                    </a:moveTo>
                    <a:lnTo>
                      <a:pt x="12700" y="12700"/>
                    </a:lnTo>
                    <a:lnTo>
                      <a:pt x="1486644" y="12700"/>
                    </a:lnTo>
                    <a:lnTo>
                      <a:pt x="1486644" y="278130"/>
                    </a:lnTo>
                    <a:cubicBezTo>
                      <a:pt x="1486644" y="281940"/>
                      <a:pt x="1489184" y="284480"/>
                      <a:pt x="1492994" y="284480"/>
                    </a:cubicBezTo>
                    <a:lnTo>
                      <a:pt x="1758424" y="284480"/>
                    </a:lnTo>
                    <a:lnTo>
                      <a:pt x="1758424" y="1795025"/>
                    </a:lnTo>
                    <a:lnTo>
                      <a:pt x="12700" y="1795025"/>
                    </a:lnTo>
                    <a:close/>
                    <a:moveTo>
                      <a:pt x="1825734" y="1862335"/>
                    </a:moveTo>
                    <a:lnTo>
                      <a:pt x="92710" y="1862335"/>
                    </a:lnTo>
                    <a:lnTo>
                      <a:pt x="92710" y="1807725"/>
                    </a:lnTo>
                    <a:lnTo>
                      <a:pt x="1771124" y="1807725"/>
                    </a:lnTo>
                    <a:lnTo>
                      <a:pt x="1771124" y="293370"/>
                    </a:lnTo>
                    <a:lnTo>
                      <a:pt x="1825734" y="347980"/>
                    </a:lnTo>
                    <a:lnTo>
                      <a:pt x="1825734" y="186233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85448" y="330062"/>
              <a:ext cx="1062337" cy="82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7"/>
                </a:lnSpc>
              </a:pPr>
              <a:r>
                <a:rPr lang="en-US" sz="717">
                  <a:solidFill>
                    <a:srgbClr val="000000"/>
                  </a:solidFill>
                  <a:latin typeface="Cabin"/>
                </a:rPr>
                <a:t>Nghe có vẻ giống như một kế hoạch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9192202">
            <a:off x="2301832" y="1712212"/>
            <a:ext cx="304637" cy="376517"/>
          </a:xfrm>
          <a:custGeom>
            <a:avLst/>
            <a:gdLst/>
            <a:ahLst/>
            <a:cxnLst/>
            <a:rect l="l" t="t" r="r" b="b"/>
            <a:pathLst>
              <a:path w="456955" h="564775">
                <a:moveTo>
                  <a:pt x="0" y="0"/>
                </a:moveTo>
                <a:lnTo>
                  <a:pt x="456954" y="0"/>
                </a:lnTo>
                <a:lnTo>
                  <a:pt x="456954" y="564776"/>
                </a:lnTo>
                <a:lnTo>
                  <a:pt x="0" y="5647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2300913" y="2979752"/>
            <a:ext cx="249156" cy="237377"/>
            <a:chOff x="0" y="0"/>
            <a:chExt cx="1772920" cy="1689100"/>
          </a:xfrm>
        </p:grpSpPr>
        <p:sp>
          <p:nvSpPr>
            <p:cNvPr id="33" name="Freeform 3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CC7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2300913" y="3256461"/>
            <a:ext cx="249156" cy="237377"/>
            <a:chOff x="0" y="0"/>
            <a:chExt cx="1772920" cy="1689100"/>
          </a:xfrm>
        </p:grpSpPr>
        <p:sp>
          <p:nvSpPr>
            <p:cNvPr id="35" name="Freeform 3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CC7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705872" y="4710380"/>
            <a:ext cx="1530763" cy="998917"/>
            <a:chOff x="0" y="0"/>
            <a:chExt cx="3061526" cy="1997835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3061526" cy="1997835"/>
              <a:chOff x="0" y="0"/>
              <a:chExt cx="2537814" cy="165608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92710" y="293370"/>
                <a:ext cx="2432404" cy="1350010"/>
              </a:xfrm>
              <a:custGeom>
                <a:avLst/>
                <a:gdLst/>
                <a:ahLst/>
                <a:cxnLst/>
                <a:rect l="l" t="t" r="r" b="b"/>
                <a:pathLst>
                  <a:path w="2432404" h="1350010">
                    <a:moveTo>
                      <a:pt x="0" y="1295400"/>
                    </a:moveTo>
                    <a:lnTo>
                      <a:pt x="0" y="1350010"/>
                    </a:lnTo>
                    <a:lnTo>
                      <a:pt x="2432404" y="1350010"/>
                    </a:lnTo>
                    <a:lnTo>
                      <a:pt x="2432404" y="54610"/>
                    </a:lnTo>
                    <a:lnTo>
                      <a:pt x="2377794" y="0"/>
                    </a:lnTo>
                    <a:lnTo>
                      <a:pt x="2377794" y="1295400"/>
                    </a:lnTo>
                    <a:close/>
                  </a:path>
                </a:pathLst>
              </a:custGeom>
              <a:solidFill>
                <a:srgbClr val="1256C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6350" y="11430"/>
                <a:ext cx="2457804" cy="1564640"/>
              </a:xfrm>
              <a:custGeom>
                <a:avLst/>
                <a:gdLst/>
                <a:ahLst/>
                <a:cxnLst/>
                <a:rect l="l" t="t" r="r" b="b"/>
                <a:pathLst>
                  <a:path w="2457804" h="1564640">
                    <a:moveTo>
                      <a:pt x="2187294" y="0"/>
                    </a:moveTo>
                    <a:lnTo>
                      <a:pt x="0" y="1270"/>
                    </a:lnTo>
                    <a:lnTo>
                      <a:pt x="0" y="1564640"/>
                    </a:lnTo>
                    <a:lnTo>
                      <a:pt x="2456534" y="1564640"/>
                    </a:lnTo>
                    <a:lnTo>
                      <a:pt x="2457804" y="266700"/>
                    </a:lnTo>
                    <a:close/>
                  </a:path>
                </a:pathLst>
              </a:custGeom>
              <a:solidFill>
                <a:srgbClr val="A6DA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0" y="0"/>
                <a:ext cx="2537814" cy="1656080"/>
              </a:xfrm>
              <a:custGeom>
                <a:avLst/>
                <a:gdLst/>
                <a:ahLst/>
                <a:cxnLst/>
                <a:rect l="l" t="t" r="r" b="b"/>
                <a:pathLst>
                  <a:path w="2537814" h="1656080">
                    <a:moveTo>
                      <a:pt x="2470504" y="275590"/>
                    </a:moveTo>
                    <a:lnTo>
                      <a:pt x="2469234" y="274320"/>
                    </a:lnTo>
                    <a:lnTo>
                      <a:pt x="2333344" y="138430"/>
                    </a:lnTo>
                    <a:lnTo>
                      <a:pt x="2266034" y="71120"/>
                    </a:lnTo>
                    <a:lnTo>
                      <a:pt x="2194914" y="0"/>
                    </a:lnTo>
                    <a:lnTo>
                      <a:pt x="0" y="0"/>
                    </a:lnTo>
                    <a:lnTo>
                      <a:pt x="0" y="1588770"/>
                    </a:lnTo>
                    <a:lnTo>
                      <a:pt x="80010" y="1588770"/>
                    </a:lnTo>
                    <a:lnTo>
                      <a:pt x="80010" y="1656080"/>
                    </a:lnTo>
                    <a:lnTo>
                      <a:pt x="2537814" y="1656080"/>
                    </a:lnTo>
                    <a:lnTo>
                      <a:pt x="2537814" y="342900"/>
                    </a:lnTo>
                    <a:lnTo>
                      <a:pt x="2470504" y="275590"/>
                    </a:lnTo>
                    <a:close/>
                    <a:moveTo>
                      <a:pt x="2198724" y="21590"/>
                    </a:moveTo>
                    <a:lnTo>
                      <a:pt x="2324454" y="146050"/>
                    </a:lnTo>
                    <a:lnTo>
                      <a:pt x="2448914" y="270510"/>
                    </a:lnTo>
                    <a:lnTo>
                      <a:pt x="2198724" y="270510"/>
                    </a:lnTo>
                    <a:lnTo>
                      <a:pt x="2198724" y="21590"/>
                    </a:lnTo>
                    <a:close/>
                    <a:moveTo>
                      <a:pt x="12700" y="1576070"/>
                    </a:moveTo>
                    <a:lnTo>
                      <a:pt x="12700" y="12700"/>
                    </a:lnTo>
                    <a:lnTo>
                      <a:pt x="2186024" y="12700"/>
                    </a:lnTo>
                    <a:lnTo>
                      <a:pt x="2186024" y="278130"/>
                    </a:lnTo>
                    <a:cubicBezTo>
                      <a:pt x="2186024" y="281940"/>
                      <a:pt x="2188564" y="284480"/>
                      <a:pt x="2192374" y="284480"/>
                    </a:cubicBezTo>
                    <a:lnTo>
                      <a:pt x="2457804" y="284480"/>
                    </a:lnTo>
                    <a:lnTo>
                      <a:pt x="2457804" y="1576070"/>
                    </a:lnTo>
                    <a:lnTo>
                      <a:pt x="12700" y="1576070"/>
                    </a:lnTo>
                    <a:close/>
                    <a:moveTo>
                      <a:pt x="2525114" y="1643380"/>
                    </a:moveTo>
                    <a:lnTo>
                      <a:pt x="92710" y="1643380"/>
                    </a:lnTo>
                    <a:lnTo>
                      <a:pt x="92710" y="1588770"/>
                    </a:lnTo>
                    <a:lnTo>
                      <a:pt x="2470504" y="1588770"/>
                    </a:lnTo>
                    <a:lnTo>
                      <a:pt x="2470504" y="293370"/>
                    </a:lnTo>
                    <a:lnTo>
                      <a:pt x="2525114" y="347980"/>
                    </a:lnTo>
                    <a:lnTo>
                      <a:pt x="2525114" y="164338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89872" y="726328"/>
              <a:ext cx="2580184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3"/>
                </a:lnSpc>
              </a:pPr>
              <a:r>
                <a:rPr lang="en-US" sz="1783">
                  <a:solidFill>
                    <a:srgbClr val="000000"/>
                  </a:solidFill>
                  <a:latin typeface="Cabin"/>
                </a:rPr>
                <a:t>Bắt đầu nào!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9963955" y="4582955"/>
            <a:ext cx="303952" cy="384307"/>
          </a:xfrm>
          <a:custGeom>
            <a:avLst/>
            <a:gdLst/>
            <a:ahLst/>
            <a:cxnLst/>
            <a:rect l="l" t="t" r="r" b="b"/>
            <a:pathLst>
              <a:path w="455928" h="576461">
                <a:moveTo>
                  <a:pt x="0" y="0"/>
                </a:moveTo>
                <a:lnTo>
                  <a:pt x="455928" y="0"/>
                </a:lnTo>
                <a:lnTo>
                  <a:pt x="455928" y="576461"/>
                </a:lnTo>
                <a:lnTo>
                  <a:pt x="0" y="5764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-839035">
            <a:off x="1129474" y="2890516"/>
            <a:ext cx="786157" cy="653225"/>
          </a:xfrm>
          <a:custGeom>
            <a:avLst/>
            <a:gdLst/>
            <a:ahLst/>
            <a:cxnLst/>
            <a:rect l="l" t="t" r="r" b="b"/>
            <a:pathLst>
              <a:path w="1179236" h="979838">
                <a:moveTo>
                  <a:pt x="0" y="0"/>
                </a:moveTo>
                <a:lnTo>
                  <a:pt x="1179236" y="0"/>
                </a:lnTo>
                <a:lnTo>
                  <a:pt x="1179236" y="979838"/>
                </a:lnTo>
                <a:lnTo>
                  <a:pt x="0" y="9798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3065661" y="3080522"/>
            <a:ext cx="683694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49"/>
              </a:lnSpc>
              <a:spcBef>
                <a:spcPct val="0"/>
              </a:spcBef>
            </a:pPr>
            <a:r>
              <a:rPr lang="en-US" sz="8034">
                <a:solidFill>
                  <a:srgbClr val="000000"/>
                </a:solidFill>
                <a:latin typeface="Cormorant SC Semi-Bold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33025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4288" y="1186027"/>
            <a:ext cx="7873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AM, 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375976" y="523905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63" y="2506741"/>
            <a:ext cx="724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= AH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t/c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6688" y="3660387"/>
            <a:ext cx="7873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AN, 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46688" y="4282656"/>
            <a:ext cx="991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= AH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t/c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563" y="5066066"/>
            <a:ext cx="991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= AN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51" y="801994"/>
            <a:ext cx="3338192" cy="32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56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8" grpId="0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5965245"/>
            <a:ext cx="5593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291" y="1206187"/>
            <a:ext cx="3338192" cy="322100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36047"/>
              </p:ext>
            </p:extLst>
          </p:nvPr>
        </p:nvGraphicFramePr>
        <p:xfrm>
          <a:off x="1479479" y="4427192"/>
          <a:ext cx="1875065" cy="83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875422" imgH="390282" progId="Equation.DSMT4">
                  <p:embed/>
                </p:oleObj>
              </mc:Choice>
              <mc:Fallback>
                <p:oleObj name="Equation" r:id="rId5" imgW="875422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9479" y="4427192"/>
                        <a:ext cx="1875065" cy="837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751490" y="5900282"/>
            <a:ext cx="6032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DAC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536525"/>
              </p:ext>
            </p:extLst>
          </p:nvPr>
        </p:nvGraphicFramePr>
        <p:xfrm>
          <a:off x="7034180" y="4323981"/>
          <a:ext cx="2044771" cy="8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951671" imgH="390282" progId="Equation.DSMT4">
                  <p:embed/>
                </p:oleObj>
              </mc:Choice>
              <mc:Fallback>
                <p:oleObj name="Equation" r:id="rId7" imgW="951671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4180" y="4323981"/>
                        <a:ext cx="2044771" cy="83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098096"/>
              </p:ext>
            </p:extLst>
          </p:nvPr>
        </p:nvGraphicFramePr>
        <p:xfrm>
          <a:off x="2250041" y="1983006"/>
          <a:ext cx="5735334" cy="90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9" imgW="2474129" imgH="390282" progId="Equation.DSMT4">
                  <p:embed/>
                </p:oleObj>
              </mc:Choice>
              <mc:Fallback>
                <p:oleObj name="Equation" r:id="rId9" imgW="2474129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50041" y="1983006"/>
                        <a:ext cx="5735334" cy="904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264148"/>
              </p:ext>
            </p:extLst>
          </p:nvPr>
        </p:nvGraphicFramePr>
        <p:xfrm>
          <a:off x="3483507" y="233477"/>
          <a:ext cx="1875071" cy="826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1" imgW="885133" imgH="390282" progId="Equation.DSMT4">
                  <p:embed/>
                </p:oleObj>
              </mc:Choice>
              <mc:Fallback>
                <p:oleObj name="Equation" r:id="rId11" imgW="885133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83507" y="233477"/>
                        <a:ext cx="1875071" cy="826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8113787" y="3687453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0379" y="3642523"/>
            <a:ext cx="5820081" cy="331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80380" y="3610707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76275" y="2870968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68050" y="1206187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80379" y="5160543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100460" y="5078976"/>
            <a:ext cx="0" cy="739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2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4288" y="1186027"/>
            <a:ext cx="7873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375976" y="523905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0878" y="2711055"/>
            <a:ext cx="1808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6579" y="3723690"/>
            <a:ext cx="1302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291" y="1206187"/>
            <a:ext cx="3338192" cy="322100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269595" y="1135849"/>
          <a:ext cx="1875065" cy="83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875422" imgH="390282" progId="Equation.DSMT4">
                  <p:embed/>
                </p:oleObj>
              </mc:Choice>
              <mc:Fallback>
                <p:oleObj name="Equation" r:id="rId5" imgW="875422" imgH="390282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69595" y="1135849"/>
                        <a:ext cx="1875065" cy="837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90761" y="1920780"/>
            <a:ext cx="7873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29851" y="1817201"/>
          <a:ext cx="2044771" cy="8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7" imgW="951671" imgH="390282" progId="Equation.DSMT4">
                  <p:embed/>
                </p:oleObj>
              </mc:Choice>
              <mc:Fallback>
                <p:oleObj name="Equation" r:id="rId7" imgW="951671" imgH="390282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29851" y="1817201"/>
                        <a:ext cx="2044771" cy="83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26426" y="2613192"/>
          <a:ext cx="5735334" cy="90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2474129" imgH="390282" progId="Equation.DSMT4">
                  <p:embed/>
                </p:oleObj>
              </mc:Choice>
              <mc:Fallback>
                <p:oleObj name="Equation" r:id="rId9" imgW="2474129" imgH="390282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6426" y="2613192"/>
                        <a:ext cx="5735334" cy="904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43425" y="3625827"/>
          <a:ext cx="1875071" cy="826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1" imgW="885133" imgH="390282" progId="Equation.DSMT4">
                  <p:embed/>
                </p:oleObj>
              </mc:Choice>
              <mc:Fallback>
                <p:oleObj name="Equation" r:id="rId11" imgW="885133" imgH="390282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43425" y="3625827"/>
                        <a:ext cx="1875071" cy="826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530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513575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74937" y="115107"/>
            <a:ext cx="451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74937" y="1903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144" y="948436"/>
            <a:ext cx="80138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79"/>
          <p:cNvSpPr>
            <a:spLocks noChangeArrowheads="1"/>
          </p:cNvSpPr>
          <p:nvPr/>
        </p:nvSpPr>
        <p:spPr bwMode="auto">
          <a:xfrm>
            <a:off x="1181528" y="3288032"/>
            <a:ext cx="12111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238" y="1934913"/>
            <a:ext cx="22669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5785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609551">
            <a:off x="11116066" y="-2415248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74937" y="1903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8748" y="1157928"/>
          <a:ext cx="3556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355138" imgH="177569" progId="Equation.DSMT4">
                  <p:embed/>
                </p:oleObj>
              </mc:Choice>
              <mc:Fallback>
                <p:oleObj name="Equation" r:id="rId4" imgW="355138" imgH="17756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48" y="1157928"/>
                        <a:ext cx="35560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314431" y="227667"/>
            <a:ext cx="1510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606" y="1878691"/>
            <a:ext cx="7802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 giác đều cạnh </a:t>
            </a:r>
            <a:r>
              <a:rPr lang="nl-NL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có bán kính đường tròn nội tiếp là: </a:t>
            </a:r>
            <a:endParaRPr lang="en-US" sz="36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325199"/>
              </p:ext>
            </p:extLst>
          </p:nvPr>
        </p:nvGraphicFramePr>
        <p:xfrm>
          <a:off x="352425" y="2949575"/>
          <a:ext cx="14747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622080" imgH="431640" progId="Equation.DSMT4">
                  <p:embed/>
                </p:oleObj>
              </mc:Choice>
              <mc:Fallback>
                <p:oleObj name="Equation" r:id="rId6" imgW="62208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425" y="2949575"/>
                        <a:ext cx="1474788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16587" y="3113048"/>
            <a:ext cx="255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4dm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281" y="4094493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Suy ra </a:t>
            </a:r>
            <a:endParaRPr lang="en-US" sz="36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008038"/>
              </p:ext>
            </p:extLst>
          </p:nvPr>
        </p:nvGraphicFramePr>
        <p:xfrm>
          <a:off x="1976438" y="3908425"/>
          <a:ext cx="30559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1295280" imgH="431640" progId="Equation.DSMT4">
                  <p:embed/>
                </p:oleObj>
              </mc:Choice>
              <mc:Fallback>
                <p:oleObj name="Equation" r:id="rId8" imgW="1295280" imgH="4316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76438" y="3908425"/>
                        <a:ext cx="3055937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05908" y="5132582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00759"/>
              </p:ext>
            </p:extLst>
          </p:nvPr>
        </p:nvGraphicFramePr>
        <p:xfrm>
          <a:off x="6477000" y="5100638"/>
          <a:ext cx="12715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482400" imgH="228600" progId="Equation.DSMT4">
                  <p:embed/>
                </p:oleObj>
              </mc:Choice>
              <mc:Fallback>
                <p:oleObj name="Equation" r:id="rId10" imgW="482400" imgH="2286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7000" y="5100638"/>
                        <a:ext cx="1271588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98747" y="826908"/>
            <a:ext cx="99395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tả chân máy quay ở đài truyền hình bằng hình vẽ sau.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784" y="1903640"/>
            <a:ext cx="2723436" cy="28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35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0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Học bài theo SGK và vở ghi.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chắc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giác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b="1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compa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SBT và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536131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87120" y="568960"/>
            <a:ext cx="9906000" cy="56896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791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511538" y="603686"/>
            <a:ext cx="9168925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81"/>
              </a:lnSpc>
              <a:spcBef>
                <a:spcPct val="0"/>
              </a:spcBef>
            </a:pPr>
            <a:r>
              <a:rPr lang="en-US" sz="8058">
                <a:solidFill>
                  <a:srgbClr val="000000"/>
                </a:solidFill>
                <a:latin typeface="Cormorant Garamond Bold"/>
              </a:rPr>
              <a:t>Các mảnh ghép</a:t>
            </a:r>
          </a:p>
        </p:txBody>
      </p:sp>
      <p:sp>
        <p:nvSpPr>
          <p:cNvPr id="8" name="Freeform 8"/>
          <p:cNvSpPr/>
          <p:nvPr/>
        </p:nvSpPr>
        <p:spPr>
          <a:xfrm>
            <a:off x="8577970" y="176729"/>
            <a:ext cx="593258" cy="585707"/>
          </a:xfrm>
          <a:custGeom>
            <a:avLst/>
            <a:gdLst/>
            <a:ahLst/>
            <a:cxnLst/>
            <a:rect l="l" t="t" r="r" b="b"/>
            <a:pathLst>
              <a:path w="889887" h="878561">
                <a:moveTo>
                  <a:pt x="0" y="0"/>
                </a:moveTo>
                <a:lnTo>
                  <a:pt x="889887" y="0"/>
                </a:lnTo>
                <a:lnTo>
                  <a:pt x="889887" y="878560"/>
                </a:lnTo>
                <a:lnTo>
                  <a:pt x="0" y="878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9928809">
            <a:off x="1476728" y="346293"/>
            <a:ext cx="1831757" cy="1681887"/>
          </a:xfrm>
          <a:custGeom>
            <a:avLst/>
            <a:gdLst/>
            <a:ahLst/>
            <a:cxnLst/>
            <a:rect l="l" t="t" r="r" b="b"/>
            <a:pathLst>
              <a:path w="2747636" h="2522830">
                <a:moveTo>
                  <a:pt x="0" y="0"/>
                </a:moveTo>
                <a:lnTo>
                  <a:pt x="2747637" y="0"/>
                </a:lnTo>
                <a:lnTo>
                  <a:pt x="2747637" y="2522830"/>
                </a:lnTo>
                <a:lnTo>
                  <a:pt x="0" y="2522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7329" y="1986522"/>
            <a:ext cx="2542258" cy="2083161"/>
            <a:chOff x="2237329" y="1986522"/>
            <a:chExt cx="2542258" cy="2083161"/>
          </a:xfrm>
        </p:grpSpPr>
        <p:grpSp>
          <p:nvGrpSpPr>
            <p:cNvPr id="2" name="Group 1"/>
            <p:cNvGrpSpPr/>
            <p:nvPr/>
          </p:nvGrpSpPr>
          <p:grpSpPr>
            <a:xfrm>
              <a:off x="2237329" y="1986522"/>
              <a:ext cx="2542258" cy="2083161"/>
              <a:chOff x="2237329" y="1986522"/>
              <a:chExt cx="2542258" cy="2083161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2237329" y="2197277"/>
                <a:ext cx="2283600" cy="1872406"/>
                <a:chOff x="0" y="-38101"/>
                <a:chExt cx="2584171" cy="2118855"/>
              </a:xfrm>
            </p:grpSpPr>
            <p:sp>
              <p:nvSpPr>
                <p:cNvPr id="5" name="Freeform 5">
                  <a:hlinkClick r:id="rId6" action="ppaction://hlinksldjump"/>
                </p:cNvPr>
                <p:cNvSpPr/>
                <p:nvPr/>
              </p:nvSpPr>
              <p:spPr>
                <a:xfrm>
                  <a:off x="0" y="0"/>
                  <a:ext cx="2584171" cy="2080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171" h="2080754">
                      <a:moveTo>
                        <a:pt x="67805" y="0"/>
                      </a:moveTo>
                      <a:lnTo>
                        <a:pt x="2516366" y="0"/>
                      </a:lnTo>
                      <a:cubicBezTo>
                        <a:pt x="2553814" y="0"/>
                        <a:pt x="2584171" y="30357"/>
                        <a:pt x="2584171" y="67805"/>
                      </a:cubicBezTo>
                      <a:lnTo>
                        <a:pt x="2584171" y="2012950"/>
                      </a:lnTo>
                      <a:cubicBezTo>
                        <a:pt x="2584171" y="2050397"/>
                        <a:pt x="2553814" y="2080754"/>
                        <a:pt x="2516366" y="2080754"/>
                      </a:cubicBezTo>
                      <a:lnTo>
                        <a:pt x="67805" y="2080754"/>
                      </a:lnTo>
                      <a:cubicBezTo>
                        <a:pt x="30357" y="2080754"/>
                        <a:pt x="0" y="2050397"/>
                        <a:pt x="0" y="2012950"/>
                      </a:cubicBezTo>
                      <a:lnTo>
                        <a:pt x="0" y="67805"/>
                      </a:lnTo>
                      <a:cubicBezTo>
                        <a:pt x="0" y="30357"/>
                        <a:pt x="30357" y="0"/>
                        <a:pt x="67805" y="0"/>
                      </a:cubicBezTo>
                      <a:close/>
                    </a:path>
                  </a:pathLst>
                </a:custGeom>
                <a:solidFill>
                  <a:srgbClr val="FFCCEE"/>
                </a:solidFill>
                <a:ln cap="rnd">
                  <a:noFill/>
                  <a:prstDash val="sysDot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0" y="-38101"/>
                  <a:ext cx="2583832" cy="2012953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just">
                    <a:lnSpc>
                      <a:spcPts val="1400"/>
                    </a:lnSpc>
                  </a:pPr>
                  <a:endParaRPr sz="1200"/>
                </a:p>
              </p:txBody>
            </p:sp>
          </p:grpSp>
          <p:sp>
            <p:nvSpPr>
              <p:cNvPr id="10" name="Freeform 10"/>
              <p:cNvSpPr/>
              <p:nvPr/>
            </p:nvSpPr>
            <p:spPr>
              <a:xfrm>
                <a:off x="4194022" y="1986522"/>
                <a:ext cx="585565" cy="740370"/>
              </a:xfrm>
              <a:custGeom>
                <a:avLst/>
                <a:gdLst/>
                <a:ahLst/>
                <a:cxnLst/>
                <a:rect l="l" t="t" r="r" b="b"/>
                <a:pathLst>
                  <a:path w="878348" h="1110555">
                    <a:moveTo>
                      <a:pt x="0" y="0"/>
                    </a:moveTo>
                    <a:lnTo>
                      <a:pt x="878348" y="0"/>
                    </a:lnTo>
                    <a:lnTo>
                      <a:pt x="878348" y="1110555"/>
                    </a:lnTo>
                    <a:lnTo>
                      <a:pt x="0" y="111055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737494" y="2585137"/>
              <a:ext cx="1283269" cy="12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4"/>
                </a:lnSpc>
              </a:pPr>
              <a:r>
                <a:rPr lang="en-US" sz="8754" dirty="0">
                  <a:solidFill>
                    <a:srgbClr val="000000"/>
                  </a:solidFill>
                  <a:latin typeface="Cormorant SC Bold"/>
                </a:rPr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857430" y="1925514"/>
            <a:ext cx="2616626" cy="2144169"/>
            <a:chOff x="7857430" y="1925514"/>
            <a:chExt cx="2616626" cy="2144169"/>
          </a:xfrm>
        </p:grpSpPr>
        <p:grpSp>
          <p:nvGrpSpPr>
            <p:cNvPr id="15" name="Group 15"/>
            <p:cNvGrpSpPr/>
            <p:nvPr/>
          </p:nvGrpSpPr>
          <p:grpSpPr>
            <a:xfrm>
              <a:off x="7857430" y="2230946"/>
              <a:ext cx="2283600" cy="1838737"/>
              <a:chOff x="0" y="0"/>
              <a:chExt cx="2584171" cy="2080754"/>
            </a:xfrm>
          </p:grpSpPr>
          <p:sp>
            <p:nvSpPr>
              <p:cNvPr id="16" name="Freeform 16">
                <a:hlinkClick r:id="rId9" action="ppaction://hlinksldjump"/>
              </p:cNvPr>
              <p:cNvSpPr/>
              <p:nvPr/>
            </p:nvSpPr>
            <p:spPr>
              <a:xfrm>
                <a:off x="0" y="0"/>
                <a:ext cx="2584171" cy="2080754"/>
              </a:xfrm>
              <a:custGeom>
                <a:avLst/>
                <a:gdLst/>
                <a:ahLst/>
                <a:cxnLst/>
                <a:rect l="l" t="t" r="r" b="b"/>
                <a:pathLst>
                  <a:path w="2584171" h="2080754">
                    <a:moveTo>
                      <a:pt x="67805" y="0"/>
                    </a:moveTo>
                    <a:lnTo>
                      <a:pt x="2516366" y="0"/>
                    </a:lnTo>
                    <a:cubicBezTo>
                      <a:pt x="2553814" y="0"/>
                      <a:pt x="2584171" y="30357"/>
                      <a:pt x="2584171" y="67805"/>
                    </a:cubicBezTo>
                    <a:lnTo>
                      <a:pt x="2584171" y="2012950"/>
                    </a:lnTo>
                    <a:cubicBezTo>
                      <a:pt x="2584171" y="2050397"/>
                      <a:pt x="2553814" y="2080754"/>
                      <a:pt x="2516366" y="2080754"/>
                    </a:cubicBezTo>
                    <a:lnTo>
                      <a:pt x="67805" y="2080754"/>
                    </a:lnTo>
                    <a:cubicBezTo>
                      <a:pt x="30357" y="2080754"/>
                      <a:pt x="0" y="2050397"/>
                      <a:pt x="0" y="2012950"/>
                    </a:cubicBezTo>
                    <a:lnTo>
                      <a:pt x="0" y="67805"/>
                    </a:lnTo>
                    <a:cubicBezTo>
                      <a:pt x="0" y="30357"/>
                      <a:pt x="30357" y="0"/>
                      <a:pt x="67805" y="0"/>
                    </a:cubicBezTo>
                    <a:close/>
                  </a:path>
                </a:pathLst>
              </a:custGeom>
              <a:solidFill>
                <a:srgbClr val="1CA379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584171" cy="2118854"/>
              </a:xfrm>
              <a:prstGeom prst="rect">
                <a:avLst/>
              </a:prstGeom>
            </p:spPr>
            <p:txBody>
              <a:bodyPr lIns="169333" tIns="169333" rIns="169333" bIns="169333" rtlCol="0" anchor="ctr"/>
              <a:lstStyle/>
              <a:p>
                <a:pPr algn="just">
                  <a:lnSpc>
                    <a:spcPts val="1400"/>
                  </a:lnSpc>
                </a:pPr>
                <a:endParaRPr sz="1200"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9640865" y="1925514"/>
              <a:ext cx="833191" cy="801378"/>
            </a:xfrm>
            <a:custGeom>
              <a:avLst/>
              <a:gdLst/>
              <a:ahLst/>
              <a:cxnLst/>
              <a:rect l="l" t="t" r="r" b="b"/>
              <a:pathLst>
                <a:path w="1249786" h="1202067">
                  <a:moveTo>
                    <a:pt x="0" y="0"/>
                  </a:moveTo>
                  <a:lnTo>
                    <a:pt x="1249787" y="0"/>
                  </a:lnTo>
                  <a:lnTo>
                    <a:pt x="1249787" y="1202067"/>
                  </a:lnTo>
                  <a:lnTo>
                    <a:pt x="0" y="1202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357596" y="2586309"/>
              <a:ext cx="1283269" cy="12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4"/>
                </a:lnSpc>
              </a:pPr>
              <a:r>
                <a:rPr lang="en-US" sz="8754" dirty="0">
                  <a:solidFill>
                    <a:srgbClr val="000000"/>
                  </a:solidFill>
                  <a:latin typeface="Cormorant SC Bold"/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47379" y="1949958"/>
            <a:ext cx="2700196" cy="2119725"/>
            <a:chOff x="5047379" y="1949958"/>
            <a:chExt cx="2700196" cy="2119725"/>
          </a:xfrm>
        </p:grpSpPr>
        <p:grpSp>
          <p:nvGrpSpPr>
            <p:cNvPr id="11" name="Group 11"/>
            <p:cNvGrpSpPr/>
            <p:nvPr/>
          </p:nvGrpSpPr>
          <p:grpSpPr>
            <a:xfrm>
              <a:off x="5047379" y="2230946"/>
              <a:ext cx="2283600" cy="1838737"/>
              <a:chOff x="0" y="0"/>
              <a:chExt cx="2584171" cy="2080754"/>
            </a:xfrm>
          </p:grpSpPr>
          <p:sp>
            <p:nvSpPr>
              <p:cNvPr id="12" name="Freeform 12">
                <a:hlinkClick r:id="rId12" action="ppaction://hlinksldjump"/>
              </p:cNvPr>
              <p:cNvSpPr/>
              <p:nvPr/>
            </p:nvSpPr>
            <p:spPr>
              <a:xfrm>
                <a:off x="0" y="0"/>
                <a:ext cx="2584171" cy="2080754"/>
              </a:xfrm>
              <a:custGeom>
                <a:avLst/>
                <a:gdLst/>
                <a:ahLst/>
                <a:cxnLst/>
                <a:rect l="l" t="t" r="r" b="b"/>
                <a:pathLst>
                  <a:path w="2584171" h="2080754">
                    <a:moveTo>
                      <a:pt x="67805" y="0"/>
                    </a:moveTo>
                    <a:lnTo>
                      <a:pt x="2516366" y="0"/>
                    </a:lnTo>
                    <a:cubicBezTo>
                      <a:pt x="2553814" y="0"/>
                      <a:pt x="2584171" y="30357"/>
                      <a:pt x="2584171" y="67805"/>
                    </a:cubicBezTo>
                    <a:lnTo>
                      <a:pt x="2584171" y="2012950"/>
                    </a:lnTo>
                    <a:cubicBezTo>
                      <a:pt x="2584171" y="2050397"/>
                      <a:pt x="2553814" y="2080754"/>
                      <a:pt x="2516366" y="2080754"/>
                    </a:cubicBezTo>
                    <a:lnTo>
                      <a:pt x="67805" y="2080754"/>
                    </a:lnTo>
                    <a:cubicBezTo>
                      <a:pt x="30357" y="2080754"/>
                      <a:pt x="0" y="2050397"/>
                      <a:pt x="0" y="2012950"/>
                    </a:cubicBezTo>
                    <a:lnTo>
                      <a:pt x="0" y="67805"/>
                    </a:lnTo>
                    <a:cubicBezTo>
                      <a:pt x="0" y="30357"/>
                      <a:pt x="30357" y="0"/>
                      <a:pt x="67805" y="0"/>
                    </a:cubicBezTo>
                    <a:close/>
                  </a:path>
                </a:pathLst>
              </a:custGeom>
              <a:solidFill>
                <a:srgbClr val="FDEF94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584171" cy="2118854"/>
              </a:xfrm>
              <a:prstGeom prst="rect">
                <a:avLst/>
              </a:prstGeom>
            </p:spPr>
            <p:txBody>
              <a:bodyPr lIns="169333" tIns="169333" rIns="169333" bIns="169333" rtlCol="0" anchor="ctr"/>
              <a:lstStyle/>
              <a:p>
                <a:pPr algn="just">
                  <a:lnSpc>
                    <a:spcPts val="1400"/>
                  </a:lnSpc>
                </a:pPr>
                <a:endParaRPr sz="1200"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6914384" y="1949958"/>
              <a:ext cx="833191" cy="813497"/>
            </a:xfrm>
            <a:custGeom>
              <a:avLst/>
              <a:gdLst/>
              <a:ahLst/>
              <a:cxnLst/>
              <a:rect l="l" t="t" r="r" b="b"/>
              <a:pathLst>
                <a:path w="1249786" h="1220246">
                  <a:moveTo>
                    <a:pt x="0" y="0"/>
                  </a:moveTo>
                  <a:lnTo>
                    <a:pt x="1249786" y="0"/>
                  </a:lnTo>
                  <a:lnTo>
                    <a:pt x="1249786" y="1220247"/>
                  </a:lnTo>
                  <a:lnTo>
                    <a:pt x="0" y="122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652736" y="2585137"/>
              <a:ext cx="1283269" cy="12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4"/>
                </a:lnSpc>
              </a:pPr>
              <a:r>
                <a:rPr lang="en-US" sz="8754">
                  <a:solidFill>
                    <a:srgbClr val="000000"/>
                  </a:solidFill>
                  <a:latin typeface="Cormorant SC Bold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5800" y="4320423"/>
            <a:ext cx="2430357" cy="2052559"/>
            <a:chOff x="685800" y="4320423"/>
            <a:chExt cx="2430357" cy="2052559"/>
          </a:xfrm>
        </p:grpSpPr>
        <p:grpSp>
          <p:nvGrpSpPr>
            <p:cNvPr id="19" name="Group 19"/>
            <p:cNvGrpSpPr/>
            <p:nvPr/>
          </p:nvGrpSpPr>
          <p:grpSpPr>
            <a:xfrm>
              <a:off x="685800" y="4534245"/>
              <a:ext cx="2283600" cy="1838737"/>
              <a:chOff x="0" y="0"/>
              <a:chExt cx="2584171" cy="2080754"/>
            </a:xfrm>
          </p:grpSpPr>
          <p:sp>
            <p:nvSpPr>
              <p:cNvPr id="20" name="Freeform 20">
                <a:hlinkClick r:id="rId15" action="ppaction://hlinksldjump"/>
              </p:cNvPr>
              <p:cNvSpPr/>
              <p:nvPr/>
            </p:nvSpPr>
            <p:spPr>
              <a:xfrm>
                <a:off x="0" y="0"/>
                <a:ext cx="2584171" cy="2080754"/>
              </a:xfrm>
              <a:custGeom>
                <a:avLst/>
                <a:gdLst/>
                <a:ahLst/>
                <a:cxnLst/>
                <a:rect l="l" t="t" r="r" b="b"/>
                <a:pathLst>
                  <a:path w="2584171" h="2080754">
                    <a:moveTo>
                      <a:pt x="67805" y="0"/>
                    </a:moveTo>
                    <a:lnTo>
                      <a:pt x="2516366" y="0"/>
                    </a:lnTo>
                    <a:cubicBezTo>
                      <a:pt x="2553814" y="0"/>
                      <a:pt x="2584171" y="30357"/>
                      <a:pt x="2584171" y="67805"/>
                    </a:cubicBezTo>
                    <a:lnTo>
                      <a:pt x="2584171" y="2012950"/>
                    </a:lnTo>
                    <a:cubicBezTo>
                      <a:pt x="2584171" y="2050397"/>
                      <a:pt x="2553814" y="2080754"/>
                      <a:pt x="2516366" y="2080754"/>
                    </a:cubicBezTo>
                    <a:lnTo>
                      <a:pt x="67805" y="2080754"/>
                    </a:lnTo>
                    <a:cubicBezTo>
                      <a:pt x="30357" y="2080754"/>
                      <a:pt x="0" y="2050397"/>
                      <a:pt x="0" y="2012950"/>
                    </a:cubicBezTo>
                    <a:lnTo>
                      <a:pt x="0" y="67805"/>
                    </a:lnTo>
                    <a:cubicBezTo>
                      <a:pt x="0" y="30357"/>
                      <a:pt x="30357" y="0"/>
                      <a:pt x="67805" y="0"/>
                    </a:cubicBezTo>
                    <a:close/>
                  </a:path>
                </a:pathLst>
              </a:custGeom>
              <a:solidFill>
                <a:srgbClr val="A6DAF4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584171" cy="2118854"/>
              </a:xfrm>
              <a:prstGeom prst="rect">
                <a:avLst/>
              </a:prstGeom>
            </p:spPr>
            <p:txBody>
              <a:bodyPr lIns="169333" tIns="169333" rIns="169333" bIns="169333" rtlCol="0" anchor="ctr"/>
              <a:lstStyle/>
              <a:p>
                <a:pPr algn="just">
                  <a:lnSpc>
                    <a:spcPts val="1400"/>
                  </a:lnSpc>
                </a:pPr>
                <a:endParaRPr sz="1200"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109338" y="4736621"/>
              <a:ext cx="1283269" cy="12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4"/>
                </a:lnSpc>
              </a:pPr>
              <a:r>
                <a:rPr lang="en-US" sz="8754" dirty="0">
                  <a:solidFill>
                    <a:srgbClr val="000000"/>
                  </a:solidFill>
                  <a:latin typeface="Cormorant SC Bold"/>
                </a:rPr>
                <a:t>4</a:t>
              </a:r>
            </a:p>
          </p:txBody>
        </p:sp>
        <p:sp>
          <p:nvSpPr>
            <p:cNvPr id="38" name="Freeform 38"/>
            <p:cNvSpPr/>
            <p:nvPr/>
          </p:nvSpPr>
          <p:spPr>
            <a:xfrm rot="-1349980">
              <a:off x="2349274" y="4320423"/>
              <a:ext cx="766883" cy="737601"/>
            </a:xfrm>
            <a:custGeom>
              <a:avLst/>
              <a:gdLst/>
              <a:ahLst/>
              <a:cxnLst/>
              <a:rect l="l" t="t" r="r" b="b"/>
              <a:pathLst>
                <a:path w="1150324" h="1106402">
                  <a:moveTo>
                    <a:pt x="0" y="0"/>
                  </a:moveTo>
                  <a:lnTo>
                    <a:pt x="1150323" y="0"/>
                  </a:lnTo>
                  <a:lnTo>
                    <a:pt x="1150323" y="1106402"/>
                  </a:lnTo>
                  <a:lnTo>
                    <a:pt x="0" y="1106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43214" y="4282434"/>
            <a:ext cx="2597616" cy="2090548"/>
            <a:chOff x="3443214" y="4282434"/>
            <a:chExt cx="2597616" cy="2090548"/>
          </a:xfrm>
        </p:grpSpPr>
        <p:grpSp>
          <p:nvGrpSpPr>
            <p:cNvPr id="22" name="Group 22"/>
            <p:cNvGrpSpPr/>
            <p:nvPr/>
          </p:nvGrpSpPr>
          <p:grpSpPr>
            <a:xfrm>
              <a:off x="3443214" y="4534245"/>
              <a:ext cx="2283600" cy="1838737"/>
              <a:chOff x="0" y="0"/>
              <a:chExt cx="2584171" cy="2080754"/>
            </a:xfrm>
          </p:grpSpPr>
          <p:sp>
            <p:nvSpPr>
              <p:cNvPr id="23" name="Freeform 23">
                <a:hlinkClick r:id="rId18" action="ppaction://hlinksldjump"/>
              </p:cNvPr>
              <p:cNvSpPr/>
              <p:nvPr/>
            </p:nvSpPr>
            <p:spPr>
              <a:xfrm>
                <a:off x="0" y="0"/>
                <a:ext cx="2584171" cy="2080754"/>
              </a:xfrm>
              <a:custGeom>
                <a:avLst/>
                <a:gdLst/>
                <a:ahLst/>
                <a:cxnLst/>
                <a:rect l="l" t="t" r="r" b="b"/>
                <a:pathLst>
                  <a:path w="2584171" h="2080754">
                    <a:moveTo>
                      <a:pt x="67805" y="0"/>
                    </a:moveTo>
                    <a:lnTo>
                      <a:pt x="2516366" y="0"/>
                    </a:lnTo>
                    <a:cubicBezTo>
                      <a:pt x="2553814" y="0"/>
                      <a:pt x="2584171" y="30357"/>
                      <a:pt x="2584171" y="67805"/>
                    </a:cubicBezTo>
                    <a:lnTo>
                      <a:pt x="2584171" y="2012950"/>
                    </a:lnTo>
                    <a:cubicBezTo>
                      <a:pt x="2584171" y="2050397"/>
                      <a:pt x="2553814" y="2080754"/>
                      <a:pt x="2516366" y="2080754"/>
                    </a:cubicBezTo>
                    <a:lnTo>
                      <a:pt x="67805" y="2080754"/>
                    </a:lnTo>
                    <a:cubicBezTo>
                      <a:pt x="30357" y="2080754"/>
                      <a:pt x="0" y="2050397"/>
                      <a:pt x="0" y="2012950"/>
                    </a:cubicBezTo>
                    <a:lnTo>
                      <a:pt x="0" y="67805"/>
                    </a:lnTo>
                    <a:cubicBezTo>
                      <a:pt x="0" y="30357"/>
                      <a:pt x="30357" y="0"/>
                      <a:pt x="67805" y="0"/>
                    </a:cubicBezTo>
                    <a:close/>
                  </a:path>
                </a:pathLst>
              </a:custGeom>
              <a:solidFill>
                <a:srgbClr val="B18DFF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2584171" cy="2118854"/>
              </a:xfrm>
              <a:prstGeom prst="rect">
                <a:avLst/>
              </a:prstGeom>
            </p:spPr>
            <p:txBody>
              <a:bodyPr lIns="169333" tIns="169333" rIns="169333" bIns="169333" rtlCol="0" anchor="ctr"/>
              <a:lstStyle/>
              <a:p>
                <a:pPr algn="just">
                  <a:lnSpc>
                    <a:spcPts val="1400"/>
                  </a:lnSpc>
                </a:pPr>
                <a:endParaRPr sz="1200"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3943380" y="4736621"/>
              <a:ext cx="1283269" cy="12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4"/>
                </a:lnSpc>
              </a:pPr>
              <a:r>
                <a:rPr lang="en-US" sz="8754" dirty="0">
                  <a:solidFill>
                    <a:srgbClr val="000000"/>
                  </a:solidFill>
                  <a:latin typeface="Cormorant SC Bold"/>
                </a:rPr>
                <a:t>5</a:t>
              </a:r>
            </a:p>
          </p:txBody>
        </p:sp>
        <p:sp>
          <p:nvSpPr>
            <p:cNvPr id="39" name="Freeform 39"/>
            <p:cNvSpPr/>
            <p:nvPr/>
          </p:nvSpPr>
          <p:spPr>
            <a:xfrm rot="-813442">
              <a:off x="5264641" y="4282434"/>
              <a:ext cx="776189" cy="739497"/>
            </a:xfrm>
            <a:custGeom>
              <a:avLst/>
              <a:gdLst/>
              <a:ahLst/>
              <a:cxnLst/>
              <a:rect l="l" t="t" r="r" b="b"/>
              <a:pathLst>
                <a:path w="1164284" h="1109245">
                  <a:moveTo>
                    <a:pt x="0" y="0"/>
                  </a:moveTo>
                  <a:lnTo>
                    <a:pt x="1164284" y="0"/>
                  </a:lnTo>
                  <a:lnTo>
                    <a:pt x="1164284" y="1109245"/>
                  </a:lnTo>
                  <a:lnTo>
                    <a:pt x="0" y="1109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94370" y="4276762"/>
            <a:ext cx="2553492" cy="2096220"/>
            <a:chOff x="6294370" y="4276762"/>
            <a:chExt cx="2553492" cy="2096220"/>
          </a:xfrm>
        </p:grpSpPr>
        <p:grpSp>
          <p:nvGrpSpPr>
            <p:cNvPr id="25" name="Group 25"/>
            <p:cNvGrpSpPr/>
            <p:nvPr/>
          </p:nvGrpSpPr>
          <p:grpSpPr>
            <a:xfrm>
              <a:off x="6294370" y="4534245"/>
              <a:ext cx="2283600" cy="1838737"/>
              <a:chOff x="0" y="0"/>
              <a:chExt cx="2584171" cy="2080754"/>
            </a:xfrm>
          </p:grpSpPr>
          <p:sp>
            <p:nvSpPr>
              <p:cNvPr id="26" name="Freeform 26">
                <a:hlinkClick r:id="rId21" action="ppaction://hlinksldjump"/>
              </p:cNvPr>
              <p:cNvSpPr/>
              <p:nvPr/>
            </p:nvSpPr>
            <p:spPr>
              <a:xfrm>
                <a:off x="0" y="0"/>
                <a:ext cx="2584171" cy="2080754"/>
              </a:xfrm>
              <a:custGeom>
                <a:avLst/>
                <a:gdLst/>
                <a:ahLst/>
                <a:cxnLst/>
                <a:rect l="l" t="t" r="r" b="b"/>
                <a:pathLst>
                  <a:path w="2584171" h="2080754">
                    <a:moveTo>
                      <a:pt x="67805" y="0"/>
                    </a:moveTo>
                    <a:lnTo>
                      <a:pt x="2516366" y="0"/>
                    </a:lnTo>
                    <a:cubicBezTo>
                      <a:pt x="2553814" y="0"/>
                      <a:pt x="2584171" y="30357"/>
                      <a:pt x="2584171" y="67805"/>
                    </a:cubicBezTo>
                    <a:lnTo>
                      <a:pt x="2584171" y="2012950"/>
                    </a:lnTo>
                    <a:cubicBezTo>
                      <a:pt x="2584171" y="2050397"/>
                      <a:pt x="2553814" y="2080754"/>
                      <a:pt x="2516366" y="2080754"/>
                    </a:cubicBezTo>
                    <a:lnTo>
                      <a:pt x="67805" y="2080754"/>
                    </a:lnTo>
                    <a:cubicBezTo>
                      <a:pt x="30357" y="2080754"/>
                      <a:pt x="0" y="2050397"/>
                      <a:pt x="0" y="2012950"/>
                    </a:cubicBezTo>
                    <a:lnTo>
                      <a:pt x="0" y="67805"/>
                    </a:lnTo>
                    <a:cubicBezTo>
                      <a:pt x="0" y="30357"/>
                      <a:pt x="30357" y="0"/>
                      <a:pt x="67805" y="0"/>
                    </a:cubicBezTo>
                    <a:close/>
                  </a:path>
                </a:pathLst>
              </a:custGeom>
              <a:solidFill>
                <a:srgbClr val="FF743E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2584171" cy="2118854"/>
              </a:xfrm>
              <a:prstGeom prst="rect">
                <a:avLst/>
              </a:prstGeom>
            </p:spPr>
            <p:txBody>
              <a:bodyPr lIns="169333" tIns="169333" rIns="169333" bIns="169333" rtlCol="0" anchor="ctr"/>
              <a:lstStyle/>
              <a:p>
                <a:pPr algn="just">
                  <a:lnSpc>
                    <a:spcPts val="1400"/>
                  </a:lnSpc>
                </a:pPr>
                <a:endParaRPr sz="1200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6796020" y="4889607"/>
              <a:ext cx="1283269" cy="12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4"/>
                </a:lnSpc>
              </a:pPr>
              <a:r>
                <a:rPr lang="en-US" sz="8754" dirty="0">
                  <a:solidFill>
                    <a:srgbClr val="000000"/>
                  </a:solidFill>
                  <a:latin typeface="Cormorant SC Bold"/>
                </a:rPr>
                <a:t>6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-788606">
              <a:off x="8078843" y="4276762"/>
              <a:ext cx="769019" cy="750842"/>
            </a:xfrm>
            <a:custGeom>
              <a:avLst/>
              <a:gdLst/>
              <a:ahLst/>
              <a:cxnLst/>
              <a:rect l="l" t="t" r="r" b="b"/>
              <a:pathLst>
                <a:path w="1153529" h="1126263">
                  <a:moveTo>
                    <a:pt x="0" y="0"/>
                  </a:moveTo>
                  <a:lnTo>
                    <a:pt x="1153529" y="0"/>
                  </a:lnTo>
                  <a:lnTo>
                    <a:pt x="1153529" y="1126263"/>
                  </a:lnTo>
                  <a:lnTo>
                    <a:pt x="0" y="1126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75209" y="4382352"/>
            <a:ext cx="2484215" cy="1990630"/>
            <a:chOff x="9075209" y="4382352"/>
            <a:chExt cx="2484215" cy="1990630"/>
          </a:xfrm>
        </p:grpSpPr>
        <p:grpSp>
          <p:nvGrpSpPr>
            <p:cNvPr id="28" name="Group 28"/>
            <p:cNvGrpSpPr/>
            <p:nvPr/>
          </p:nvGrpSpPr>
          <p:grpSpPr>
            <a:xfrm>
              <a:off x="9075209" y="4534245"/>
              <a:ext cx="2283600" cy="1838737"/>
              <a:chOff x="0" y="0"/>
              <a:chExt cx="2584171" cy="2080754"/>
            </a:xfrm>
          </p:grpSpPr>
          <p:sp>
            <p:nvSpPr>
              <p:cNvPr id="29" name="Freeform 29">
                <a:hlinkClick r:id="rId24" action="ppaction://hlinksldjump"/>
              </p:cNvPr>
              <p:cNvSpPr/>
              <p:nvPr/>
            </p:nvSpPr>
            <p:spPr>
              <a:xfrm>
                <a:off x="0" y="0"/>
                <a:ext cx="2584171" cy="2080754"/>
              </a:xfrm>
              <a:custGeom>
                <a:avLst/>
                <a:gdLst/>
                <a:ahLst/>
                <a:cxnLst/>
                <a:rect l="l" t="t" r="r" b="b"/>
                <a:pathLst>
                  <a:path w="2584171" h="2080754">
                    <a:moveTo>
                      <a:pt x="67805" y="0"/>
                    </a:moveTo>
                    <a:lnTo>
                      <a:pt x="2516366" y="0"/>
                    </a:lnTo>
                    <a:cubicBezTo>
                      <a:pt x="2553814" y="0"/>
                      <a:pt x="2584171" y="30357"/>
                      <a:pt x="2584171" y="67805"/>
                    </a:cubicBezTo>
                    <a:lnTo>
                      <a:pt x="2584171" y="2012950"/>
                    </a:lnTo>
                    <a:cubicBezTo>
                      <a:pt x="2584171" y="2050397"/>
                      <a:pt x="2553814" y="2080754"/>
                      <a:pt x="2516366" y="2080754"/>
                    </a:cubicBezTo>
                    <a:lnTo>
                      <a:pt x="67805" y="2080754"/>
                    </a:lnTo>
                    <a:cubicBezTo>
                      <a:pt x="30357" y="2080754"/>
                      <a:pt x="0" y="2050397"/>
                      <a:pt x="0" y="2012950"/>
                    </a:cubicBezTo>
                    <a:lnTo>
                      <a:pt x="0" y="67805"/>
                    </a:lnTo>
                    <a:cubicBezTo>
                      <a:pt x="0" y="30357"/>
                      <a:pt x="30357" y="0"/>
                      <a:pt x="67805" y="0"/>
                    </a:cubicBezTo>
                    <a:close/>
                  </a:path>
                </a:pathLst>
              </a:custGeom>
              <a:solidFill>
                <a:srgbClr val="DA5162"/>
              </a:solidFill>
              <a:ln cap="rnd">
                <a:noFill/>
                <a:prstDash val="sysDot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2584171" cy="2118854"/>
              </a:xfrm>
              <a:prstGeom prst="rect">
                <a:avLst/>
              </a:prstGeom>
            </p:spPr>
            <p:txBody>
              <a:bodyPr lIns="169333" tIns="169333" rIns="169333" bIns="169333" rtlCol="0" anchor="ctr"/>
              <a:lstStyle/>
              <a:p>
                <a:pPr algn="just">
                  <a:lnSpc>
                    <a:spcPts val="1400"/>
                  </a:lnSpc>
                </a:pPr>
                <a:endParaRPr sz="1200"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9640865" y="4736621"/>
              <a:ext cx="1283269" cy="12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54"/>
                </a:lnSpc>
              </a:pPr>
              <a:r>
                <a:rPr lang="en-US" sz="8754" dirty="0">
                  <a:solidFill>
                    <a:srgbClr val="000000"/>
                  </a:solidFill>
                  <a:latin typeface="Cormorant SC Bold"/>
                </a:rPr>
                <a:t>7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-842814">
              <a:off x="10873330" y="4382352"/>
              <a:ext cx="686094" cy="613743"/>
            </a:xfrm>
            <a:custGeom>
              <a:avLst/>
              <a:gdLst/>
              <a:ahLst/>
              <a:cxnLst/>
              <a:rect l="l" t="t" r="r" b="b"/>
              <a:pathLst>
                <a:path w="1029141" h="920614">
                  <a:moveTo>
                    <a:pt x="0" y="0"/>
                  </a:moveTo>
                  <a:lnTo>
                    <a:pt x="1029141" y="0"/>
                  </a:lnTo>
                  <a:lnTo>
                    <a:pt x="1029141" y="920614"/>
                  </a:lnTo>
                  <a:lnTo>
                    <a:pt x="0" y="920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0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5389797"/>
            <a:ext cx="2400300" cy="14682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4480" y="2378055"/>
            <a:ext cx="980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1. Đường tròn đi qua ba đỉnh của tam giác được gọi là ........................................ tam giác đó.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9490" y="3119812"/>
            <a:ext cx="4474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tròn ngoại tiếp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5389797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9365" y="2387232"/>
            <a:ext cx="10579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2. Đường tròn tiếp xúc với ba cạnh của tam giác được gọi là ..................................... tam giác đó.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217" y="3155420"/>
            <a:ext cx="401263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tròn nội tiếp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4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5389797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9365" y="2387232"/>
            <a:ext cx="10579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3. Tâm đường tròn ngoại tiếp tam giác là ..................................................... của tam giác đó.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9365" y="3125921"/>
            <a:ext cx="626485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điểm ba đường trung trực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60" y="5389797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0040" y="2072599"/>
            <a:ext cx="107564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4. Bán kính đường tròn ngoại tiếp tam giác bằng khoảng cách từ giao ba đường trung trực đến ......................... của tam giác đó.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4769" y="3607705"/>
            <a:ext cx="194155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đỉnh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2416</TotalTime>
  <Words>1418</Words>
  <Application>Microsoft Office PowerPoint</Application>
  <PresentationFormat>Widescreen</PresentationFormat>
  <Paragraphs>190</Paragraphs>
  <Slides>36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Cabin</vt:lpstr>
      <vt:lpstr>Calibri</vt:lpstr>
      <vt:lpstr>Calibri Light</vt:lpstr>
      <vt:lpstr>Cambria Math</vt:lpstr>
      <vt:lpstr>Cormorant Garamond Bold</vt:lpstr>
      <vt:lpstr>Cormorant SC Bold</vt:lpstr>
      <vt:lpstr>Cormorant SC Semi-Bold</vt:lpstr>
      <vt:lpstr>Rockwell</vt:lpstr>
      <vt:lpstr>Special Elite</vt:lpstr>
      <vt:lpstr>Symbol</vt:lpstr>
      <vt:lpstr>Tahoma</vt:lpstr>
      <vt:lpstr>Times New Roman</vt:lpstr>
      <vt:lpstr>VNI-Times</vt:lpstr>
      <vt:lpstr>思源黑体 Medium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147</cp:revision>
  <dcterms:created xsi:type="dcterms:W3CDTF">2021-06-07T13:44:30Z</dcterms:created>
  <dcterms:modified xsi:type="dcterms:W3CDTF">2024-07-05T03:46:49Z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