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367" r:id="rId3"/>
    <p:sldId id="368" r:id="rId4"/>
    <p:sldId id="369" r:id="rId5"/>
    <p:sldId id="370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71" r:id="rId15"/>
    <p:sldId id="353" r:id="rId16"/>
    <p:sldId id="341" r:id="rId17"/>
    <p:sldId id="350" r:id="rId18"/>
    <p:sldId id="356" r:id="rId19"/>
    <p:sldId id="355" r:id="rId20"/>
    <p:sldId id="357" r:id="rId21"/>
    <p:sldId id="358" r:id="rId22"/>
    <p:sldId id="25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C8BD"/>
    <a:srgbClr val="C0B6B4"/>
    <a:srgbClr val="E6E2E1"/>
    <a:srgbClr val="CDC5C3"/>
    <a:srgbClr val="90634C"/>
    <a:srgbClr val="C6AD97"/>
    <a:srgbClr val="C8DC9B"/>
    <a:srgbClr val="759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 autoAdjust="0"/>
    <p:restoredTop sz="96314" autoAdjust="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6C4B-4468-4645-8A93-D85E56530D0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29C35-2621-456A-9AE5-6C2518139B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05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74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66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61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67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28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652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722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145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081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083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88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63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09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76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3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50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0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31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46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4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FE9D9A1A-D5FC-4E7E-B94F-2448012087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70002C5-A61E-4AA4-8A45-EB146055C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3C0661F-80A1-4496-9A33-69D40F6B4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1252" b="21339"/>
          <a:stretch/>
        </p:blipFill>
        <p:spPr>
          <a:xfrm>
            <a:off x="109209" y="2082441"/>
            <a:ext cx="11973582" cy="46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0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3E1D930-AD72-4899-A3B3-2BD2C682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4E20FF8-72A4-4C5D-8297-69547DAD0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CCA5B7E-71C0-4C51-BDEB-23513AAF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E96DE2C-785F-4751-9D6E-C0F58EE7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A023D21-4316-493E-8080-389755D9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7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4D166B5-1809-46FD-B93D-1273FA85C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D64450C-08C4-49E1-A680-57F487C8D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2D1A2A9-89FF-4129-A3DC-FF56447F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1479813-5E6E-41D6-8C07-317FAE28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0A4D8E2-6EF6-46BF-851B-AFA062A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55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27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89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69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D0F7D933-1CCA-4539-872D-02414D4E2A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F4D09891-9DED-4AAA-BB87-87C8949B1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80FBBD2-C361-44E2-90EC-E7DC7935C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t="7272" r="468"/>
          <a:stretch/>
        </p:blipFill>
        <p:spPr>
          <a:xfrm>
            <a:off x="109209" y="100295"/>
            <a:ext cx="11973582" cy="426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1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26CD1787-4FE7-47F7-A1DC-21ADFCD1E5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F4D09891-9DED-4AAA-BB87-87C8949B1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2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918B3FA-DE3C-4990-A0D3-30028D9D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9F6B4CD-EAD5-491F-A6FD-74038B2C4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7B90515-3DB4-4F90-B36E-3B631AAC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AA756C6-FF25-46C9-A306-33602C47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9A8692D-606E-40C9-9C23-E95D5625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45298C6-E140-4ADF-8D91-8686AA39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37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06F1789-465D-49A5-A460-8635FCB3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8ECBFC4-10B0-4DF2-8252-7E3E165B6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7E9A87B-BAB9-4AB4-900F-8069B53F9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74D61F5-28B1-41CE-8D9A-459B0F600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9D22A1D-CCF1-4769-97EA-DFA087724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C7F2FBA-5838-465D-A34A-584877EF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8F1F4B5-DCC9-42B3-B567-9A2014D0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C24DBA8-E711-4534-A1D2-5191DF75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34276" y="65157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924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7AFAD6-71C6-4234-9F66-BB4F1ADF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5749CD9-E9CE-49FA-B6A2-2FB54939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6DD9E387-64B5-476E-9C46-2911C4140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19FFF13-5935-48EA-B8CA-5948E1B1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60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>
            <a:extLst>
              <a:ext uri="{FF2B5EF4-FFF2-40B4-BE49-F238E27FC236}">
                <a16:creationId xmlns="" xmlns:a16="http://schemas.microsoft.com/office/drawing/2014/main" id="{C94028A3-3FD7-49CA-87AE-E58C6792402C}"/>
              </a:ext>
            </a:extLst>
          </p:cNvPr>
          <p:cNvSpPr/>
          <p:nvPr userDrawn="1"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solidFill>
            <a:srgbClr val="A3C8BD"/>
          </a:soli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思源黑体 CN Regular" panose="020B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23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11E5DB7-BE39-43D9-9778-4EE87085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501D448-3743-4944-B307-D11A2B5C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B807D2B-F7D9-4803-897E-457CC3EE7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67D55BB-A060-40D1-882D-A35357E3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4610963-D9CF-4F68-A654-28ABECD0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C262AA8-93D2-4C64-8A2B-5590F210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63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ECA83B-0DD5-4A0F-99DC-794EE7E3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345D6E6D-F9BB-4700-AB9D-0E8FFBA57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7424FEB-E766-417C-879D-DF3F07484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98B5C76-F483-4A86-A529-4EDF5B09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59DB63B-CD40-4BC5-98A7-71FB0185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06B17B4-58E0-40D0-AB7A-90B4575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86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39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99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60" y="19229"/>
            <a:ext cx="3276534" cy="3276534"/>
          </a:xfrm>
          <a:prstGeom prst="rect">
            <a:avLst/>
          </a:prstGeom>
        </p:spPr>
      </p:pic>
      <p:sp>
        <p:nvSpPr>
          <p:cNvPr id="27" name="Google Shape;1285;p47"/>
          <p:cNvSpPr/>
          <p:nvPr/>
        </p:nvSpPr>
        <p:spPr>
          <a:xfrm>
            <a:off x="1937864" y="108046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8823" y="1919046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81568" y="3294708"/>
            <a:ext cx="3843635" cy="954107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55757" y="1909713"/>
            <a:ext cx="2376601" cy="138499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7715" y="1939217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ặt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8993" y="2612034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l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4092" y="2602953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204" y="3294708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ội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06607" y="1941890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om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99190" y="3447442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ốt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2225" y="2620525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ền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Google Shape;1306;p48"/>
          <p:cNvGraphicFramePr/>
          <p:nvPr>
            <p:extLst/>
          </p:nvPr>
        </p:nvGraphicFramePr>
        <p:xfrm>
          <a:off x="436807" y="4399690"/>
          <a:ext cx="11177436" cy="22541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46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70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43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43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549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004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sở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xác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định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 </a:t>
                      </a:r>
                      <a:r>
                        <a:rPr lang="en-US" sz="28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vào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quan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hệ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giữa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tiếng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trong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Google Shape;1285;p47"/>
          <p:cNvSpPr/>
          <p:nvPr/>
        </p:nvSpPr>
        <p:spPr>
          <a:xfrm>
            <a:off x="224864" y="1021217"/>
            <a:ext cx="1100291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sz="32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31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animBg="1"/>
      <p:bldP spid="29" grpId="0" animBg="1"/>
      <p:bldP spid="30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="" xmlns:a16="http://schemas.microsoft.com/office/drawing/2014/main" id="{4F50FC35-01AB-44D9-B56D-D5D9247D5363}"/>
              </a:ext>
            </a:extLst>
          </p:cNvPr>
          <p:cNvSpPr/>
          <p:nvPr/>
        </p:nvSpPr>
        <p:spPr>
          <a:xfrm>
            <a:off x="1081566" y="290945"/>
            <a:ext cx="10028929" cy="204800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indent="12700" algn="ctr" defTabSz="91387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456927" algn="l"/>
              </a:tabLst>
              <a:defRPr/>
            </a:pPr>
            <a:r>
              <a:rPr lang="vi-VN" altLang="en-US" sz="44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 phức được chia thành mấy loại. Kể tên.</a:t>
            </a:r>
            <a:endParaRPr lang="vi-VN" altLang="en-US" sz="4400" b="1" dirty="0">
              <a:solidFill>
                <a:prstClr val="white"/>
              </a:solidFill>
              <a:latin typeface="Times New Roman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4A26756-2362-4CD2-AA38-CD31E7A0194A}"/>
              </a:ext>
            </a:extLst>
          </p:cNvPr>
          <p:cNvSpPr/>
          <p:nvPr/>
        </p:nvSpPr>
        <p:spPr>
          <a:xfrm>
            <a:off x="1081566" y="4266958"/>
            <a:ext cx="4906799" cy="14713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 smtClean="0">
                <a:solidFill>
                  <a:prstClr val="black"/>
                </a:solidFill>
                <a:latin typeface="Times New Roman"/>
                <a:sym typeface="Arial"/>
              </a:rPr>
              <a:t>C. 2 loại: Từ láy, từ ghép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E441581-9835-4724-9736-1A541455E81D}"/>
              </a:ext>
            </a:extLst>
          </p:cNvPr>
          <p:cNvSpPr/>
          <p:nvPr/>
        </p:nvSpPr>
        <p:spPr>
          <a:xfrm>
            <a:off x="6130645" y="2578376"/>
            <a:ext cx="4906799" cy="146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B. </a:t>
            </a:r>
            <a:r>
              <a:rPr lang="vi-VN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3 loại: từ láy, từ phức, từ đơn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26EFB43-979F-4033-AC46-1321A4EBEDA4}"/>
              </a:ext>
            </a:extLst>
          </p:cNvPr>
          <p:cNvSpPr/>
          <p:nvPr/>
        </p:nvSpPr>
        <p:spPr>
          <a:xfrm>
            <a:off x="1081566" y="2578375"/>
            <a:ext cx="4906799" cy="146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 smtClean="0">
                <a:solidFill>
                  <a:prstClr val="black"/>
                </a:solidFill>
                <a:latin typeface="Times New Roman"/>
                <a:sym typeface="Arial"/>
              </a:rPr>
              <a:t>A. 3 loại: Từ đơn, từ láy, từ ghép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15C44AA-C566-4283-BA0D-C1882099F39F}"/>
              </a:ext>
            </a:extLst>
          </p:cNvPr>
          <p:cNvSpPr/>
          <p:nvPr/>
        </p:nvSpPr>
        <p:spPr>
          <a:xfrm>
            <a:off x="6130645" y="4266957"/>
            <a:ext cx="4906799" cy="14713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2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loại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: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đơn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,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ghép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959631-9262-45CD-970A-64E74D47C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03228" y="4413711"/>
            <a:ext cx="885137" cy="708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B71372-DB80-4221-B0D2-E52223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3799" y="2734662"/>
            <a:ext cx="804536" cy="704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469E156-8132-4608-9102-B60094DF1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4415948"/>
            <a:ext cx="804743" cy="707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7508412-B94F-4C71-8DC0-6B0F6580F6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2878388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546FB33-57EB-4521-9AD4-85D643E318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8083550" y="2285589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BAED2DC-955E-4271-86A2-42837489E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41084" y="4659783"/>
            <a:ext cx="1877564" cy="1897681"/>
          </a:xfrm>
          <a:prstGeom prst="rect">
            <a:avLst/>
          </a:prstGeom>
        </p:spPr>
      </p:pic>
      <p:sp>
        <p:nvSpPr>
          <p:cNvPr id="5" name="Snip Diagonal Corner Rectangle 3">
            <a:extLst>
              <a:ext uri="{FF2B5EF4-FFF2-40B4-BE49-F238E27FC236}">
                <a16:creationId xmlns="" xmlns:a16="http://schemas.microsoft.com/office/drawing/2014/main" id="{4F50FC35-01AB-44D9-B56D-D5D9247D5363}"/>
              </a:ext>
            </a:extLst>
          </p:cNvPr>
          <p:cNvSpPr/>
          <p:nvPr/>
        </p:nvSpPr>
        <p:spPr>
          <a:xfrm>
            <a:off x="1081566" y="290945"/>
            <a:ext cx="10028929" cy="204800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indent="12700" algn="ctr" defTabSz="91387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456927" algn="l"/>
              </a:tabLst>
              <a:defRPr/>
            </a:pP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Từ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ghép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là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gì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?</a:t>
            </a:r>
            <a:endParaRPr lang="vi-VN" altLang="en-US" sz="4400" b="1" dirty="0">
              <a:solidFill>
                <a:prstClr val="white"/>
              </a:solidFill>
              <a:latin typeface="Times New Roman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4A26756-2362-4CD2-AA38-CD31E7A0194A}"/>
              </a:ext>
            </a:extLst>
          </p:cNvPr>
          <p:cNvSpPr/>
          <p:nvPr/>
        </p:nvSpPr>
        <p:spPr>
          <a:xfrm>
            <a:off x="1110250" y="2574188"/>
            <a:ext cx="4906799" cy="14713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just" defTabSz="913874">
              <a:buFont typeface="Arial"/>
              <a:buNone/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sym typeface="Arial"/>
              </a:rPr>
              <a:t>A.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được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cấu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tạo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bằng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cách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ghép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hoặc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hơn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với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nhau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mối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quan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hệ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về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nghĩa</a:t>
            </a:r>
            <a:endParaRPr lang="vi-VN" sz="24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E441581-9835-4724-9736-1A541455E81D}"/>
              </a:ext>
            </a:extLst>
          </p:cNvPr>
          <p:cNvSpPr/>
          <p:nvPr/>
        </p:nvSpPr>
        <p:spPr>
          <a:xfrm>
            <a:off x="6130645" y="2578376"/>
            <a:ext cx="4906799" cy="146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2800" dirty="0">
                <a:solidFill>
                  <a:prstClr val="black"/>
                </a:solidFill>
                <a:latin typeface="Times New Roman"/>
                <a:sym typeface="Arial"/>
              </a:rPr>
              <a:t>B.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ghép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bao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gồm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ghép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đẳng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lập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ghép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chính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phụ</a:t>
            </a:r>
            <a:endParaRPr lang="vi-VN" sz="28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26EFB43-979F-4033-AC46-1321A4EBEDA4}"/>
              </a:ext>
            </a:extLst>
          </p:cNvPr>
          <p:cNvSpPr/>
          <p:nvPr/>
        </p:nvSpPr>
        <p:spPr>
          <a:xfrm>
            <a:off x="1110250" y="4262769"/>
            <a:ext cx="4906799" cy="13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2800" dirty="0">
                <a:solidFill>
                  <a:prstClr val="black"/>
                </a:solidFill>
                <a:latin typeface="Times New Roman"/>
                <a:sym typeface="Arial"/>
              </a:rPr>
              <a:t>C.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Là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ghép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những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có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nghĩa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lại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với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nhau</a:t>
            </a:r>
            <a:endParaRPr lang="vi-VN" sz="28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5C44AA-C566-4283-BA0D-C1882099F39F}"/>
              </a:ext>
            </a:extLst>
          </p:cNvPr>
          <p:cNvSpPr/>
          <p:nvPr/>
        </p:nvSpPr>
        <p:spPr>
          <a:xfrm>
            <a:off x="6130645" y="4266958"/>
            <a:ext cx="4906799" cy="13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28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Là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chỉ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tính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chất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hoạt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động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trạng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thái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của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con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người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endParaRPr lang="vi-VN" sz="28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8959631-9262-45CD-970A-64E74D47C0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912" y="2720941"/>
            <a:ext cx="885137" cy="7080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7B71372-DB80-4221-B0D2-E52223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4419055"/>
            <a:ext cx="804536" cy="7040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469E156-8132-4608-9102-B60094DF16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4415948"/>
            <a:ext cx="804743" cy="7071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7508412-B94F-4C71-8DC0-6B0F6580F6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2878388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3">
            <a:extLst>
              <a:ext uri="{FF2B5EF4-FFF2-40B4-BE49-F238E27FC236}">
                <a16:creationId xmlns="" xmlns:a16="http://schemas.microsoft.com/office/drawing/2014/main" id="{682FC1AC-AC4F-43D2-8A38-7E600E422567}"/>
              </a:ext>
            </a:extLst>
          </p:cNvPr>
          <p:cNvSpPr/>
          <p:nvPr/>
        </p:nvSpPr>
        <p:spPr>
          <a:xfrm>
            <a:off x="832636" y="518191"/>
            <a:ext cx="10526728" cy="1374715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ctr" defTabSz="913874">
              <a:buFont typeface="Arial"/>
              <a:buNone/>
              <a:defRPr/>
            </a:pP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Từ</a:t>
            </a:r>
            <a:r>
              <a:rPr 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láy</a:t>
            </a:r>
            <a:r>
              <a:rPr 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là</a:t>
            </a:r>
            <a:r>
              <a:rPr 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gì</a:t>
            </a:r>
            <a:r>
              <a:rPr 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?</a:t>
            </a:r>
            <a:endParaRPr lang="en-SG" sz="3600" b="1" dirty="0">
              <a:solidFill>
                <a:prstClr val="white"/>
              </a:solidFill>
              <a:latin typeface="Calibri Light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5F5D264-792A-4E44-B6E5-070BA53C014A}"/>
              </a:ext>
            </a:extLst>
          </p:cNvPr>
          <p:cNvSpPr/>
          <p:nvPr/>
        </p:nvSpPr>
        <p:spPr>
          <a:xfrm>
            <a:off x="1110250" y="2175169"/>
            <a:ext cx="4906799" cy="1172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8">
              <a:buFont typeface="Arial"/>
              <a:buNone/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láy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được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ghép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lại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nhau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B4640E6-A05C-4F7B-8E2B-E17318527ED3}"/>
              </a:ext>
            </a:extLst>
          </p:cNvPr>
          <p:cNvSpPr/>
          <p:nvPr/>
        </p:nvSpPr>
        <p:spPr>
          <a:xfrm>
            <a:off x="6130645" y="2133641"/>
            <a:ext cx="4906799" cy="1172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8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láy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sự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đối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xứng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âm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nhau</a:t>
            </a:r>
            <a:endParaRPr lang="en-SG" sz="3200" dirty="0">
              <a:solidFill>
                <a:prstClr val="black"/>
              </a:solidFill>
              <a:latin typeface="Calibri Light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B271D7D-76B6-49C3-92B6-3896B4A8D046}"/>
              </a:ext>
            </a:extLst>
          </p:cNvPr>
          <p:cNvSpPr/>
          <p:nvPr/>
        </p:nvSpPr>
        <p:spPr>
          <a:xfrm>
            <a:off x="1110250" y="3628224"/>
            <a:ext cx="4906799" cy="2135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just" defTabSz="913874">
              <a:defRPr/>
            </a:pPr>
            <a:r>
              <a:rPr lang="vi-VN" sz="2800" dirty="0">
                <a:solidFill>
                  <a:prstClr val="black"/>
                </a:solidFill>
                <a:latin typeface="Times New Roman"/>
                <a:sym typeface="Arial"/>
              </a:rPr>
              <a:t>C</a:t>
            </a:r>
            <a:r>
              <a:rPr lang="vi-VN" sz="2800" dirty="0" smtClean="0">
                <a:solidFill>
                  <a:prstClr val="black"/>
                </a:solidFill>
                <a:latin typeface="Times New Roman"/>
                <a:sym typeface="Arial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cấu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hoặc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mối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/>
                <a:sym typeface="Arial"/>
              </a:rPr>
              <a:t>nghĩa</a:t>
            </a:r>
            <a:r>
              <a:rPr lang="vi-VN" sz="28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endParaRPr lang="vi-VN" sz="28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F7D330E-51DA-44AC-AFE2-CB840EC1195F}"/>
              </a:ext>
            </a:extLst>
          </p:cNvPr>
          <p:cNvSpPr/>
          <p:nvPr/>
        </p:nvSpPr>
        <p:spPr>
          <a:xfrm>
            <a:off x="6130645" y="3632411"/>
            <a:ext cx="4906799" cy="2131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just" defTabSz="913874">
              <a:buFont typeface="Arial"/>
              <a:buNone/>
              <a:defRPr/>
            </a:pPr>
            <a:endParaRPr lang="en-US" sz="20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algn="just" defTabSz="913874">
              <a:defRPr/>
            </a:pPr>
            <a:r>
              <a:rPr lang="vi-VN" sz="28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láy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lặp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hoàn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toàn,một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biến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đổi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thanh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điệu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phụ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âm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hoặc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vần</a:t>
            </a:r>
            <a:endParaRPr lang="en-SG" sz="28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algn="just" defTabSz="913874">
              <a:buFont typeface="Arial"/>
              <a:buNone/>
              <a:defRPr/>
            </a:pPr>
            <a:endParaRPr lang="vi-VN" sz="20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6F0A83-9052-44DC-AB92-2BE827524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2414005"/>
            <a:ext cx="805723" cy="7080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45D0896-97E5-42E3-90CA-22BE27BDF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5" y="3950899"/>
            <a:ext cx="732404" cy="6436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52CA021-6CBE-42A2-A7B9-C02F52751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39" y="3950762"/>
            <a:ext cx="804743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5277369-3A22-461E-B26B-E829721E8A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4" y="2508580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84F5CCCD-ECAA-43D1-82C7-D1F38C586991}"/>
              </a:ext>
            </a:extLst>
          </p:cNvPr>
          <p:cNvSpPr txBox="1"/>
          <p:nvPr/>
        </p:nvSpPr>
        <p:spPr>
          <a:xfrm>
            <a:off x="2734101" y="1447925"/>
            <a:ext cx="728209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4800" b="1" dirty="0" smtClean="0">
                <a:ln w="9525">
                  <a:noFill/>
                </a:ln>
                <a:solidFill>
                  <a:srgbClr val="A3C8BD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II. LUYỆN TẬP</a:t>
            </a:r>
            <a:endParaRPr lang="zh-CN" altLang="en-US" sz="4800" b="1" dirty="0">
              <a:ln w="9525">
                <a:noFill/>
              </a:ln>
              <a:solidFill>
                <a:srgbClr val="A3C8BD"/>
              </a:solidFill>
              <a:latin typeface="Times New Roman" panose="02020603050405020304" pitchFamily="18" charset="0"/>
              <a:ea typeface="方正正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CCE5CC5-DC06-4FFA-8FB0-2837CBD28B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10033000" y="804394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DF77106-6F18-4F2A-99A8-10B08A091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44375" y="-347294"/>
            <a:ext cx="1877564" cy="1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1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10561129" y="3643952"/>
            <a:ext cx="1630871" cy="3214048"/>
          </a:xfrm>
          <a:prstGeom prst="rect">
            <a:avLst/>
          </a:prstGeom>
        </p:spPr>
      </p:pic>
      <p:sp>
        <p:nvSpPr>
          <p:cNvPr id="24" name="Google Shape;1259;p46"/>
          <p:cNvSpPr/>
          <p:nvPr/>
        </p:nvSpPr>
        <p:spPr>
          <a:xfrm>
            <a:off x="5198357" y="572641"/>
            <a:ext cx="279108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en-US" sz="3200" b="1" u="sng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u="sng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3200" b="1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1/</a:t>
            </a:r>
            <a:r>
              <a:rPr lang="en-US" sz="3200" b="1" u="sng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lang="en-US" sz="3200" b="1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</a:t>
            </a:r>
            <a:endParaRPr sz="3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" name="Google Shape;1238;p45"/>
          <p:cNvGraphicFramePr/>
          <p:nvPr>
            <p:extLst>
              <p:ext uri="{D42A27DB-BD31-4B8C-83A1-F6EECF244321}">
                <p14:modId xmlns:p14="http://schemas.microsoft.com/office/powerpoint/2010/main" val="1236077465"/>
              </p:ext>
            </p:extLst>
          </p:nvPr>
        </p:nvGraphicFramePr>
        <p:xfrm>
          <a:off x="523923" y="1780658"/>
          <a:ext cx="10080511" cy="39014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819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57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71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256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STT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Yếu tố</a:t>
                      </a:r>
                      <a:endParaRPr sz="3200" b="1" u="none" strike="noStrike" cap="none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Hán Việt A</a:t>
                      </a:r>
                      <a:endParaRPr b="1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Từ Hán Việt</a:t>
                      </a:r>
                      <a:endParaRPr b="1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(A+ giả)</a:t>
                      </a:r>
                      <a:endParaRPr b="1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Nghĩa</a:t>
                      </a:r>
                      <a:r>
                        <a:rPr lang="en-US" sz="3200" b="1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của</a:t>
                      </a:r>
                      <a:r>
                        <a:rPr lang="en-US" sz="3200" b="1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từ</a:t>
                      </a:r>
                      <a:r>
                        <a:rPr lang="en-US" sz="3200" b="1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Hán</a:t>
                      </a:r>
                      <a:r>
                        <a:rPr lang="en-US" sz="3200" b="1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Việt</a:t>
                      </a:r>
                      <a:endParaRPr sz="3200" b="1" u="none" strike="noStrike" cap="none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Sứ</a:t>
                      </a:r>
                      <a:endParaRPr sz="3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Sứ giả</a:t>
                      </a:r>
                      <a:endParaRPr sz="3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 được vua phái đi giao thiệp với nước ngoài hoặc thực hiện một nhiệm vụ quan trọng.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7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457200" y="286422"/>
            <a:ext cx="1451090" cy="2859744"/>
          </a:xfrm>
          <a:prstGeom prst="rect">
            <a:avLst/>
          </a:prstGeom>
        </p:spPr>
      </p:pic>
      <p:sp>
        <p:nvSpPr>
          <p:cNvPr id="24" name="Google Shape;1259;p46"/>
          <p:cNvSpPr/>
          <p:nvPr/>
        </p:nvSpPr>
        <p:spPr>
          <a:xfrm>
            <a:off x="1963838" y="163208"/>
            <a:ext cx="279108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1/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9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1260;p46"/>
          <p:cNvSpPr/>
          <p:nvPr/>
        </p:nvSpPr>
        <p:spPr>
          <a:xfrm>
            <a:off x="2098369" y="834362"/>
            <a:ext cx="99273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*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yếu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kẻ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Kí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soạn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độc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khán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1261;p46"/>
          <p:cNvSpPr/>
          <p:nvPr/>
        </p:nvSpPr>
        <p:spPr>
          <a:xfrm>
            <a:off x="2098369" y="1911540"/>
            <a:ext cx="438028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endParaRPr kumimoji="0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7" name="Google Shape;1262;p46"/>
          <p:cNvGraphicFramePr/>
          <p:nvPr>
            <p:extLst>
              <p:ext uri="{D42A27DB-BD31-4B8C-83A1-F6EECF244321}">
                <p14:modId xmlns:p14="http://schemas.microsoft.com/office/powerpoint/2010/main" val="4234623033"/>
              </p:ext>
            </p:extLst>
          </p:nvPr>
        </p:nvGraphicFramePr>
        <p:xfrm>
          <a:off x="457200" y="3245853"/>
          <a:ext cx="11416145" cy="3112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2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26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36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7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23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071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7978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Tác</a:t>
                      </a:r>
                      <a:r>
                        <a:rPr lang="en-US" sz="2800" b="1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giả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Độc</a:t>
                      </a:r>
                      <a:r>
                        <a:rPr lang="en-US" sz="2800" b="1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giả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Soạn</a:t>
                      </a:r>
                      <a:r>
                        <a:rPr lang="en-US" sz="2800" b="1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giả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Thính</a:t>
                      </a:r>
                      <a:r>
                        <a:rPr lang="en-US" sz="2800" b="1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giả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Khán giả</a:t>
                      </a:r>
                      <a:endParaRPr sz="2800" b="1" u="none" strike="noStrike" cap="none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Học</a:t>
                      </a:r>
                      <a:r>
                        <a:rPr lang="en-US" sz="2800" b="1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giả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283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23455" y="4369646"/>
            <a:ext cx="16411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Người tạo ra tác phẩm, sản phẩm văn học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0879" y="4255565"/>
            <a:ext cx="1861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Người đọc, người thưởng thức các tác phẩm văn học.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8303" y="4369646"/>
            <a:ext cx="1380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Người biên soạn.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2892" y="4255565"/>
            <a:ext cx="15667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Người nghe (người nghe đài)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99143" y="4385035"/>
            <a:ext cx="1391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Người xem</a:t>
            </a:r>
            <a:endParaRPr lang="vi-VN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59484" y="4328081"/>
            <a:ext cx="2672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Người chuyên làm công tác nghiên cứu và có tri thức khoa học sâu rộng một lĩnh vực nào đó...</a:t>
            </a:r>
            <a:endParaRPr lang="vi-VN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25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" grpId="0"/>
      <p:bldP spid="3" grpId="0"/>
      <p:bldP spid="4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îSḷïḍé">
            <a:extLst>
              <a:ext uri="{FF2B5EF4-FFF2-40B4-BE49-F238E27FC236}">
                <a16:creationId xmlns="" xmlns:a16="http://schemas.microsoft.com/office/drawing/2014/main" id="{E4AF89DB-D55B-4F7C-AB5A-907170AACCB0}"/>
              </a:ext>
            </a:extLst>
          </p:cNvPr>
          <p:cNvSpPr/>
          <p:nvPr/>
        </p:nvSpPr>
        <p:spPr>
          <a:xfrm>
            <a:off x="5195455" y="95250"/>
            <a:ext cx="6882245" cy="6675939"/>
          </a:xfrm>
          <a:prstGeom prst="rect">
            <a:avLst/>
          </a:prstGeom>
          <a:solidFill>
            <a:srgbClr val="C0B6B4">
              <a:alpha val="4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91" name="图片占位符 1">
            <a:extLst>
              <a:ext uri="{FF2B5EF4-FFF2-40B4-BE49-F238E27FC236}">
                <a16:creationId xmlns="" xmlns:a16="http://schemas.microsoft.com/office/drawing/2014/main" id="{81DEC882-B913-436A-86E5-F1C5375A13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24"/>
          <a:stretch/>
        </p:blipFill>
        <p:spPr>
          <a:xfrm>
            <a:off x="4348822" y="1405210"/>
            <a:ext cx="1719469" cy="40560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0947" y="795730"/>
            <a:ext cx="38515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400"/>
              <a:defRPr/>
            </a:pPr>
            <a:r>
              <a:rPr lang="en-US" sz="28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8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28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3/tr10</a:t>
            </a:r>
          </a:p>
          <a:p>
            <a:pPr lvl="0" algn="just">
              <a:buClr>
                <a:srgbClr val="000000"/>
              </a:buClr>
              <a:buSzPts val="1400"/>
              <a:defRPr/>
            </a:pPr>
            <a:r>
              <a:rPr lang="vi-VN" sz="28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</a:t>
            </a:r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 cụm động từ và cụm tính từ trong những cụm từ sau: </a:t>
            </a:r>
            <a:r>
              <a:rPr lang="vi-VN" sz="2800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chăm làm ăn, xâm phạm bờ cõi, cất tiếng nói, lớn nhanh như thổi, chạy nhờ</a:t>
            </a:r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vi-VN" sz="28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 lvl="0" algn="just">
              <a:buClr>
                <a:srgbClr val="000000"/>
              </a:buClr>
              <a:buSzPts val="1400"/>
              <a:defRPr/>
            </a:pPr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 một cụm động từ, một cụm tính từ và đặt câu với mỗi cụm từ được chọn.</a:t>
            </a:r>
          </a:p>
        </p:txBody>
      </p:sp>
      <p:sp>
        <p:nvSpPr>
          <p:cNvPr id="29" name="Google Shape;1349;p50"/>
          <p:cNvSpPr/>
          <p:nvPr/>
        </p:nvSpPr>
        <p:spPr>
          <a:xfrm>
            <a:off x="6274603" y="308573"/>
            <a:ext cx="5377070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xâm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bờ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cõi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lớn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thổi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chạy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nhờ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chăm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Đặt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 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-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G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iặc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Ân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đang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xâm</a:t>
            </a:r>
            <a:r>
              <a:rPr lang="en-US" sz="2800" b="1" i="1" kern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phạm</a:t>
            </a:r>
            <a:r>
              <a:rPr lang="en-US" sz="2800" b="1" i="1" kern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bờ</a:t>
            </a:r>
            <a:r>
              <a:rPr lang="en-US" sz="2800" b="1" i="1" kern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cõi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của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nước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ta</a:t>
            </a:r>
            <a:endParaRPr kumimoji="0" sz="16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đình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Nam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chăm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chút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endParaRPr kumimoji="0" sz="28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03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2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4476461" y="1112514"/>
            <a:ext cx="2457920" cy="4843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1939" y="212257"/>
            <a:ext cx="463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0800000">
            <a:off x="3603004" y="1992575"/>
            <a:ext cx="873457" cy="85980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412" y="928056"/>
            <a:ext cx="3176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NV1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iải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r>
              <a:rPr lang="vi-VN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8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 nhanh như thổi, chết như ngả rạ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35412" y="3837304"/>
            <a:ext cx="33349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NV2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BPTT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589480" y="1084634"/>
            <a:ext cx="42543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NV3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vi-VN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 biện pháp tu từ này để nói về một sự vật hoặc hoạt động được </a:t>
            </a:r>
            <a:r>
              <a:rPr lang="vi-VN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ể</a:t>
            </a:r>
            <a:r>
              <a:rPr lang="vi-VN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truyện Thánh Gióng.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89480" y="3621860"/>
            <a:ext cx="42543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NV4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tích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mẫu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dưới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kiểu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sánh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lang="vi-VN" sz="28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" name="Elbow Connector 11"/>
          <p:cNvCxnSpPr/>
          <p:nvPr/>
        </p:nvCxnSpPr>
        <p:spPr>
          <a:xfrm flipV="1">
            <a:off x="6414448" y="2210937"/>
            <a:ext cx="1037230" cy="53300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0800000" flipV="1">
            <a:off x="3411940" y="4258100"/>
            <a:ext cx="928048" cy="55955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6659533" y="3837304"/>
            <a:ext cx="929947" cy="48903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6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282637" y="1112514"/>
            <a:ext cx="2789432" cy="5497289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516004"/>
              </p:ext>
            </p:extLst>
          </p:nvPr>
        </p:nvGraphicFramePr>
        <p:xfrm>
          <a:off x="2962887" y="1624084"/>
          <a:ext cx="8378656" cy="39610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4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17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7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546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238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(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(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34193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03031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39988" y="199836"/>
            <a:ext cx="463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282637" y="1112514"/>
            <a:ext cx="2789432" cy="5497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9988" y="199836"/>
            <a:ext cx="463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2069" y="982647"/>
            <a:ext cx="8595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NV1.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2800" b="1" i="1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iải</a:t>
            </a:r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r>
              <a:rPr lang="vi-VN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 nhanh như thổi, chết như ngả rạ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1644" y="2073234"/>
            <a:ext cx="82754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vi-VN" sz="28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 nhanh như thổi: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lớn lên nhanh, ngay tức thì y như người ta thổi hơi vào quả bóng.</a:t>
            </a:r>
            <a:endParaRPr lang="vi-VN"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0" algn="just">
              <a:buClr>
                <a:srgbClr val="000000"/>
              </a:buClr>
              <a:defRPr/>
            </a:pPr>
            <a:r>
              <a:rPr lang="vi-VN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vi-VN" sz="28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chết như ngả rạ</a:t>
            </a:r>
            <a:r>
              <a:rPr lang="vi-VN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chết hàng loạt, xác nằm ngổn ngang, la liệt khắp mặt đất</a:t>
            </a:r>
            <a:r>
              <a:rPr lang="vi-VN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 người ta cắt rạ phơi ra ruộng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2068" y="4331203"/>
            <a:ext cx="891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NV2.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BPTT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1644" y="4947283"/>
            <a:ext cx="8275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BPTT so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sámh</a:t>
            </a:r>
            <a:endParaRPr lang="vi-VN" sz="28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94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61" y="0"/>
            <a:ext cx="3276534" cy="3276534"/>
          </a:xfrm>
          <a:prstGeom prst="rect">
            <a:avLst/>
          </a:prstGeom>
        </p:spPr>
      </p:pic>
      <p:sp>
        <p:nvSpPr>
          <p:cNvPr id="27" name="Google Shape;1285;p47"/>
          <p:cNvSpPr/>
          <p:nvPr/>
        </p:nvSpPr>
        <p:spPr>
          <a:xfrm>
            <a:off x="1937864" y="230984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8" name="Google Shape;1306;p48"/>
          <p:cNvGraphicFramePr/>
          <p:nvPr>
            <p:extLst/>
          </p:nvPr>
        </p:nvGraphicFramePr>
        <p:xfrm>
          <a:off x="616897" y="2953022"/>
          <a:ext cx="10858525" cy="3108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18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8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213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 sở để xác định: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 vào </a:t>
                      </a:r>
                      <a:r>
                        <a:rPr lang="en-US" sz="2800" u="sng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 quan hệ</a:t>
                      </a: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giữa các tiếng trong từ 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63225" y="3424443"/>
            <a:ext cx="3118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3209" y="3852646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71369" y="4743213"/>
            <a:ext cx="29019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67742" y="4809438"/>
            <a:ext cx="3268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85;p47"/>
          <p:cNvSpPr/>
          <p:nvPr/>
        </p:nvSpPr>
        <p:spPr>
          <a:xfrm>
            <a:off x="496846" y="1228248"/>
            <a:ext cx="958885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Cho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sở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97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282637" y="1112514"/>
            <a:ext cx="2789432" cy="5497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9988" y="199836"/>
            <a:ext cx="463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2068" y="982643"/>
            <a:ext cx="8337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NV3. </a:t>
            </a:r>
            <a:r>
              <a:rPr lang="vi-VN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 biện pháp tu từ này để nói về một sự vật hoặc hoạt động được k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ể</a:t>
            </a:r>
            <a:r>
              <a:rPr lang="vi-VN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trong truyện Thánh Gióng.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79969" y="2052543"/>
            <a:ext cx="73610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mẫu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lvl="0">
              <a:buClr>
                <a:srgbClr val="000000"/>
              </a:buClr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vi-VN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Giặc 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Ân chết như ngả rạ.</a:t>
            </a:r>
            <a:endParaRPr lang="vi-VN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Tháng Gióng lớn nhanh như thổi.</a:t>
            </a:r>
            <a:endParaRPr lang="vi-VN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58905"/>
              </p:ext>
            </p:extLst>
          </p:nvPr>
        </p:nvGraphicFramePr>
        <p:xfrm>
          <a:off x="3030871" y="3563142"/>
          <a:ext cx="8378656" cy="22942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4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17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7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546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85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(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(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8552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2746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80817" y="4431682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Giặc Ân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1998" y="4431682"/>
            <a:ext cx="780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4339" y="4431682"/>
            <a:ext cx="737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06134" y="4431682"/>
            <a:ext cx="1160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ngả rạ.</a:t>
            </a:r>
            <a:endParaRPr lang="vi-VN" sz="16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6396" y="5305138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 Gióng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3485" y="5225693"/>
            <a:ext cx="1619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vi-VN" sz="28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ớn</a:t>
            </a:r>
            <a:r>
              <a:rPr lang="en-US" sz="28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76614" y="5307414"/>
            <a:ext cx="737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08409" y="5307414"/>
            <a:ext cx="742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8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hổi</a:t>
            </a:r>
            <a:endParaRPr lang="vi-VN" sz="16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27268" y="6000091"/>
            <a:ext cx="5785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kern="0" dirty="0" smtClean="0"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 KIỂU SO SÁNH NGANG BẰNG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58535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7913118-80DB-4D24-A63E-17292C41A3BC}"/>
              </a:ext>
            </a:extLst>
          </p:cNvPr>
          <p:cNvSpPr/>
          <p:nvPr/>
        </p:nvSpPr>
        <p:spPr>
          <a:xfrm>
            <a:off x="3084493" y="3777562"/>
            <a:ext cx="60230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en-US" altLang="zh-CN" sz="6600" spc="300" dirty="0">
                <a:solidFill>
                  <a:srgbClr val="A3C8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 YOU!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5E6711F-B593-4271-A494-32E2E173A2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8083550" y="2285589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F15005C7-84C6-4033-876A-C2341E5A1B09}"/>
              </a:ext>
            </a:extLst>
          </p:cNvPr>
          <p:cNvSpPr txBox="1"/>
          <p:nvPr/>
        </p:nvSpPr>
        <p:spPr>
          <a:xfrm>
            <a:off x="5165124" y="5853239"/>
            <a:ext cx="1986789" cy="374571"/>
          </a:xfrm>
          <a:prstGeom prst="roundRect">
            <a:avLst/>
          </a:prstGeom>
          <a:solidFill>
            <a:srgbClr val="CDC5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27CC252-DDCF-4629-8C9E-A22BE2766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1084" y="4659783"/>
            <a:ext cx="1877564" cy="1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37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4F5EB0F6-2C2D-45CD-806C-425E035A85DA}"/>
              </a:ext>
            </a:extLst>
          </p:cNvPr>
          <p:cNvSpPr txBox="1"/>
          <p:nvPr/>
        </p:nvSpPr>
        <p:spPr>
          <a:xfrm>
            <a:off x="2518648" y="3760117"/>
            <a:ext cx="7833179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vi-VN" altLang="zh-CN" sz="8000" dirty="0" smtClean="0">
                <a:ln w="9525">
                  <a:noFill/>
                </a:ln>
                <a:solidFill>
                  <a:srgbClr val="A3C8BD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THỰC HÀNH TIẾNG VIỆT</a:t>
            </a:r>
            <a:endParaRPr lang="en-US" altLang="zh-CN" sz="8000" dirty="0">
              <a:ln w="9525">
                <a:noFill/>
              </a:ln>
              <a:solidFill>
                <a:srgbClr val="A3C8BD"/>
              </a:solidFill>
              <a:latin typeface="Times New Roman" panose="02020603050405020304" pitchFamily="18" charset="0"/>
              <a:ea typeface="方正正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546FB33-57EB-4521-9AD4-85D643E318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8083550" y="2285589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BAED2DC-955E-4271-86A2-42837489E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1084" y="4659783"/>
            <a:ext cx="1877564" cy="1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7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84F5CCCD-ECAA-43D1-82C7-D1F38C586991}"/>
              </a:ext>
            </a:extLst>
          </p:cNvPr>
          <p:cNvSpPr txBox="1"/>
          <p:nvPr/>
        </p:nvSpPr>
        <p:spPr>
          <a:xfrm>
            <a:off x="3048000" y="1325095"/>
            <a:ext cx="631436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4800" b="1" dirty="0" smtClean="0">
                <a:ln w="9525">
                  <a:noFill/>
                </a:ln>
                <a:solidFill>
                  <a:srgbClr val="A3C8BD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I. HÌNH THÀNH KIẾN THỨC</a:t>
            </a:r>
            <a:endParaRPr lang="zh-CN" altLang="en-US" sz="4800" b="1" dirty="0">
              <a:ln w="9525">
                <a:noFill/>
              </a:ln>
              <a:solidFill>
                <a:srgbClr val="A3C8BD"/>
              </a:solidFill>
              <a:latin typeface="Times New Roman" panose="02020603050405020304" pitchFamily="18" charset="0"/>
              <a:ea typeface="方正正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CCE5CC5-DC06-4FFA-8FB0-2837CBD28B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10033000" y="804394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DF77106-6F18-4F2A-99A8-10B08A091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44375" y="-347294"/>
            <a:ext cx="1877564" cy="1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71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546FB33-57EB-4521-9AD4-85D643E318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8083550" y="2285589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BAED2DC-955E-4271-86A2-42837489E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41084" y="4659783"/>
            <a:ext cx="1877564" cy="1897681"/>
          </a:xfrm>
          <a:prstGeom prst="rect">
            <a:avLst/>
          </a:prstGeom>
        </p:spPr>
      </p:pic>
      <p:sp>
        <p:nvSpPr>
          <p:cNvPr id="5" name="Snip Diagonal Corner Rectangle 3">
            <a:extLst>
              <a:ext uri="{FF2B5EF4-FFF2-40B4-BE49-F238E27FC236}">
                <a16:creationId xmlns="" xmlns:a16="http://schemas.microsoft.com/office/drawing/2014/main" id="{4F50FC35-01AB-44D9-B56D-D5D9247D5363}"/>
              </a:ext>
            </a:extLst>
          </p:cNvPr>
          <p:cNvSpPr/>
          <p:nvPr/>
        </p:nvSpPr>
        <p:spPr>
          <a:xfrm>
            <a:off x="1081566" y="290945"/>
            <a:ext cx="10028929" cy="204800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indent="12700" algn="ctr" defTabSz="91387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456927" algn="l"/>
              </a:tabLst>
              <a:defRPr/>
            </a:pPr>
            <a:r>
              <a:rPr lang="vi-VN" altLang="en-US" sz="44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 là gì?</a:t>
            </a:r>
            <a:endParaRPr lang="vi-VN" altLang="en-US" sz="4400" b="1" dirty="0">
              <a:solidFill>
                <a:prstClr val="white"/>
              </a:solidFill>
              <a:latin typeface="Times New Roman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4A26756-2362-4CD2-AA38-CD31E7A0194A}"/>
              </a:ext>
            </a:extLst>
          </p:cNvPr>
          <p:cNvSpPr/>
          <p:nvPr/>
        </p:nvSpPr>
        <p:spPr>
          <a:xfrm>
            <a:off x="1110250" y="2574188"/>
            <a:ext cx="4906799" cy="14713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A.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  <a:sym typeface="Arial"/>
              </a:rPr>
              <a:t>Từ là đơn vị nhỏ nhất để đặt câu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E441581-9835-4724-9736-1A541455E81D}"/>
              </a:ext>
            </a:extLst>
          </p:cNvPr>
          <p:cNvSpPr/>
          <p:nvPr/>
        </p:nvSpPr>
        <p:spPr>
          <a:xfrm>
            <a:off x="6130645" y="2578376"/>
            <a:ext cx="4906799" cy="146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B. </a:t>
            </a:r>
            <a:r>
              <a:rPr lang="vi-VN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 là đơn vị để cấu tạo nên câu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26EFB43-979F-4033-AC46-1321A4EBEDA4}"/>
              </a:ext>
            </a:extLst>
          </p:cNvPr>
          <p:cNvSpPr/>
          <p:nvPr/>
        </p:nvSpPr>
        <p:spPr>
          <a:xfrm>
            <a:off x="1110250" y="4262769"/>
            <a:ext cx="4906799" cy="13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C. </a:t>
            </a:r>
            <a:r>
              <a:rPr lang="vi-VN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 là chủ ngữ, vị ngữ trong câu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5C44AA-C566-4283-BA0D-C1882099F39F}"/>
              </a:ext>
            </a:extLst>
          </p:cNvPr>
          <p:cNvSpPr/>
          <p:nvPr/>
        </p:nvSpPr>
        <p:spPr>
          <a:xfrm>
            <a:off x="6130645" y="4266958"/>
            <a:ext cx="4906799" cy="13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vi-VN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 là phát âm của lời nói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8959631-9262-45CD-970A-64E74D47C0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912" y="2720941"/>
            <a:ext cx="885137" cy="7080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7B71372-DB80-4221-B0D2-E52223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4419055"/>
            <a:ext cx="804536" cy="7040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469E156-8132-4608-9102-B60094DF16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4415948"/>
            <a:ext cx="804743" cy="7071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7508412-B94F-4C71-8DC0-6B0F6580F6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2878388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546FB33-57EB-4521-9AD4-85D643E318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8083550" y="2285589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BAED2DC-955E-4271-86A2-42837489E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41084" y="4659783"/>
            <a:ext cx="1877564" cy="1897681"/>
          </a:xfrm>
          <a:prstGeom prst="rect">
            <a:avLst/>
          </a:prstGeom>
        </p:spPr>
      </p:pic>
      <p:sp>
        <p:nvSpPr>
          <p:cNvPr id="5" name="Snip Diagonal Corner Rectangle 3">
            <a:extLst>
              <a:ext uri="{FF2B5EF4-FFF2-40B4-BE49-F238E27FC236}">
                <a16:creationId xmlns="" xmlns:a16="http://schemas.microsoft.com/office/drawing/2014/main" id="{4F50FC35-01AB-44D9-B56D-D5D9247D5363}"/>
              </a:ext>
            </a:extLst>
          </p:cNvPr>
          <p:cNvSpPr/>
          <p:nvPr/>
        </p:nvSpPr>
        <p:spPr>
          <a:xfrm>
            <a:off x="1081566" y="290945"/>
            <a:ext cx="10028929" cy="204800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indent="12700" algn="ctr" defTabSz="91387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456927" algn="l"/>
              </a:tabLst>
              <a:defRPr/>
            </a:pP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Từ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Hán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Việt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là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từ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như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thế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nào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?</a:t>
            </a:r>
            <a:endParaRPr lang="vi-VN" altLang="en-US" sz="4400" b="1" dirty="0">
              <a:solidFill>
                <a:prstClr val="white"/>
              </a:solidFill>
              <a:latin typeface="Times New Roman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4A26756-2362-4CD2-AA38-CD31E7A0194A}"/>
              </a:ext>
            </a:extLst>
          </p:cNvPr>
          <p:cNvSpPr/>
          <p:nvPr/>
        </p:nvSpPr>
        <p:spPr>
          <a:xfrm>
            <a:off x="1110250" y="2574188"/>
            <a:ext cx="4906799" cy="1688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just" defTabSz="913874">
              <a:buFont typeface="Arial"/>
              <a:buNone/>
              <a:defRPr/>
            </a:pPr>
            <a:r>
              <a:rPr lang="vi-VN" sz="2700" dirty="0">
                <a:solidFill>
                  <a:prstClr val="black"/>
                </a:solidFill>
                <a:latin typeface="Times New Roman"/>
                <a:sym typeface="Arial"/>
              </a:rPr>
              <a:t>A.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được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mượn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Hán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,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trong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đó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để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cấu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tạo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Hán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Việt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được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gọi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yếu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tố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Hán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Việt</a:t>
            </a:r>
            <a:endParaRPr lang="vi-VN" sz="27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E441581-9835-4724-9736-1A541455E81D}"/>
              </a:ext>
            </a:extLst>
          </p:cNvPr>
          <p:cNvSpPr/>
          <p:nvPr/>
        </p:nvSpPr>
        <p:spPr>
          <a:xfrm>
            <a:off x="6130645" y="2578376"/>
            <a:ext cx="4906799" cy="1684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B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  <a:sym typeface="Arial"/>
              </a:rPr>
              <a:t>.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được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mượn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Hán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26EFB43-979F-4033-AC46-1321A4EBEDA4}"/>
              </a:ext>
            </a:extLst>
          </p:cNvPr>
          <p:cNvSpPr/>
          <p:nvPr/>
        </p:nvSpPr>
        <p:spPr>
          <a:xfrm>
            <a:off x="1110250" y="4522077"/>
            <a:ext cx="4906799" cy="13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C.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Cả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A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và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B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đều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đúng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5C44AA-C566-4283-BA0D-C1882099F39F}"/>
              </a:ext>
            </a:extLst>
          </p:cNvPr>
          <p:cNvSpPr/>
          <p:nvPr/>
        </p:nvSpPr>
        <p:spPr>
          <a:xfrm>
            <a:off x="6130645" y="4526266"/>
            <a:ext cx="4906799" cy="13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Cả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A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và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B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đều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sai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8959631-9262-45CD-970A-64E74D47C0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912" y="2720941"/>
            <a:ext cx="885137" cy="7080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7B71372-DB80-4221-B0D2-E52223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4678363"/>
            <a:ext cx="804536" cy="7040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469E156-8132-4608-9102-B60094DF16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4675256"/>
            <a:ext cx="804743" cy="7071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7508412-B94F-4C71-8DC0-6B0F6580F6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2878388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9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="" xmlns:a16="http://schemas.microsoft.com/office/drawing/2014/main" id="{4F50FC35-01AB-44D9-B56D-D5D9247D5363}"/>
              </a:ext>
            </a:extLst>
          </p:cNvPr>
          <p:cNvSpPr/>
          <p:nvPr/>
        </p:nvSpPr>
        <p:spPr>
          <a:xfrm>
            <a:off x="1081566" y="290945"/>
            <a:ext cx="10028929" cy="204800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indent="12700" algn="ctr" defTabSz="91387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456927" algn="l"/>
              </a:tabLst>
              <a:defRPr/>
            </a:pP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nào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trong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các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câu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sau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đây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có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sử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dụng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yếu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tố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Hán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Việt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: “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Xã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tắc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hai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phen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chồn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ngựa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đá</a:t>
            </a:r>
            <a:endParaRPr lang="en-US" altLang="en-US" sz="3600" b="1" dirty="0" smtClean="0">
              <a:solidFill>
                <a:prstClr val="white"/>
              </a:solidFill>
              <a:latin typeface="Times New Roman"/>
              <a:ea typeface="Times New Roman" panose="02020603050405020304" pitchFamily="18" charset="0"/>
              <a:sym typeface="Arial"/>
            </a:endParaRPr>
          </a:p>
          <a:p>
            <a:pPr indent="12700" algn="ctr" defTabSz="91387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456927" algn="l"/>
              </a:tabLst>
              <a:defRPr/>
            </a:pP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Non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sông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nghìn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thuở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vững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âu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vàng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”</a:t>
            </a:r>
            <a:endParaRPr lang="vi-VN" altLang="en-US" sz="3600" b="1" dirty="0">
              <a:solidFill>
                <a:prstClr val="white"/>
              </a:solidFill>
              <a:latin typeface="Times New Roman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4A26756-2362-4CD2-AA38-CD31E7A0194A}"/>
              </a:ext>
            </a:extLst>
          </p:cNvPr>
          <p:cNvSpPr/>
          <p:nvPr/>
        </p:nvSpPr>
        <p:spPr>
          <a:xfrm>
            <a:off x="1081566" y="4266958"/>
            <a:ext cx="4906799" cy="14713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 smtClean="0">
                <a:solidFill>
                  <a:prstClr val="black"/>
                </a:solidFill>
                <a:latin typeface="Times New Roman"/>
                <a:sym typeface="Arial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Xã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tắc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E441581-9835-4724-9736-1A541455E81D}"/>
              </a:ext>
            </a:extLst>
          </p:cNvPr>
          <p:cNvSpPr/>
          <p:nvPr/>
        </p:nvSpPr>
        <p:spPr>
          <a:xfrm>
            <a:off x="6130645" y="2578376"/>
            <a:ext cx="4906799" cy="146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Ngựa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đá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26EFB43-979F-4033-AC46-1321A4EBEDA4}"/>
              </a:ext>
            </a:extLst>
          </p:cNvPr>
          <p:cNvSpPr/>
          <p:nvPr/>
        </p:nvSpPr>
        <p:spPr>
          <a:xfrm>
            <a:off x="1081566" y="2578375"/>
            <a:ext cx="4906799" cy="146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 smtClean="0">
                <a:solidFill>
                  <a:prstClr val="black"/>
                </a:solidFill>
                <a:latin typeface="Times New Roman"/>
                <a:sym typeface="Arial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Âu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vàng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15C44AA-C566-4283-BA0D-C1882099F39F}"/>
              </a:ext>
            </a:extLst>
          </p:cNvPr>
          <p:cNvSpPr/>
          <p:nvPr/>
        </p:nvSpPr>
        <p:spPr>
          <a:xfrm>
            <a:off x="6130645" y="4266957"/>
            <a:ext cx="4906799" cy="14713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Cả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A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và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C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959631-9262-45CD-970A-64E74D47C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03228" y="4413711"/>
            <a:ext cx="885137" cy="708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B71372-DB80-4221-B0D2-E52223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3799" y="2734662"/>
            <a:ext cx="804536" cy="704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469E156-8132-4608-9102-B60094DF1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4415948"/>
            <a:ext cx="804743" cy="707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7508412-B94F-4C71-8DC0-6B0F6580F6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2878388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3">
            <a:extLst>
              <a:ext uri="{FF2B5EF4-FFF2-40B4-BE49-F238E27FC236}">
                <a16:creationId xmlns="" xmlns:a16="http://schemas.microsoft.com/office/drawing/2014/main" id="{682FC1AC-AC4F-43D2-8A38-7E600E422567}"/>
              </a:ext>
            </a:extLst>
          </p:cNvPr>
          <p:cNvSpPr/>
          <p:nvPr/>
        </p:nvSpPr>
        <p:spPr>
          <a:xfrm>
            <a:off x="832636" y="518191"/>
            <a:ext cx="10526728" cy="2025447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ctr" defTabSz="913874">
              <a:buFont typeface="Arial"/>
              <a:buNone/>
              <a:defRPr/>
            </a:pP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Nghĩa</a:t>
            </a:r>
            <a:r>
              <a:rPr 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của</a:t>
            </a:r>
            <a:r>
              <a:rPr 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từ</a:t>
            </a:r>
            <a:r>
              <a:rPr 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“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tân</a:t>
            </a:r>
            <a:r>
              <a:rPr 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binh</a:t>
            </a:r>
            <a:r>
              <a:rPr 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”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là</a:t>
            </a:r>
            <a:r>
              <a:rPr 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gì</a:t>
            </a:r>
            <a:endParaRPr lang="en-SG" sz="3600" b="1" dirty="0">
              <a:solidFill>
                <a:prstClr val="white"/>
              </a:solidFill>
              <a:latin typeface="Calibri Light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5F5D264-792A-4E44-B6E5-070BA53C014A}"/>
              </a:ext>
            </a:extLst>
          </p:cNvPr>
          <p:cNvSpPr/>
          <p:nvPr/>
        </p:nvSpPr>
        <p:spPr>
          <a:xfrm>
            <a:off x="1110250" y="3061865"/>
            <a:ext cx="4906799" cy="1172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8">
              <a:buFont typeface="Arial"/>
              <a:buNone/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Binh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khí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mới</a:t>
            </a:r>
            <a:endParaRPr lang="vi-VN" sz="36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B4640E6-A05C-4F7B-8E2B-E17318527ED3}"/>
              </a:ext>
            </a:extLst>
          </p:cNvPr>
          <p:cNvSpPr/>
          <p:nvPr/>
        </p:nvSpPr>
        <p:spPr>
          <a:xfrm>
            <a:off x="6130645" y="3020337"/>
            <a:ext cx="4906799" cy="1172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8">
              <a:buFont typeface="Arial"/>
              <a:buNone/>
              <a:defRPr/>
            </a:pP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>B.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Vũ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khí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mới</a:t>
            </a:r>
            <a:endParaRPr lang="en-SG" sz="3600" dirty="0">
              <a:solidFill>
                <a:prstClr val="black"/>
              </a:solidFill>
              <a:latin typeface="Calibri Light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B271D7D-76B6-49C3-92B6-3896B4A8D046}"/>
              </a:ext>
            </a:extLst>
          </p:cNvPr>
          <p:cNvSpPr/>
          <p:nvPr/>
        </p:nvSpPr>
        <p:spPr>
          <a:xfrm>
            <a:off x="6123077" y="4472840"/>
            <a:ext cx="4906799" cy="137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>C</a:t>
            </a:r>
            <a:r>
              <a:rPr lang="vi-VN" sz="3600" dirty="0" smtClean="0">
                <a:solidFill>
                  <a:prstClr val="black"/>
                </a:solidFill>
                <a:latin typeface="Times New Roman"/>
                <a:sym typeface="Arial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Cả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3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đáp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án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trên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đều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đúng</a:t>
            </a:r>
            <a:endParaRPr lang="vi-VN" sz="36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F7D330E-51DA-44AC-AFE2-CB840EC1195F}"/>
              </a:ext>
            </a:extLst>
          </p:cNvPr>
          <p:cNvSpPr/>
          <p:nvPr/>
        </p:nvSpPr>
        <p:spPr>
          <a:xfrm>
            <a:off x="1110250" y="4472840"/>
            <a:ext cx="4906799" cy="137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endParaRPr lang="en-US" sz="28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defTabSz="913874">
              <a:buFont typeface="Arial"/>
              <a:buNone/>
              <a:defRPr/>
            </a:pP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Người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lính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mới</a:t>
            </a:r>
            <a:endParaRPr lang="en-SG" sz="36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defTabSz="913874">
              <a:buFont typeface="Arial"/>
              <a:buNone/>
              <a:defRPr/>
            </a:pPr>
            <a:endParaRPr lang="vi-VN" sz="28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6F0A83-9052-44DC-AB92-2BE827524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3300701"/>
            <a:ext cx="805723" cy="7080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45D0896-97E5-42E3-90CA-22BE27BDF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42" y="4795515"/>
            <a:ext cx="732404" cy="6436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52CA021-6CBE-42A2-A7B9-C02F52751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44" y="4791191"/>
            <a:ext cx="804743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5277369-3A22-461E-B26B-E829721E8A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4" y="3395276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3">
            <a:extLst>
              <a:ext uri="{FF2B5EF4-FFF2-40B4-BE49-F238E27FC236}">
                <a16:creationId xmlns="" xmlns:a16="http://schemas.microsoft.com/office/drawing/2014/main" id="{682FC1AC-AC4F-43D2-8A38-7E600E422567}"/>
              </a:ext>
            </a:extLst>
          </p:cNvPr>
          <p:cNvSpPr/>
          <p:nvPr/>
        </p:nvSpPr>
        <p:spPr>
          <a:xfrm>
            <a:off x="832636" y="518191"/>
            <a:ext cx="10526728" cy="2025447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ctr" defTabSz="913874">
              <a:buFont typeface="Arial"/>
              <a:buNone/>
              <a:defRPr/>
            </a:pPr>
            <a:r>
              <a:rPr lang="vi-VN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Xét về đặc điểm cấu tạo, từ được chia thành mấy loại?</a:t>
            </a:r>
            <a:endParaRPr lang="en-SG" sz="3600" b="1" dirty="0">
              <a:solidFill>
                <a:prstClr val="white"/>
              </a:solidFill>
              <a:latin typeface="Calibri Light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5F5D264-792A-4E44-B6E5-070BA53C014A}"/>
              </a:ext>
            </a:extLst>
          </p:cNvPr>
          <p:cNvSpPr/>
          <p:nvPr/>
        </p:nvSpPr>
        <p:spPr>
          <a:xfrm>
            <a:off x="1110250" y="3061865"/>
            <a:ext cx="4906799" cy="1172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8">
              <a:buFont typeface="Arial"/>
              <a:buNone/>
              <a:defRPr/>
            </a:pPr>
            <a:endParaRPr lang="en-US" sz="36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defTabSz="913878">
              <a:buFont typeface="Arial"/>
              <a:buNone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vi-VN" sz="3600" dirty="0" smtClean="0">
                <a:solidFill>
                  <a:prstClr val="black"/>
                </a:solidFill>
                <a:latin typeface="Times New Roman"/>
                <a:sym typeface="Arial"/>
              </a:rPr>
              <a:t>2 loại: Từ đơn, từ ghép</a:t>
            </a: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/>
            </a:r>
            <a:b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</a:br>
            <a:endParaRPr lang="vi-VN" sz="36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B4640E6-A05C-4F7B-8E2B-E17318527ED3}"/>
              </a:ext>
            </a:extLst>
          </p:cNvPr>
          <p:cNvSpPr/>
          <p:nvPr/>
        </p:nvSpPr>
        <p:spPr>
          <a:xfrm>
            <a:off x="6130645" y="3020337"/>
            <a:ext cx="4906799" cy="1172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8">
              <a:buFont typeface="Arial"/>
              <a:buNone/>
              <a:defRPr/>
            </a:pP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>B. </a:t>
            </a:r>
            <a:r>
              <a:rPr lang="vi-VN" sz="3600" dirty="0" smtClean="0">
                <a:solidFill>
                  <a:prstClr val="black"/>
                </a:solidFill>
                <a:latin typeface="Times New Roman"/>
                <a:sym typeface="Arial"/>
              </a:rPr>
              <a:t>2 loại: Từ ghép, từ láy</a:t>
            </a:r>
            <a:endParaRPr lang="en-SG" sz="3600" dirty="0">
              <a:solidFill>
                <a:prstClr val="black"/>
              </a:solidFill>
              <a:latin typeface="Calibri Light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B271D7D-76B6-49C3-92B6-3896B4A8D046}"/>
              </a:ext>
            </a:extLst>
          </p:cNvPr>
          <p:cNvSpPr/>
          <p:nvPr/>
        </p:nvSpPr>
        <p:spPr>
          <a:xfrm>
            <a:off x="1110250" y="4514920"/>
            <a:ext cx="4906799" cy="137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>C</a:t>
            </a:r>
            <a:r>
              <a:rPr lang="vi-VN" sz="3600" dirty="0" smtClean="0">
                <a:solidFill>
                  <a:prstClr val="black"/>
                </a:solidFill>
                <a:latin typeface="Times New Roman"/>
                <a:sym typeface="Arial"/>
              </a:rPr>
              <a:t>. 2 loại: Từ ghép, từ phức</a:t>
            </a:r>
            <a:endParaRPr lang="vi-VN" sz="36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F7D330E-51DA-44AC-AFE2-CB840EC1195F}"/>
              </a:ext>
            </a:extLst>
          </p:cNvPr>
          <p:cNvSpPr/>
          <p:nvPr/>
        </p:nvSpPr>
        <p:spPr>
          <a:xfrm>
            <a:off x="6130645" y="4519107"/>
            <a:ext cx="4906799" cy="137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endParaRPr lang="en-US" sz="28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defTabSz="913874">
              <a:buFont typeface="Arial"/>
              <a:buNone/>
              <a:defRPr/>
            </a:pP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vi-VN" sz="3600" dirty="0" smtClean="0">
                <a:solidFill>
                  <a:prstClr val="black"/>
                </a:solidFill>
                <a:latin typeface="Times New Roman"/>
                <a:sym typeface="Arial"/>
              </a:rPr>
              <a:t>2 loại: Từ đơn, từ phức</a:t>
            </a:r>
            <a:endParaRPr lang="en-SG" sz="36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defTabSz="913874">
              <a:buFont typeface="Arial"/>
              <a:buNone/>
              <a:defRPr/>
            </a:pPr>
            <a:endParaRPr lang="vi-VN" sz="28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6F0A83-9052-44DC-AB92-2BE827524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3300701"/>
            <a:ext cx="805723" cy="7080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45D0896-97E5-42E3-90CA-22BE27BDF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5" y="4837595"/>
            <a:ext cx="732404" cy="6436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52CA021-6CBE-42A2-A7B9-C02F52751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39" y="4837458"/>
            <a:ext cx="804743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5277369-3A22-461E-B26B-E829721E8A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4" y="3395276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5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w453z2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</TotalTime>
  <Words>1408</Words>
  <Application>Microsoft Office PowerPoint</Application>
  <PresentationFormat>Widescreen</PresentationFormat>
  <Paragraphs>198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微软雅黑</vt:lpstr>
      <vt:lpstr>宋体</vt:lpstr>
      <vt:lpstr>Arial</vt:lpstr>
      <vt:lpstr>Calibri</vt:lpstr>
      <vt:lpstr>Calibri Light</vt:lpstr>
      <vt:lpstr>Times New Roman</vt:lpstr>
      <vt:lpstr>Wingdings</vt:lpstr>
      <vt:lpstr>思源黑体 CN Regular</vt:lpstr>
      <vt:lpstr>方正正黑简体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AutoBVT</cp:lastModifiedBy>
  <cp:revision>346</cp:revision>
  <dcterms:created xsi:type="dcterms:W3CDTF">2020-04-06T05:27:43Z</dcterms:created>
  <dcterms:modified xsi:type="dcterms:W3CDTF">2022-12-29T00:28:07Z</dcterms:modified>
</cp:coreProperties>
</file>