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 id="2147483710" r:id="rId6"/>
  </p:sldMasterIdLst>
  <p:sldIdLst>
    <p:sldId id="282" r:id="rId7"/>
    <p:sldId id="283" r:id="rId8"/>
    <p:sldId id="284" r:id="rId9"/>
    <p:sldId id="285" r:id="rId10"/>
    <p:sldId id="286" r:id="rId11"/>
    <p:sldId id="287" r:id="rId12"/>
    <p:sldId id="288" r:id="rId13"/>
    <p:sldId id="289" r:id="rId14"/>
    <p:sldId id="290" r:id="rId15"/>
    <p:sldId id="291" r:id="rId16"/>
    <p:sldId id="292" r:id="rId17"/>
    <p:sldId id="257" r:id="rId18"/>
    <p:sldId id="256" r:id="rId19"/>
    <p:sldId id="258" r:id="rId20"/>
    <p:sldId id="265" r:id="rId21"/>
    <p:sldId id="298" r:id="rId22"/>
    <p:sldId id="259" r:id="rId23"/>
    <p:sldId id="294" r:id="rId24"/>
    <p:sldId id="295" r:id="rId25"/>
    <p:sldId id="296" r:id="rId26"/>
    <p:sldId id="297" r:id="rId27"/>
    <p:sldId id="262" r:id="rId28"/>
    <p:sldId id="263" r:id="rId29"/>
    <p:sldId id="264" r:id="rId30"/>
    <p:sldId id="266" r:id="rId31"/>
    <p:sldId id="267" r:id="rId32"/>
    <p:sldId id="269" r:id="rId33"/>
    <p:sldId id="268" r:id="rId34"/>
    <p:sldId id="273" r:id="rId35"/>
    <p:sldId id="271" r:id="rId36"/>
    <p:sldId id="272" r:id="rId3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varScale="1">
        <p:scale>
          <a:sx n="67" d="100"/>
          <a:sy n="67" d="100"/>
        </p:scale>
        <p:origin x="-60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457493-C84B-4E11-BB70-8F766E19DD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E9781066-027B-4801-93EA-E7CD621CDD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573D874F-5ADF-4A83-93C9-9021ABAE53AF}"/>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5" name="Footer Placeholder 4">
            <a:extLst>
              <a:ext uri="{FF2B5EF4-FFF2-40B4-BE49-F238E27FC236}">
                <a16:creationId xmlns="" xmlns:a16="http://schemas.microsoft.com/office/drawing/2014/main" id="{88E77294-7C7C-4958-8299-BFE66BA233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E8C61E1A-FD6F-49BF-A08C-0FC5013D7F1B}"/>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74003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C71F4-5467-4336-8720-C49C65D0D87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5E42255F-CDA2-4CC3-B547-A77286FC37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19EF5DCB-9016-4256-9192-569BAABF3A1C}"/>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5" name="Footer Placeholder 4">
            <a:extLst>
              <a:ext uri="{FF2B5EF4-FFF2-40B4-BE49-F238E27FC236}">
                <a16:creationId xmlns="" xmlns:a16="http://schemas.microsoft.com/office/drawing/2014/main" id="{9CC162EE-311C-457E-9181-40B82BAE250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38452AF-C1CC-458A-8D3D-8DA3230589BF}"/>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54607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AA08816-BB45-4BC6-A6DD-BDEE247FBE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750AE9CB-CFC7-439A-AC16-8ECE005462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9DFC1B9-32C1-4400-8D74-800E550C0109}"/>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5" name="Footer Placeholder 4">
            <a:extLst>
              <a:ext uri="{FF2B5EF4-FFF2-40B4-BE49-F238E27FC236}">
                <a16:creationId xmlns="" xmlns:a16="http://schemas.microsoft.com/office/drawing/2014/main" id="{E78AC5A8-3400-452E-B367-9CF5C0DEFAD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D1103F4-3B78-4BB6-91D4-3CF7EA1037DF}"/>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139059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FBCFFE-28D7-4ACF-BFF1-E5363C84F2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7557EB7-839F-4ACB-9B13-3FD147A02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7183BBC-8E33-4B01-BC9D-BECB57A0CDF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C5F572-F662-4A7C-8E34-B5EA76A2ABC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9683CF8-2B6A-456C-8083-2D509C70C99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301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14FF5E-4958-4E10-BE2D-02C127B01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7BA5ADA-46C5-4EBD-A4F8-1FFCB3093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0E61667-F8F7-4436-8D07-0A92BB05FC8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CAC0A76-9FC6-46AD-8B0C-B8ED0E6F8D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898407E-A910-4955-B539-2A98BEA4F7B3}"/>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516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57BAFB-8C2F-49CA-974F-7FD0FF74FE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908AA65-F7CB-4E70-90E4-2DAD61FC96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E24D6DE-4EFD-421A-975E-DFDBB3F525BF}"/>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038B64E-3BEA-4D18-944B-5EFD928635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1CD7281-49B8-44C8-AD0C-4F9B938CA43B}"/>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157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FC795F-9AD7-4906-9029-0AAB4ADEB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936C735-BF0E-4DC1-8555-8152FCF90E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CD05B56-363C-4468-A681-88695D8CBE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7998DF9-4EE5-432E-9F56-0C69B1928959}"/>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1523850-EF19-4621-A378-C5CDD9197EA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34D706F-0D14-4325-AE14-CE7FC8AA4B10}"/>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6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699DD-5EBA-44EE-859F-74CBF00AD8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2D83D5D-79FF-4554-B4AC-3B627AC5B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E807D8C-08CE-4658-A091-99393E9507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238F9B3-D408-411A-A4B6-71B6F1A62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470153E-FF72-4584-9CFD-D53A09882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CEF0511-779B-43F6-898B-BD2C2B1CC9A7}"/>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9EC3C505-7CA1-4B38-9328-6A53AFDAA16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412F6EEC-686D-4B38-824E-017466F4BB56}"/>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737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A80DD8-BBD8-4D82-BAA2-D7210AB15D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9C8168E-E4CD-441F-A9B3-FD8D929DB911}"/>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870CB5AD-F687-46DB-8094-1325E165726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1C0D543B-D194-47A2-A2D3-1BDE4FE60711}"/>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124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CB2E150-38E2-4DBC-A3D6-51AA8B0C2F45}"/>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79D09F32-12D4-4F4B-B1F9-3ED34AFE105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A7655A08-DF26-4990-A58F-5A86AFD50292}"/>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651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79D1FA-5605-4B89-AA06-AFA7EA3D8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E7589F5-0A5B-43D9-9F4B-7ADCE61BA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5983C42-A42A-40B1-9CC3-70FE16188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D990A6D-2B24-46E9-89DD-D000CF9EAEF1}"/>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00760ECE-4E5B-421A-9B86-F9A3AEBF0A0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3E8FEA4-73BA-457A-948F-B97B20ABFC47}"/>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66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B26127-D0ED-4952-96FD-3E3C730D14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365C4283-2B3A-4E19-9584-781FE1544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B7300B1C-C6C5-4555-9B48-4C67508CDC04}"/>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5" name="Footer Placeholder 4">
            <a:extLst>
              <a:ext uri="{FF2B5EF4-FFF2-40B4-BE49-F238E27FC236}">
                <a16:creationId xmlns="" xmlns:a16="http://schemas.microsoft.com/office/drawing/2014/main" id="{319BC32E-B455-4F2C-903A-6406922BC5F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C88562A5-FC14-4C89-998F-35670272B60F}"/>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4200820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BC6DC6-E7D6-423F-AF01-290EBCE3D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45755B9-0E19-46E0-B9FF-D94B62C5FE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A3B5C9B-DC43-472E-87FB-D21C4146F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CA6CF03-B4B4-4549-B094-63FF110CEB0D}"/>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622B52A-53EC-4946-B6B5-3DB19399C3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21FE3F8-B288-4087-B1E5-83D5E42E0474}"/>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012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F86494-185B-4729-B353-9B5F094B0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597EE0E-8A4A-4D44-82F3-48BFFD9069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E9255A9-AC69-4F41-9D79-D90CB0ACF575}"/>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F73B317-E25E-4A2C-95AF-61AD95453F3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A3FFB3D-5AFA-4110-A329-8B2E0A55D7AC}"/>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1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A78F809-6E08-4FE5-BC17-3254A6BC9E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84E5E25-B357-4713-87A4-53AEB5C10C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E3D560C-5630-445A-9D67-5B6CF0AE040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281DE80-EFBD-419E-8A1C-25341E688EC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6032462-C4E9-4B68-8C60-A13810AD197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896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044D99AE-9689-4439-918C-0E475DCE50E6}"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1352193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FBCFFE-28D7-4ACF-BFF1-E5363C84F2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7557EB7-839F-4ACB-9B13-3FD147A02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7183BBC-8E33-4B01-BC9D-BECB57A0CDF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C5F572-F662-4A7C-8E34-B5EA76A2ABC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9683CF8-2B6A-456C-8083-2D509C70C99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138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14FF5E-4958-4E10-BE2D-02C127B01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7BA5ADA-46C5-4EBD-A4F8-1FFCB3093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0E61667-F8F7-4436-8D07-0A92BB05FC8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CAC0A76-9FC6-46AD-8B0C-B8ED0E6F8D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898407E-A910-4955-B539-2A98BEA4F7B3}"/>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685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57BAFB-8C2F-49CA-974F-7FD0FF74FE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908AA65-F7CB-4E70-90E4-2DAD61FC96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E24D6DE-4EFD-421A-975E-DFDBB3F525BF}"/>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038B64E-3BEA-4D18-944B-5EFD928635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1CD7281-49B8-44C8-AD0C-4F9B938CA43B}"/>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346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FC795F-9AD7-4906-9029-0AAB4ADEB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936C735-BF0E-4DC1-8555-8152FCF90E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CD05B56-363C-4468-A681-88695D8CBE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7998DF9-4EE5-432E-9F56-0C69B1928959}"/>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1523850-EF19-4621-A378-C5CDD9197EA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34D706F-0D14-4325-AE14-CE7FC8AA4B10}"/>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288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699DD-5EBA-44EE-859F-74CBF00AD8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2D83D5D-79FF-4554-B4AC-3B627AC5B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E807D8C-08CE-4658-A091-99393E9507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238F9B3-D408-411A-A4B6-71B6F1A62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470153E-FF72-4584-9CFD-D53A09882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CEF0511-779B-43F6-898B-BD2C2B1CC9A7}"/>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9EC3C505-7CA1-4B38-9328-6A53AFDAA16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412F6EEC-686D-4B38-824E-017466F4BB56}"/>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059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A80DD8-BBD8-4D82-BAA2-D7210AB15D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9C8168E-E4CD-441F-A9B3-FD8D929DB911}"/>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870CB5AD-F687-46DB-8094-1325E165726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1C0D543B-D194-47A2-A2D3-1BDE4FE60711}"/>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06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E02E3C-5435-4E9C-835C-850A02539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AF22EFF-F148-429B-A87A-3C6DEF019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1412577-97AD-422E-9B73-8A9B86896338}"/>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5" name="Footer Placeholder 4">
            <a:extLst>
              <a:ext uri="{FF2B5EF4-FFF2-40B4-BE49-F238E27FC236}">
                <a16:creationId xmlns="" xmlns:a16="http://schemas.microsoft.com/office/drawing/2014/main" id="{6A5D2442-1272-4018-992D-5AE7799C887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A2BD63EA-E124-4FA5-BD9C-7F7D3460BFAC}"/>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72334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CB2E150-38E2-4DBC-A3D6-51AA8B0C2F45}"/>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79D09F32-12D4-4F4B-B1F9-3ED34AFE105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A7655A08-DF26-4990-A58F-5A86AFD50292}"/>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780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79D1FA-5605-4B89-AA06-AFA7EA3D8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E7589F5-0A5B-43D9-9F4B-7ADCE61BA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5983C42-A42A-40B1-9CC3-70FE16188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D990A6D-2B24-46E9-89DD-D000CF9EAEF1}"/>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00760ECE-4E5B-421A-9B86-F9A3AEBF0A0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3E8FEA4-73BA-457A-948F-B97B20ABFC47}"/>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924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BC6DC6-E7D6-423F-AF01-290EBCE3D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45755B9-0E19-46E0-B9FF-D94B62C5FE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A3B5C9B-DC43-472E-87FB-D21C4146F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CA6CF03-B4B4-4549-B094-63FF110CEB0D}"/>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622B52A-53EC-4946-B6B5-3DB19399C3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21FE3F8-B288-4087-B1E5-83D5E42E0474}"/>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426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F86494-185B-4729-B353-9B5F094B0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597EE0E-8A4A-4D44-82F3-48BFFD9069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E9255A9-AC69-4F41-9D79-D90CB0ACF575}"/>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F73B317-E25E-4A2C-95AF-61AD95453F3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A3FFB3D-5AFA-4110-A329-8B2E0A55D7AC}"/>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999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A78F809-6E08-4FE5-BC17-3254A6BC9E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84E5E25-B357-4713-87A4-53AEB5C10C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E3D560C-5630-445A-9D67-5B6CF0AE040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281DE80-EFBD-419E-8A1C-25341E688EC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6032462-C4E9-4B68-8C60-A13810AD197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17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044D99AE-9689-4439-918C-0E475DCE50E6}"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2723632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p:cNvSpPr>
            <a:spLocks noGrp="1"/>
          </p:cNvSpPr>
          <p:nvPr>
            <p:ph type="ftr" sz="quarter" idx="11"/>
          </p:nvPr>
        </p:nvSpPr>
        <p:spPr>
          <a:xfrm>
            <a:off x="2416500" y="329307"/>
            <a:ext cx="4973915" cy="3092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437664" y="798973"/>
            <a:ext cx="811019" cy="503578"/>
          </a:xfrm>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5463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0808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7214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718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62F742-687C-4874-A261-9DDE5CD642C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9F0EEBC1-81C4-442A-A522-0B66BE4AF5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398A3C2-432B-444F-A587-237C9EF10A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5E94E848-92E4-4051-AC9B-22CD643B58C8}"/>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6" name="Footer Placeholder 5">
            <a:extLst>
              <a:ext uri="{FF2B5EF4-FFF2-40B4-BE49-F238E27FC236}">
                <a16:creationId xmlns="" xmlns:a16="http://schemas.microsoft.com/office/drawing/2014/main" id="{0705B2EF-B7E6-4851-AEFF-9829CB9F0A4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13613017-112C-4362-B692-E01D2F502B30}"/>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791993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6748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2827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31356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4202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p:cNvSpPr>
            <a:spLocks noGrp="1"/>
          </p:cNvSpPr>
          <p:nvPr>
            <p:ph type="ftr" sz="quarter" idx="11"/>
          </p:nvPr>
        </p:nvSpPr>
        <p:spPr>
          <a:xfrm>
            <a:off x="1447382" y="318640"/>
            <a:ext cx="5541004" cy="320931"/>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0796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3239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06134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0C17D9-666D-6244-F6CF-EA73B1D16B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BE45C84-4A62-1393-55AA-ABB5464A5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8C3E3F0-CB8D-1CE9-9255-451E4EB65028}"/>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2F0B4EC-B094-1046-F1F8-05F9232CCD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75F30A3-258E-1673-C4FF-F3E4FFF767B4}"/>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79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FCFA05-3E61-2E60-17D5-9B77E70DF3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27AB6B5-DB54-D150-0A63-5642E1C4A1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85CA578-FCC0-740E-39E9-AEF789553C3A}"/>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BB6F239-0BFA-4917-3702-B885962199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965BDB2-4081-1546-AD1F-6523D8AFB754}"/>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159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A2985D-54E2-5037-EAAC-9DBB9D090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244F8D3-47F4-2A10-A4C8-7D557552E7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875387D-26B3-9358-726B-952A8A1E9602}"/>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9AC6EEE-A4F2-4EDA-C8C2-BDC847DE23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AAFDC6B-9BF4-3783-1B8E-95E4B263BD6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01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AA77E0-C1CD-4C4B-A679-87A7ABD3776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F1D363F-BE9F-438B-9455-AE71EFE08D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F2F6175-9F8D-48F1-872C-DA04F25D4E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67069CA3-FBC2-4242-B069-742699283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46B4BF4-3935-450A-BF9B-F86591B3B8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AD2D3901-7927-4AC6-BE61-60D05420A15E}"/>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8" name="Footer Placeholder 7">
            <a:extLst>
              <a:ext uri="{FF2B5EF4-FFF2-40B4-BE49-F238E27FC236}">
                <a16:creationId xmlns="" xmlns:a16="http://schemas.microsoft.com/office/drawing/2014/main" id="{474FAB6B-C79B-46ED-B897-E2D278E35FC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0000F095-32A4-4F92-BFF3-F14796BAD829}"/>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524690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1CA07A-69C1-A0B7-CEAE-FB800B986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F041200-85DB-8EBA-D182-F4A3624729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BDD5769-E5F7-3276-C52D-B2847D520A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29AE62-4C74-9165-A815-374F80C4178A}"/>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6C652F1-2E26-E87A-0BA2-81BAC74CEA2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12BFDCE-31A2-5875-4686-884CFCCFFC7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6748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A9F60D-47FF-A25F-604C-62B660541E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69AC464-5F11-FB4D-8852-83BEB8E40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DA3230F-F65F-A445-67E4-6E2CFD34A9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8013777-2104-5C1C-D4B2-2E9C53A036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8C86DF9-0660-8EB3-D690-6F847E70D5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B326BF4-4A08-19B3-FDEA-59118389D284}"/>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BB4C9F46-16AB-2958-EE12-2A6000193FA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B2CC05D8-D9D1-16BA-7344-197DACDC8F4B}"/>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391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EE2F50-6603-74A6-D96B-C705489D91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00997BE-70B6-1B8E-2683-246D4C32E89E}"/>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FE0F6DAC-A4E5-858E-A61B-ECD6C004D97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68D5E8D7-DAB9-4825-3094-84EB00213986}"/>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206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5F32038-4730-E897-D22B-AF9F4EDEE5D2}"/>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2DBE2327-B2D9-92D3-76F9-B6F22E42C5C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326478FA-FDEE-F846-4234-27A52EE28612}"/>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5864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8EEE04-784C-0BC1-6AF0-8CBC317E7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0C9B2B2-EE23-3136-EC8F-0B77B1F68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1604DA6-65E8-0D99-317D-EF7E8B80F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04538FF-B4E9-C1ED-0640-FA09CC8E74F8}"/>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C8B898FC-2F2F-9A70-C9D0-9FDA8033842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360AFDD-42B9-3DFD-ED79-9FF67F5702AB}"/>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5726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1FC313-3A34-0B29-323F-3FFB56320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8B56438-9013-5BBE-8815-7624D1FA0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4431F55-04E7-7D7D-2641-01F9DB7F8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2189FD4-AFC0-FD74-29D4-EBD2E5CB482D}"/>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EBAEED6-6D2C-0C95-D1C0-E1D96FF06FD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191603A-DACE-DAD1-FBE7-C4BDE42FF5AF}"/>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954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E52580-760C-C56A-CD96-45FB2BD96A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98934D-3D39-3490-E347-028BC57475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8001F90-B0CD-69AC-D7DE-6BF7D124A936}"/>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430594D-9CDC-F450-E79F-45FB63F88FF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59BFCDB-96B4-5A9E-2DB7-2BB36EA1CFFA}"/>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81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A678576-C136-C97F-C63F-BB0F34B6F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C877458-12BA-ACB4-3919-58D420114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35B65FB-9480-25BC-338A-6F5184850084}"/>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41B69C4-5328-691B-8E6B-2C1C3D03C7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E22F3C-C0F6-6E49-41C8-75763F677BC7}"/>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4203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457493-C84B-4E11-BB70-8F766E19DD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E9781066-027B-4801-93EA-E7CD621CDD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573D874F-5ADF-4A83-93C9-9021ABAE53AF}"/>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88E77294-7C7C-4958-8299-BFE66BA2337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E8C61E1A-FD6F-49BF-A08C-0FC5013D7F1B}"/>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624658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B26127-D0ED-4952-96FD-3E3C730D14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365C4283-2B3A-4E19-9584-781FE1544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B7300B1C-C6C5-4555-9B48-4C67508CDC04}"/>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319BC32E-B455-4F2C-903A-6406922BC5F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C88562A5-FC14-4C89-998F-35670272B60F}"/>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6897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74E6B4-80D9-4F4F-B636-EF2E6F60C35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907761C4-ADE2-4DEF-8ED2-899A9B7E7B29}"/>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4" name="Footer Placeholder 3">
            <a:extLst>
              <a:ext uri="{FF2B5EF4-FFF2-40B4-BE49-F238E27FC236}">
                <a16:creationId xmlns="" xmlns:a16="http://schemas.microsoft.com/office/drawing/2014/main" id="{48F760A8-17D5-4124-A9FF-2DA32B7ED00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36C6F98A-FB57-40FF-86AD-562EED6CC9BC}"/>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791882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E02E3C-5435-4E9C-835C-850A02539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AF22EFF-F148-429B-A87A-3C6DEF019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1412577-97AD-422E-9B73-8A9B86896338}"/>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6A5D2442-1272-4018-992D-5AE7799C887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A2BD63EA-E124-4FA5-BD9C-7F7D3460BFAC}"/>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89777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62F742-687C-4874-A261-9DDE5CD642C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9F0EEBC1-81C4-442A-A522-0B66BE4AF5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398A3C2-432B-444F-A587-237C9EF10A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5E94E848-92E4-4051-AC9B-22CD643B58C8}"/>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0705B2EF-B7E6-4851-AEFF-9829CB9F0A4D}"/>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13613017-112C-4362-B692-E01D2F502B30}"/>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14710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AA77E0-C1CD-4C4B-A679-87A7ABD3776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F1D363F-BE9F-438B-9455-AE71EFE08D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F2F6175-9F8D-48F1-872C-DA04F25D4E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67069CA3-FBC2-4242-B069-742699283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46B4BF4-3935-450A-BF9B-F86591B3B8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AD2D3901-7927-4AC6-BE61-60D05420A15E}"/>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8" name="Footer Placeholder 7">
            <a:extLst>
              <a:ext uri="{FF2B5EF4-FFF2-40B4-BE49-F238E27FC236}">
                <a16:creationId xmlns="" xmlns:a16="http://schemas.microsoft.com/office/drawing/2014/main" id="{474FAB6B-C79B-46ED-B897-E2D278E35FCB}"/>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 xmlns:a16="http://schemas.microsoft.com/office/drawing/2014/main" id="{0000F095-32A4-4F92-BFF3-F14796BAD829}"/>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080656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74E6B4-80D9-4F4F-B636-EF2E6F60C35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907761C4-ADE2-4DEF-8ED2-899A9B7E7B29}"/>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4" name="Footer Placeholder 3">
            <a:extLst>
              <a:ext uri="{FF2B5EF4-FFF2-40B4-BE49-F238E27FC236}">
                <a16:creationId xmlns="" xmlns:a16="http://schemas.microsoft.com/office/drawing/2014/main" id="{48F760A8-17D5-4124-A9FF-2DA32B7ED00D}"/>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 xmlns:a16="http://schemas.microsoft.com/office/drawing/2014/main" id="{36C6F98A-FB57-40FF-86AD-562EED6CC9BC}"/>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660991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244C0BD-5772-4E80-B2C4-A7C744A60542}"/>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3" name="Footer Placeholder 2">
            <a:extLst>
              <a:ext uri="{FF2B5EF4-FFF2-40B4-BE49-F238E27FC236}">
                <a16:creationId xmlns="" xmlns:a16="http://schemas.microsoft.com/office/drawing/2014/main" id="{83177AA0-B137-4C3B-A7D4-BD09124FCAD9}"/>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 xmlns:a16="http://schemas.microsoft.com/office/drawing/2014/main" id="{2A818E15-B0B1-4E7B-BF75-EE59FA47C031}"/>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58908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102C29-AFC8-4C50-AE13-D458C0E59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F42036B-CCA7-4D7F-9053-733E9847C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7BA44B32-5DAB-461C-A1B3-8480A3815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2050370-4483-4B18-A0F4-7F1DB08FBD4F}"/>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4D6A7458-EE9B-4F81-B771-932C5DE96AE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C12BE5CE-B176-4AFC-9AD5-721E582E5C37}"/>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61671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7ECCA6-AFBC-4FF8-86EF-0440F57D5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F351CDAA-272D-4155-A03B-A5201F2BA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00621FCE-65EB-45E7-B850-B9B38B023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779C582-1251-4EAB-A121-87000B4BF20D}"/>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8E1AB72D-D200-47EA-81ED-840604B68085}"/>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91EFA5A7-4CA3-4758-BDAE-323C3EBE0D42}"/>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383586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C71F4-5467-4336-8720-C49C65D0D87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5E42255F-CDA2-4CC3-B547-A77286FC37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19EF5DCB-9016-4256-9192-569BAABF3A1C}"/>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9CC162EE-311C-457E-9181-40B82BAE250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738452AF-C1CC-458A-8D3D-8DA3230589BF}"/>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775804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AA08816-BB45-4BC6-A6DD-BDEE247FBE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750AE9CB-CFC7-439A-AC16-8ECE005462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9DFC1B9-32C1-4400-8D74-800E550C0109}"/>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E78AC5A8-3400-452E-B367-9CF5C0DEFAD4}"/>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1D1103F4-3B78-4BB6-91D4-3CF7EA1037DF}"/>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5882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244C0BD-5772-4E80-B2C4-A7C744A60542}"/>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3" name="Footer Placeholder 2">
            <a:extLst>
              <a:ext uri="{FF2B5EF4-FFF2-40B4-BE49-F238E27FC236}">
                <a16:creationId xmlns="" xmlns:a16="http://schemas.microsoft.com/office/drawing/2014/main" id="{83177AA0-B137-4C3B-A7D4-BD09124FCAD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2A818E15-B0B1-4E7B-BF75-EE59FA47C031}"/>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20323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102C29-AFC8-4C50-AE13-D458C0E59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F42036B-CCA7-4D7F-9053-733E9847C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7BA44B32-5DAB-461C-A1B3-8480A3815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2050370-4483-4B18-A0F4-7F1DB08FBD4F}"/>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6" name="Footer Placeholder 5">
            <a:extLst>
              <a:ext uri="{FF2B5EF4-FFF2-40B4-BE49-F238E27FC236}">
                <a16:creationId xmlns="" xmlns:a16="http://schemas.microsoft.com/office/drawing/2014/main" id="{4D6A7458-EE9B-4F81-B771-932C5DE96A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C12BE5CE-B176-4AFC-9AD5-721E582E5C37}"/>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45440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7ECCA6-AFBC-4FF8-86EF-0440F57D5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F351CDAA-272D-4155-A03B-A5201F2BA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00621FCE-65EB-45E7-B850-B9B38B023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779C582-1251-4EAB-A121-87000B4BF20D}"/>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6" name="Footer Placeholder 5">
            <a:extLst>
              <a:ext uri="{FF2B5EF4-FFF2-40B4-BE49-F238E27FC236}">
                <a16:creationId xmlns="" xmlns:a16="http://schemas.microsoft.com/office/drawing/2014/main" id="{8E1AB72D-D200-47EA-81ED-840604B6808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91EFA5A7-4CA3-4758-BDAE-323C3EBE0D42}"/>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45791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25ACB81-C673-4F76-ACBA-2BD3761BF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F2ACF45-B704-43D1-82AA-50A14AC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4E4D379-03B9-4E69-A7A9-877DB707E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8E630-E1F0-452A-A23F-5084C35D059B}" type="datetimeFigureOut">
              <a:rPr lang="vi-VN" smtClean="0"/>
              <a:t>26/10/2022</a:t>
            </a:fld>
            <a:endParaRPr lang="vi-VN"/>
          </a:p>
        </p:txBody>
      </p:sp>
      <p:sp>
        <p:nvSpPr>
          <p:cNvPr id="5" name="Footer Placeholder 4">
            <a:extLst>
              <a:ext uri="{FF2B5EF4-FFF2-40B4-BE49-F238E27FC236}">
                <a16:creationId xmlns="" xmlns:a16="http://schemas.microsoft.com/office/drawing/2014/main" id="{481F66FC-0500-4B38-AC56-33BE94A1E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14B54713-5BAE-42B7-907F-E62FE2999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CA2F2-646D-4219-AC63-4CAC14D0D72D}" type="slidenum">
              <a:rPr lang="vi-VN" smtClean="0"/>
              <a:t>‹#›</a:t>
            </a:fld>
            <a:endParaRPr lang="vi-VN"/>
          </a:p>
        </p:txBody>
      </p:sp>
    </p:spTree>
    <p:extLst>
      <p:ext uri="{BB962C8B-B14F-4D97-AF65-F5344CB8AC3E}">
        <p14:creationId xmlns:p14="http://schemas.microsoft.com/office/powerpoint/2010/main" val="3842740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F6C2FF4-9B5F-42B8-9925-FFD5258F2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D39C432-1AA5-4F27-B05C-6E972E1E4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04CFC1E-F32F-40B5-AE05-47EAD2423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FF66C3D-0738-4A34-A793-3BA0F8689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3B372A0-7A2C-475A-9483-A52E0621A5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720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F6C2FF4-9B5F-42B8-9925-FFD5258F2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D39C432-1AA5-4F27-B05C-6E972E1E4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04CFC1E-F32F-40B5-AE05-47EAD2423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FF66C3D-0738-4A34-A793-3BA0F8689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3B372A0-7A2C-475A-9483-A52E0621A5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6763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2000468-D689-4A39-A1C1-E091677A26FB}" type="slidenum">
              <a:rPr lang="en-US" smtClean="0">
                <a:solidFill>
                  <a:srgbClr val="B71E42"/>
                </a:solidFill>
              </a:rPr>
              <a:pPr/>
              <a:t>‹#›</a:t>
            </a:fld>
            <a:endParaRPr lang="en-US">
              <a:solidFill>
                <a:srgbClr val="B71E42"/>
              </a:solidFill>
            </a:endParaRP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6554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6FFF0B2-D641-9EB2-35CF-415CDFF95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812B8E4-A5C1-93AB-EFF8-0F9FADE39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310F018-D6CA-6BC0-5F7A-385F00DAC4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0A82C4E-3536-543A-B0FD-C7AC435AA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0876C18-46F4-130D-1D14-84B06EFF72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8209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25ACB81-C673-4F76-ACBA-2BD3761BF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F2ACF45-B704-43D1-82AA-50A14AC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4E4D379-03B9-4E69-A7A9-877DB707E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481F66FC-0500-4B38-AC56-33BE94A1E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14B54713-5BAE-42B7-907F-E62FE2999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101237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Vì sao ngày càng có nhiều người Ấn Độ làm CEO các Tập đoàn đa quốc">
            <a:extLst>
              <a:ext uri="{FF2B5EF4-FFF2-40B4-BE49-F238E27FC236}">
                <a16:creationId xmlns="" xmlns:a16="http://schemas.microsoft.com/office/drawing/2014/main" id="{6CC7CE0E-FFBA-43E6-B957-E4C5A67D12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79" b="1"/>
          <a:stretch/>
        </p:blipFill>
        <p:spPr bwMode="auto">
          <a:xfrm>
            <a:off x="101600" y="99211"/>
            <a:ext cx="11839247" cy="6659578"/>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a:extLst>
              <a:ext uri="{FF2B5EF4-FFF2-40B4-BE49-F238E27FC236}">
                <a16:creationId xmlns="" xmlns:a16="http://schemas.microsoft.com/office/drawing/2014/main" id="{9D7E6B58-32EE-40FF-8A29-FCD17324DACF}"/>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altLang="en-US" sz="2400" b="1" u="sng" dirty="0">
                <a:solidFill>
                  <a:srgbClr val="ED7D31">
                    <a:lumMod val="75000"/>
                  </a:srgbClr>
                </a:solidFill>
                <a:latin typeface="Times New Roman" panose="02020603050405020304" pitchFamily="18" charset="0"/>
                <a:cs typeface="Times New Roman" panose="02020603050405020304" pitchFamily="18" charset="0"/>
              </a:rPr>
              <a:t>BÀI 5. ẤN ĐỘ TỪ THẾ KỈ IV ĐẾN GIỮA THẾ KỈ XIX</a:t>
            </a:r>
            <a:endParaRPr lang="en-US" alt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cxnSp>
        <p:nvCxnSpPr>
          <p:cNvPr id="73" name="Straight Connector 72">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01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2819400" y="1143000"/>
            <a:ext cx="6400800" cy="1905000"/>
          </a:xfrm>
        </p:spPr>
        <p:txBody>
          <a:bodyPr/>
          <a:lstStyle/>
          <a:p>
            <a:pPr eaLnBrk="1" hangingPunct="1"/>
            <a:r>
              <a:rPr lang="en-US" altLang="en-US"/>
              <a:t> </a:t>
            </a:r>
          </a:p>
        </p:txBody>
      </p:sp>
      <p:sp>
        <p:nvSpPr>
          <p:cNvPr id="2066" name="AutoShape 18"/>
          <p:cNvSpPr>
            <a:spLocks noChangeArrowheads="1"/>
          </p:cNvSpPr>
          <p:nvPr/>
        </p:nvSpPr>
        <p:spPr bwMode="auto">
          <a:xfrm>
            <a:off x="10764095" y="3429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67" name="AutoShape 19"/>
          <p:cNvSpPr>
            <a:spLocks noChangeArrowheads="1"/>
          </p:cNvSpPr>
          <p:nvPr/>
        </p:nvSpPr>
        <p:spPr bwMode="auto">
          <a:xfrm>
            <a:off x="5278861" y="62484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0" name="AutoShape 22"/>
          <p:cNvSpPr>
            <a:spLocks noChangeArrowheads="1"/>
          </p:cNvSpPr>
          <p:nvPr/>
        </p:nvSpPr>
        <p:spPr bwMode="auto">
          <a:xfrm>
            <a:off x="3014276" y="6324600"/>
            <a:ext cx="533400" cy="3048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1" name="AutoShape 23"/>
          <p:cNvSpPr>
            <a:spLocks noChangeArrowheads="1"/>
          </p:cNvSpPr>
          <p:nvPr/>
        </p:nvSpPr>
        <p:spPr bwMode="auto">
          <a:xfrm>
            <a:off x="7494815" y="61722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2" name="AutoShape 24"/>
          <p:cNvSpPr>
            <a:spLocks noChangeArrowheads="1"/>
          </p:cNvSpPr>
          <p:nvPr/>
        </p:nvSpPr>
        <p:spPr bwMode="auto">
          <a:xfrm>
            <a:off x="152400" y="53340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4" name="AutoShape 26"/>
          <p:cNvSpPr>
            <a:spLocks noChangeArrowheads="1"/>
          </p:cNvSpPr>
          <p:nvPr/>
        </p:nvSpPr>
        <p:spPr bwMode="auto">
          <a:xfrm>
            <a:off x="4065845" y="5067295"/>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5" name="AutoShape 27"/>
          <p:cNvSpPr>
            <a:spLocks noChangeArrowheads="1"/>
          </p:cNvSpPr>
          <p:nvPr/>
        </p:nvSpPr>
        <p:spPr bwMode="auto">
          <a:xfrm>
            <a:off x="10915650" y="5048244"/>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6" name="AutoShape 28"/>
          <p:cNvSpPr>
            <a:spLocks noChangeArrowheads="1"/>
          </p:cNvSpPr>
          <p:nvPr/>
        </p:nvSpPr>
        <p:spPr bwMode="auto">
          <a:xfrm>
            <a:off x="152400" y="5334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 name="Rectangle 1"/>
          <p:cNvSpPr/>
          <p:nvPr/>
        </p:nvSpPr>
        <p:spPr>
          <a:xfrm>
            <a:off x="1732864" y="1630737"/>
            <a:ext cx="9182786" cy="1569660"/>
          </a:xfrm>
          <a:prstGeom prst="rect">
            <a:avLst/>
          </a:prstGeom>
          <a:noFill/>
        </p:spPr>
        <p:txBody>
          <a:bodyPr wrap="square" lIns="91440" tIns="45720" rIns="91440" bIns="45720">
            <a:spAutoFit/>
          </a:bodyPr>
          <a:lstStyle/>
          <a:p>
            <a:pPr algn="ctr">
              <a:defRPr/>
            </a:pPr>
            <a:r>
              <a:rPr lang="en-US" altLang="en-US" sz="4800" b="1" dirty="0">
                <a:ln w="0"/>
                <a:solidFill>
                  <a:srgbClr val="C00000"/>
                </a:solidFill>
                <a:effectLst>
                  <a:reflection blurRad="6350" stA="53000" endA="300" endPos="35500" dir="5400000" sy="-90000" algn="bl" rotWithShape="0"/>
                </a:effectLst>
                <a:latin typeface="Times New Roman" panose="02020603050405020304" pitchFamily="18" charset="0"/>
              </a:rPr>
              <a:t>ẤN ĐỘ TỪ THẾ KỈ IV ĐẾN GIỮA THẾ KỈ XIX (</a:t>
            </a:r>
            <a:r>
              <a:rPr lang="en-US" altLang="en-US" sz="4800" b="1" dirty="0" err="1">
                <a:ln w="0"/>
                <a:solidFill>
                  <a:srgbClr val="C00000"/>
                </a:solidFill>
                <a:effectLst>
                  <a:reflection blurRad="6350" stA="53000" endA="300" endPos="35500" dir="5400000" sy="-90000" algn="bl" rotWithShape="0"/>
                </a:effectLst>
                <a:latin typeface="Times New Roman" panose="02020603050405020304" pitchFamily="18" charset="0"/>
              </a:rPr>
              <a:t>Tiết</a:t>
            </a:r>
            <a:r>
              <a:rPr lang="en-US" altLang="en-US" sz="4800" b="1" dirty="0">
                <a:ln w="0"/>
                <a:solidFill>
                  <a:srgbClr val="C00000"/>
                </a:solidFill>
                <a:effectLst>
                  <a:reflection blurRad="6350" stA="53000" endA="300" endPos="35500" dir="5400000" sy="-90000" algn="bl" rotWithShape="0"/>
                </a:effectLst>
                <a:latin typeface="Times New Roman" panose="02020603050405020304" pitchFamily="18" charset="0"/>
              </a:rPr>
              <a:t> 1) </a:t>
            </a:r>
          </a:p>
        </p:txBody>
      </p:sp>
      <p:pic>
        <p:nvPicPr>
          <p:cNvPr id="19" name="Picture 19" descr="1018265obiutmb6v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66780" y="5037363"/>
            <a:ext cx="914403" cy="272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descr="1018265obiutmb6v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218963" y="4818288"/>
            <a:ext cx="914403" cy="272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26"/>
          <p:cNvSpPr>
            <a:spLocks noChangeArrowheads="1"/>
          </p:cNvSpPr>
          <p:nvPr/>
        </p:nvSpPr>
        <p:spPr bwMode="auto">
          <a:xfrm>
            <a:off x="6289268" y="5048244"/>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3" name="Rectangle 2">
            <a:extLst>
              <a:ext uri="{FF2B5EF4-FFF2-40B4-BE49-F238E27FC236}">
                <a16:creationId xmlns="" xmlns:a16="http://schemas.microsoft.com/office/drawing/2014/main" id="{83B5ED69-E6F9-7E45-9A68-5683D910BCB1}"/>
              </a:ext>
            </a:extLst>
          </p:cNvPr>
          <p:cNvSpPr/>
          <p:nvPr/>
        </p:nvSpPr>
        <p:spPr>
          <a:xfrm>
            <a:off x="4585002" y="62112"/>
            <a:ext cx="2454518" cy="923330"/>
          </a:xfrm>
          <a:prstGeom prst="rect">
            <a:avLst/>
          </a:prstGeom>
        </p:spPr>
        <p:txBody>
          <a:bodyPr wrap="none">
            <a:spAutoFit/>
          </a:bodyPr>
          <a:lstStyle/>
          <a:p>
            <a:pPr algn="ctr">
              <a:defRPr/>
            </a:pPr>
            <a:r>
              <a:rPr lang="en-US" altLang="en-US" sz="5400" b="1"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latin typeface="Times New Roman" panose="02020603050405020304" pitchFamily="18" charset="0"/>
              </a:rPr>
              <a:t>BÀI 5.  </a:t>
            </a:r>
          </a:p>
        </p:txBody>
      </p:sp>
    </p:spTree>
    <p:extLst>
      <p:ext uri="{BB962C8B-B14F-4D97-AF65-F5344CB8AC3E}">
        <p14:creationId xmlns:p14="http://schemas.microsoft.com/office/powerpoint/2010/main" val="2100301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9" presetClass="entr" presetSubtype="1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4" dur="5000" fill="hold"/>
                                        <p:tgtEl>
                                          <p:spTgt spid="2">
                                            <p:txEl>
                                              <p:pRg st="0" end="0"/>
                                            </p:txEl>
                                          </p:spTgt>
                                        </p:tgtEl>
                                        <p:attrNameLst>
                                          <p:attrName>ppt_h</p:attrName>
                                        </p:attrNameLst>
                                      </p:cBhvr>
                                      <p:tavLst>
                                        <p:tav tm="0">
                                          <p:val>
                                            <p:strVal val="#ppt_h"/>
                                          </p:val>
                                        </p:tav>
                                        <p:tav tm="100000">
                                          <p:val>
                                            <p:strVal val="#ppt_h"/>
                                          </p:val>
                                        </p:tav>
                                      </p:tavLst>
                                    </p:anim>
                                  </p:childTnLst>
                                </p:cTn>
                              </p:par>
                              <p:par>
                                <p:cTn id="15" presetID="35" presetClass="entr" presetSubtype="0" repeatCount="indefinite" fill="hold" nodeType="withEffect">
                                  <p:stCondLst>
                                    <p:cond delay="0"/>
                                  </p:stCondLst>
                                  <p:childTnLst>
                                    <p:set>
                                      <p:cBhvr>
                                        <p:cTn id="16" dur="1" fill="hold">
                                          <p:stCondLst>
                                            <p:cond delay="0"/>
                                          </p:stCondLst>
                                        </p:cTn>
                                        <p:tgtEl>
                                          <p:spTgt spid="2066"/>
                                        </p:tgtEl>
                                        <p:attrNameLst>
                                          <p:attrName>style.visibility</p:attrName>
                                        </p:attrNameLst>
                                      </p:cBhvr>
                                      <p:to>
                                        <p:strVal val="visible"/>
                                      </p:to>
                                    </p:set>
                                    <p:animEffect transition="in" filter="fade">
                                      <p:cBhvr>
                                        <p:cTn id="17" dur="5000"/>
                                        <p:tgtEl>
                                          <p:spTgt spid="2066"/>
                                        </p:tgtEl>
                                      </p:cBhvr>
                                    </p:animEffect>
                                    <p:anim calcmode="lin" valueType="num">
                                      <p:cBhvr>
                                        <p:cTn id="18" dur="5000" fill="hold"/>
                                        <p:tgtEl>
                                          <p:spTgt spid="2066"/>
                                        </p:tgtEl>
                                        <p:attrNameLst>
                                          <p:attrName>style.rotation</p:attrName>
                                        </p:attrNameLst>
                                      </p:cBhvr>
                                      <p:tavLst>
                                        <p:tav tm="0">
                                          <p:val>
                                            <p:fltVal val="720"/>
                                          </p:val>
                                        </p:tav>
                                        <p:tav tm="100000">
                                          <p:val>
                                            <p:fltVal val="0"/>
                                          </p:val>
                                        </p:tav>
                                      </p:tavLst>
                                    </p:anim>
                                    <p:anim calcmode="lin" valueType="num">
                                      <p:cBhvr>
                                        <p:cTn id="19" dur="5000" fill="hold"/>
                                        <p:tgtEl>
                                          <p:spTgt spid="2066"/>
                                        </p:tgtEl>
                                        <p:attrNameLst>
                                          <p:attrName>ppt_h</p:attrName>
                                        </p:attrNameLst>
                                      </p:cBhvr>
                                      <p:tavLst>
                                        <p:tav tm="0">
                                          <p:val>
                                            <p:fltVal val="0"/>
                                          </p:val>
                                        </p:tav>
                                        <p:tav tm="100000">
                                          <p:val>
                                            <p:strVal val="#ppt_h"/>
                                          </p:val>
                                        </p:tav>
                                      </p:tavLst>
                                    </p:anim>
                                    <p:anim calcmode="lin" valueType="num">
                                      <p:cBhvr>
                                        <p:cTn id="20" dur="5000" fill="hold"/>
                                        <p:tgtEl>
                                          <p:spTgt spid="2066"/>
                                        </p:tgtEl>
                                        <p:attrNameLst>
                                          <p:attrName>ppt_w</p:attrName>
                                        </p:attrNameLst>
                                      </p:cBhvr>
                                      <p:tavLst>
                                        <p:tav tm="0">
                                          <p:val>
                                            <p:fltVal val="0"/>
                                          </p:val>
                                        </p:tav>
                                        <p:tav tm="100000">
                                          <p:val>
                                            <p:strVal val="#ppt_w"/>
                                          </p:val>
                                        </p:tav>
                                      </p:tavLst>
                                    </p:anim>
                                  </p:childTnLst>
                                </p:cTn>
                              </p:par>
                              <p:par>
                                <p:cTn id="21" presetID="35" presetClass="entr" presetSubtype="0" repeatCount="indefinite" fill="hold" nodeType="withEffect">
                                  <p:stCondLst>
                                    <p:cond delay="0"/>
                                  </p:stCondLst>
                                  <p:childTnLst>
                                    <p:set>
                                      <p:cBhvr>
                                        <p:cTn id="22" dur="1" fill="hold">
                                          <p:stCondLst>
                                            <p:cond delay="0"/>
                                          </p:stCondLst>
                                        </p:cTn>
                                        <p:tgtEl>
                                          <p:spTgt spid="2067"/>
                                        </p:tgtEl>
                                        <p:attrNameLst>
                                          <p:attrName>style.visibility</p:attrName>
                                        </p:attrNameLst>
                                      </p:cBhvr>
                                      <p:to>
                                        <p:strVal val="visible"/>
                                      </p:to>
                                    </p:set>
                                    <p:animEffect transition="in" filter="fade">
                                      <p:cBhvr>
                                        <p:cTn id="23" dur="5000"/>
                                        <p:tgtEl>
                                          <p:spTgt spid="2067"/>
                                        </p:tgtEl>
                                      </p:cBhvr>
                                    </p:animEffect>
                                    <p:anim calcmode="lin" valueType="num">
                                      <p:cBhvr>
                                        <p:cTn id="24" dur="5000" fill="hold"/>
                                        <p:tgtEl>
                                          <p:spTgt spid="2067"/>
                                        </p:tgtEl>
                                        <p:attrNameLst>
                                          <p:attrName>style.rotation</p:attrName>
                                        </p:attrNameLst>
                                      </p:cBhvr>
                                      <p:tavLst>
                                        <p:tav tm="0">
                                          <p:val>
                                            <p:fltVal val="720"/>
                                          </p:val>
                                        </p:tav>
                                        <p:tav tm="100000">
                                          <p:val>
                                            <p:fltVal val="0"/>
                                          </p:val>
                                        </p:tav>
                                      </p:tavLst>
                                    </p:anim>
                                    <p:anim calcmode="lin" valueType="num">
                                      <p:cBhvr>
                                        <p:cTn id="25" dur="5000" fill="hold"/>
                                        <p:tgtEl>
                                          <p:spTgt spid="2067"/>
                                        </p:tgtEl>
                                        <p:attrNameLst>
                                          <p:attrName>ppt_h</p:attrName>
                                        </p:attrNameLst>
                                      </p:cBhvr>
                                      <p:tavLst>
                                        <p:tav tm="0">
                                          <p:val>
                                            <p:fltVal val="0"/>
                                          </p:val>
                                        </p:tav>
                                        <p:tav tm="100000">
                                          <p:val>
                                            <p:strVal val="#ppt_h"/>
                                          </p:val>
                                        </p:tav>
                                      </p:tavLst>
                                    </p:anim>
                                    <p:anim calcmode="lin" valueType="num">
                                      <p:cBhvr>
                                        <p:cTn id="26" dur="5000" fill="hold"/>
                                        <p:tgtEl>
                                          <p:spTgt spid="2067"/>
                                        </p:tgtEl>
                                        <p:attrNameLst>
                                          <p:attrName>ppt_w</p:attrName>
                                        </p:attrNameLst>
                                      </p:cBhvr>
                                      <p:tavLst>
                                        <p:tav tm="0">
                                          <p:val>
                                            <p:fltVal val="0"/>
                                          </p:val>
                                        </p:tav>
                                        <p:tav tm="100000">
                                          <p:val>
                                            <p:strVal val="#ppt_w"/>
                                          </p:val>
                                        </p:tav>
                                      </p:tavLst>
                                    </p:anim>
                                  </p:childTnLst>
                                </p:cTn>
                              </p:par>
                              <p:par>
                                <p:cTn id="27" presetID="35" presetClass="entr" presetSubtype="0" repeatCount="indefinite" fill="hold" nodeType="withEffect">
                                  <p:stCondLst>
                                    <p:cond delay="0"/>
                                  </p:stCondLst>
                                  <p:childTnLst>
                                    <p:set>
                                      <p:cBhvr>
                                        <p:cTn id="28" dur="1" fill="hold">
                                          <p:stCondLst>
                                            <p:cond delay="0"/>
                                          </p:stCondLst>
                                        </p:cTn>
                                        <p:tgtEl>
                                          <p:spTgt spid="2070"/>
                                        </p:tgtEl>
                                        <p:attrNameLst>
                                          <p:attrName>style.visibility</p:attrName>
                                        </p:attrNameLst>
                                      </p:cBhvr>
                                      <p:to>
                                        <p:strVal val="visible"/>
                                      </p:to>
                                    </p:set>
                                    <p:animEffect transition="in" filter="fade">
                                      <p:cBhvr>
                                        <p:cTn id="29" dur="5000"/>
                                        <p:tgtEl>
                                          <p:spTgt spid="2070"/>
                                        </p:tgtEl>
                                      </p:cBhvr>
                                    </p:animEffect>
                                    <p:anim calcmode="lin" valueType="num">
                                      <p:cBhvr>
                                        <p:cTn id="30" dur="5000" fill="hold"/>
                                        <p:tgtEl>
                                          <p:spTgt spid="2070"/>
                                        </p:tgtEl>
                                        <p:attrNameLst>
                                          <p:attrName>style.rotation</p:attrName>
                                        </p:attrNameLst>
                                      </p:cBhvr>
                                      <p:tavLst>
                                        <p:tav tm="0">
                                          <p:val>
                                            <p:fltVal val="720"/>
                                          </p:val>
                                        </p:tav>
                                        <p:tav tm="100000">
                                          <p:val>
                                            <p:fltVal val="0"/>
                                          </p:val>
                                        </p:tav>
                                      </p:tavLst>
                                    </p:anim>
                                    <p:anim calcmode="lin" valueType="num">
                                      <p:cBhvr>
                                        <p:cTn id="31" dur="5000" fill="hold"/>
                                        <p:tgtEl>
                                          <p:spTgt spid="2070"/>
                                        </p:tgtEl>
                                        <p:attrNameLst>
                                          <p:attrName>ppt_h</p:attrName>
                                        </p:attrNameLst>
                                      </p:cBhvr>
                                      <p:tavLst>
                                        <p:tav tm="0">
                                          <p:val>
                                            <p:fltVal val="0"/>
                                          </p:val>
                                        </p:tav>
                                        <p:tav tm="100000">
                                          <p:val>
                                            <p:strVal val="#ppt_h"/>
                                          </p:val>
                                        </p:tav>
                                      </p:tavLst>
                                    </p:anim>
                                    <p:anim calcmode="lin" valueType="num">
                                      <p:cBhvr>
                                        <p:cTn id="32" dur="5000" fill="hold"/>
                                        <p:tgtEl>
                                          <p:spTgt spid="2070"/>
                                        </p:tgtEl>
                                        <p:attrNameLst>
                                          <p:attrName>ppt_w</p:attrName>
                                        </p:attrNameLst>
                                      </p:cBhvr>
                                      <p:tavLst>
                                        <p:tav tm="0">
                                          <p:val>
                                            <p:fltVal val="0"/>
                                          </p:val>
                                        </p:tav>
                                        <p:tav tm="100000">
                                          <p:val>
                                            <p:strVal val="#ppt_w"/>
                                          </p:val>
                                        </p:tav>
                                      </p:tavLst>
                                    </p:anim>
                                  </p:childTnLst>
                                </p:cTn>
                              </p:par>
                              <p:par>
                                <p:cTn id="33" presetID="35" presetClass="entr" presetSubtype="0" repeatCount="indefinite" fill="hold" nodeType="withEffect">
                                  <p:stCondLst>
                                    <p:cond delay="0"/>
                                  </p:stCondLst>
                                  <p:childTnLst>
                                    <p:set>
                                      <p:cBhvr>
                                        <p:cTn id="34" dur="1" fill="hold">
                                          <p:stCondLst>
                                            <p:cond delay="0"/>
                                          </p:stCondLst>
                                        </p:cTn>
                                        <p:tgtEl>
                                          <p:spTgt spid="2071"/>
                                        </p:tgtEl>
                                        <p:attrNameLst>
                                          <p:attrName>style.visibility</p:attrName>
                                        </p:attrNameLst>
                                      </p:cBhvr>
                                      <p:to>
                                        <p:strVal val="visible"/>
                                      </p:to>
                                    </p:set>
                                    <p:animEffect transition="in" filter="fade">
                                      <p:cBhvr>
                                        <p:cTn id="35" dur="5000"/>
                                        <p:tgtEl>
                                          <p:spTgt spid="2071"/>
                                        </p:tgtEl>
                                      </p:cBhvr>
                                    </p:animEffect>
                                    <p:anim calcmode="lin" valueType="num">
                                      <p:cBhvr>
                                        <p:cTn id="36" dur="5000" fill="hold"/>
                                        <p:tgtEl>
                                          <p:spTgt spid="2071"/>
                                        </p:tgtEl>
                                        <p:attrNameLst>
                                          <p:attrName>style.rotation</p:attrName>
                                        </p:attrNameLst>
                                      </p:cBhvr>
                                      <p:tavLst>
                                        <p:tav tm="0">
                                          <p:val>
                                            <p:fltVal val="720"/>
                                          </p:val>
                                        </p:tav>
                                        <p:tav tm="100000">
                                          <p:val>
                                            <p:fltVal val="0"/>
                                          </p:val>
                                        </p:tav>
                                      </p:tavLst>
                                    </p:anim>
                                    <p:anim calcmode="lin" valueType="num">
                                      <p:cBhvr>
                                        <p:cTn id="37" dur="5000" fill="hold"/>
                                        <p:tgtEl>
                                          <p:spTgt spid="2071"/>
                                        </p:tgtEl>
                                        <p:attrNameLst>
                                          <p:attrName>ppt_h</p:attrName>
                                        </p:attrNameLst>
                                      </p:cBhvr>
                                      <p:tavLst>
                                        <p:tav tm="0">
                                          <p:val>
                                            <p:fltVal val="0"/>
                                          </p:val>
                                        </p:tav>
                                        <p:tav tm="100000">
                                          <p:val>
                                            <p:strVal val="#ppt_h"/>
                                          </p:val>
                                        </p:tav>
                                      </p:tavLst>
                                    </p:anim>
                                    <p:anim calcmode="lin" valueType="num">
                                      <p:cBhvr>
                                        <p:cTn id="38" dur="5000" fill="hold"/>
                                        <p:tgtEl>
                                          <p:spTgt spid="2071"/>
                                        </p:tgtEl>
                                        <p:attrNameLst>
                                          <p:attrName>ppt_w</p:attrName>
                                        </p:attrNameLst>
                                      </p:cBhvr>
                                      <p:tavLst>
                                        <p:tav tm="0">
                                          <p:val>
                                            <p:fltVal val="0"/>
                                          </p:val>
                                        </p:tav>
                                        <p:tav tm="100000">
                                          <p:val>
                                            <p:strVal val="#ppt_w"/>
                                          </p:val>
                                        </p:tav>
                                      </p:tavLst>
                                    </p:anim>
                                  </p:childTnLst>
                                </p:cTn>
                              </p:par>
                              <p:par>
                                <p:cTn id="39" presetID="35" presetClass="entr" presetSubtype="0" repeatCount="indefinite" fill="hold" nodeType="withEffect">
                                  <p:stCondLst>
                                    <p:cond delay="0"/>
                                  </p:stCondLst>
                                  <p:childTnLst>
                                    <p:set>
                                      <p:cBhvr>
                                        <p:cTn id="40" dur="1" fill="hold">
                                          <p:stCondLst>
                                            <p:cond delay="0"/>
                                          </p:stCondLst>
                                        </p:cTn>
                                        <p:tgtEl>
                                          <p:spTgt spid="2072"/>
                                        </p:tgtEl>
                                        <p:attrNameLst>
                                          <p:attrName>style.visibility</p:attrName>
                                        </p:attrNameLst>
                                      </p:cBhvr>
                                      <p:to>
                                        <p:strVal val="visible"/>
                                      </p:to>
                                    </p:set>
                                    <p:animEffect transition="in" filter="fade">
                                      <p:cBhvr>
                                        <p:cTn id="41" dur="5000"/>
                                        <p:tgtEl>
                                          <p:spTgt spid="2072"/>
                                        </p:tgtEl>
                                      </p:cBhvr>
                                    </p:animEffect>
                                    <p:anim calcmode="lin" valueType="num">
                                      <p:cBhvr>
                                        <p:cTn id="42" dur="5000" fill="hold"/>
                                        <p:tgtEl>
                                          <p:spTgt spid="2072"/>
                                        </p:tgtEl>
                                        <p:attrNameLst>
                                          <p:attrName>style.rotation</p:attrName>
                                        </p:attrNameLst>
                                      </p:cBhvr>
                                      <p:tavLst>
                                        <p:tav tm="0">
                                          <p:val>
                                            <p:fltVal val="720"/>
                                          </p:val>
                                        </p:tav>
                                        <p:tav tm="100000">
                                          <p:val>
                                            <p:fltVal val="0"/>
                                          </p:val>
                                        </p:tav>
                                      </p:tavLst>
                                    </p:anim>
                                    <p:anim calcmode="lin" valueType="num">
                                      <p:cBhvr>
                                        <p:cTn id="43" dur="5000" fill="hold"/>
                                        <p:tgtEl>
                                          <p:spTgt spid="2072"/>
                                        </p:tgtEl>
                                        <p:attrNameLst>
                                          <p:attrName>ppt_h</p:attrName>
                                        </p:attrNameLst>
                                      </p:cBhvr>
                                      <p:tavLst>
                                        <p:tav tm="0">
                                          <p:val>
                                            <p:fltVal val="0"/>
                                          </p:val>
                                        </p:tav>
                                        <p:tav tm="100000">
                                          <p:val>
                                            <p:strVal val="#ppt_h"/>
                                          </p:val>
                                        </p:tav>
                                      </p:tavLst>
                                    </p:anim>
                                    <p:anim calcmode="lin" valueType="num">
                                      <p:cBhvr>
                                        <p:cTn id="44" dur="5000" fill="hold"/>
                                        <p:tgtEl>
                                          <p:spTgt spid="2072"/>
                                        </p:tgtEl>
                                        <p:attrNameLst>
                                          <p:attrName>ppt_w</p:attrName>
                                        </p:attrNameLst>
                                      </p:cBhvr>
                                      <p:tavLst>
                                        <p:tav tm="0">
                                          <p:val>
                                            <p:fltVal val="0"/>
                                          </p:val>
                                        </p:tav>
                                        <p:tav tm="100000">
                                          <p:val>
                                            <p:strVal val="#ppt_w"/>
                                          </p:val>
                                        </p:tav>
                                      </p:tavLst>
                                    </p:anim>
                                  </p:childTnLst>
                                </p:cTn>
                              </p:par>
                              <p:par>
                                <p:cTn id="45" presetID="35" presetClass="entr" presetSubtype="0" repeatCount="indefinite" fill="hold" nodeType="withEffect">
                                  <p:stCondLst>
                                    <p:cond delay="0"/>
                                  </p:stCondLst>
                                  <p:childTnLst>
                                    <p:set>
                                      <p:cBhvr>
                                        <p:cTn id="46" dur="1" fill="hold">
                                          <p:stCondLst>
                                            <p:cond delay="0"/>
                                          </p:stCondLst>
                                        </p:cTn>
                                        <p:tgtEl>
                                          <p:spTgt spid="2074"/>
                                        </p:tgtEl>
                                        <p:attrNameLst>
                                          <p:attrName>style.visibility</p:attrName>
                                        </p:attrNameLst>
                                      </p:cBhvr>
                                      <p:to>
                                        <p:strVal val="visible"/>
                                      </p:to>
                                    </p:set>
                                    <p:animEffect transition="in" filter="fade">
                                      <p:cBhvr>
                                        <p:cTn id="47" dur="5000"/>
                                        <p:tgtEl>
                                          <p:spTgt spid="2074"/>
                                        </p:tgtEl>
                                      </p:cBhvr>
                                    </p:animEffect>
                                    <p:anim calcmode="lin" valueType="num">
                                      <p:cBhvr>
                                        <p:cTn id="48" dur="5000" fill="hold"/>
                                        <p:tgtEl>
                                          <p:spTgt spid="2074"/>
                                        </p:tgtEl>
                                        <p:attrNameLst>
                                          <p:attrName>style.rotation</p:attrName>
                                        </p:attrNameLst>
                                      </p:cBhvr>
                                      <p:tavLst>
                                        <p:tav tm="0">
                                          <p:val>
                                            <p:fltVal val="720"/>
                                          </p:val>
                                        </p:tav>
                                        <p:tav tm="100000">
                                          <p:val>
                                            <p:fltVal val="0"/>
                                          </p:val>
                                        </p:tav>
                                      </p:tavLst>
                                    </p:anim>
                                    <p:anim calcmode="lin" valueType="num">
                                      <p:cBhvr>
                                        <p:cTn id="49" dur="5000" fill="hold"/>
                                        <p:tgtEl>
                                          <p:spTgt spid="2074"/>
                                        </p:tgtEl>
                                        <p:attrNameLst>
                                          <p:attrName>ppt_h</p:attrName>
                                        </p:attrNameLst>
                                      </p:cBhvr>
                                      <p:tavLst>
                                        <p:tav tm="0">
                                          <p:val>
                                            <p:fltVal val="0"/>
                                          </p:val>
                                        </p:tav>
                                        <p:tav tm="100000">
                                          <p:val>
                                            <p:strVal val="#ppt_h"/>
                                          </p:val>
                                        </p:tav>
                                      </p:tavLst>
                                    </p:anim>
                                    <p:anim calcmode="lin" valueType="num">
                                      <p:cBhvr>
                                        <p:cTn id="50" dur="5000" fill="hold"/>
                                        <p:tgtEl>
                                          <p:spTgt spid="2074"/>
                                        </p:tgtEl>
                                        <p:attrNameLst>
                                          <p:attrName>ppt_w</p:attrName>
                                        </p:attrNameLst>
                                      </p:cBhvr>
                                      <p:tavLst>
                                        <p:tav tm="0">
                                          <p:val>
                                            <p:fltVal val="0"/>
                                          </p:val>
                                        </p:tav>
                                        <p:tav tm="100000">
                                          <p:val>
                                            <p:strVal val="#ppt_w"/>
                                          </p:val>
                                        </p:tav>
                                      </p:tavLst>
                                    </p:anim>
                                  </p:childTnLst>
                                </p:cTn>
                              </p:par>
                              <p:par>
                                <p:cTn id="51" presetID="35" presetClass="entr" presetSubtype="0" repeatCount="indefinite" fill="hold" nodeType="withEffect">
                                  <p:stCondLst>
                                    <p:cond delay="0"/>
                                  </p:stCondLst>
                                  <p:childTnLst>
                                    <p:set>
                                      <p:cBhvr>
                                        <p:cTn id="52" dur="1" fill="hold">
                                          <p:stCondLst>
                                            <p:cond delay="0"/>
                                          </p:stCondLst>
                                        </p:cTn>
                                        <p:tgtEl>
                                          <p:spTgt spid="2075"/>
                                        </p:tgtEl>
                                        <p:attrNameLst>
                                          <p:attrName>style.visibility</p:attrName>
                                        </p:attrNameLst>
                                      </p:cBhvr>
                                      <p:to>
                                        <p:strVal val="visible"/>
                                      </p:to>
                                    </p:set>
                                    <p:animEffect transition="in" filter="fade">
                                      <p:cBhvr>
                                        <p:cTn id="53" dur="5000"/>
                                        <p:tgtEl>
                                          <p:spTgt spid="2075"/>
                                        </p:tgtEl>
                                      </p:cBhvr>
                                    </p:animEffect>
                                    <p:anim calcmode="lin" valueType="num">
                                      <p:cBhvr>
                                        <p:cTn id="54" dur="5000" fill="hold"/>
                                        <p:tgtEl>
                                          <p:spTgt spid="2075"/>
                                        </p:tgtEl>
                                        <p:attrNameLst>
                                          <p:attrName>style.rotation</p:attrName>
                                        </p:attrNameLst>
                                      </p:cBhvr>
                                      <p:tavLst>
                                        <p:tav tm="0">
                                          <p:val>
                                            <p:fltVal val="720"/>
                                          </p:val>
                                        </p:tav>
                                        <p:tav tm="100000">
                                          <p:val>
                                            <p:fltVal val="0"/>
                                          </p:val>
                                        </p:tav>
                                      </p:tavLst>
                                    </p:anim>
                                    <p:anim calcmode="lin" valueType="num">
                                      <p:cBhvr>
                                        <p:cTn id="55" dur="5000" fill="hold"/>
                                        <p:tgtEl>
                                          <p:spTgt spid="2075"/>
                                        </p:tgtEl>
                                        <p:attrNameLst>
                                          <p:attrName>ppt_h</p:attrName>
                                        </p:attrNameLst>
                                      </p:cBhvr>
                                      <p:tavLst>
                                        <p:tav tm="0">
                                          <p:val>
                                            <p:fltVal val="0"/>
                                          </p:val>
                                        </p:tav>
                                        <p:tav tm="100000">
                                          <p:val>
                                            <p:strVal val="#ppt_h"/>
                                          </p:val>
                                        </p:tav>
                                      </p:tavLst>
                                    </p:anim>
                                    <p:anim calcmode="lin" valueType="num">
                                      <p:cBhvr>
                                        <p:cTn id="56" dur="5000" fill="hold"/>
                                        <p:tgtEl>
                                          <p:spTgt spid="2075"/>
                                        </p:tgtEl>
                                        <p:attrNameLst>
                                          <p:attrName>ppt_w</p:attrName>
                                        </p:attrNameLst>
                                      </p:cBhvr>
                                      <p:tavLst>
                                        <p:tav tm="0">
                                          <p:val>
                                            <p:fltVal val="0"/>
                                          </p:val>
                                        </p:tav>
                                        <p:tav tm="100000">
                                          <p:val>
                                            <p:strVal val="#ppt_w"/>
                                          </p:val>
                                        </p:tav>
                                      </p:tavLst>
                                    </p:anim>
                                  </p:childTnLst>
                                </p:cTn>
                              </p:par>
                              <p:par>
                                <p:cTn id="57" presetID="35" presetClass="entr" presetSubtype="0" repeatCount="indefinite" fill="hold" nodeType="withEffect">
                                  <p:stCondLst>
                                    <p:cond delay="0"/>
                                  </p:stCondLst>
                                  <p:childTnLst>
                                    <p:set>
                                      <p:cBhvr>
                                        <p:cTn id="58" dur="1" fill="hold">
                                          <p:stCondLst>
                                            <p:cond delay="0"/>
                                          </p:stCondLst>
                                        </p:cTn>
                                        <p:tgtEl>
                                          <p:spTgt spid="2076"/>
                                        </p:tgtEl>
                                        <p:attrNameLst>
                                          <p:attrName>style.visibility</p:attrName>
                                        </p:attrNameLst>
                                      </p:cBhvr>
                                      <p:to>
                                        <p:strVal val="visible"/>
                                      </p:to>
                                    </p:set>
                                    <p:animEffect transition="in" filter="fade">
                                      <p:cBhvr>
                                        <p:cTn id="59" dur="5000"/>
                                        <p:tgtEl>
                                          <p:spTgt spid="2076"/>
                                        </p:tgtEl>
                                      </p:cBhvr>
                                    </p:animEffect>
                                    <p:anim calcmode="lin" valueType="num">
                                      <p:cBhvr>
                                        <p:cTn id="60" dur="5000" fill="hold"/>
                                        <p:tgtEl>
                                          <p:spTgt spid="2076"/>
                                        </p:tgtEl>
                                        <p:attrNameLst>
                                          <p:attrName>style.rotation</p:attrName>
                                        </p:attrNameLst>
                                      </p:cBhvr>
                                      <p:tavLst>
                                        <p:tav tm="0">
                                          <p:val>
                                            <p:fltVal val="720"/>
                                          </p:val>
                                        </p:tav>
                                        <p:tav tm="100000">
                                          <p:val>
                                            <p:fltVal val="0"/>
                                          </p:val>
                                        </p:tav>
                                      </p:tavLst>
                                    </p:anim>
                                    <p:anim calcmode="lin" valueType="num">
                                      <p:cBhvr>
                                        <p:cTn id="61" dur="5000" fill="hold"/>
                                        <p:tgtEl>
                                          <p:spTgt spid="2076"/>
                                        </p:tgtEl>
                                        <p:attrNameLst>
                                          <p:attrName>ppt_h</p:attrName>
                                        </p:attrNameLst>
                                      </p:cBhvr>
                                      <p:tavLst>
                                        <p:tav tm="0">
                                          <p:val>
                                            <p:fltVal val="0"/>
                                          </p:val>
                                        </p:tav>
                                        <p:tav tm="100000">
                                          <p:val>
                                            <p:strVal val="#ppt_h"/>
                                          </p:val>
                                        </p:tav>
                                      </p:tavLst>
                                    </p:anim>
                                    <p:anim calcmode="lin" valueType="num">
                                      <p:cBhvr>
                                        <p:cTn id="62" dur="5000" fill="hold"/>
                                        <p:tgtEl>
                                          <p:spTgt spid="2076"/>
                                        </p:tgtEl>
                                        <p:attrNameLst>
                                          <p:attrName>ppt_w</p:attrName>
                                        </p:attrNameLst>
                                      </p:cBhvr>
                                      <p:tavLst>
                                        <p:tav tm="0">
                                          <p:val>
                                            <p:fltVal val="0"/>
                                          </p:val>
                                        </p:tav>
                                        <p:tav tm="100000">
                                          <p:val>
                                            <p:strVal val="#ppt_w"/>
                                          </p:val>
                                        </p:tav>
                                      </p:tavLst>
                                    </p:anim>
                                  </p:childTnLst>
                                </p:cTn>
                              </p:par>
                              <p:par>
                                <p:cTn id="63" presetID="35" presetClass="entr" presetSubtype="0" repeatCount="indefinite"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0"/>
                                        <p:tgtEl>
                                          <p:spTgt spid="20"/>
                                        </p:tgtEl>
                                      </p:cBhvr>
                                    </p:animEffect>
                                    <p:anim calcmode="lin" valueType="num">
                                      <p:cBhvr>
                                        <p:cTn id="66" dur="5000" fill="hold"/>
                                        <p:tgtEl>
                                          <p:spTgt spid="20"/>
                                        </p:tgtEl>
                                        <p:attrNameLst>
                                          <p:attrName>style.rotation</p:attrName>
                                        </p:attrNameLst>
                                      </p:cBhvr>
                                      <p:tavLst>
                                        <p:tav tm="0">
                                          <p:val>
                                            <p:fltVal val="720"/>
                                          </p:val>
                                        </p:tav>
                                        <p:tav tm="100000">
                                          <p:val>
                                            <p:fltVal val="0"/>
                                          </p:val>
                                        </p:tav>
                                      </p:tavLst>
                                    </p:anim>
                                    <p:anim calcmode="lin" valueType="num">
                                      <p:cBhvr>
                                        <p:cTn id="67" dur="5000" fill="hold"/>
                                        <p:tgtEl>
                                          <p:spTgt spid="20"/>
                                        </p:tgtEl>
                                        <p:attrNameLst>
                                          <p:attrName>ppt_h</p:attrName>
                                        </p:attrNameLst>
                                      </p:cBhvr>
                                      <p:tavLst>
                                        <p:tav tm="0">
                                          <p:val>
                                            <p:fltVal val="0"/>
                                          </p:val>
                                        </p:tav>
                                        <p:tav tm="100000">
                                          <p:val>
                                            <p:strVal val="#ppt_h"/>
                                          </p:val>
                                        </p:tav>
                                      </p:tavLst>
                                    </p:anim>
                                    <p:anim calcmode="lin" valueType="num">
                                      <p:cBhvr>
                                        <p:cTn id="68" dur="5000" fill="hold"/>
                                        <p:tgtEl>
                                          <p:spTgt spid="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20BDC94-92E5-44A6-B93A-3F61B054A393}"/>
              </a:ext>
            </a:extLst>
          </p:cNvPr>
          <p:cNvSpPr>
            <a:spLocks noChangeArrowheads="1"/>
          </p:cNvSpPr>
          <p:nvPr/>
        </p:nvSpPr>
        <p:spPr bwMode="auto">
          <a:xfrm>
            <a:off x="1410336" y="401284"/>
            <a:ext cx="101244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3200" b="1" dirty="0">
                <a:solidFill>
                  <a:srgbClr val="FF0000"/>
                </a:solidFill>
                <a:latin typeface="Times New Roman" panose="02020603050405020304" pitchFamily="18" charset="0"/>
                <a:cs typeface="Times New Roman" panose="02020603050405020304" pitchFamily="18" charset="0"/>
              </a:rPr>
              <a:t>Bài 5. ẤN ĐỘ TỪ THẾ KỈ IV ĐẾN GIỮA THẾ KỈ XIX</a:t>
            </a:r>
          </a:p>
        </p:txBody>
      </p:sp>
      <p:sp>
        <p:nvSpPr>
          <p:cNvPr id="7" name="Rectangle 6">
            <a:extLst>
              <a:ext uri="{FF2B5EF4-FFF2-40B4-BE49-F238E27FC236}">
                <a16:creationId xmlns="" xmlns:a16="http://schemas.microsoft.com/office/drawing/2014/main" id="{DB319768-7863-4A0A-AB11-3106C71E3D16}"/>
              </a:ext>
            </a:extLst>
          </p:cNvPr>
          <p:cNvSpPr>
            <a:spLocks noChangeArrowheads="1"/>
          </p:cNvSpPr>
          <p:nvPr/>
        </p:nvSpPr>
        <p:spPr bwMode="auto">
          <a:xfrm>
            <a:off x="228600" y="986059"/>
            <a:ext cx="824835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3000" b="1" u="sng">
                <a:solidFill>
                  <a:prstClr val="white"/>
                </a:solidFill>
                <a:latin typeface="Times New Roman" panose="02020603050405020304" pitchFamily="18" charset="0"/>
                <a:cs typeface="Times New Roman" panose="02020603050405020304" pitchFamily="18" charset="0"/>
              </a:rPr>
              <a:t>1. Ấn Độ thời phong kiến</a:t>
            </a:r>
            <a:endParaRPr lang="en-US" altLang="en-US" sz="3000" b="1" u="sng">
              <a:solidFill>
                <a:prstClr val="white"/>
              </a:solidFill>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 xmlns:a16="http://schemas.microsoft.com/office/drawing/2014/main" id="{238AB602-D28A-796D-4A3E-0891183ACF33}"/>
              </a:ext>
            </a:extLst>
          </p:cNvPr>
          <p:cNvSpPr/>
          <p:nvPr/>
        </p:nvSpPr>
        <p:spPr>
          <a:xfrm>
            <a:off x="409574" y="1540058"/>
            <a:ext cx="3905251" cy="13232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prstClr val="white"/>
                </a:solidFill>
                <a:latin typeface="Times New Roman" panose="02020603050405020304" pitchFamily="18" charset="0"/>
                <a:cs typeface="Times New Roman" panose="02020603050405020304" pitchFamily="18" charset="0"/>
              </a:rPr>
              <a:t>Học</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xong</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bài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này</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em</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sẽ</a:t>
            </a:r>
            <a:r>
              <a:rPr lang="en-US" sz="2400" b="1" dirty="0">
                <a:solidFill>
                  <a:prstClr val="white"/>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 xmlns:a16="http://schemas.microsoft.com/office/drawing/2014/main" id="{42CA793E-B4DE-68F9-D142-5F920A459113}"/>
              </a:ext>
            </a:extLst>
          </p:cNvPr>
          <p:cNvSpPr/>
          <p:nvPr/>
        </p:nvSpPr>
        <p:spPr>
          <a:xfrm>
            <a:off x="3581400" y="3009900"/>
            <a:ext cx="7696200" cy="31813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dirty="0" err="1">
                <a:solidFill>
                  <a:prstClr val="black"/>
                </a:solidFill>
                <a:latin typeface="Times New Roman" panose="02020603050405020304" pitchFamily="18" charset="0"/>
                <a:cs typeface="Times New Roman" panose="02020603050405020304" pitchFamily="18" charset="0"/>
              </a:rPr>
              <a:t>Nêu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nét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Ấn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a:t>
            </a:r>
          </a:p>
          <a:p>
            <a:pPr marL="342900" indent="-342900" algn="just">
              <a:buFontTx/>
              <a:buChar char="-"/>
            </a:pPr>
            <a:r>
              <a:rPr lang="en-US" sz="2400" dirty="0" err="1">
                <a:solidFill>
                  <a:prstClr val="black"/>
                </a:solidFill>
                <a:latin typeface="Times New Roman" panose="02020603050405020304" pitchFamily="18" charset="0"/>
                <a:cs typeface="Times New Roman" panose="02020603050405020304" pitchFamily="18" charset="0"/>
              </a:rPr>
              <a:t>Trình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Ấn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dưới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Gúp</a:t>
            </a:r>
            <a:r>
              <a:rPr lang="en-US" sz="2400" dirty="0">
                <a:solidFill>
                  <a:prstClr val="black"/>
                </a:solidFill>
                <a:latin typeface="Times New Roman" panose="02020603050405020304" pitchFamily="18" charset="0"/>
                <a:cs typeface="Times New Roman" panose="02020603050405020304" pitchFamily="18" charset="0"/>
              </a:rPr>
              <a:t>-ta, </a:t>
            </a:r>
            <a:r>
              <a:rPr lang="en-US" sz="2400" dirty="0" err="1">
                <a:solidFill>
                  <a:prstClr val="black"/>
                </a:solidFill>
                <a:latin typeface="Times New Roman" panose="02020603050405020304" pitchFamily="18" charset="0"/>
                <a:cs typeface="Times New Roman" panose="02020603050405020304" pitchFamily="18" charset="0"/>
              </a:rPr>
              <a:t>Đê</a:t>
            </a:r>
            <a:r>
              <a:rPr lang="en-US" sz="2400" dirty="0">
                <a:solidFill>
                  <a:prstClr val="black"/>
                </a:solidFill>
                <a:latin typeface="Times New Roman" panose="02020603050405020304" pitchFamily="18" charset="0"/>
                <a:cs typeface="Times New Roman" panose="02020603050405020304" pitchFamily="18" charset="0"/>
              </a:rPr>
              <a:t>-li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Mô-gôn</a:t>
            </a:r>
            <a:r>
              <a:rPr lang="en-US" sz="2400" dirty="0">
                <a:solidFill>
                  <a:prstClr val="black"/>
                </a:solidFill>
                <a:latin typeface="Times New Roman" panose="02020603050405020304" pitchFamily="18" charset="0"/>
                <a:cs typeface="Times New Roman" panose="02020603050405020304" pitchFamily="18" charset="0"/>
              </a:rPr>
              <a:t>.</a:t>
            </a:r>
          </a:p>
          <a:p>
            <a:pPr marL="342900" indent="-342900" algn="just">
              <a:buFontTx/>
              <a:buChar char="-"/>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thiệu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xét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hóa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Ấn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kỉ</a:t>
            </a:r>
            <a:r>
              <a:rPr lang="en-US" sz="2400" dirty="0">
                <a:solidFill>
                  <a:prstClr val="black"/>
                </a:solidFill>
                <a:latin typeface="Times New Roman" panose="02020603050405020304" pitchFamily="18" charset="0"/>
                <a:cs typeface="Times New Roman" panose="02020603050405020304" pitchFamily="18" charset="0"/>
              </a:rPr>
              <a:t> IV </a:t>
            </a:r>
            <a:r>
              <a:rPr lang="en-US" sz="2400" dirty="0" err="1">
                <a:solidFill>
                  <a:prstClr val="black"/>
                </a:solidFill>
                <a:latin typeface="Times New Roman" panose="02020603050405020304" pitchFamily="18" charset="0"/>
                <a:cs typeface="Times New Roman" panose="02020603050405020304" pitchFamily="18" charset="0"/>
              </a:rPr>
              <a:t>đến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giữa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kỉ</a:t>
            </a:r>
            <a:r>
              <a:rPr lang="en-US" sz="2400" dirty="0">
                <a:solidFill>
                  <a:prstClr val="black"/>
                </a:solidFill>
                <a:latin typeface="Times New Roman" panose="02020603050405020304" pitchFamily="18" charset="0"/>
                <a:cs typeface="Times New Roman" panose="02020603050405020304" pitchFamily="18" charset="0"/>
              </a:rPr>
              <a:t> XIX.</a:t>
            </a:r>
          </a:p>
        </p:txBody>
      </p:sp>
    </p:spTree>
    <p:extLst>
      <p:ext uri="{BB962C8B-B14F-4D97-AF65-F5344CB8AC3E}">
        <p14:creationId xmlns:p14="http://schemas.microsoft.com/office/powerpoint/2010/main" val="248825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FFD715A-AC0A-4D16-B1F5-C2D0DB132D32}"/>
              </a:ext>
            </a:extLst>
          </p:cNvPr>
          <p:cNvSpPr txBox="1"/>
          <p:nvPr/>
        </p:nvSpPr>
        <p:spPr>
          <a:xfrm>
            <a:off x="132061" y="4784426"/>
            <a:ext cx="11927878" cy="492443"/>
          </a:xfrm>
          <a:prstGeom prst="rect">
            <a:avLst/>
          </a:prstGeom>
          <a:noFill/>
        </p:spPr>
        <p:txBody>
          <a:bodyPr wrap="square" rtlCol="0">
            <a:spAutoFit/>
          </a:bodyPr>
          <a:lstStyle/>
          <a:p>
            <a:r>
              <a:rPr lang="vi-VN" sz="2600" b="1" dirty="0">
                <a:solidFill>
                  <a:srgbClr val="002060"/>
                </a:solidFill>
                <a:latin typeface="+mj-lt"/>
              </a:rPr>
              <a:t>Em đã từng biết về công trình kiến trúc này chưa</a:t>
            </a:r>
            <a:r>
              <a:rPr lang="vi-VN" sz="2600" b="1">
                <a:solidFill>
                  <a:srgbClr val="002060"/>
                </a:solidFill>
                <a:latin typeface="+mj-lt"/>
              </a:rPr>
              <a:t>? </a:t>
            </a:r>
            <a:endParaRPr lang="vi-VN" sz="2600" b="1" dirty="0">
              <a:solidFill>
                <a:srgbClr val="002060"/>
              </a:solidFill>
              <a:latin typeface="+mj-lt"/>
            </a:endParaRPr>
          </a:p>
        </p:txBody>
      </p:sp>
      <p:pic>
        <p:nvPicPr>
          <p:cNvPr id="1030" name="Picture 6" descr="Mộ Đại đế Akbar tại Lăng Sikandra | Expedia">
            <a:extLst>
              <a:ext uri="{FF2B5EF4-FFF2-40B4-BE49-F238E27FC236}">
                <a16:creationId xmlns="" xmlns:a16="http://schemas.microsoft.com/office/drawing/2014/main" id="{E8B99D73-2902-44CA-BF67-ABFF5EA2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89" y="171450"/>
            <a:ext cx="7987179" cy="45870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CBBF90E5-B376-4A21-92F9-5DD42F57A4D4}"/>
              </a:ext>
            </a:extLst>
          </p:cNvPr>
          <p:cNvSpPr txBox="1"/>
          <p:nvPr/>
        </p:nvSpPr>
        <p:spPr>
          <a:xfrm>
            <a:off x="0" y="5396038"/>
            <a:ext cx="12192000" cy="1323439"/>
          </a:xfrm>
          <a:prstGeom prst="rect">
            <a:avLst/>
          </a:prstGeom>
          <a:noFill/>
          <a:ln>
            <a:solidFill>
              <a:schemeClr val="accent1"/>
            </a:solidFill>
          </a:ln>
        </p:spPr>
        <p:txBody>
          <a:bodyPr wrap="square">
            <a:spAutoFit/>
          </a:bodyPr>
          <a:lstStyle/>
          <a:p>
            <a:r>
              <a:rPr lang="vi-VN" sz="2600" b="1" dirty="0">
                <a:solidFill>
                  <a:srgbClr val="FF0000"/>
                </a:solidFill>
                <a:latin typeface="Times New Roman" panose="02020603050405020304" pitchFamily="18" charset="0"/>
              </a:rPr>
              <a:t>Đây là lăng Hoàng đế A-cơ-ba được xây dựng năm 1569, gắn với đất nước Ấn Độ. A-cơ-ba là hoàng đế kiệt xuất, đã đưa Ấn Độ phát triển lên đến đỉnh cao trong thời phong kiến</a:t>
            </a:r>
            <a:r>
              <a:rPr lang="vi-VN" sz="2800" b="1" dirty="0">
                <a:solidFill>
                  <a:srgbClr val="FF0000"/>
                </a:solidFill>
                <a:latin typeface="Times New Roman" panose="02020603050405020304" pitchFamily="18" charset="0"/>
              </a:rPr>
              <a:t>. </a:t>
            </a:r>
          </a:p>
        </p:txBody>
      </p:sp>
      <p:pic>
        <p:nvPicPr>
          <p:cNvPr id="6" name="Picture 5">
            <a:extLst>
              <a:ext uri="{FF2B5EF4-FFF2-40B4-BE49-F238E27FC236}">
                <a16:creationId xmlns="" xmlns:a16="http://schemas.microsoft.com/office/drawing/2014/main" id="{620CE003-F783-4CAC-9D7F-19E8EA3AD390}"/>
              </a:ext>
            </a:extLst>
          </p:cNvPr>
          <p:cNvPicPr>
            <a:picLocks noChangeAspect="1"/>
          </p:cNvPicPr>
          <p:nvPr/>
        </p:nvPicPr>
        <p:blipFill rotWithShape="1">
          <a:blip r:embed="rId3"/>
          <a:srcRect l="65302" t="48275" r="22284" b="16558"/>
          <a:stretch/>
        </p:blipFill>
        <p:spPr>
          <a:xfrm>
            <a:off x="8671035" y="128592"/>
            <a:ext cx="2995448" cy="4758550"/>
          </a:xfrm>
          <a:prstGeom prst="rect">
            <a:avLst/>
          </a:prstGeom>
        </p:spPr>
      </p:pic>
    </p:spTree>
    <p:extLst>
      <p:ext uri="{BB962C8B-B14F-4D97-AF65-F5344CB8AC3E}">
        <p14:creationId xmlns:p14="http://schemas.microsoft.com/office/powerpoint/2010/main" val="394648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371489"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a:t>
            </a:r>
            <a:r>
              <a:rPr lang="vi-VN" sz="2400" b="1" dirty="0" err="1">
                <a:latin typeface="Times New Roman" panose="02020603050405020304" pitchFamily="18" charset="0"/>
              </a:rPr>
              <a:t>kiến</a:t>
            </a:r>
            <a:r>
              <a:rPr lang="vi-VN" sz="2400" b="1" dirty="0">
                <a:latin typeface="Times New Roman" panose="02020603050405020304" pitchFamily="18" charset="0"/>
              </a:rPr>
              <a:t>.</a:t>
            </a:r>
            <a:endParaRPr lang="pt-BR" sz="2400" b="1" dirty="0">
              <a:latin typeface="Times New Roman" panose="02020603050405020304" pitchFamily="18" charset="0"/>
            </a:endParaRPr>
          </a:p>
        </p:txBody>
      </p:sp>
      <p:sp>
        <p:nvSpPr>
          <p:cNvPr id="6" name="Thought Bubble: Cloud 5">
            <a:extLst>
              <a:ext uri="{FF2B5EF4-FFF2-40B4-BE49-F238E27FC236}">
                <a16:creationId xmlns="" xmlns:a16="http://schemas.microsoft.com/office/drawing/2014/main" id="{B6EB1961-3E8B-4D4E-B6FF-743CA58A6DE9}"/>
              </a:ext>
            </a:extLst>
          </p:cNvPr>
          <p:cNvSpPr/>
          <p:nvPr/>
        </p:nvSpPr>
        <p:spPr>
          <a:xfrm>
            <a:off x="7869610" y="1102400"/>
            <a:ext cx="3538847" cy="2855256"/>
          </a:xfrm>
          <a:prstGeom prst="cloudCallout">
            <a:avLst>
              <a:gd name="adj1" fmla="val 43672"/>
              <a:gd name="adj2" fmla="val 369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solidFill>
                  <a:schemeClr val="tx1"/>
                </a:solidFill>
                <a:effectLst/>
                <a:latin typeface="Times New Roman" panose="02020603050405020304" pitchFamily="18" charset="0"/>
                <a:ea typeface="Calibri" panose="020F0502020204030204" pitchFamily="34" charset="0"/>
              </a:rPr>
              <a:t>Nêu những nét chính về điều kiện tự nhiên (vị trí địa lí, địa hình, khí hậu) của Ấn Độ?</a:t>
            </a:r>
            <a:endParaRPr lang="vi-VN" sz="2400" b="1" i="1" dirty="0">
              <a:solidFill>
                <a:schemeClr val="tx1"/>
              </a:solidFill>
              <a:effectLst/>
              <a:latin typeface="Times New Roman" panose="02020603050405020304" pitchFamily="18" charset="0"/>
              <a:ea typeface="Times New Roman" panose="02020603050405020304" pitchFamily="18" charset="0"/>
            </a:endParaRPr>
          </a:p>
        </p:txBody>
      </p:sp>
      <p:pic>
        <p:nvPicPr>
          <p:cNvPr id="2050" name="Picture 2" descr="Bài 8. Khái quát lịch sử Ấn Độ thời phong kiến SGK Lịch sử và Địa lí 7 Cánh  Diều | SGK Lịch sử và Địa lí lớp 7 - Cánh Diều">
            <a:extLst>
              <a:ext uri="{FF2B5EF4-FFF2-40B4-BE49-F238E27FC236}">
                <a16:creationId xmlns="" xmlns:a16="http://schemas.microsoft.com/office/drawing/2014/main" id="{D58ECB47-89A4-4367-B82E-7DEA672A7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88" y="804577"/>
            <a:ext cx="6697683" cy="590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exit" presetSubtype="0" accel="100000" fill="hold" grpId="1" nodeType="clickEffect">
                                  <p:stCondLst>
                                    <p:cond delay="0"/>
                                  </p:stCondLst>
                                  <p:childTnLst>
                                    <p:anim calcmode="lin" valueType="num">
                                      <p:cBhvr>
                                        <p:cTn id="10" dur="500"/>
                                        <p:tgtEl>
                                          <p:spTgt spid="6"/>
                                        </p:tgtEl>
                                        <p:attrNameLst>
                                          <p:attrName>ppt_w</p:attrName>
                                        </p:attrNameLst>
                                      </p:cBhvr>
                                      <p:tavLst>
                                        <p:tav tm="0">
                                          <p:val>
                                            <p:strVal val="ppt_w"/>
                                          </p:val>
                                        </p:tav>
                                        <p:tav tm="100000">
                                          <p:val>
                                            <p:fltVal val="0"/>
                                          </p:val>
                                        </p:tav>
                                      </p:tavLst>
                                    </p:anim>
                                    <p:anim calcmode="lin" valueType="num">
                                      <p:cBhvr>
                                        <p:cTn id="11" dur="500"/>
                                        <p:tgtEl>
                                          <p:spTgt spid="6"/>
                                        </p:tgtEl>
                                        <p:attrNameLst>
                                          <p:attrName>ppt_h</p:attrName>
                                        </p:attrNameLst>
                                      </p:cBhvr>
                                      <p:tavLst>
                                        <p:tav tm="0">
                                          <p:val>
                                            <p:strVal val="ppt_h"/>
                                          </p:val>
                                        </p:tav>
                                        <p:tav tm="100000">
                                          <p:val>
                                            <p:fltVal val="0"/>
                                          </p:val>
                                        </p:tav>
                                      </p:tavLst>
                                    </p:anim>
                                    <p:anim calcmode="lin" valueType="num">
                                      <p:cBhvr>
                                        <p:cTn id="12" dur="500"/>
                                        <p:tgtEl>
                                          <p:spTgt spid="6"/>
                                        </p:tgtEl>
                                        <p:attrNameLst>
                                          <p:attrName>style.rotation</p:attrName>
                                        </p:attrNameLst>
                                      </p:cBhvr>
                                      <p:tavLst>
                                        <p:tav tm="0">
                                          <p:val>
                                            <p:fltVal val="0"/>
                                          </p:val>
                                        </p:tav>
                                        <p:tav tm="100000">
                                          <p:val>
                                            <p:fltVal val="36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inVertical)">
                                      <p:cBhvr>
                                        <p:cTn id="19" dur="1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271473" y="41435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a:t>
            </a:r>
            <a:r>
              <a:rPr lang="vi-VN" sz="2400" b="1" dirty="0" err="1">
                <a:latin typeface="Times New Roman" panose="02020603050405020304" pitchFamily="18" charset="0"/>
              </a:rPr>
              <a:t>kiến</a:t>
            </a:r>
            <a:r>
              <a:rPr lang="vi-VN" sz="2400" b="1" dirty="0">
                <a:latin typeface="Times New Roman" panose="02020603050405020304" pitchFamily="18" charset="0"/>
              </a:rPr>
              <a:t>.</a:t>
            </a:r>
            <a:endParaRPr lang="pt-BR" sz="2400" b="1" dirty="0">
              <a:latin typeface="Times New Roman" panose="02020603050405020304" pitchFamily="18" charset="0"/>
            </a:endParaRPr>
          </a:p>
        </p:txBody>
      </p:sp>
      <p:sp>
        <p:nvSpPr>
          <p:cNvPr id="8" name="TextBox 7">
            <a:extLst>
              <a:ext uri="{FF2B5EF4-FFF2-40B4-BE49-F238E27FC236}">
                <a16:creationId xmlns="" xmlns:a16="http://schemas.microsoft.com/office/drawing/2014/main" id="{54FF505F-50DB-4477-871F-64C397360A45}"/>
              </a:ext>
            </a:extLst>
          </p:cNvPr>
          <p:cNvSpPr txBox="1"/>
          <p:nvPr/>
        </p:nvSpPr>
        <p:spPr>
          <a:xfrm>
            <a:off x="371475" y="833153"/>
            <a:ext cx="11387138" cy="1292662"/>
          </a:xfrm>
          <a:prstGeom prst="rect">
            <a:avLst/>
          </a:prstGeom>
          <a:noFill/>
        </p:spPr>
        <p:txBody>
          <a:bodyPr wrap="square">
            <a:spAutoFit/>
          </a:bodyPr>
          <a:lstStyle/>
          <a:p>
            <a:r>
              <a:rPr lang="en-US" sz="2600" dirty="0" err="1">
                <a:solidFill>
                  <a:srgbClr val="002060"/>
                </a:solidFill>
                <a:effectLst/>
                <a:latin typeface="Times New Roman" panose="02020603050405020304" pitchFamily="18" charset="0"/>
                <a:ea typeface="Times" panose="02020603050405020304" pitchFamily="18" charset="0"/>
              </a:rPr>
              <a:t>Đọc</a:t>
            </a:r>
            <a:r>
              <a:rPr lang="en-US" sz="2600" dirty="0">
                <a:solidFill>
                  <a:srgbClr val="002060"/>
                </a:solidFill>
                <a:effectLst/>
                <a:latin typeface="Times New Roman" panose="02020603050405020304" pitchFamily="18" charset="0"/>
                <a:ea typeface="Times" panose="02020603050405020304" pitchFamily="18" charset="0"/>
              </a:rPr>
              <a:t> </a:t>
            </a:r>
            <a:r>
              <a:rPr lang="en-US" sz="2600" dirty="0" err="1">
                <a:solidFill>
                  <a:srgbClr val="002060"/>
                </a:solidFill>
                <a:effectLst/>
                <a:latin typeface="Times New Roman" panose="02020603050405020304" pitchFamily="18" charset="0"/>
                <a:ea typeface="Times" panose="02020603050405020304" pitchFamily="18" charset="0"/>
              </a:rPr>
              <a:t>thông</a:t>
            </a:r>
            <a:r>
              <a:rPr lang="en-US" sz="2600" dirty="0">
                <a:solidFill>
                  <a:srgbClr val="002060"/>
                </a:solidFill>
                <a:effectLst/>
                <a:latin typeface="Times New Roman" panose="02020603050405020304" pitchFamily="18" charset="0"/>
                <a:ea typeface="Times" panose="02020603050405020304" pitchFamily="18" charset="0"/>
              </a:rPr>
              <a:t> tin </a:t>
            </a:r>
            <a:r>
              <a:rPr lang="en-US" sz="2600" dirty="0" err="1">
                <a:solidFill>
                  <a:srgbClr val="002060"/>
                </a:solidFill>
                <a:effectLst/>
                <a:latin typeface="Times New Roman" panose="02020603050405020304" pitchFamily="18" charset="0"/>
                <a:ea typeface="Times" panose="02020603050405020304" pitchFamily="18" charset="0"/>
              </a:rPr>
              <a:t>mục</a:t>
            </a:r>
            <a:r>
              <a:rPr lang="en-US" sz="2600" dirty="0">
                <a:solidFill>
                  <a:srgbClr val="002060"/>
                </a:solidFill>
                <a:effectLst/>
                <a:latin typeface="Times New Roman" panose="02020603050405020304" pitchFamily="18" charset="0"/>
                <a:ea typeface="Times" panose="02020603050405020304" pitchFamily="18" charset="0"/>
              </a:rPr>
              <a:t> </a:t>
            </a:r>
            <a:r>
              <a:rPr lang="vi-VN" sz="2600" dirty="0">
                <a:solidFill>
                  <a:srgbClr val="002060"/>
                </a:solidFill>
                <a:effectLst/>
                <a:latin typeface="Times New Roman" panose="02020603050405020304" pitchFamily="18" charset="0"/>
                <a:ea typeface="Times" panose="02020603050405020304" pitchFamily="18" charset="0"/>
              </a:rPr>
              <a:t>1.a,b,c</a:t>
            </a:r>
            <a:r>
              <a:rPr lang="en-US" sz="2600" dirty="0">
                <a:solidFill>
                  <a:srgbClr val="002060"/>
                </a:solidFill>
                <a:effectLst/>
                <a:latin typeface="Times New Roman" panose="02020603050405020304" pitchFamily="18" charset="0"/>
                <a:ea typeface="Times" panose="02020603050405020304" pitchFamily="18" charset="0"/>
              </a:rPr>
              <a:t> </a:t>
            </a:r>
            <a:r>
              <a:rPr lang="en-US" sz="2600" dirty="0" err="1">
                <a:solidFill>
                  <a:srgbClr val="002060"/>
                </a:solidFill>
                <a:effectLst/>
                <a:latin typeface="Times New Roman" panose="02020603050405020304" pitchFamily="18" charset="0"/>
                <a:ea typeface="Times" panose="02020603050405020304" pitchFamily="18" charset="0"/>
              </a:rPr>
              <a:t>quan</a:t>
            </a:r>
            <a:r>
              <a:rPr lang="en-US" sz="2600" dirty="0">
                <a:solidFill>
                  <a:srgbClr val="002060"/>
                </a:solidFill>
                <a:effectLst/>
                <a:latin typeface="Times New Roman" panose="02020603050405020304" pitchFamily="18" charset="0"/>
                <a:ea typeface="Times" panose="02020603050405020304" pitchFamily="18" charset="0"/>
              </a:rPr>
              <a:t> </a:t>
            </a:r>
            <a:r>
              <a:rPr lang="en-US" sz="2600" dirty="0" err="1">
                <a:solidFill>
                  <a:srgbClr val="002060"/>
                </a:solidFill>
                <a:effectLst/>
                <a:latin typeface="Times New Roman" panose="02020603050405020304" pitchFamily="18" charset="0"/>
                <a:ea typeface="Times" panose="02020603050405020304" pitchFamily="18" charset="0"/>
              </a:rPr>
              <a:t>sát</a:t>
            </a:r>
            <a:r>
              <a:rPr lang="en-US" sz="2600" dirty="0">
                <a:solidFill>
                  <a:srgbClr val="002060"/>
                </a:solidFill>
                <a:effectLst/>
                <a:latin typeface="Times New Roman" panose="02020603050405020304" pitchFamily="18" charset="0"/>
                <a:ea typeface="Times" panose="02020603050405020304" pitchFamily="18" charset="0"/>
              </a:rPr>
              <a:t> </a:t>
            </a:r>
            <a:r>
              <a:rPr lang="en-US" sz="2600" dirty="0" err="1">
                <a:solidFill>
                  <a:srgbClr val="002060"/>
                </a:solidFill>
                <a:effectLst/>
                <a:latin typeface="Times New Roman" panose="02020603050405020304" pitchFamily="18" charset="0"/>
                <a:ea typeface="Times" panose="02020603050405020304" pitchFamily="18" charset="0"/>
              </a:rPr>
              <a:t>hình</a:t>
            </a:r>
            <a:r>
              <a:rPr lang="en-US" sz="2600" dirty="0">
                <a:solidFill>
                  <a:srgbClr val="002060"/>
                </a:solidFill>
                <a:effectLst/>
                <a:latin typeface="Times New Roman" panose="02020603050405020304" pitchFamily="18" charset="0"/>
                <a:ea typeface="Times" panose="02020603050405020304" pitchFamily="18" charset="0"/>
              </a:rPr>
              <a:t> 2</a:t>
            </a:r>
            <a:r>
              <a:rPr lang="vi-VN" sz="2600" dirty="0">
                <a:solidFill>
                  <a:srgbClr val="002060"/>
                </a:solidFill>
                <a:effectLst/>
                <a:latin typeface="Times New Roman" panose="02020603050405020304" pitchFamily="18" charset="0"/>
                <a:ea typeface="Times" panose="02020603050405020304" pitchFamily="18" charset="0"/>
              </a:rPr>
              <a:t>,3. H</a:t>
            </a:r>
            <a:r>
              <a:rPr lang="vi-VN" sz="2600" dirty="0">
                <a:solidFill>
                  <a:srgbClr val="002060"/>
                </a:solidFill>
                <a:effectLst/>
                <a:latin typeface="Times New Roman" panose="02020603050405020304" pitchFamily="18" charset="0"/>
                <a:ea typeface="Calibri" panose="020F0502020204030204" pitchFamily="34" charset="0"/>
              </a:rPr>
              <a:t>ãy trình bày khái quát sự ra đời và tình hình chính trị. kinh tế, xã hội của Ấn Độ dưới thời Vương triều Gúp-ta, Đê-li và Mô- gôn theo mẫu sau:</a:t>
            </a:r>
            <a:endParaRPr lang="vi-VN" sz="2600" dirty="0">
              <a:solidFill>
                <a:srgbClr val="002060"/>
              </a:solidFill>
            </a:endParaRPr>
          </a:p>
        </p:txBody>
      </p:sp>
      <p:graphicFrame>
        <p:nvGraphicFramePr>
          <p:cNvPr id="9" name="Table 9">
            <a:extLst>
              <a:ext uri="{FF2B5EF4-FFF2-40B4-BE49-F238E27FC236}">
                <a16:creationId xmlns=""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2876936373"/>
              </p:ext>
            </p:extLst>
          </p:nvPr>
        </p:nvGraphicFramePr>
        <p:xfrm>
          <a:off x="575935" y="3937290"/>
          <a:ext cx="11382703" cy="2263024"/>
        </p:xfrm>
        <a:graphic>
          <a:graphicData uri="http://schemas.openxmlformats.org/drawingml/2006/table">
            <a:tbl>
              <a:tblPr firstRow="1" bandRow="1">
                <a:tableStyleId>{5C22544A-7EE6-4342-B048-85BDC9FD1C3A}</a:tableStyleId>
              </a:tblPr>
              <a:tblGrid>
                <a:gridCol w="2323213">
                  <a:extLst>
                    <a:ext uri="{9D8B030D-6E8A-4147-A177-3AD203B41FA5}">
                      <a16:colId xmlns="" xmlns:a16="http://schemas.microsoft.com/office/drawing/2014/main" val="2262840336"/>
                    </a:ext>
                  </a:extLst>
                </a:gridCol>
                <a:gridCol w="2072902">
                  <a:extLst>
                    <a:ext uri="{9D8B030D-6E8A-4147-A177-3AD203B41FA5}">
                      <a16:colId xmlns="" xmlns:a16="http://schemas.microsoft.com/office/drawing/2014/main" val="363875825"/>
                    </a:ext>
                  </a:extLst>
                </a:gridCol>
                <a:gridCol w="2671763">
                  <a:extLst>
                    <a:ext uri="{9D8B030D-6E8A-4147-A177-3AD203B41FA5}">
                      <a16:colId xmlns="" xmlns:a16="http://schemas.microsoft.com/office/drawing/2014/main" val="3220784913"/>
                    </a:ext>
                  </a:extLst>
                </a:gridCol>
                <a:gridCol w="2224975">
                  <a:extLst>
                    <a:ext uri="{9D8B030D-6E8A-4147-A177-3AD203B41FA5}">
                      <a16:colId xmlns="" xmlns:a16="http://schemas.microsoft.com/office/drawing/2014/main" val="3247482669"/>
                    </a:ext>
                  </a:extLst>
                </a:gridCol>
                <a:gridCol w="2089850">
                  <a:extLst>
                    <a:ext uri="{9D8B030D-6E8A-4147-A177-3AD203B41FA5}">
                      <a16:colId xmlns="" xmlns:a16="http://schemas.microsoft.com/office/drawing/2014/main" val="1943329638"/>
                    </a:ext>
                  </a:extLst>
                </a:gridCol>
              </a:tblGrid>
              <a:tr h="346249">
                <a:tc>
                  <a:txBody>
                    <a:bodyPr/>
                    <a:lstStyle/>
                    <a:p>
                      <a:r>
                        <a:rPr lang="vi-VN" sz="22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200" dirty="0">
                          <a:solidFill>
                            <a:schemeClr val="tx1"/>
                          </a:solidFill>
                          <a:latin typeface="+mj-lt"/>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2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2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2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75636876"/>
                  </a:ext>
                </a:extLst>
              </a:tr>
              <a:tr h="346249">
                <a:tc>
                  <a:txBody>
                    <a:bodyPr/>
                    <a:lstStyle/>
                    <a:p>
                      <a:r>
                        <a:rPr lang="vi-VN" sz="2600" b="1" dirty="0">
                          <a:latin typeface="+mj-lt"/>
                        </a:rPr>
                        <a:t>Gúp - 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28462980"/>
                  </a:ext>
                </a:extLst>
              </a:tr>
              <a:tr h="346249">
                <a:tc>
                  <a:txBody>
                    <a:bodyPr/>
                    <a:lstStyle/>
                    <a:p>
                      <a:r>
                        <a:rPr lang="vi-VN" sz="2600" b="1" dirty="0">
                          <a:latin typeface="+mj-lt"/>
                        </a:rPr>
                        <a:t>Hồi giáo Đê-li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51445307"/>
                  </a:ext>
                </a:extLst>
              </a:tr>
              <a:tr h="860944">
                <a:tc>
                  <a:txBody>
                    <a:bodyPr/>
                    <a:lstStyle/>
                    <a:p>
                      <a:r>
                        <a:rPr lang="vi-VN" sz="2600" b="1" dirty="0">
                          <a:latin typeface="+mj-lt"/>
                        </a:rPr>
                        <a:t>Mô - gôn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4687208"/>
                  </a:ext>
                </a:extLst>
              </a:tr>
            </a:tbl>
          </a:graphicData>
        </a:graphic>
      </p:graphicFrame>
      <p:sp>
        <p:nvSpPr>
          <p:cNvPr id="10" name="TextBox 9">
            <a:extLst>
              <a:ext uri="{FF2B5EF4-FFF2-40B4-BE49-F238E27FC236}">
                <a16:creationId xmlns="" xmlns:a16="http://schemas.microsoft.com/office/drawing/2014/main" id="{FFCB2193-52C1-4608-928C-C276E8533448}"/>
              </a:ext>
            </a:extLst>
          </p:cNvPr>
          <p:cNvSpPr txBox="1"/>
          <p:nvPr/>
        </p:nvSpPr>
        <p:spPr>
          <a:xfrm>
            <a:off x="504497" y="2189572"/>
            <a:ext cx="9522373" cy="1384995"/>
          </a:xfrm>
          <a:prstGeom prst="rect">
            <a:avLst/>
          </a:prstGeom>
          <a:noFill/>
        </p:spPr>
        <p:txBody>
          <a:bodyPr wrap="square" rtlCol="0">
            <a:spAutoFit/>
          </a:bodyPr>
          <a:lstStyle/>
          <a:p>
            <a:r>
              <a:rPr lang="vi-VN" sz="2800" dirty="0">
                <a:solidFill>
                  <a:srgbClr val="C00000"/>
                </a:solidFill>
                <a:latin typeface="+mj-lt"/>
              </a:rPr>
              <a:t>Nhóm 1,2: hoàn thành vương triều Gúp-ta</a:t>
            </a:r>
          </a:p>
          <a:p>
            <a:r>
              <a:rPr lang="vi-VN" sz="2800" dirty="0">
                <a:solidFill>
                  <a:srgbClr val="C00000"/>
                </a:solidFill>
                <a:latin typeface="+mj-lt"/>
              </a:rPr>
              <a:t>Nhóm 3,4: hoàn thành vương triều Hồi giáo Đê - li</a:t>
            </a:r>
          </a:p>
          <a:p>
            <a:r>
              <a:rPr lang="vi-VN" sz="2800" dirty="0">
                <a:solidFill>
                  <a:srgbClr val="C00000"/>
                </a:solidFill>
                <a:latin typeface="+mj-lt"/>
              </a:rPr>
              <a:t>Nhóm 5,6: hoàn thành vương triều Mô - gôn</a:t>
            </a:r>
            <a:endParaRPr lang="vi-VN" dirty="0"/>
          </a:p>
        </p:txBody>
      </p:sp>
    </p:spTree>
    <p:extLst>
      <p:ext uri="{BB962C8B-B14F-4D97-AF65-F5344CB8AC3E}">
        <p14:creationId xmlns:p14="http://schemas.microsoft.com/office/powerpoint/2010/main" val="201539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485793" y="442928"/>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2" name="TextBox 1">
            <a:extLst>
              <a:ext uri="{FF2B5EF4-FFF2-40B4-BE49-F238E27FC236}">
                <a16:creationId xmlns="" xmlns:a16="http://schemas.microsoft.com/office/drawing/2014/main" id="{27E91FF4-E764-4EF6-9113-35A9F283A3CD}"/>
              </a:ext>
            </a:extLst>
          </p:cNvPr>
          <p:cNvSpPr txBox="1"/>
          <p:nvPr/>
        </p:nvSpPr>
        <p:spPr>
          <a:xfrm>
            <a:off x="471504" y="852946"/>
            <a:ext cx="4587765" cy="523220"/>
          </a:xfrm>
          <a:prstGeom prst="rect">
            <a:avLst/>
          </a:prstGeom>
          <a:noFill/>
        </p:spPr>
        <p:txBody>
          <a:bodyPr wrap="square" rtlCol="0">
            <a:spAutoFit/>
          </a:bodyPr>
          <a:lstStyle/>
          <a:p>
            <a:r>
              <a:rPr lang="vi-VN" sz="2800" dirty="0">
                <a:latin typeface="+mj-lt"/>
              </a:rPr>
              <a:t>a. </a:t>
            </a:r>
            <a:r>
              <a:rPr lang="vi-VN" sz="2800" u="sng" dirty="0">
                <a:latin typeface="+mj-lt"/>
              </a:rPr>
              <a:t>Vương triều Gúp – ta:</a:t>
            </a:r>
          </a:p>
        </p:txBody>
      </p:sp>
      <p:pic>
        <p:nvPicPr>
          <p:cNvPr id="6" name="Picture 5">
            <a:extLst>
              <a:ext uri="{FF2B5EF4-FFF2-40B4-BE49-F238E27FC236}">
                <a16:creationId xmlns="" xmlns:a16="http://schemas.microsoft.com/office/drawing/2014/main" id="{AF47AFA0-A572-4996-A412-647628FFC780}"/>
              </a:ext>
            </a:extLst>
          </p:cNvPr>
          <p:cNvPicPr>
            <a:picLocks noChangeAspect="1"/>
          </p:cNvPicPr>
          <p:nvPr/>
        </p:nvPicPr>
        <p:blipFill rotWithShape="1">
          <a:blip r:embed="rId2"/>
          <a:srcRect l="37629" t="33931" r="21884" b="53076"/>
          <a:stretch/>
        </p:blipFill>
        <p:spPr>
          <a:xfrm>
            <a:off x="592668" y="1519047"/>
            <a:ext cx="10665140" cy="2413636"/>
          </a:xfrm>
          <a:prstGeom prst="rect">
            <a:avLst/>
          </a:prstGeom>
        </p:spPr>
      </p:pic>
      <p:sp>
        <p:nvSpPr>
          <p:cNvPr id="16" name="Thought Bubble: Cloud 15">
            <a:extLst>
              <a:ext uri="{FF2B5EF4-FFF2-40B4-BE49-F238E27FC236}">
                <a16:creationId xmlns="" xmlns:a16="http://schemas.microsoft.com/office/drawing/2014/main" id="{CFCC8400-C296-46D8-8185-7AE086E73243}"/>
              </a:ext>
            </a:extLst>
          </p:cNvPr>
          <p:cNvSpPr/>
          <p:nvPr/>
        </p:nvSpPr>
        <p:spPr>
          <a:xfrm>
            <a:off x="7901384" y="3900488"/>
            <a:ext cx="3368634" cy="2504496"/>
          </a:xfrm>
          <a:prstGeom prst="cloudCallout">
            <a:avLst>
              <a:gd name="adj1" fmla="val 43672"/>
              <a:gd name="adj2" fmla="val 369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i="1" dirty="0">
                <a:solidFill>
                  <a:srgbClr val="002060"/>
                </a:solidFill>
                <a:latin typeface="Times New Roman" panose="02020603050405020304" pitchFamily="18" charset="0"/>
                <a:cs typeface="Times New Roman" panose="02020603050405020304" pitchFamily="18" charset="0"/>
              </a:rPr>
              <a:t>Tư liệu 1 cho em biết </a:t>
            </a:r>
            <a:r>
              <a:rPr lang="vi-VN" sz="2400" b="1" i="1" dirty="0">
                <a:solidFill>
                  <a:srgbClr val="002060"/>
                </a:solidFill>
                <a:latin typeface="Times New Roman" panose="02020603050405020304" pitchFamily="18" charset="0"/>
                <a:cs typeface="Times New Roman" panose="02020603050405020304" pitchFamily="18" charset="0"/>
              </a:rPr>
              <a:t>điề</a:t>
            </a:r>
            <a:r>
              <a:rPr lang="pt-BR" sz="2400" b="1" i="1" dirty="0">
                <a:solidFill>
                  <a:srgbClr val="002060"/>
                </a:solidFill>
                <a:latin typeface="Times New Roman" panose="02020603050405020304" pitchFamily="18" charset="0"/>
                <a:cs typeface="Times New Roman" panose="02020603050405020304" pitchFamily="18" charset="0"/>
              </a:rPr>
              <a:t>u</a:t>
            </a:r>
            <a:r>
              <a:rPr lang="vi-VN" sz="2400" b="1" i="1" dirty="0">
                <a:solidFill>
                  <a:srgbClr val="002060"/>
                </a:solidFill>
                <a:latin typeface="Times New Roman" panose="02020603050405020304" pitchFamily="18" charset="0"/>
                <a:cs typeface="Times New Roman" panose="02020603050405020304" pitchFamily="18" charset="0"/>
              </a:rPr>
              <a:t> gì về Ấn Độ dưới thời Vương triều Gúp-ta?</a:t>
            </a:r>
          </a:p>
        </p:txBody>
      </p:sp>
      <p:sp>
        <p:nvSpPr>
          <p:cNvPr id="17" name="TextBox 16">
            <a:extLst>
              <a:ext uri="{FF2B5EF4-FFF2-40B4-BE49-F238E27FC236}">
                <a16:creationId xmlns="" xmlns:a16="http://schemas.microsoft.com/office/drawing/2014/main" id="{B00242AF-9AD3-4BE4-9891-EA8B32E206EB}"/>
              </a:ext>
            </a:extLst>
          </p:cNvPr>
          <p:cNvSpPr txBox="1"/>
          <p:nvPr/>
        </p:nvSpPr>
        <p:spPr>
          <a:xfrm>
            <a:off x="592668" y="4215367"/>
            <a:ext cx="6840187" cy="2246769"/>
          </a:xfrm>
          <a:prstGeom prst="rect">
            <a:avLst/>
          </a:prstGeom>
          <a:noFill/>
          <a:ln>
            <a:solidFill>
              <a:srgbClr val="FF0000"/>
            </a:solidFill>
          </a:ln>
        </p:spPr>
        <p:txBody>
          <a:bodyPr wrap="square">
            <a:spAutoFit/>
          </a:bodyPr>
          <a:lstStyle/>
          <a:p>
            <a:r>
              <a:rPr lang="vi-VN" sz="2800" b="1" dirty="0">
                <a:solidFill>
                  <a:srgbClr val="00B050"/>
                </a:solidFill>
                <a:latin typeface="Times New Roman" panose="02020603050405020304" pitchFamily="18" charset="0"/>
              </a:rPr>
              <a:t>-</a:t>
            </a:r>
            <a:r>
              <a:rPr lang="vi-VN" sz="2800" b="1" dirty="0" err="1">
                <a:solidFill>
                  <a:srgbClr val="00B050"/>
                </a:solidFill>
                <a:latin typeface="Times New Roman" panose="02020603050405020304" pitchFamily="18" charset="0"/>
              </a:rPr>
              <a:t>Các</a:t>
            </a:r>
            <a:r>
              <a:rPr lang="vi-VN" sz="2800" b="1" dirty="0">
                <a:solidFill>
                  <a:srgbClr val="00B050"/>
                </a:solidFill>
                <a:latin typeface="Times New Roman" panose="02020603050405020304" pitchFamily="18" charset="0"/>
              </a:rPr>
              <a:t> vị vua thời Gúp-ta rất quan tâm, chăm lo đến sự phát triển của đất nước (pháp luật khoan hoà, lập nhà an dưỡng, bệnh viện,...). Nhân dân có cuộc sống sung túc, tự do. </a:t>
            </a:r>
          </a:p>
        </p:txBody>
      </p:sp>
    </p:spTree>
    <p:extLst>
      <p:ext uri="{BB962C8B-B14F-4D97-AF65-F5344CB8AC3E}">
        <p14:creationId xmlns:p14="http://schemas.microsoft.com/office/powerpoint/2010/main" val="86223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up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42913"/>
            <a:ext cx="4732338"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3657601" y="5981712"/>
            <a:ext cx="4602163" cy="641350"/>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FFFF00"/>
                </a:solidFill>
                <a:effectLst>
                  <a:outerShdw blurRad="38100" dist="38100" dir="2700000" algn="tl">
                    <a:srgbClr val="010199"/>
                  </a:outerShdw>
                </a:effectLst>
                <a:uLnTx/>
                <a:uFillTx/>
              </a:rPr>
              <a:t>Tượng</a:t>
            </a:r>
            <a:r>
              <a:rPr kumimoji="0" lang="en-US" sz="3600" b="1" i="0" u="none" strike="noStrike" kern="0" cap="none" spc="0" normalizeH="0" baseline="0" noProof="0" dirty="0">
                <a:ln>
                  <a:noFill/>
                </a:ln>
                <a:solidFill>
                  <a:srgbClr val="FFFF00"/>
                </a:solidFill>
                <a:effectLst>
                  <a:outerShdw blurRad="38100" dist="38100" dir="2700000" algn="tl">
                    <a:srgbClr val="010199"/>
                  </a:outerShdw>
                </a:effectLst>
                <a:uLnTx/>
                <a:uFillTx/>
              </a:rPr>
              <a:t> </a:t>
            </a:r>
            <a:r>
              <a:rPr kumimoji="0" lang="en-US" sz="3600" b="1" i="0" u="none" strike="noStrike" kern="0" cap="none" spc="0" normalizeH="0" baseline="0" noProof="0" dirty="0" err="1">
                <a:ln>
                  <a:noFill/>
                </a:ln>
                <a:solidFill>
                  <a:srgbClr val="FFFF00"/>
                </a:solidFill>
                <a:effectLst>
                  <a:outerShdw blurRad="38100" dist="38100" dir="2700000" algn="tl">
                    <a:srgbClr val="010199"/>
                  </a:outerShdw>
                </a:effectLst>
                <a:uLnTx/>
                <a:uFillTx/>
              </a:rPr>
              <a:t>Gúp-ta</a:t>
            </a:r>
            <a:endParaRPr kumimoji="0" lang="vi-VN" sz="3600" b="1" i="0" u="none" strike="noStrike" kern="0" cap="none" spc="0" normalizeH="0" baseline="0" noProof="0" dirty="0">
              <a:ln>
                <a:noFill/>
              </a:ln>
              <a:solidFill>
                <a:srgbClr val="FFFF00"/>
              </a:solidFill>
              <a:effectLst>
                <a:outerShdw blurRad="38100" dist="38100" dir="2700000" algn="tl">
                  <a:srgbClr val="010199"/>
                </a:outerShdw>
              </a:effectLst>
              <a:uLnTx/>
              <a:uFillTx/>
            </a:endParaRPr>
          </a:p>
        </p:txBody>
      </p:sp>
    </p:spTree>
    <p:extLst>
      <p:ext uri="{BB962C8B-B14F-4D97-AF65-F5344CB8AC3E}">
        <p14:creationId xmlns:p14="http://schemas.microsoft.com/office/powerpoint/2010/main" val="257853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785841" y="385776"/>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graphicFrame>
        <p:nvGraphicFramePr>
          <p:cNvPr id="9" name="Table 9">
            <a:extLst>
              <a:ext uri="{FF2B5EF4-FFF2-40B4-BE49-F238E27FC236}">
                <a16:creationId xmlns=""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1376921778"/>
              </p:ext>
            </p:extLst>
          </p:nvPr>
        </p:nvGraphicFramePr>
        <p:xfrm>
          <a:off x="0" y="1538838"/>
          <a:ext cx="12192001" cy="5128661"/>
        </p:xfrm>
        <a:graphic>
          <a:graphicData uri="http://schemas.openxmlformats.org/drawingml/2006/table">
            <a:tbl>
              <a:tblPr firstRow="1" bandRow="1">
                <a:tableStyleId>{5C22544A-7EE6-4342-B048-85BDC9FD1C3A}</a:tableStyleId>
              </a:tblPr>
              <a:tblGrid>
                <a:gridCol w="2438400">
                  <a:extLst>
                    <a:ext uri="{9D8B030D-6E8A-4147-A177-3AD203B41FA5}">
                      <a16:colId xmlns="" xmlns:a16="http://schemas.microsoft.com/office/drawing/2014/main" val="2262840336"/>
                    </a:ext>
                  </a:extLst>
                </a:gridCol>
                <a:gridCol w="1849821">
                  <a:extLst>
                    <a:ext uri="{9D8B030D-6E8A-4147-A177-3AD203B41FA5}">
                      <a16:colId xmlns="" xmlns:a16="http://schemas.microsoft.com/office/drawing/2014/main" val="363875825"/>
                    </a:ext>
                  </a:extLst>
                </a:gridCol>
                <a:gridCol w="2790496">
                  <a:extLst>
                    <a:ext uri="{9D8B030D-6E8A-4147-A177-3AD203B41FA5}">
                      <a16:colId xmlns="" xmlns:a16="http://schemas.microsoft.com/office/drawing/2014/main" val="3220784913"/>
                    </a:ext>
                  </a:extLst>
                </a:gridCol>
                <a:gridCol w="3251146">
                  <a:extLst>
                    <a:ext uri="{9D8B030D-6E8A-4147-A177-3AD203B41FA5}">
                      <a16:colId xmlns="" xmlns:a16="http://schemas.microsoft.com/office/drawing/2014/main" val="3247482669"/>
                    </a:ext>
                  </a:extLst>
                </a:gridCol>
                <a:gridCol w="1862138">
                  <a:extLst>
                    <a:ext uri="{9D8B030D-6E8A-4147-A177-3AD203B41FA5}">
                      <a16:colId xmlns="" xmlns:a16="http://schemas.microsoft.com/office/drawing/2014/main" val="1943329638"/>
                    </a:ext>
                  </a:extLst>
                </a:gridCol>
              </a:tblGrid>
              <a:tr h="486898">
                <a:tc>
                  <a:txBody>
                    <a:bodyPr/>
                    <a:lstStyle/>
                    <a:p>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kern="1200" dirty="0">
                          <a:solidFill>
                            <a:schemeClr val="tx1"/>
                          </a:solidFill>
                          <a:latin typeface="Times New Roman" panose="02020603050405020304" pitchFamily="18" charset="0"/>
                          <a:ea typeface="+mn-ea"/>
                          <a:cs typeface="Times New Roman" panose="02020603050405020304" pitchFamily="18" charset="0"/>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75636876"/>
                  </a:ext>
                </a:extLst>
              </a:tr>
              <a:tr h="4641763">
                <a:tc>
                  <a:txBody>
                    <a:bodyPr/>
                    <a:lstStyle/>
                    <a:p>
                      <a:r>
                        <a:rPr lang="en-US" sz="2800" b="1" smtClean="0">
                          <a:latin typeface="+mj-lt"/>
                        </a:rPr>
                        <a:t>    </a:t>
                      </a:r>
                      <a:r>
                        <a:rPr lang="vi-VN" sz="2800" b="1" smtClean="0">
                          <a:latin typeface="+mj-lt"/>
                        </a:rPr>
                        <a:t>Gúp </a:t>
                      </a:r>
                      <a:r>
                        <a:rPr lang="vi-VN" sz="2800" b="1" dirty="0">
                          <a:latin typeface="+mj-lt"/>
                        </a:rPr>
                        <a:t>– ta</a:t>
                      </a: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2800" dirty="0">
                        <a:latin typeface="+mj-lt"/>
                      </a:endParaRPr>
                    </a:p>
                    <a:p>
                      <a:endParaRPr lang="vi-VN"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28462980"/>
                  </a:ext>
                </a:extLst>
              </a:tr>
            </a:tbl>
          </a:graphicData>
        </a:graphic>
      </p:graphicFrame>
      <p:sp>
        <p:nvSpPr>
          <p:cNvPr id="2" name="TextBox 1">
            <a:extLst>
              <a:ext uri="{FF2B5EF4-FFF2-40B4-BE49-F238E27FC236}">
                <a16:creationId xmlns="" xmlns:a16="http://schemas.microsoft.com/office/drawing/2014/main" id="{27E91FF4-E764-4EF6-9113-35A9F283A3CD}"/>
              </a:ext>
            </a:extLst>
          </p:cNvPr>
          <p:cNvSpPr txBox="1"/>
          <p:nvPr/>
        </p:nvSpPr>
        <p:spPr>
          <a:xfrm>
            <a:off x="800128" y="866293"/>
            <a:ext cx="4587765" cy="523220"/>
          </a:xfrm>
          <a:prstGeom prst="rect">
            <a:avLst/>
          </a:prstGeom>
          <a:noFill/>
        </p:spPr>
        <p:txBody>
          <a:bodyPr wrap="square" rtlCol="0">
            <a:spAutoFit/>
          </a:bodyPr>
          <a:lstStyle/>
          <a:p>
            <a:r>
              <a:rPr lang="vi-VN" sz="2800" dirty="0">
                <a:latin typeface="+mj-lt"/>
              </a:rPr>
              <a:t>a. Vương triều Gúp – ta:</a:t>
            </a:r>
          </a:p>
        </p:txBody>
      </p:sp>
      <p:sp>
        <p:nvSpPr>
          <p:cNvPr id="11" name="TextBox 10">
            <a:extLst>
              <a:ext uri="{FF2B5EF4-FFF2-40B4-BE49-F238E27FC236}">
                <a16:creationId xmlns="" xmlns:a16="http://schemas.microsoft.com/office/drawing/2014/main" id="{94F39B3A-C2F2-47B7-9A37-6E6E834C6452}"/>
              </a:ext>
            </a:extLst>
          </p:cNvPr>
          <p:cNvSpPr txBox="1"/>
          <p:nvPr/>
        </p:nvSpPr>
        <p:spPr>
          <a:xfrm>
            <a:off x="2435773" y="2104189"/>
            <a:ext cx="1899744" cy="1815882"/>
          </a:xfrm>
          <a:prstGeom prst="rect">
            <a:avLst/>
          </a:prstGeom>
          <a:noFill/>
        </p:spPr>
        <p:txBody>
          <a:bodyPr wrap="square">
            <a:spAutoFit/>
          </a:bodyPr>
          <a:lstStyle/>
          <a:p>
            <a:r>
              <a:rPr lang="vi-VN" sz="2800" kern="1200" dirty="0">
                <a:solidFill>
                  <a:schemeClr val="dk1"/>
                </a:solidFill>
                <a:effectLst/>
                <a:latin typeface="+mj-lt"/>
              </a:rPr>
              <a:t>-</a:t>
            </a:r>
            <a:r>
              <a:rPr lang="vi-VN" sz="2800" kern="1200" dirty="0" err="1">
                <a:solidFill>
                  <a:schemeClr val="dk1"/>
                </a:solidFill>
                <a:effectLst/>
                <a:latin typeface="+mj-lt"/>
              </a:rPr>
              <a:t>Đầu</a:t>
            </a:r>
            <a:r>
              <a:rPr lang="vi-VN" sz="2800" kern="1200" dirty="0">
                <a:solidFill>
                  <a:schemeClr val="dk1"/>
                </a:solidFill>
                <a:effectLst/>
                <a:latin typeface="+mj-lt"/>
              </a:rPr>
              <a:t> TK IV, </a:t>
            </a:r>
            <a:r>
              <a:rPr lang="vi-VN" sz="2800" dirty="0">
                <a:latin typeface="Times New Roman" panose="02020603050405020304" pitchFamily="18" charset="0"/>
                <a:cs typeface="Times New Roman" panose="02020603050405020304" pitchFamily="18" charset="0"/>
              </a:rPr>
              <a:t>Gúp-ta I thống nhất đất nước</a:t>
            </a:r>
          </a:p>
        </p:txBody>
      </p:sp>
      <p:sp>
        <p:nvSpPr>
          <p:cNvPr id="12" name="TextBox 11">
            <a:extLst>
              <a:ext uri="{FF2B5EF4-FFF2-40B4-BE49-F238E27FC236}">
                <a16:creationId xmlns="" xmlns:a16="http://schemas.microsoft.com/office/drawing/2014/main" id="{B76976DB-E21F-4BA7-B303-5001ABE76AD2}"/>
              </a:ext>
            </a:extLst>
          </p:cNvPr>
          <p:cNvSpPr txBox="1"/>
          <p:nvPr/>
        </p:nvSpPr>
        <p:spPr>
          <a:xfrm>
            <a:off x="4356535" y="2127205"/>
            <a:ext cx="2711669" cy="2246769"/>
          </a:xfrm>
          <a:prstGeom prst="rect">
            <a:avLst/>
          </a:prstGeom>
          <a:noFill/>
        </p:spPr>
        <p:txBody>
          <a:bodyPr wrap="square">
            <a:spAutoFit/>
          </a:bodyPr>
          <a:lstStyle/>
          <a:p>
            <a:r>
              <a:rPr lang="vi-VN" sz="2800" kern="1200" dirty="0">
                <a:solidFill>
                  <a:schemeClr val="dk1"/>
                </a:solidFill>
                <a:effectLst/>
                <a:latin typeface="+mj-lt"/>
                <a:ea typeface="+mn-ea"/>
                <a:cs typeface="+mn-cs"/>
              </a:rPr>
              <a:t>-</a:t>
            </a:r>
            <a:r>
              <a:rPr lang="vi-VN" sz="2800" kern="1200" dirty="0" err="1">
                <a:solidFill>
                  <a:schemeClr val="dk1"/>
                </a:solidFill>
                <a:effectLst/>
                <a:latin typeface="+mj-lt"/>
                <a:ea typeface="+mn-ea"/>
                <a:cs typeface="+mn-cs"/>
              </a:rPr>
              <a:t>Đứng</a:t>
            </a:r>
            <a:r>
              <a:rPr lang="vi-VN" sz="2800" kern="1200" dirty="0">
                <a:solidFill>
                  <a:schemeClr val="dk1"/>
                </a:solidFill>
                <a:effectLst/>
                <a:latin typeface="+mj-lt"/>
                <a:ea typeface="+mn-ea"/>
                <a:cs typeface="+mn-cs"/>
              </a:rPr>
              <a:t> đầu Vua San-dra Gúp-ta I, thống nhất đất nước, lãnh thổ </a:t>
            </a:r>
            <a:r>
              <a:rPr lang="vi-VN" sz="2800" kern="1200" dirty="0" err="1">
                <a:solidFill>
                  <a:schemeClr val="dk1"/>
                </a:solidFill>
                <a:effectLst/>
                <a:latin typeface="+mj-lt"/>
                <a:ea typeface="+mn-ea"/>
                <a:cs typeface="+mn-cs"/>
              </a:rPr>
              <a:t>mở</a:t>
            </a:r>
            <a:r>
              <a:rPr lang="vi-VN" sz="2800" kern="1200" dirty="0">
                <a:solidFill>
                  <a:schemeClr val="dk1"/>
                </a:solidFill>
                <a:effectLst/>
                <a:latin typeface="+mj-lt"/>
                <a:ea typeface="+mn-ea"/>
                <a:cs typeface="+mn-cs"/>
              </a:rPr>
              <a:t> </a:t>
            </a:r>
            <a:r>
              <a:rPr lang="vi-VN" sz="2800" kern="1200" dirty="0" err="1">
                <a:solidFill>
                  <a:schemeClr val="dk1"/>
                </a:solidFill>
                <a:effectLst/>
                <a:latin typeface="+mj-lt"/>
                <a:ea typeface="+mn-ea"/>
                <a:cs typeface="+mn-cs"/>
              </a:rPr>
              <a:t>rộng</a:t>
            </a:r>
            <a:r>
              <a:rPr lang="vi-VN" sz="2800" kern="1200" dirty="0">
                <a:solidFill>
                  <a:schemeClr val="dk1"/>
                </a:solidFill>
                <a:effectLst/>
                <a:latin typeface="+mj-lt"/>
                <a:ea typeface="+mn-ea"/>
                <a:cs typeface="+mn-cs"/>
              </a:rPr>
              <a:t>.</a:t>
            </a:r>
            <a:endParaRPr lang="vi-VN" sz="2800" dirty="0">
              <a:latin typeface="+mj-lt"/>
            </a:endParaRPr>
          </a:p>
        </p:txBody>
      </p:sp>
      <p:sp>
        <p:nvSpPr>
          <p:cNvPr id="13" name="TextBox 12">
            <a:extLst>
              <a:ext uri="{FF2B5EF4-FFF2-40B4-BE49-F238E27FC236}">
                <a16:creationId xmlns="" xmlns:a16="http://schemas.microsoft.com/office/drawing/2014/main" id="{D1D344FC-7E72-4A7E-B49D-8F4553FD352A}"/>
              </a:ext>
            </a:extLst>
          </p:cNvPr>
          <p:cNvSpPr txBox="1"/>
          <p:nvPr/>
        </p:nvSpPr>
        <p:spPr>
          <a:xfrm>
            <a:off x="7047185" y="2127205"/>
            <a:ext cx="3563008" cy="4401205"/>
          </a:xfrm>
          <a:prstGeom prst="rect">
            <a:avLst/>
          </a:prstGeom>
          <a:noFill/>
        </p:spPr>
        <p:txBody>
          <a:bodyPr wrap="square">
            <a:spAutoFit/>
          </a:bodyPr>
          <a:lstStyle/>
          <a:p>
            <a:r>
              <a:rPr lang="vi-VN" sz="2800" kern="1200" dirty="0">
                <a:solidFill>
                  <a:schemeClr val="dk1"/>
                </a:solidFill>
                <a:effectLst/>
                <a:latin typeface="+mj-lt"/>
              </a:rPr>
              <a:t>- Nông nghiệp chú trọng phát triển với nhiều công trình thủy lợi lớn được xây dựng, công cụ bằng sắt sử dụng </a:t>
            </a:r>
            <a:r>
              <a:rPr lang="vi-VN" sz="2800" kern="1200" dirty="0" err="1">
                <a:solidFill>
                  <a:schemeClr val="dk1"/>
                </a:solidFill>
                <a:effectLst/>
                <a:latin typeface="+mj-lt"/>
              </a:rPr>
              <a:t>rộng</a:t>
            </a:r>
            <a:r>
              <a:rPr lang="vi-VN" sz="2800" kern="1200" dirty="0">
                <a:solidFill>
                  <a:schemeClr val="dk1"/>
                </a:solidFill>
                <a:effectLst/>
                <a:latin typeface="+mj-lt"/>
              </a:rPr>
              <a:t> </a:t>
            </a:r>
            <a:r>
              <a:rPr lang="vi-VN" sz="2800" kern="1200" dirty="0" err="1">
                <a:solidFill>
                  <a:schemeClr val="dk1"/>
                </a:solidFill>
                <a:effectLst/>
                <a:latin typeface="+mj-lt"/>
              </a:rPr>
              <a:t>rãi</a:t>
            </a:r>
            <a:r>
              <a:rPr lang="vi-VN" sz="2800" kern="1200" dirty="0">
                <a:solidFill>
                  <a:schemeClr val="dk1"/>
                </a:solidFill>
                <a:effectLst/>
                <a:latin typeface="+mj-lt"/>
              </a:rPr>
              <a:t>.</a:t>
            </a:r>
          </a:p>
          <a:p>
            <a:r>
              <a:rPr lang="vi-VN" sz="2800" kern="1200" dirty="0">
                <a:solidFill>
                  <a:schemeClr val="dk1"/>
                </a:solidFill>
                <a:effectLst/>
                <a:latin typeface="+mj-lt"/>
              </a:rPr>
              <a:t>- Buôn bán trong nước đẩy mạnh.</a:t>
            </a:r>
          </a:p>
          <a:p>
            <a:r>
              <a:rPr lang="vi-VN" sz="2800" kern="1200" dirty="0">
                <a:solidFill>
                  <a:schemeClr val="dk1"/>
                </a:solidFill>
                <a:effectLst/>
                <a:latin typeface="+mj-lt"/>
              </a:rPr>
              <a:t>- Quan hệ thương mại với </a:t>
            </a:r>
            <a:r>
              <a:rPr lang="vi-VN" sz="2800" kern="1200" dirty="0" err="1">
                <a:solidFill>
                  <a:schemeClr val="dk1"/>
                </a:solidFill>
                <a:effectLst/>
                <a:latin typeface="+mj-lt"/>
              </a:rPr>
              <a:t>nhiều</a:t>
            </a:r>
            <a:r>
              <a:rPr lang="vi-VN" sz="2800" kern="1200" dirty="0">
                <a:solidFill>
                  <a:schemeClr val="dk1"/>
                </a:solidFill>
                <a:effectLst/>
                <a:latin typeface="+mj-lt"/>
              </a:rPr>
              <a:t> </a:t>
            </a:r>
            <a:r>
              <a:rPr lang="vi-VN" sz="2800" kern="1200" dirty="0" err="1">
                <a:solidFill>
                  <a:schemeClr val="dk1"/>
                </a:solidFill>
                <a:effectLst/>
                <a:latin typeface="+mj-lt"/>
              </a:rPr>
              <a:t>nước</a:t>
            </a:r>
            <a:r>
              <a:rPr lang="vi-VN" sz="2800" kern="1200" dirty="0">
                <a:solidFill>
                  <a:schemeClr val="dk1"/>
                </a:solidFill>
                <a:effectLst/>
                <a:latin typeface="+mj-lt"/>
              </a:rPr>
              <a:t>.</a:t>
            </a:r>
            <a:endParaRPr lang="vi-VN" sz="2800" dirty="0">
              <a:latin typeface="+mj-lt"/>
            </a:endParaRPr>
          </a:p>
        </p:txBody>
      </p:sp>
      <p:sp>
        <p:nvSpPr>
          <p:cNvPr id="15" name="TextBox 14">
            <a:extLst>
              <a:ext uri="{FF2B5EF4-FFF2-40B4-BE49-F238E27FC236}">
                <a16:creationId xmlns="" xmlns:a16="http://schemas.microsoft.com/office/drawing/2014/main" id="{CC1C3D39-0021-4BD1-A7AA-1EDE7316F973}"/>
              </a:ext>
            </a:extLst>
          </p:cNvPr>
          <p:cNvSpPr txBox="1"/>
          <p:nvPr/>
        </p:nvSpPr>
        <p:spPr>
          <a:xfrm>
            <a:off x="10420341" y="2175098"/>
            <a:ext cx="1581807" cy="3539430"/>
          </a:xfrm>
          <a:prstGeom prst="rect">
            <a:avLst/>
          </a:prstGeom>
          <a:noFill/>
        </p:spPr>
        <p:txBody>
          <a:bodyPr wrap="square">
            <a:spAutoFit/>
          </a:bodyPr>
          <a:lstStyle/>
          <a:p>
            <a:r>
              <a:rPr lang="vi-VN" sz="2800" kern="1200" dirty="0">
                <a:solidFill>
                  <a:schemeClr val="dk1"/>
                </a:solidFill>
                <a:effectLst/>
                <a:latin typeface="+mj-lt"/>
                <a:ea typeface="+mn-ea"/>
                <a:cs typeface="+mn-cs"/>
              </a:rPr>
              <a:t>Đời sống nhân dân được ổn định, sung túc</a:t>
            </a:r>
          </a:p>
          <a:p>
            <a:r>
              <a:rPr lang="vi-VN" sz="2800" kern="1200" dirty="0">
                <a:solidFill>
                  <a:schemeClr val="dk1"/>
                </a:solidFill>
                <a:effectLst/>
                <a:latin typeface="+mj-lt"/>
                <a:ea typeface="+mn-ea"/>
                <a:cs typeface="+mn-cs"/>
              </a:rPr>
              <a:t>→ thời kì </a:t>
            </a:r>
            <a:r>
              <a:rPr lang="vi-VN" sz="2800" kern="1200" dirty="0" err="1">
                <a:solidFill>
                  <a:schemeClr val="dk1"/>
                </a:solidFill>
                <a:effectLst/>
                <a:latin typeface="+mj-lt"/>
                <a:ea typeface="+mn-ea"/>
                <a:cs typeface="+mn-cs"/>
              </a:rPr>
              <a:t>hoàng</a:t>
            </a:r>
            <a:r>
              <a:rPr lang="vi-VN" sz="2800" kern="1200" dirty="0">
                <a:solidFill>
                  <a:schemeClr val="dk1"/>
                </a:solidFill>
                <a:effectLst/>
                <a:latin typeface="+mj-lt"/>
                <a:ea typeface="+mn-ea"/>
                <a:cs typeface="+mn-cs"/>
              </a:rPr>
              <a:t> kim.</a:t>
            </a:r>
            <a:endParaRPr lang="vi-VN" sz="2800" dirty="0">
              <a:latin typeface="+mj-lt"/>
            </a:endParaRPr>
          </a:p>
        </p:txBody>
      </p:sp>
      <p:pic>
        <p:nvPicPr>
          <p:cNvPr id="6" name="Picture 5">
            <a:extLst>
              <a:ext uri="{FF2B5EF4-FFF2-40B4-BE49-F238E27FC236}">
                <a16:creationId xmlns="" xmlns:a16="http://schemas.microsoft.com/office/drawing/2014/main" id="{2093003C-443B-4F73-ACD7-AE43BAB8DFFA}"/>
              </a:ext>
            </a:extLst>
          </p:cNvPr>
          <p:cNvPicPr>
            <a:picLocks noChangeAspect="1"/>
          </p:cNvPicPr>
          <p:nvPr/>
        </p:nvPicPr>
        <p:blipFill rotWithShape="1">
          <a:blip r:embed="rId2"/>
          <a:srcRect l="65949" t="39831" r="17112" b="27392"/>
          <a:stretch/>
        </p:blipFill>
        <p:spPr>
          <a:xfrm>
            <a:off x="1" y="2838450"/>
            <a:ext cx="2300288" cy="3516229"/>
          </a:xfrm>
          <a:prstGeom prst="rect">
            <a:avLst/>
          </a:prstGeom>
        </p:spPr>
      </p:pic>
    </p:spTree>
    <p:extLst>
      <p:ext uri="{BB962C8B-B14F-4D97-AF65-F5344CB8AC3E}">
        <p14:creationId xmlns:p14="http://schemas.microsoft.com/office/powerpoint/2010/main" val="301276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akba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96" y="285740"/>
            <a:ext cx="5243513" cy="5862661"/>
          </a:xfrm>
          <a:prstGeom prst="rect">
            <a:avLst/>
          </a:prstGeom>
          <a:noFill/>
          <a:ln w="9525">
            <a:solidFill>
              <a:srgbClr val="33CC33"/>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13"/>
          <p:cNvSpPr>
            <a:spLocks noChangeArrowheads="1"/>
          </p:cNvSpPr>
          <p:nvPr/>
        </p:nvSpPr>
        <p:spPr bwMode="auto">
          <a:xfrm>
            <a:off x="1914878" y="6148401"/>
            <a:ext cx="344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tabLst>
                <a:tab pos="444817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44817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44817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44817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44817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44817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44817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44817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448175"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800" b="1">
                <a:solidFill>
                  <a:srgbClr val="FF0000"/>
                </a:solidFill>
                <a:latin typeface="Times New Roman" panose="02020603050405020304" pitchFamily="18" charset="0"/>
              </a:rPr>
              <a:t>Vua A-cơ-ba</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857875" y="76200"/>
            <a:ext cx="6010315" cy="6248400"/>
          </a:xfrm>
          <a:prstGeom prst="rect">
            <a:avLst/>
          </a:prstGeom>
          <a:noFill/>
        </p:spPr>
      </p:pic>
      <p:sp>
        <p:nvSpPr>
          <p:cNvPr id="5" name="Rectangle 3"/>
          <p:cNvSpPr>
            <a:spLocks noChangeArrowheads="1"/>
          </p:cNvSpPr>
          <p:nvPr/>
        </p:nvSpPr>
        <p:spPr bwMode="auto">
          <a:xfrm>
            <a:off x="6657388" y="6242051"/>
            <a:ext cx="377254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2800" b="1" smtClean="0">
                <a:solidFill>
                  <a:srgbClr val="FF0000"/>
                </a:solidFill>
                <a:latin typeface="Times New Roman" pitchFamily="18" charset="0"/>
                <a:cs typeface="Times New Roman" pitchFamily="18" charset="0"/>
              </a:rPr>
              <a:t>L</a:t>
            </a:r>
            <a:r>
              <a:rPr lang="vi-VN" altLang="vi-VN" sz="2800" b="1" smtClean="0">
                <a:solidFill>
                  <a:srgbClr val="FF0000"/>
                </a:solidFill>
                <a:latin typeface="Times New Roman" pitchFamily="18" charset="0"/>
                <a:cs typeface="Times New Roman" pitchFamily="18" charset="0"/>
              </a:rPr>
              <a:t>ă</a:t>
            </a:r>
            <a:r>
              <a:rPr lang="en-US" altLang="vi-VN" sz="2800" b="1" smtClean="0">
                <a:solidFill>
                  <a:srgbClr val="FF0000"/>
                </a:solidFill>
                <a:latin typeface="Times New Roman" pitchFamily="18" charset="0"/>
                <a:cs typeface="Times New Roman" pitchFamily="18" charset="0"/>
              </a:rPr>
              <a:t>ng vua A-C</a:t>
            </a:r>
            <a:r>
              <a:rPr lang="vi-VN" altLang="vi-VN" sz="2800" b="1" smtClean="0">
                <a:solidFill>
                  <a:srgbClr val="FF0000"/>
                </a:solidFill>
                <a:latin typeface="Times New Roman" pitchFamily="18" charset="0"/>
                <a:cs typeface="Times New Roman" pitchFamily="18" charset="0"/>
              </a:rPr>
              <a:t>ơ</a:t>
            </a:r>
            <a:r>
              <a:rPr lang="en-US" altLang="vi-VN" sz="2800" b="1" smtClean="0">
                <a:solidFill>
                  <a:srgbClr val="FF0000"/>
                </a:solidFill>
                <a:latin typeface="Times New Roman" pitchFamily="18" charset="0"/>
                <a:cs typeface="Times New Roman" pitchFamily="18" charset="0"/>
              </a:rPr>
              <a:t>- Ba</a:t>
            </a:r>
            <a:endParaRPr lang="en-US" altLang="vi-VN"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6149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0"/>
                                  </p:stCondLst>
                                  <p:childTnLst>
                                    <p:animEffect transition="out" filter="diamond(in)">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5"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124200" y="6278563"/>
            <a:ext cx="6096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800" b="1">
                <a:solidFill>
                  <a:srgbClr val="0000FF"/>
                </a:solidFill>
                <a:latin typeface="Times New Roman" panose="02020603050405020304" pitchFamily="18" charset="0"/>
              </a:rPr>
              <a:t>Nhà thờ Hồi giáo cho vua hồi Selim II</a:t>
            </a:r>
            <a:r>
              <a:rPr lang="en-US" altLang="vi-VN" sz="2800">
                <a:solidFill>
                  <a:srgbClr val="0000FF"/>
                </a:solidFill>
                <a:latin typeface="Times New Roman" panose="02020603050405020304" pitchFamily="18" charset="0"/>
              </a:rPr>
              <a:t> </a:t>
            </a:r>
          </a:p>
        </p:txBody>
      </p:sp>
      <p:pic>
        <p:nvPicPr>
          <p:cNvPr id="3" name="Picture 5" descr="MosqueSelimII_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90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ãy Himalaya, nơi bắt đầu của 2 con sông Hằng và sông Ấn">
            <a:extLst>
              <a:ext uri="{FF2B5EF4-FFF2-40B4-BE49-F238E27FC236}">
                <a16:creationId xmlns="" xmlns:a16="http://schemas.microsoft.com/office/drawing/2014/main" id="{71026453-E70F-4F6D-9FAE-EE23C7601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206497"/>
            <a:ext cx="11521440" cy="64333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2C46F95B-B3EA-490A-9CDF-399D80B66BB8}"/>
              </a:ext>
            </a:extLst>
          </p:cNvPr>
          <p:cNvSpPr txBox="1"/>
          <p:nvPr/>
        </p:nvSpPr>
        <p:spPr>
          <a:xfrm>
            <a:off x="182880" y="6270563"/>
            <a:ext cx="5756704" cy="369332"/>
          </a:xfrm>
          <a:prstGeom prst="rect">
            <a:avLst/>
          </a:prstGeom>
          <a:noFill/>
        </p:spPr>
        <p:txBody>
          <a:bodyPr wrap="none" rtlCol="0">
            <a:spAutoFit/>
          </a:bodyPr>
          <a:lstStyle/>
          <a:p>
            <a:r>
              <a:rPr lang="en-US" i="1">
                <a:solidFill>
                  <a:srgbClr val="4472C4">
                    <a:lumMod val="60000"/>
                    <a:lumOff val="40000"/>
                  </a:srgbClr>
                </a:solidFill>
                <a:latin typeface="Times New Roman" panose="02020603050405020304" pitchFamily="18" charset="0"/>
                <a:cs typeface="Times New Roman" panose="02020603050405020304" pitchFamily="18" charset="0"/>
              </a:rPr>
              <a:t>Dãy Himalaya – nơi khởi nguồn của sông Ấn và sông Hằng</a:t>
            </a:r>
          </a:p>
        </p:txBody>
      </p:sp>
    </p:spTree>
    <p:extLst>
      <p:ext uri="{BB962C8B-B14F-4D97-AF65-F5344CB8AC3E}">
        <p14:creationId xmlns:p14="http://schemas.microsoft.com/office/powerpoint/2010/main" val="4025011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IMG_01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3"/>
          <p:cNvSpPr txBox="1">
            <a:spLocks noChangeArrowheads="1"/>
          </p:cNvSpPr>
          <p:nvPr/>
        </p:nvSpPr>
        <p:spPr bwMode="auto">
          <a:xfrm>
            <a:off x="2286000" y="6034088"/>
            <a:ext cx="792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2800" b="1">
                <a:solidFill>
                  <a:srgbClr val="0000FF"/>
                </a:solidFill>
                <a:latin typeface="Times New Roman" panose="02020603050405020304" pitchFamily="18" charset="0"/>
              </a:rPr>
              <a:t>Nhà thờ đạo Hồi ở Mianma.</a:t>
            </a:r>
            <a:endParaRPr lang="en-US" altLang="vi-VN" sz="2800" b="1">
              <a:solidFill>
                <a:srgbClr val="0000FF"/>
              </a:solidFill>
              <a:latin typeface=".VnAristote" pitchFamily="34" charset="0"/>
            </a:endParaRPr>
          </a:p>
        </p:txBody>
      </p:sp>
    </p:spTree>
    <p:extLst>
      <p:ext uri="{BB962C8B-B14F-4D97-AF65-F5344CB8AC3E}">
        <p14:creationId xmlns:p14="http://schemas.microsoft.com/office/powerpoint/2010/main" val="1199785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1000" fill="hold"/>
                                        <p:tgtEl>
                                          <p:spTgt spid="118786"/>
                                        </p:tgtEl>
                                        <p:attrNameLst>
                                          <p:attrName>ppt_w</p:attrName>
                                        </p:attrNameLst>
                                      </p:cBhvr>
                                      <p:tavLst>
                                        <p:tav tm="0">
                                          <p:val>
                                            <p:strVal val="#ppt_w*0.70"/>
                                          </p:val>
                                        </p:tav>
                                        <p:tav tm="100000">
                                          <p:val>
                                            <p:strVal val="#ppt_w"/>
                                          </p:val>
                                        </p:tav>
                                      </p:tavLst>
                                    </p:anim>
                                    <p:anim calcmode="lin" valueType="num">
                                      <p:cBhvr>
                                        <p:cTn id="8" dur="1000" fill="hold"/>
                                        <p:tgtEl>
                                          <p:spTgt spid="118786"/>
                                        </p:tgtEl>
                                        <p:attrNameLst>
                                          <p:attrName>ppt_h</p:attrName>
                                        </p:attrNameLst>
                                      </p:cBhvr>
                                      <p:tavLst>
                                        <p:tav tm="0">
                                          <p:val>
                                            <p:strVal val="#ppt_h"/>
                                          </p:val>
                                        </p:tav>
                                        <p:tav tm="100000">
                                          <p:val>
                                            <p:strVal val="#ppt_h"/>
                                          </p:val>
                                        </p:tav>
                                      </p:tavLst>
                                    </p:anim>
                                    <p:animEffect transition="in" filter="fade">
                                      <p:cBhvr>
                                        <p:cTn id="9" dur="1000"/>
                                        <p:tgtEl>
                                          <p:spTgt spid="1187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18787"/>
                                        </p:tgtEl>
                                        <p:attrNameLst>
                                          <p:attrName>style.visibility</p:attrName>
                                        </p:attrNameLst>
                                      </p:cBhvr>
                                      <p:to>
                                        <p:strVal val="visible"/>
                                      </p:to>
                                    </p:set>
                                    <p:animEffect transition="in" filter="diamond(in)">
                                      <p:cBhvr>
                                        <p:cTn id="14" dur="2000"/>
                                        <p:tgtEl>
                                          <p:spTgt spid="118787"/>
                                        </p:tgtEl>
                                      </p:cBhvr>
                                    </p:animEffect>
                                  </p:childTnLst>
                                </p:cTn>
                              </p:par>
                              <p:par>
                                <p:cTn id="15" presetID="8" presetClass="entr" presetSubtype="16" fill="hold" nodeType="withEffect">
                                  <p:stCondLst>
                                    <p:cond delay="0"/>
                                  </p:stCondLst>
                                  <p:childTnLst>
                                    <p:set>
                                      <p:cBhvr>
                                        <p:cTn id="16" dur="1" fill="hold">
                                          <p:stCondLst>
                                            <p:cond delay="0"/>
                                          </p:stCondLst>
                                        </p:cTn>
                                        <p:tgtEl>
                                          <p:spTgt spid="118786"/>
                                        </p:tgtEl>
                                        <p:attrNameLst>
                                          <p:attrName>style.visibility</p:attrName>
                                        </p:attrNameLst>
                                      </p:cBhvr>
                                      <p:to>
                                        <p:strVal val="visible"/>
                                      </p:to>
                                    </p:set>
                                    <p:animEffect transition="in" filter="diamond(in)">
                                      <p:cBhvr>
                                        <p:cTn id="17" dur="20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6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1676400" y="6262688"/>
            <a:ext cx="8866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800">
                <a:solidFill>
                  <a:srgbClr val="FFFF00"/>
                </a:solidFill>
                <a:latin typeface="Times New Roman" panose="02020603050405020304" pitchFamily="18" charset="0"/>
              </a:rPr>
              <a:t>T</a:t>
            </a:r>
            <a:r>
              <a:rPr lang="vi-VN" altLang="vi-VN" sz="2800">
                <a:solidFill>
                  <a:srgbClr val="FFFF00"/>
                </a:solidFill>
                <a:latin typeface="Times New Roman" panose="02020603050405020304" pitchFamily="18" charset="0"/>
              </a:rPr>
              <a:t>hánh đường của người Chăm Islam ở </a:t>
            </a:r>
            <a:r>
              <a:rPr lang="en-US" altLang="vi-VN" sz="2800">
                <a:solidFill>
                  <a:srgbClr val="FFFF00"/>
                </a:solidFill>
                <a:latin typeface="Times New Roman" panose="02020603050405020304" pitchFamily="18" charset="0"/>
              </a:rPr>
              <a:t>Châu Đốc, An Giang </a:t>
            </a:r>
          </a:p>
        </p:txBody>
      </p:sp>
    </p:spTree>
    <p:extLst>
      <p:ext uri="{BB962C8B-B14F-4D97-AF65-F5344CB8AC3E}">
        <p14:creationId xmlns:p14="http://schemas.microsoft.com/office/powerpoint/2010/main" val="2963303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a:t>
            </a:r>
            <a:r>
              <a:rPr lang="vi-VN" sz="2400" b="1" dirty="0" err="1">
                <a:latin typeface="Times New Roman" panose="02020603050405020304" pitchFamily="18" charset="0"/>
              </a:rPr>
              <a:t>kiến</a:t>
            </a:r>
            <a:r>
              <a:rPr lang="vi-VN" sz="2400" b="1" dirty="0">
                <a:latin typeface="Times New Roman" panose="02020603050405020304" pitchFamily="18" charset="0"/>
              </a:rPr>
              <a:t>.</a:t>
            </a:r>
            <a:endParaRPr lang="pt-BR" sz="2400" b="1" dirty="0">
              <a:latin typeface="Times New Roman" panose="02020603050405020304" pitchFamily="18" charset="0"/>
            </a:endParaRPr>
          </a:p>
        </p:txBody>
      </p:sp>
      <p:graphicFrame>
        <p:nvGraphicFramePr>
          <p:cNvPr id="9" name="Table 9">
            <a:extLst>
              <a:ext uri="{FF2B5EF4-FFF2-40B4-BE49-F238E27FC236}">
                <a16:creationId xmlns=""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878127784"/>
              </p:ext>
            </p:extLst>
          </p:nvPr>
        </p:nvGraphicFramePr>
        <p:xfrm>
          <a:off x="0" y="1538839"/>
          <a:ext cx="12192000" cy="4389120"/>
        </p:xfrm>
        <a:graphic>
          <a:graphicData uri="http://schemas.openxmlformats.org/drawingml/2006/table">
            <a:tbl>
              <a:tblPr firstRow="1" bandRow="1">
                <a:tableStyleId>{5C22544A-7EE6-4342-B048-85BDC9FD1C3A}</a:tableStyleId>
              </a:tblPr>
              <a:tblGrid>
                <a:gridCol w="2438400">
                  <a:extLst>
                    <a:ext uri="{9D8B030D-6E8A-4147-A177-3AD203B41FA5}">
                      <a16:colId xmlns="" xmlns:a16="http://schemas.microsoft.com/office/drawing/2014/main" val="2262840336"/>
                    </a:ext>
                  </a:extLst>
                </a:gridCol>
                <a:gridCol w="1849821">
                  <a:extLst>
                    <a:ext uri="{9D8B030D-6E8A-4147-A177-3AD203B41FA5}">
                      <a16:colId xmlns="" xmlns:a16="http://schemas.microsoft.com/office/drawing/2014/main" val="363875825"/>
                    </a:ext>
                  </a:extLst>
                </a:gridCol>
                <a:gridCol w="2790496">
                  <a:extLst>
                    <a:ext uri="{9D8B030D-6E8A-4147-A177-3AD203B41FA5}">
                      <a16:colId xmlns="" xmlns:a16="http://schemas.microsoft.com/office/drawing/2014/main" val="3220784913"/>
                    </a:ext>
                  </a:extLst>
                </a:gridCol>
                <a:gridCol w="3113033">
                  <a:extLst>
                    <a:ext uri="{9D8B030D-6E8A-4147-A177-3AD203B41FA5}">
                      <a16:colId xmlns="" xmlns:a16="http://schemas.microsoft.com/office/drawing/2014/main" val="3247482669"/>
                    </a:ext>
                  </a:extLst>
                </a:gridCol>
                <a:gridCol w="2000250">
                  <a:extLst>
                    <a:ext uri="{9D8B030D-6E8A-4147-A177-3AD203B41FA5}">
                      <a16:colId xmlns="" xmlns:a16="http://schemas.microsoft.com/office/drawing/2014/main" val="1943329638"/>
                    </a:ext>
                  </a:extLst>
                </a:gridCol>
              </a:tblGrid>
              <a:tr h="346249">
                <a:tc>
                  <a:txBody>
                    <a:bodyPr/>
                    <a:lstStyle/>
                    <a:p>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kern="1200" dirty="0">
                          <a:solidFill>
                            <a:schemeClr val="tx1"/>
                          </a:solidFill>
                          <a:latin typeface="Times New Roman" panose="02020603050405020304" pitchFamily="18" charset="0"/>
                          <a:ea typeface="+mn-ea"/>
                          <a:cs typeface="Times New Roman" panose="02020603050405020304" pitchFamily="18" charset="0"/>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75636876"/>
                  </a:ext>
                </a:extLst>
              </a:tr>
              <a:tr h="346249">
                <a:tc>
                  <a:txBody>
                    <a:bodyPr/>
                    <a:lstStyle/>
                    <a:p>
                      <a:endParaRPr lang="vi-VN" sz="2800" b="1" dirty="0">
                        <a:latin typeface="+mj-lt"/>
                      </a:endParaRPr>
                    </a:p>
                    <a:p>
                      <a:endParaRPr lang="vi-VN" sz="2800" b="1" dirty="0">
                        <a:latin typeface="+mj-lt"/>
                      </a:endParaRPr>
                    </a:p>
                    <a:p>
                      <a:r>
                        <a:rPr lang="vi-VN" sz="2800" b="1" dirty="0">
                          <a:latin typeface="+mj-lt"/>
                        </a:rPr>
                        <a:t>Hồi giáo Đê-li</a:t>
                      </a: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28462980"/>
                  </a:ext>
                </a:extLst>
              </a:tr>
            </a:tbl>
          </a:graphicData>
        </a:graphic>
      </p:graphicFrame>
      <p:sp>
        <p:nvSpPr>
          <p:cNvPr id="2" name="TextBox 1">
            <a:extLst>
              <a:ext uri="{FF2B5EF4-FFF2-40B4-BE49-F238E27FC236}">
                <a16:creationId xmlns="" xmlns:a16="http://schemas.microsoft.com/office/drawing/2014/main" id="{27E91FF4-E764-4EF6-9113-35A9F283A3CD}"/>
              </a:ext>
            </a:extLst>
          </p:cNvPr>
          <p:cNvSpPr txBox="1"/>
          <p:nvPr/>
        </p:nvSpPr>
        <p:spPr>
          <a:xfrm>
            <a:off x="0" y="738642"/>
            <a:ext cx="5376041" cy="523220"/>
          </a:xfrm>
          <a:prstGeom prst="rect">
            <a:avLst/>
          </a:prstGeom>
          <a:noFill/>
        </p:spPr>
        <p:txBody>
          <a:bodyPr wrap="square" rtlCol="0">
            <a:spAutoFit/>
          </a:bodyPr>
          <a:lstStyle/>
          <a:p>
            <a:r>
              <a:rPr lang="vi-VN" sz="2800" dirty="0">
                <a:latin typeface="+mj-lt"/>
              </a:rPr>
              <a:t>b. </a:t>
            </a:r>
            <a:r>
              <a:rPr lang="vi-VN" sz="2800" u="sng" dirty="0">
                <a:latin typeface="+mj-lt"/>
              </a:rPr>
              <a:t>Vương triều Hồi giáo Đê - li:</a:t>
            </a:r>
          </a:p>
        </p:txBody>
      </p:sp>
      <p:sp>
        <p:nvSpPr>
          <p:cNvPr id="11" name="TextBox 10">
            <a:extLst>
              <a:ext uri="{FF2B5EF4-FFF2-40B4-BE49-F238E27FC236}">
                <a16:creationId xmlns="" xmlns:a16="http://schemas.microsoft.com/office/drawing/2014/main" id="{94F39B3A-C2F2-47B7-9A37-6E6E834C6452}"/>
              </a:ext>
            </a:extLst>
          </p:cNvPr>
          <p:cNvSpPr txBox="1"/>
          <p:nvPr/>
        </p:nvSpPr>
        <p:spPr>
          <a:xfrm>
            <a:off x="2406211" y="2016638"/>
            <a:ext cx="1899744" cy="2246769"/>
          </a:xfrm>
          <a:prstGeom prst="rect">
            <a:avLst/>
          </a:prstGeom>
          <a:noFill/>
        </p:spPr>
        <p:txBody>
          <a:bodyPr wrap="square">
            <a:spAutoFit/>
          </a:bodyPr>
          <a:lstStyle/>
          <a:p>
            <a:r>
              <a:rPr lang="vi-VN" sz="2800" dirty="0">
                <a:latin typeface="+mj-lt"/>
              </a:rPr>
              <a:t>-Năm 1206, </a:t>
            </a:r>
            <a:r>
              <a:rPr lang="vi-VN" sz="2800" dirty="0">
                <a:latin typeface="Times New Roman" panose="02020603050405020304" pitchFamily="18" charset="0"/>
                <a:cs typeface="Times New Roman" panose="02020603050405020304" pitchFamily="18" charset="0"/>
              </a:rPr>
              <a:t>người Hồi gốc Thổ Nhĩ Kì xâm nhập </a:t>
            </a:r>
          </a:p>
        </p:txBody>
      </p:sp>
      <p:sp>
        <p:nvSpPr>
          <p:cNvPr id="12" name="TextBox 11">
            <a:extLst>
              <a:ext uri="{FF2B5EF4-FFF2-40B4-BE49-F238E27FC236}">
                <a16:creationId xmlns="" xmlns:a16="http://schemas.microsoft.com/office/drawing/2014/main" id="{B76976DB-E21F-4BA7-B303-5001ABE76AD2}"/>
              </a:ext>
            </a:extLst>
          </p:cNvPr>
          <p:cNvSpPr txBox="1"/>
          <p:nvPr/>
        </p:nvSpPr>
        <p:spPr>
          <a:xfrm>
            <a:off x="4305955" y="2001863"/>
            <a:ext cx="2711669" cy="3970318"/>
          </a:xfrm>
          <a:prstGeom prst="rect">
            <a:avLst/>
          </a:prstGeom>
          <a:noFill/>
        </p:spPr>
        <p:txBody>
          <a:bodyPr wrap="square">
            <a:spAutoFit/>
          </a:bodyPr>
          <a:lstStyle/>
          <a:p>
            <a:r>
              <a:rPr lang="vi-VN" sz="2800" dirty="0">
                <a:latin typeface="+mj-lt"/>
              </a:rPr>
              <a:t>- Vua có quyền lực cao </a:t>
            </a:r>
            <a:r>
              <a:rPr lang="vi-VN" sz="2800" dirty="0" err="1">
                <a:latin typeface="+mj-lt"/>
              </a:rPr>
              <a:t>nhất</a:t>
            </a:r>
            <a:r>
              <a:rPr lang="vi-VN" sz="2800" dirty="0">
                <a:latin typeface="+mj-lt"/>
              </a:rPr>
              <a:t>.</a:t>
            </a:r>
          </a:p>
          <a:p>
            <a:r>
              <a:rPr lang="vi-VN" sz="2800" dirty="0">
                <a:latin typeface="+mj-lt"/>
              </a:rPr>
              <a:t>- Khu vực hành chính do tướng lĩnh Hồi giáo cai quản, tín đồ Hin đu chỉ giữ các chức vụ không quan </a:t>
            </a:r>
            <a:r>
              <a:rPr lang="vi-VN" sz="2800" dirty="0" err="1">
                <a:latin typeface="+mj-lt"/>
              </a:rPr>
              <a:t>trọng</a:t>
            </a:r>
            <a:r>
              <a:rPr lang="vi-VN" sz="2800" dirty="0">
                <a:latin typeface="+mj-lt"/>
              </a:rPr>
              <a:t>.</a:t>
            </a:r>
          </a:p>
        </p:txBody>
      </p:sp>
      <p:sp>
        <p:nvSpPr>
          <p:cNvPr id="13" name="TextBox 12">
            <a:extLst>
              <a:ext uri="{FF2B5EF4-FFF2-40B4-BE49-F238E27FC236}">
                <a16:creationId xmlns="" xmlns:a16="http://schemas.microsoft.com/office/drawing/2014/main" id="{D1D344FC-7E72-4A7E-B49D-8F4553FD352A}"/>
              </a:ext>
            </a:extLst>
          </p:cNvPr>
          <p:cNvSpPr txBox="1"/>
          <p:nvPr/>
        </p:nvSpPr>
        <p:spPr>
          <a:xfrm>
            <a:off x="7017624" y="2016638"/>
            <a:ext cx="3247698" cy="3539430"/>
          </a:xfrm>
          <a:prstGeom prst="rect">
            <a:avLst/>
          </a:prstGeom>
          <a:noFill/>
        </p:spPr>
        <p:txBody>
          <a:bodyPr wrap="square">
            <a:spAutoFit/>
          </a:bodyPr>
          <a:lstStyle/>
          <a:p>
            <a:r>
              <a:rPr lang="vi-VN" sz="2800" dirty="0">
                <a:latin typeface="+mj-lt"/>
              </a:rPr>
              <a:t>- Nông nghiệp vai trò quan trọng được nhà nước khuyến khích.</a:t>
            </a:r>
          </a:p>
          <a:p>
            <a:r>
              <a:rPr lang="vi-VN" sz="2800" dirty="0">
                <a:latin typeface="+mj-lt"/>
              </a:rPr>
              <a:t>- TCN và TN phát triển, nhiều thành thị ra đời, đẩy mạnh buôn bán với các nước.</a:t>
            </a:r>
          </a:p>
        </p:txBody>
      </p:sp>
      <p:sp>
        <p:nvSpPr>
          <p:cNvPr id="15" name="TextBox 14">
            <a:extLst>
              <a:ext uri="{FF2B5EF4-FFF2-40B4-BE49-F238E27FC236}">
                <a16:creationId xmlns="" xmlns:a16="http://schemas.microsoft.com/office/drawing/2014/main" id="{CC1C3D39-0021-4BD1-A7AA-1EDE7316F973}"/>
              </a:ext>
            </a:extLst>
          </p:cNvPr>
          <p:cNvSpPr txBox="1"/>
          <p:nvPr/>
        </p:nvSpPr>
        <p:spPr>
          <a:xfrm>
            <a:off x="10265322" y="2038749"/>
            <a:ext cx="1897117" cy="3539430"/>
          </a:xfrm>
          <a:prstGeom prst="rect">
            <a:avLst/>
          </a:prstGeom>
          <a:noFill/>
        </p:spPr>
        <p:txBody>
          <a:bodyPr wrap="square">
            <a:spAutoFit/>
          </a:bodyPr>
          <a:lstStyle/>
          <a:p>
            <a:r>
              <a:rPr lang="vi-VN" sz="2800" dirty="0">
                <a:latin typeface="+mj-lt"/>
              </a:rPr>
              <a:t>- Mâu thuẫn dân tộc gay gắt làm bùng nổ các cuộc đấu tranh chống </a:t>
            </a:r>
            <a:r>
              <a:rPr lang="vi-VN" sz="2800" dirty="0" err="1">
                <a:latin typeface="+mj-lt"/>
              </a:rPr>
              <a:t>triều</a:t>
            </a:r>
            <a:r>
              <a:rPr lang="vi-VN" sz="2800" dirty="0">
                <a:latin typeface="+mj-lt"/>
              </a:rPr>
              <a:t> đinh.</a:t>
            </a:r>
          </a:p>
        </p:txBody>
      </p:sp>
      <p:sp>
        <p:nvSpPr>
          <p:cNvPr id="16" name="Thought Bubble: Cloud 15">
            <a:extLst>
              <a:ext uri="{FF2B5EF4-FFF2-40B4-BE49-F238E27FC236}">
                <a16:creationId xmlns="" xmlns:a16="http://schemas.microsoft.com/office/drawing/2014/main" id="{5ED40F4B-2CC4-436C-898A-10E6196406F0}"/>
              </a:ext>
            </a:extLst>
          </p:cNvPr>
          <p:cNvSpPr/>
          <p:nvPr/>
        </p:nvSpPr>
        <p:spPr>
          <a:xfrm>
            <a:off x="0" y="4448289"/>
            <a:ext cx="3894083" cy="2066799"/>
          </a:xfrm>
          <a:prstGeom prst="cloudCallout">
            <a:avLst>
              <a:gd name="adj1" fmla="val -40539"/>
              <a:gd name="adj2" fmla="val 521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dirty="0">
                <a:solidFill>
                  <a:srgbClr val="000000"/>
                </a:solidFill>
                <a:latin typeface="+mj-lt"/>
              </a:rPr>
              <a:t>Vì sao gọi là Vương triều Hồi giáo Đê-li? </a:t>
            </a:r>
          </a:p>
          <a:p>
            <a:endParaRPr lang="vi-V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254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arn(inVertical)">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TIẾT 9 – 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graphicFrame>
        <p:nvGraphicFramePr>
          <p:cNvPr id="9" name="Table 9">
            <a:extLst>
              <a:ext uri="{FF2B5EF4-FFF2-40B4-BE49-F238E27FC236}">
                <a16:creationId xmlns=""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2890704516"/>
              </p:ext>
            </p:extLst>
          </p:nvPr>
        </p:nvGraphicFramePr>
        <p:xfrm>
          <a:off x="0" y="1261862"/>
          <a:ext cx="12192000" cy="4815840"/>
        </p:xfrm>
        <a:graphic>
          <a:graphicData uri="http://schemas.openxmlformats.org/drawingml/2006/table">
            <a:tbl>
              <a:tblPr firstRow="1" bandRow="1">
                <a:tableStyleId>{5C22544A-7EE6-4342-B048-85BDC9FD1C3A}</a:tableStyleId>
              </a:tblPr>
              <a:tblGrid>
                <a:gridCol w="1891862">
                  <a:extLst>
                    <a:ext uri="{9D8B030D-6E8A-4147-A177-3AD203B41FA5}">
                      <a16:colId xmlns="" xmlns:a16="http://schemas.microsoft.com/office/drawing/2014/main" val="2262840336"/>
                    </a:ext>
                  </a:extLst>
                </a:gridCol>
                <a:gridCol w="1813035">
                  <a:extLst>
                    <a:ext uri="{9D8B030D-6E8A-4147-A177-3AD203B41FA5}">
                      <a16:colId xmlns="" xmlns:a16="http://schemas.microsoft.com/office/drawing/2014/main" val="363875825"/>
                    </a:ext>
                  </a:extLst>
                </a:gridCol>
                <a:gridCol w="2727434">
                  <a:extLst>
                    <a:ext uri="{9D8B030D-6E8A-4147-A177-3AD203B41FA5}">
                      <a16:colId xmlns="" xmlns:a16="http://schemas.microsoft.com/office/drawing/2014/main" val="3220784913"/>
                    </a:ext>
                  </a:extLst>
                </a:gridCol>
                <a:gridCol w="2585545">
                  <a:extLst>
                    <a:ext uri="{9D8B030D-6E8A-4147-A177-3AD203B41FA5}">
                      <a16:colId xmlns="" xmlns:a16="http://schemas.microsoft.com/office/drawing/2014/main" val="3247482669"/>
                    </a:ext>
                  </a:extLst>
                </a:gridCol>
                <a:gridCol w="3174124">
                  <a:extLst>
                    <a:ext uri="{9D8B030D-6E8A-4147-A177-3AD203B41FA5}">
                      <a16:colId xmlns="" xmlns:a16="http://schemas.microsoft.com/office/drawing/2014/main" val="1943329638"/>
                    </a:ext>
                  </a:extLst>
                </a:gridCol>
              </a:tblGrid>
              <a:tr h="346249">
                <a:tc>
                  <a:txBody>
                    <a:bodyPr/>
                    <a:lstStyle/>
                    <a:p>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75636876"/>
                  </a:ext>
                </a:extLst>
              </a:tr>
              <a:tr h="346249">
                <a:tc>
                  <a:txBody>
                    <a:bodyPr/>
                    <a:lstStyle/>
                    <a:p>
                      <a:endParaRPr lang="vi-VN" sz="2800" b="1" dirty="0">
                        <a:latin typeface="+mj-lt"/>
                      </a:endParaRPr>
                    </a:p>
                    <a:p>
                      <a:r>
                        <a:rPr lang="vi-VN" sz="2800" b="1" dirty="0">
                          <a:latin typeface="+mj-lt"/>
                        </a:rPr>
                        <a:t>Mô - gôn</a:t>
                      </a: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28462980"/>
                  </a:ext>
                </a:extLst>
              </a:tr>
            </a:tbl>
          </a:graphicData>
        </a:graphic>
      </p:graphicFrame>
      <p:sp>
        <p:nvSpPr>
          <p:cNvPr id="2" name="TextBox 1">
            <a:extLst>
              <a:ext uri="{FF2B5EF4-FFF2-40B4-BE49-F238E27FC236}">
                <a16:creationId xmlns="" xmlns:a16="http://schemas.microsoft.com/office/drawing/2014/main" id="{27E91FF4-E764-4EF6-9113-35A9F283A3CD}"/>
              </a:ext>
            </a:extLst>
          </p:cNvPr>
          <p:cNvSpPr txBox="1"/>
          <p:nvPr/>
        </p:nvSpPr>
        <p:spPr>
          <a:xfrm>
            <a:off x="0" y="738642"/>
            <a:ext cx="4587765" cy="523220"/>
          </a:xfrm>
          <a:prstGeom prst="rect">
            <a:avLst/>
          </a:prstGeom>
          <a:noFill/>
        </p:spPr>
        <p:txBody>
          <a:bodyPr wrap="square" rtlCol="0">
            <a:spAutoFit/>
          </a:bodyPr>
          <a:lstStyle/>
          <a:p>
            <a:r>
              <a:rPr lang="vi-VN" sz="2800" dirty="0">
                <a:latin typeface="+mj-lt"/>
              </a:rPr>
              <a:t>c. </a:t>
            </a:r>
            <a:r>
              <a:rPr lang="vi-VN" sz="2800" u="sng" dirty="0">
                <a:latin typeface="+mj-lt"/>
              </a:rPr>
              <a:t>Vương triều Mô - gôn:</a:t>
            </a:r>
          </a:p>
        </p:txBody>
      </p:sp>
      <p:sp>
        <p:nvSpPr>
          <p:cNvPr id="11" name="TextBox 10">
            <a:extLst>
              <a:ext uri="{FF2B5EF4-FFF2-40B4-BE49-F238E27FC236}">
                <a16:creationId xmlns="" xmlns:a16="http://schemas.microsoft.com/office/drawing/2014/main" id="{94F39B3A-C2F2-47B7-9A37-6E6E834C6452}"/>
              </a:ext>
            </a:extLst>
          </p:cNvPr>
          <p:cNvSpPr txBox="1"/>
          <p:nvPr/>
        </p:nvSpPr>
        <p:spPr>
          <a:xfrm>
            <a:off x="1884625" y="1785082"/>
            <a:ext cx="1840635" cy="2677656"/>
          </a:xfrm>
          <a:prstGeom prst="rect">
            <a:avLst/>
          </a:prstGeom>
          <a:noFill/>
        </p:spPr>
        <p:txBody>
          <a:bodyPr wrap="square">
            <a:spAutoFit/>
          </a:bodyPr>
          <a:lstStyle/>
          <a:p>
            <a:r>
              <a:rPr lang="vi-VN" sz="2800" dirty="0">
                <a:latin typeface="+mj-lt"/>
              </a:rPr>
              <a:t>-</a:t>
            </a:r>
            <a:r>
              <a:rPr lang="vi-VN" sz="2800" dirty="0" err="1">
                <a:latin typeface="+mj-lt"/>
              </a:rPr>
              <a:t>Đầu</a:t>
            </a:r>
            <a:r>
              <a:rPr lang="vi-VN" sz="2800" dirty="0">
                <a:latin typeface="+mj-lt"/>
              </a:rPr>
              <a:t> thế kỉ XVI, </a:t>
            </a:r>
            <a:r>
              <a:rPr lang="vi-VN" sz="2800" dirty="0">
                <a:latin typeface="Times New Roman" panose="02020603050405020304" pitchFamily="18" charset="0"/>
                <a:cs typeface="Times New Roman" panose="02020603050405020304" pitchFamily="18" charset="0"/>
              </a:rPr>
              <a:t>người Hồi tự nhận dòng dõi Mông </a:t>
            </a:r>
            <a:r>
              <a:rPr lang="vi-VN" sz="2800" dirty="0" err="1">
                <a:latin typeface="Times New Roman" panose="02020603050405020304" pitchFamily="18" charset="0"/>
                <a:cs typeface="Times New Roman" panose="02020603050405020304" pitchFamily="18" charset="0"/>
              </a:rPr>
              <a:t>Cổ</a:t>
            </a:r>
            <a:r>
              <a:rPr lang="vi-VN" sz="2800"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 xmlns:a16="http://schemas.microsoft.com/office/drawing/2014/main" id="{B76976DB-E21F-4BA7-B303-5001ABE76AD2}"/>
              </a:ext>
            </a:extLst>
          </p:cNvPr>
          <p:cNvSpPr txBox="1"/>
          <p:nvPr/>
        </p:nvSpPr>
        <p:spPr>
          <a:xfrm>
            <a:off x="3788979" y="1785082"/>
            <a:ext cx="2543509" cy="4401205"/>
          </a:xfrm>
          <a:prstGeom prst="rect">
            <a:avLst/>
          </a:prstGeom>
          <a:noFill/>
        </p:spPr>
        <p:txBody>
          <a:bodyPr wrap="square">
            <a:spAutoFit/>
          </a:bodyPr>
          <a:lstStyle/>
          <a:p>
            <a:r>
              <a:rPr lang="vi-VN" sz="2800" dirty="0">
                <a:latin typeface="+mj-lt"/>
              </a:rPr>
              <a:t>- Cải cách bộ máy hành chính từ trung ương đến địa phương, chia đất nước thành 15 tỉnh.</a:t>
            </a:r>
          </a:p>
          <a:p>
            <a:r>
              <a:rPr lang="vi-VN" sz="2800" dirty="0">
                <a:latin typeface="+mj-lt"/>
              </a:rPr>
              <a:t>- Thực hiện chế độ chuyên chế.</a:t>
            </a:r>
          </a:p>
          <a:p>
            <a:r>
              <a:rPr lang="vi-VN" sz="2800" dirty="0">
                <a:latin typeface="+mj-lt"/>
              </a:rPr>
              <a:t>- Tiến hành sửa đổi </a:t>
            </a:r>
            <a:r>
              <a:rPr lang="vi-VN" sz="2800" dirty="0" err="1">
                <a:latin typeface="+mj-lt"/>
              </a:rPr>
              <a:t>pháp</a:t>
            </a:r>
            <a:r>
              <a:rPr lang="vi-VN" sz="2800" dirty="0">
                <a:latin typeface="+mj-lt"/>
              </a:rPr>
              <a:t> </a:t>
            </a:r>
            <a:r>
              <a:rPr lang="vi-VN" sz="2800" dirty="0" err="1">
                <a:latin typeface="+mj-lt"/>
              </a:rPr>
              <a:t>luật</a:t>
            </a:r>
            <a:r>
              <a:rPr lang="vi-VN" sz="2800" dirty="0">
                <a:latin typeface="+mj-lt"/>
              </a:rPr>
              <a:t>.</a:t>
            </a:r>
          </a:p>
        </p:txBody>
      </p:sp>
      <p:sp>
        <p:nvSpPr>
          <p:cNvPr id="13" name="TextBox 12">
            <a:extLst>
              <a:ext uri="{FF2B5EF4-FFF2-40B4-BE49-F238E27FC236}">
                <a16:creationId xmlns="" xmlns:a16="http://schemas.microsoft.com/office/drawing/2014/main" id="{D1D344FC-7E72-4A7E-B49D-8F4553FD352A}"/>
              </a:ext>
            </a:extLst>
          </p:cNvPr>
          <p:cNvSpPr txBox="1"/>
          <p:nvPr/>
        </p:nvSpPr>
        <p:spPr>
          <a:xfrm>
            <a:off x="6459926" y="1753623"/>
            <a:ext cx="2543509" cy="3693319"/>
          </a:xfrm>
          <a:prstGeom prst="rect">
            <a:avLst/>
          </a:prstGeom>
          <a:noFill/>
        </p:spPr>
        <p:txBody>
          <a:bodyPr wrap="square">
            <a:spAutoFit/>
          </a:bodyPr>
          <a:lstStyle/>
          <a:p>
            <a:r>
              <a:rPr lang="vi-VN" sz="2600" dirty="0">
                <a:latin typeface="+mj-lt"/>
              </a:rPr>
              <a:t>- Đo đạt ruộng đất, định mức thuế hợp lí, thống nhất lại hệ thống đo lường.</a:t>
            </a:r>
          </a:p>
          <a:p>
            <a:r>
              <a:rPr lang="vi-VN" sz="2600" dirty="0">
                <a:latin typeface="+mj-lt"/>
              </a:rPr>
              <a:t>- Phát triển nông nghiệp, thủ công nghiệp, thương mại.</a:t>
            </a:r>
          </a:p>
        </p:txBody>
      </p:sp>
      <p:sp>
        <p:nvSpPr>
          <p:cNvPr id="15" name="TextBox 14">
            <a:extLst>
              <a:ext uri="{FF2B5EF4-FFF2-40B4-BE49-F238E27FC236}">
                <a16:creationId xmlns="" xmlns:a16="http://schemas.microsoft.com/office/drawing/2014/main" id="{CC1C3D39-0021-4BD1-A7AA-1EDE7316F973}"/>
              </a:ext>
            </a:extLst>
          </p:cNvPr>
          <p:cNvSpPr txBox="1"/>
          <p:nvPr/>
        </p:nvSpPr>
        <p:spPr>
          <a:xfrm>
            <a:off x="9003435" y="1785082"/>
            <a:ext cx="2966543" cy="3108543"/>
          </a:xfrm>
          <a:prstGeom prst="rect">
            <a:avLst/>
          </a:prstGeom>
          <a:noFill/>
        </p:spPr>
        <p:txBody>
          <a:bodyPr wrap="square">
            <a:spAutoFit/>
          </a:bodyPr>
          <a:lstStyle/>
          <a:p>
            <a:r>
              <a:rPr lang="vi-VN" sz="2800" dirty="0">
                <a:latin typeface="+mj-lt"/>
              </a:rPr>
              <a:t>-Xây dựng khối hòa hợp dân </a:t>
            </a:r>
            <a:r>
              <a:rPr lang="vi-VN" sz="2800" dirty="0" err="1">
                <a:latin typeface="+mj-lt"/>
              </a:rPr>
              <a:t>tộc</a:t>
            </a:r>
            <a:r>
              <a:rPr lang="vi-VN" sz="2800" dirty="0">
                <a:latin typeface="+mj-lt"/>
              </a:rPr>
              <a:t>. </a:t>
            </a:r>
          </a:p>
          <a:p>
            <a:r>
              <a:rPr lang="vi-VN" sz="2800" dirty="0">
                <a:latin typeface="+mj-lt"/>
              </a:rPr>
              <a:t>- Khuyến khích, ủng hộ các hoạt động văn hóa, </a:t>
            </a:r>
            <a:r>
              <a:rPr lang="vi-VN" sz="2800" dirty="0" err="1">
                <a:latin typeface="+mj-lt"/>
              </a:rPr>
              <a:t>nghệ</a:t>
            </a:r>
            <a:r>
              <a:rPr lang="vi-VN" sz="2800" dirty="0">
                <a:latin typeface="+mj-lt"/>
              </a:rPr>
              <a:t> </a:t>
            </a:r>
            <a:r>
              <a:rPr lang="vi-VN" sz="2800" dirty="0" err="1">
                <a:latin typeface="+mj-lt"/>
              </a:rPr>
              <a:t>thuật</a:t>
            </a:r>
            <a:r>
              <a:rPr lang="vi-VN" sz="2800" dirty="0">
                <a:latin typeface="+mj-lt"/>
              </a:rPr>
              <a:t> → thời kì phát triển đỉnh cao</a:t>
            </a:r>
          </a:p>
        </p:txBody>
      </p:sp>
      <p:pic>
        <p:nvPicPr>
          <p:cNvPr id="6" name="Picture 5">
            <a:extLst>
              <a:ext uri="{FF2B5EF4-FFF2-40B4-BE49-F238E27FC236}">
                <a16:creationId xmlns="" xmlns:a16="http://schemas.microsoft.com/office/drawing/2014/main" id="{EE83BB2E-BA32-49DB-BBD0-4631BE6FC58A}"/>
              </a:ext>
            </a:extLst>
          </p:cNvPr>
          <p:cNvPicPr>
            <a:picLocks noChangeAspect="1"/>
          </p:cNvPicPr>
          <p:nvPr/>
        </p:nvPicPr>
        <p:blipFill rotWithShape="1">
          <a:blip r:embed="rId2"/>
          <a:srcRect l="65302" t="48275" r="22284" b="16558"/>
          <a:stretch/>
        </p:blipFill>
        <p:spPr>
          <a:xfrm>
            <a:off x="0" y="2926444"/>
            <a:ext cx="1935218" cy="3074275"/>
          </a:xfrm>
          <a:prstGeom prst="rect">
            <a:avLst/>
          </a:prstGeom>
        </p:spPr>
      </p:pic>
    </p:spTree>
    <p:extLst>
      <p:ext uri="{BB962C8B-B14F-4D97-AF65-F5344CB8AC3E}">
        <p14:creationId xmlns:p14="http://schemas.microsoft.com/office/powerpoint/2010/main" val="23696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arn(inVertical)">
                                      <p:cBhvr>
                                        <p:cTn id="15" dur="500"/>
                                        <p:tgtEl>
                                          <p:spTgt spid="1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barn(inVertical)">
                                      <p:cBhvr>
                                        <p:cTn id="18" dur="500"/>
                                        <p:tgtEl>
                                          <p:spTgt spid="1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114304"/>
            <a:ext cx="9571511" cy="461665"/>
          </a:xfrm>
          <a:prstGeom prst="rect">
            <a:avLst/>
          </a:prstGeom>
          <a:noFill/>
        </p:spPr>
        <p:txBody>
          <a:bodyPr wrap="square" rtlCol="0">
            <a:spAutoFit/>
          </a:bodyPr>
          <a:lstStyle/>
          <a:p>
            <a:pPr algn="ctr"/>
            <a:r>
              <a:rPr lang="vi-VN" sz="2400" b="1" smtClean="0">
                <a:solidFill>
                  <a:srgbClr val="FF0000"/>
                </a:solidFill>
                <a:latin typeface="+mj-lt"/>
              </a:rPr>
              <a:t> </a:t>
            </a: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342913" y="91443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2" name="TextBox 1">
            <a:extLst>
              <a:ext uri="{FF2B5EF4-FFF2-40B4-BE49-F238E27FC236}">
                <a16:creationId xmlns="" xmlns:a16="http://schemas.microsoft.com/office/drawing/2014/main" id="{27E91FF4-E764-4EF6-9113-35A9F283A3CD}"/>
              </a:ext>
            </a:extLst>
          </p:cNvPr>
          <p:cNvSpPr txBox="1"/>
          <p:nvPr/>
        </p:nvSpPr>
        <p:spPr>
          <a:xfrm>
            <a:off x="385776" y="1381602"/>
            <a:ext cx="4587765" cy="523220"/>
          </a:xfrm>
          <a:prstGeom prst="rect">
            <a:avLst/>
          </a:prstGeom>
          <a:noFill/>
        </p:spPr>
        <p:txBody>
          <a:bodyPr wrap="square" rtlCol="0">
            <a:spAutoFit/>
          </a:bodyPr>
          <a:lstStyle/>
          <a:p>
            <a:r>
              <a:rPr lang="vi-VN" sz="2800" dirty="0">
                <a:latin typeface="+mj-lt"/>
              </a:rPr>
              <a:t>c. </a:t>
            </a:r>
            <a:r>
              <a:rPr lang="vi-VN" sz="2800" u="sng" dirty="0">
                <a:latin typeface="+mj-lt"/>
              </a:rPr>
              <a:t>Vương triều Mô - gôn:</a:t>
            </a:r>
          </a:p>
        </p:txBody>
      </p:sp>
      <p:sp>
        <p:nvSpPr>
          <p:cNvPr id="14" name="TextBox 13">
            <a:extLst>
              <a:ext uri="{FF2B5EF4-FFF2-40B4-BE49-F238E27FC236}">
                <a16:creationId xmlns="" xmlns:a16="http://schemas.microsoft.com/office/drawing/2014/main" id="{52331836-4434-42E2-A6C1-AB49FE2AB0DE}"/>
              </a:ext>
            </a:extLst>
          </p:cNvPr>
          <p:cNvSpPr txBox="1"/>
          <p:nvPr/>
        </p:nvSpPr>
        <p:spPr>
          <a:xfrm>
            <a:off x="126126" y="3441701"/>
            <a:ext cx="12065874" cy="3108543"/>
          </a:xfrm>
          <a:prstGeom prst="rect">
            <a:avLst/>
          </a:prstGeom>
          <a:noFill/>
          <a:ln>
            <a:solidFill>
              <a:srgbClr val="FF0000"/>
            </a:solidFill>
          </a:ln>
        </p:spPr>
        <p:txBody>
          <a:bodyPr wrap="square">
            <a:spAutoFit/>
          </a:bodyPr>
          <a:lstStyle/>
          <a:p>
            <a:r>
              <a:rPr lang="vi-VN" sz="2800" i="0" dirty="0">
                <a:solidFill>
                  <a:srgbClr val="002060"/>
                </a:solidFill>
                <a:latin typeface="Times New Roman" panose="02020603050405020304" pitchFamily="18" charset="0"/>
              </a:rPr>
              <a:t>Nếu như người Thổ Nhĩ Kỳ mang theo Hồi giáo vào Ấn Độ và lập nên Vương triều Hồi giáo Đê-li, thực hiện chính sách phân biệt tôn giáo thì người Hồi giáo gốc Mông Cổ lại chủ trương dung hoà tôn giáo, tự hoà mình với tầng lớp thống trị người Ấn Độ, tuy vẫn giữ địa vị chủ chốt trong triều đình và tầng lớp thống trị. Do vậy, trong tầng lớp thống trị không còn phân biệt đâu là người gốc Ấn Độ với gốc Mông Cổ. </a:t>
            </a:r>
            <a:r>
              <a:rPr lang="vi-VN" sz="2800" b="1" dirty="0">
                <a:solidFill>
                  <a:srgbClr val="FF0000"/>
                </a:solidFill>
                <a:latin typeface="Times New Roman" panose="02020603050405020304" pitchFamily="18" charset="0"/>
                <a:cs typeface="Times New Roman" panose="02020603050405020304" pitchFamily="18" charset="0"/>
              </a:rPr>
              <a:t>Đây là giai đoạn đất nước thống nhất và thịnh vượng nhất trong lịch sử phong kiến Ấn Độ.</a:t>
            </a:r>
          </a:p>
        </p:txBody>
      </p:sp>
      <p:sp>
        <p:nvSpPr>
          <p:cNvPr id="17" name="Thought Bubble: Cloud 16">
            <a:extLst>
              <a:ext uri="{FF2B5EF4-FFF2-40B4-BE49-F238E27FC236}">
                <a16:creationId xmlns="" xmlns:a16="http://schemas.microsoft.com/office/drawing/2014/main" id="{FAD89A08-358D-40CB-BCC1-716E1A24163A}"/>
              </a:ext>
            </a:extLst>
          </p:cNvPr>
          <p:cNvSpPr/>
          <p:nvPr/>
        </p:nvSpPr>
        <p:spPr>
          <a:xfrm>
            <a:off x="7062951" y="561975"/>
            <a:ext cx="5129047" cy="2867026"/>
          </a:xfrm>
          <a:prstGeom prst="cloudCallout">
            <a:avLst>
              <a:gd name="adj1" fmla="val 34768"/>
              <a:gd name="adj2" fmla="val 709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dirty="0">
                <a:solidFill>
                  <a:srgbClr val="000000"/>
                </a:solidFill>
                <a:latin typeface="+mj-lt"/>
              </a:rPr>
              <a:t>Điểm khác biệt</a:t>
            </a:r>
          </a:p>
          <a:p>
            <a:pPr algn="ctr"/>
            <a:r>
              <a:rPr lang="vi-VN" sz="2800" b="1" i="1" dirty="0">
                <a:solidFill>
                  <a:srgbClr val="000000"/>
                </a:solidFill>
                <a:latin typeface="+mj-lt"/>
              </a:rPr>
              <a:t>của các vị vua thời Mô-gôn với các vị vua Vương triều Hồi giáo Đê-li là gì?</a:t>
            </a:r>
            <a:endParaRPr lang="vi-VN" sz="28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2740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8" name="TextBox 7">
            <a:extLst>
              <a:ext uri="{FF2B5EF4-FFF2-40B4-BE49-F238E27FC236}">
                <a16:creationId xmlns="" xmlns:a16="http://schemas.microsoft.com/office/drawing/2014/main" id="{51609352-0DD6-4112-B80A-FE8E332E975F}"/>
              </a:ext>
            </a:extLst>
          </p:cNvPr>
          <p:cNvSpPr txBox="1"/>
          <p:nvPr/>
        </p:nvSpPr>
        <p:spPr>
          <a:xfrm>
            <a:off x="0" y="738643"/>
            <a:ext cx="11398469" cy="461665"/>
          </a:xfrm>
          <a:prstGeom prst="rect">
            <a:avLst/>
          </a:prstGeom>
          <a:noFill/>
        </p:spPr>
        <p:txBody>
          <a:bodyPr wrap="square">
            <a:spAutoFit/>
          </a:bodyPr>
          <a:lstStyle/>
          <a:p>
            <a:r>
              <a:rPr lang="vi-VN" sz="2400" b="1" dirty="0">
                <a:latin typeface="Times New Roman" panose="02020603050405020304" pitchFamily="18" charset="0"/>
                <a:cs typeface="Times New Roman" panose="02020603050405020304" pitchFamily="18" charset="0"/>
              </a:rPr>
              <a:t>2. Thành tựu văn hoá tiêu biểu của Ấn Độ từ thê kỉ IV đến giữa thế </a:t>
            </a:r>
            <a:r>
              <a:rPr lang="vi-VN" sz="2400" b="1" dirty="0" err="1">
                <a:latin typeface="Times New Roman" panose="02020603050405020304" pitchFamily="18" charset="0"/>
                <a:cs typeface="Times New Roman" panose="02020603050405020304" pitchFamily="18" charset="0"/>
              </a:rPr>
              <a:t>kỉ</a:t>
            </a:r>
            <a:r>
              <a:rPr lang="vi-VN" sz="2400" b="1" dirty="0">
                <a:latin typeface="Times New Roman" panose="02020603050405020304" pitchFamily="18" charset="0"/>
                <a:cs typeface="Times New Roman" panose="02020603050405020304" pitchFamily="18" charset="0"/>
              </a:rPr>
              <a:t> XIX.</a:t>
            </a:r>
          </a:p>
        </p:txBody>
      </p:sp>
      <p:sp>
        <p:nvSpPr>
          <p:cNvPr id="9" name="TextBox 8">
            <a:extLst>
              <a:ext uri="{FF2B5EF4-FFF2-40B4-BE49-F238E27FC236}">
                <a16:creationId xmlns="" xmlns:a16="http://schemas.microsoft.com/office/drawing/2014/main" id="{AC4BC68E-049F-4A9D-8E30-E845C0A7797D}"/>
              </a:ext>
            </a:extLst>
          </p:cNvPr>
          <p:cNvSpPr txBox="1"/>
          <p:nvPr/>
        </p:nvSpPr>
        <p:spPr>
          <a:xfrm>
            <a:off x="102474" y="1202437"/>
            <a:ext cx="12191999" cy="954107"/>
          </a:xfrm>
          <a:prstGeom prst="rect">
            <a:avLst/>
          </a:prstGeom>
          <a:noFill/>
        </p:spPr>
        <p:txBody>
          <a:bodyPr wrap="square">
            <a:spAutoFit/>
          </a:bodyPr>
          <a:lstStyle/>
          <a:p>
            <a:r>
              <a:rPr lang="en-US" sz="2800" dirty="0" err="1">
                <a:solidFill>
                  <a:srgbClr val="002060"/>
                </a:solidFill>
                <a:effectLst/>
                <a:latin typeface="Times New Roman" panose="02020603050405020304" pitchFamily="18" charset="0"/>
                <a:ea typeface="Times" panose="02020603050405020304" pitchFamily="18" charset="0"/>
              </a:rPr>
              <a:t>Đọc</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thông</a:t>
            </a:r>
            <a:r>
              <a:rPr lang="en-US" sz="2800" dirty="0">
                <a:solidFill>
                  <a:srgbClr val="002060"/>
                </a:solidFill>
                <a:effectLst/>
                <a:latin typeface="Times New Roman" panose="02020603050405020304" pitchFamily="18" charset="0"/>
                <a:ea typeface="Times" panose="02020603050405020304" pitchFamily="18" charset="0"/>
              </a:rPr>
              <a:t> tin </a:t>
            </a:r>
            <a:r>
              <a:rPr lang="en-US" sz="2800" dirty="0" err="1">
                <a:solidFill>
                  <a:srgbClr val="002060"/>
                </a:solidFill>
                <a:effectLst/>
                <a:latin typeface="Times New Roman" panose="02020603050405020304" pitchFamily="18" charset="0"/>
                <a:ea typeface="Times" panose="02020603050405020304" pitchFamily="18" charset="0"/>
              </a:rPr>
              <a:t>mục</a:t>
            </a:r>
            <a:r>
              <a:rPr lang="en-US" sz="2800" dirty="0">
                <a:solidFill>
                  <a:srgbClr val="002060"/>
                </a:solidFill>
                <a:effectLst/>
                <a:latin typeface="Times New Roman" panose="02020603050405020304" pitchFamily="18" charset="0"/>
                <a:ea typeface="Times" panose="02020603050405020304" pitchFamily="18" charset="0"/>
              </a:rPr>
              <a:t> </a:t>
            </a:r>
            <a:r>
              <a:rPr lang="vi-VN" sz="2800" dirty="0">
                <a:solidFill>
                  <a:srgbClr val="002060"/>
                </a:solidFill>
                <a:latin typeface="Times New Roman" panose="02020603050405020304" pitchFamily="18" charset="0"/>
                <a:ea typeface="Times" panose="02020603050405020304" pitchFamily="18" charset="0"/>
              </a:rPr>
              <a:t>2</a:t>
            </a:r>
            <a:r>
              <a:rPr lang="vi-VN" sz="2800" dirty="0">
                <a:solidFill>
                  <a:srgbClr val="002060"/>
                </a:solidFill>
                <a:effectLst/>
                <a:latin typeface="Times New Roman" panose="02020603050405020304" pitchFamily="18" charset="0"/>
                <a:ea typeface="Times" panose="02020603050405020304" pitchFamily="18" charset="0"/>
              </a:rPr>
              <a:t>.a,b,c</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quan</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sát</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hình</a:t>
            </a:r>
            <a:r>
              <a:rPr lang="en-US" sz="2800" dirty="0">
                <a:solidFill>
                  <a:srgbClr val="002060"/>
                </a:solidFill>
                <a:effectLst/>
                <a:latin typeface="Times New Roman" panose="02020603050405020304" pitchFamily="18" charset="0"/>
                <a:ea typeface="Times" panose="02020603050405020304" pitchFamily="18" charset="0"/>
              </a:rPr>
              <a:t> 1,</a:t>
            </a:r>
            <a:r>
              <a:rPr lang="vi-VN" sz="2800" dirty="0">
                <a:solidFill>
                  <a:srgbClr val="002060"/>
                </a:solidFill>
                <a:effectLst/>
                <a:latin typeface="Times New Roman" panose="02020603050405020304" pitchFamily="18" charset="0"/>
                <a:ea typeface="Times" panose="02020603050405020304" pitchFamily="18" charset="0"/>
              </a:rPr>
              <a:t>4,5. H</a:t>
            </a:r>
            <a:r>
              <a:rPr lang="vi-VN" sz="2800" dirty="0">
                <a:solidFill>
                  <a:srgbClr val="002060"/>
                </a:solidFill>
                <a:effectLst/>
                <a:latin typeface="Times New Roman" panose="02020603050405020304" pitchFamily="18" charset="0"/>
                <a:ea typeface="Calibri" panose="020F0502020204030204" pitchFamily="34" charset="0"/>
              </a:rPr>
              <a:t>ãy </a:t>
            </a:r>
            <a:r>
              <a:rPr lang="vi-VN" sz="2800" dirty="0">
                <a:solidFill>
                  <a:srgbClr val="002060"/>
                </a:solidFill>
                <a:latin typeface="Times New Roman" panose="02020603050405020304" pitchFamily="18" charset="0"/>
                <a:ea typeface="Calibri" panose="020F0502020204030204" pitchFamily="34" charset="0"/>
              </a:rPr>
              <a:t>giới thiệu </a:t>
            </a:r>
            <a:r>
              <a:rPr lang="vi-VN"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a:t>
            </a:r>
            <a:r>
              <a:rPr lang="vi-VN" sz="2800" dirty="0">
                <a:solidFill>
                  <a:srgbClr val="002060"/>
                </a:solidFill>
                <a:latin typeface="Times New Roman" panose="02020603050405020304" pitchFamily="18" charset="0"/>
                <a:cs typeface="Times New Roman" panose="02020603050405020304" pitchFamily="18" charset="0"/>
              </a:rPr>
              <a:t>ề một số thành tựu văn hoá tiêu biểu của Ấn Độ thời phong kiến</a:t>
            </a:r>
            <a:r>
              <a:rPr lang="vi-VN" sz="2800" dirty="0">
                <a:solidFill>
                  <a:srgbClr val="002060"/>
                </a:solidFill>
                <a:latin typeface="Times New Roman" panose="02020603050405020304" pitchFamily="18" charset="0"/>
                <a:ea typeface="Calibri" panose="020F0502020204030204" pitchFamily="34" charset="0"/>
              </a:rPr>
              <a:t> </a:t>
            </a:r>
            <a:r>
              <a:rPr lang="vi-VN" sz="2800" dirty="0">
                <a:solidFill>
                  <a:srgbClr val="002060"/>
                </a:solidFill>
                <a:effectLst/>
                <a:latin typeface="Times New Roman" panose="02020603050405020304" pitchFamily="18" charset="0"/>
                <a:ea typeface="Calibri" panose="020F0502020204030204" pitchFamily="34" charset="0"/>
              </a:rPr>
              <a:t>theo mẫu sau:</a:t>
            </a:r>
            <a:endParaRPr lang="vi-VN" sz="2800" dirty="0">
              <a:solidFill>
                <a:srgbClr val="002060"/>
              </a:solidFill>
            </a:endParaRPr>
          </a:p>
        </p:txBody>
      </p:sp>
      <p:graphicFrame>
        <p:nvGraphicFramePr>
          <p:cNvPr id="10" name="Table 9">
            <a:extLst>
              <a:ext uri="{FF2B5EF4-FFF2-40B4-BE49-F238E27FC236}">
                <a16:creationId xmlns="" xmlns:a16="http://schemas.microsoft.com/office/drawing/2014/main" id="{A792BCCC-701C-41E1-BDF6-882425C26EF2}"/>
              </a:ext>
            </a:extLst>
          </p:cNvPr>
          <p:cNvGraphicFramePr>
            <a:graphicFrameLocks noGrp="1"/>
          </p:cNvGraphicFramePr>
          <p:nvPr>
            <p:extLst>
              <p:ext uri="{D42A27DB-BD31-4B8C-83A1-F6EECF244321}">
                <p14:modId xmlns:p14="http://schemas.microsoft.com/office/powerpoint/2010/main" val="3378172420"/>
              </p:ext>
            </p:extLst>
          </p:nvPr>
        </p:nvGraphicFramePr>
        <p:xfrm>
          <a:off x="102474" y="2319595"/>
          <a:ext cx="11910850" cy="3061397"/>
        </p:xfrm>
        <a:graphic>
          <a:graphicData uri="http://schemas.openxmlformats.org/drawingml/2006/table">
            <a:tbl>
              <a:tblPr firstRow="1" firstCol="1" bandRow="1">
                <a:tableStyleId>{5C22544A-7EE6-4342-B048-85BDC9FD1C3A}</a:tableStyleId>
              </a:tblPr>
              <a:tblGrid>
                <a:gridCol w="5221858">
                  <a:extLst>
                    <a:ext uri="{9D8B030D-6E8A-4147-A177-3AD203B41FA5}">
                      <a16:colId xmlns="" xmlns:a16="http://schemas.microsoft.com/office/drawing/2014/main" val="20000"/>
                    </a:ext>
                  </a:extLst>
                </a:gridCol>
                <a:gridCol w="6688992">
                  <a:extLst>
                    <a:ext uri="{9D8B030D-6E8A-4147-A177-3AD203B41FA5}">
                      <a16:colId xmlns="" xmlns:a16="http://schemas.microsoft.com/office/drawing/2014/main" val="20001"/>
                    </a:ext>
                  </a:extLst>
                </a:gridCol>
              </a:tblGrid>
              <a:tr h="638910">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Lĩnh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vực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Thành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tựu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văn</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hóa</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tiêu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biểu</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519892">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Tôn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giáo</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1"/>
                  </a:ext>
                </a:extLst>
              </a:tr>
              <a:tr h="481198">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Chữ</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viết</a:t>
                      </a:r>
                      <a:r>
                        <a:rPr lang="en-US" sz="2400" dirty="0">
                          <a:solidFill>
                            <a:schemeClr val="tx1"/>
                          </a:solidFill>
                          <a:effectLst/>
                          <a:latin typeface="Times New Roman" panose="02020603050405020304" pitchFamily="18" charset="0"/>
                          <a:ea typeface="Arial" panose="020B0604020202020204" pitchFamily="34" charset="0"/>
                        </a:rPr>
                        <a:t> </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2"/>
                  </a:ext>
                </a:extLst>
              </a:tr>
              <a:tr h="539048">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Văn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học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3"/>
                  </a:ext>
                </a:extLst>
              </a:tr>
              <a:tr h="830101">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Kiến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trúc</a:t>
                      </a:r>
                      <a:r>
                        <a:rPr lang="en-US" sz="2400" dirty="0">
                          <a:solidFill>
                            <a:schemeClr val="tx1"/>
                          </a:solidFill>
                          <a:effectLst/>
                          <a:latin typeface="Times New Roman" panose="02020603050405020304" pitchFamily="18" charset="0"/>
                          <a:ea typeface="Arial" panose="020B0604020202020204" pitchFamily="34" charset="0"/>
                        </a:rPr>
                        <a:t> - </a:t>
                      </a:r>
                      <a:r>
                        <a:rPr lang="en-US" sz="2400" dirty="0" err="1">
                          <a:solidFill>
                            <a:schemeClr val="tx1"/>
                          </a:solidFill>
                          <a:effectLst/>
                          <a:latin typeface="Times New Roman" panose="02020603050405020304" pitchFamily="18" charset="0"/>
                          <a:ea typeface="Arial" panose="020B0604020202020204" pitchFamily="34" charset="0"/>
                        </a:rPr>
                        <a:t>Điêu</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khắc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91416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smtClean="0">
                <a:solidFill>
                  <a:srgbClr val="FF0000"/>
                </a:solidFill>
                <a:latin typeface="+mj-lt"/>
              </a:rPr>
              <a:t> </a:t>
            </a: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414353"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8" name="TextBox 7">
            <a:extLst>
              <a:ext uri="{FF2B5EF4-FFF2-40B4-BE49-F238E27FC236}">
                <a16:creationId xmlns="" xmlns:a16="http://schemas.microsoft.com/office/drawing/2014/main" id="{51609352-0DD6-4112-B80A-FE8E332E975F}"/>
              </a:ext>
            </a:extLst>
          </p:cNvPr>
          <p:cNvSpPr txBox="1"/>
          <p:nvPr/>
        </p:nvSpPr>
        <p:spPr>
          <a:xfrm>
            <a:off x="414352" y="738643"/>
            <a:ext cx="11398469" cy="461665"/>
          </a:xfrm>
          <a:prstGeom prst="rect">
            <a:avLst/>
          </a:prstGeom>
          <a:noFill/>
        </p:spPr>
        <p:txBody>
          <a:bodyPr wrap="square">
            <a:spAutoFit/>
          </a:bodyPr>
          <a:lstStyle/>
          <a:p>
            <a:r>
              <a:rPr lang="vi-VN" sz="2400" b="1" dirty="0">
                <a:latin typeface="Times New Roman" panose="02020603050405020304" pitchFamily="18" charset="0"/>
                <a:cs typeface="Times New Roman" panose="02020603050405020304" pitchFamily="18" charset="0"/>
              </a:rPr>
              <a:t>2. Thành tựu văn hoá tiêu biểu của Ấn Độ từ thê kỉ IV đến giữa thế kỉ XIX</a:t>
            </a:r>
          </a:p>
        </p:txBody>
      </p:sp>
      <p:graphicFrame>
        <p:nvGraphicFramePr>
          <p:cNvPr id="10" name="Table 9">
            <a:extLst>
              <a:ext uri="{FF2B5EF4-FFF2-40B4-BE49-F238E27FC236}">
                <a16:creationId xmlns="" xmlns:a16="http://schemas.microsoft.com/office/drawing/2014/main" id="{A792BCCC-701C-41E1-BDF6-882425C26EF2}"/>
              </a:ext>
            </a:extLst>
          </p:cNvPr>
          <p:cNvGraphicFramePr>
            <a:graphicFrameLocks noGrp="1"/>
          </p:cNvGraphicFramePr>
          <p:nvPr>
            <p:extLst>
              <p:ext uri="{D42A27DB-BD31-4B8C-83A1-F6EECF244321}">
                <p14:modId xmlns:p14="http://schemas.microsoft.com/office/powerpoint/2010/main" val="3575291410"/>
              </p:ext>
            </p:extLst>
          </p:nvPr>
        </p:nvGraphicFramePr>
        <p:xfrm>
          <a:off x="281150" y="1200308"/>
          <a:ext cx="11563189" cy="5318369"/>
        </p:xfrm>
        <a:graphic>
          <a:graphicData uri="http://schemas.openxmlformats.org/drawingml/2006/table">
            <a:tbl>
              <a:tblPr firstRow="1" firstCol="1" bandRow="1">
                <a:tableStyleId>{5C22544A-7EE6-4342-B048-85BDC9FD1C3A}</a:tableStyleId>
              </a:tblPr>
              <a:tblGrid>
                <a:gridCol w="2362038">
                  <a:extLst>
                    <a:ext uri="{9D8B030D-6E8A-4147-A177-3AD203B41FA5}">
                      <a16:colId xmlns="" xmlns:a16="http://schemas.microsoft.com/office/drawing/2014/main" val="20000"/>
                    </a:ext>
                  </a:extLst>
                </a:gridCol>
                <a:gridCol w="9201151">
                  <a:extLst>
                    <a:ext uri="{9D8B030D-6E8A-4147-A177-3AD203B41FA5}">
                      <a16:colId xmlns="" xmlns:a16="http://schemas.microsoft.com/office/drawing/2014/main" val="20001"/>
                    </a:ext>
                  </a:extLst>
                </a:gridCol>
              </a:tblGrid>
              <a:tr h="479618">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Lĩnh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vực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Thành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tựu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văn</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hóa</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tiêu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biểu</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493787">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Tôn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giáo</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1"/>
                  </a:ext>
                </a:extLst>
              </a:tr>
              <a:tr h="510784">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Chữ</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viết</a:t>
                      </a:r>
                      <a:r>
                        <a:rPr lang="en-US" sz="2400" dirty="0">
                          <a:solidFill>
                            <a:schemeClr val="tx1"/>
                          </a:solidFill>
                          <a:effectLst/>
                          <a:latin typeface="Times New Roman" panose="02020603050405020304" pitchFamily="18" charset="0"/>
                          <a:ea typeface="Arial" panose="020B0604020202020204" pitchFamily="34" charset="0"/>
                        </a:rPr>
                        <a:t> </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2"/>
                  </a:ext>
                </a:extLst>
              </a:tr>
              <a:tr h="1739979">
                <a:tc>
                  <a:txBody>
                    <a:bodyPr/>
                    <a:lstStyle/>
                    <a:p>
                      <a:pPr indent="254000" algn="just">
                        <a:lnSpc>
                          <a:spcPct val="144000"/>
                        </a:lnSpc>
                        <a:spcBef>
                          <a:spcPts val="600"/>
                        </a:spcBef>
                        <a:spcAft>
                          <a:spcPts val="600"/>
                        </a:spcAft>
                        <a:tabLst>
                          <a:tab pos="442595" algn="l"/>
                        </a:tabLst>
                      </a:pPr>
                      <a:endParaRPr lang="en-US" sz="2400" smtClean="0">
                        <a:solidFill>
                          <a:schemeClr val="tx1"/>
                        </a:solidFill>
                        <a:effectLst/>
                        <a:latin typeface="Times New Roman" panose="02020603050405020304" pitchFamily="18" charset="0"/>
                        <a:ea typeface="Arial" panose="020B0604020202020204" pitchFamily="34" charset="0"/>
                      </a:endParaRPr>
                    </a:p>
                    <a:p>
                      <a:pPr indent="254000" algn="just">
                        <a:lnSpc>
                          <a:spcPct val="144000"/>
                        </a:lnSpc>
                        <a:spcBef>
                          <a:spcPts val="600"/>
                        </a:spcBef>
                        <a:spcAft>
                          <a:spcPts val="600"/>
                        </a:spcAft>
                        <a:tabLst>
                          <a:tab pos="442595" algn="l"/>
                        </a:tabLst>
                      </a:pPr>
                      <a:r>
                        <a:rPr lang="en-US" sz="2400" smtClean="0">
                          <a:solidFill>
                            <a:schemeClr val="tx1"/>
                          </a:solidFill>
                          <a:effectLst/>
                          <a:latin typeface="Times New Roman" panose="02020603050405020304" pitchFamily="18" charset="0"/>
                          <a:ea typeface="Arial" panose="020B0604020202020204" pitchFamily="34" charset="0"/>
                        </a:rPr>
                        <a:t>Văn </a:t>
                      </a:r>
                      <a:r>
                        <a:rPr lang="en-US" sz="2400" dirty="0" err="1">
                          <a:solidFill>
                            <a:schemeClr val="tx1"/>
                          </a:solidFill>
                          <a:effectLst/>
                          <a:latin typeface="Times New Roman" panose="02020603050405020304" pitchFamily="18" charset="0"/>
                          <a:ea typeface="Arial" panose="020B0604020202020204" pitchFamily="34" charset="0"/>
                        </a:rPr>
                        <a:t>học</a:t>
                      </a:r>
                      <a:endParaRPr lang="vi-VN" sz="2400" dirty="0">
                        <a:solidFill>
                          <a:schemeClr val="tx1"/>
                        </a:solidFill>
                        <a:effectLst/>
                        <a:latin typeface="Times New Roman" panose="02020603050405020304" pitchFamily="18" charset="0"/>
                        <a:ea typeface="Arial" panose="020B0604020202020204" pitchFamily="34" charset="0"/>
                      </a:endParaRPr>
                    </a:p>
                    <a:p>
                      <a:pPr indent="254000" algn="just">
                        <a:lnSpc>
                          <a:spcPct val="144000"/>
                        </a:lnSpc>
                        <a:spcBef>
                          <a:spcPts val="600"/>
                        </a:spcBef>
                        <a:spcAft>
                          <a:spcPts val="600"/>
                        </a:spcAft>
                        <a:tabLst>
                          <a:tab pos="442595" algn="l"/>
                        </a:tabLst>
                      </a:pPr>
                      <a:endParaRPr lang="vi-VN" sz="2400" dirty="0">
                        <a:solidFill>
                          <a:schemeClr val="tx1"/>
                        </a:solidFill>
                        <a:effectLst/>
                        <a:latin typeface="Arial" panose="020B0604020202020204" pitchFamily="34" charset="0"/>
                        <a:ea typeface="Arial" panose="020B0604020202020204" pitchFamily="34" charset="0"/>
                      </a:endParaRPr>
                    </a:p>
                    <a:p>
                      <a:pPr indent="254000" algn="just">
                        <a:lnSpc>
                          <a:spcPct val="144000"/>
                        </a:lnSpc>
                        <a:spcBef>
                          <a:spcPts val="600"/>
                        </a:spcBef>
                        <a:spcAft>
                          <a:spcPts val="600"/>
                        </a:spcAft>
                        <a:tabLst>
                          <a:tab pos="442595" algn="l"/>
                        </a:tabLst>
                      </a:pP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3"/>
                  </a:ext>
                </a:extLst>
              </a:tr>
              <a:tr h="1174486">
                <a:tc>
                  <a:txBody>
                    <a:bodyPr/>
                    <a:lstStyle/>
                    <a:p>
                      <a:pPr indent="254000" algn="l">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Kiến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trúc</a:t>
                      </a:r>
                      <a:r>
                        <a:rPr lang="en-US" sz="2400" dirty="0">
                          <a:solidFill>
                            <a:schemeClr val="tx1"/>
                          </a:solidFill>
                          <a:effectLst/>
                          <a:latin typeface="Times New Roman" panose="02020603050405020304" pitchFamily="18" charset="0"/>
                          <a:ea typeface="Arial" panose="020B0604020202020204" pitchFamily="34" charset="0"/>
                        </a:rPr>
                        <a:t> - </a:t>
                      </a:r>
                      <a:r>
                        <a:rPr lang="en-US" sz="2400" dirty="0" err="1">
                          <a:solidFill>
                            <a:schemeClr val="tx1"/>
                          </a:solidFill>
                          <a:effectLst/>
                          <a:latin typeface="Times New Roman" panose="02020603050405020304" pitchFamily="18" charset="0"/>
                          <a:ea typeface="Arial" panose="020B0604020202020204" pitchFamily="34" charset="0"/>
                        </a:rPr>
                        <a:t>Điêu</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khắc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4"/>
                  </a:ext>
                </a:extLst>
              </a:tr>
            </a:tbl>
          </a:graphicData>
        </a:graphic>
      </p:graphicFrame>
      <p:sp>
        <p:nvSpPr>
          <p:cNvPr id="11" name="TextBox 10">
            <a:extLst>
              <a:ext uri="{FF2B5EF4-FFF2-40B4-BE49-F238E27FC236}">
                <a16:creationId xmlns="" xmlns:a16="http://schemas.microsoft.com/office/drawing/2014/main" id="{D13A26CE-70C7-4B82-B19D-B18E8255C381}"/>
              </a:ext>
            </a:extLst>
          </p:cNvPr>
          <p:cNvSpPr txBox="1"/>
          <p:nvPr/>
        </p:nvSpPr>
        <p:spPr>
          <a:xfrm>
            <a:off x="3093960" y="1661973"/>
            <a:ext cx="7933996" cy="523220"/>
          </a:xfrm>
          <a:prstGeom prst="rect">
            <a:avLst/>
          </a:prstGeom>
          <a:noFill/>
        </p:spPr>
        <p:txBody>
          <a:bodyPr wrap="square">
            <a:spAutoFit/>
          </a:bodyPr>
          <a:lstStyle/>
          <a:p>
            <a:pPr algn="just"/>
            <a:r>
              <a:rPr lang="vi-VN" sz="2800" dirty="0">
                <a:effectLst/>
                <a:latin typeface="Times New Roman" panose="02020603050405020304" pitchFamily="18" charset="0"/>
                <a:ea typeface="Times New Roman" panose="02020603050405020304" pitchFamily="18" charset="0"/>
              </a:rPr>
              <a:t>Đạo Bà La Môn ( Hin-đu), đạo Phật</a:t>
            </a:r>
            <a:r>
              <a:rPr lang="en-US" sz="2800"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Hồi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giáo</a:t>
            </a:r>
            <a:endParaRPr lang="vi-VN" sz="2800" dirty="0"/>
          </a:p>
        </p:txBody>
      </p:sp>
      <p:sp>
        <p:nvSpPr>
          <p:cNvPr id="12" name="TextBox 11">
            <a:extLst>
              <a:ext uri="{FF2B5EF4-FFF2-40B4-BE49-F238E27FC236}">
                <a16:creationId xmlns="" xmlns:a16="http://schemas.microsoft.com/office/drawing/2014/main" id="{DA90F469-05A5-48C2-9705-83776EBD0B56}"/>
              </a:ext>
            </a:extLst>
          </p:cNvPr>
          <p:cNvSpPr txBox="1"/>
          <p:nvPr/>
        </p:nvSpPr>
        <p:spPr>
          <a:xfrm>
            <a:off x="3143202" y="2245473"/>
            <a:ext cx="2284059" cy="523220"/>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Chữ Phạn</a:t>
            </a:r>
          </a:p>
        </p:txBody>
      </p:sp>
      <p:sp>
        <p:nvSpPr>
          <p:cNvPr id="13" name="TextBox 12">
            <a:extLst>
              <a:ext uri="{FF2B5EF4-FFF2-40B4-BE49-F238E27FC236}">
                <a16:creationId xmlns="" xmlns:a16="http://schemas.microsoft.com/office/drawing/2014/main" id="{CACDD008-43ED-4B28-9AE9-2F9C39293A0C}"/>
              </a:ext>
            </a:extLst>
          </p:cNvPr>
          <p:cNvSpPr txBox="1"/>
          <p:nvPr/>
        </p:nvSpPr>
        <p:spPr>
          <a:xfrm>
            <a:off x="2911672" y="2752029"/>
            <a:ext cx="8371490" cy="1723549"/>
          </a:xfrm>
          <a:prstGeom prst="rect">
            <a:avLst/>
          </a:prstGeom>
          <a:noFill/>
        </p:spPr>
        <p:txBody>
          <a:bodyPr wrap="square">
            <a:spAutoFit/>
          </a:bodyPr>
          <a:lstStyle/>
          <a:p>
            <a:pPr algn="just"/>
            <a:r>
              <a:rPr lang="vi-VN" sz="2600" dirty="0">
                <a:latin typeface="Times New Roman" panose="02020603050405020304" pitchFamily="18" charset="0"/>
              </a:rPr>
              <a:t>- Phong phú, đa dạng</a:t>
            </a:r>
          </a:p>
          <a:p>
            <a:pPr algn="just"/>
            <a:r>
              <a:rPr lang="vi-VN" sz="2600" dirty="0">
                <a:latin typeface="Times New Roman" panose="02020603050405020304" pitchFamily="18" charset="0"/>
              </a:rPr>
              <a:t>- Nội dung: thể hiện chủ nghĩa nhân đạo, đề cao tư tưởng tự do, ca ngợi tình yêu lứa đôi và chống lại quan niệm về sự phân biệt đẳng cấp</a:t>
            </a:r>
            <a:r>
              <a:rPr lang="vi-VN" sz="2800" dirty="0">
                <a:latin typeface="Times New Roman" panose="02020603050405020304" pitchFamily="18" charset="0"/>
              </a:rPr>
              <a:t>. </a:t>
            </a:r>
          </a:p>
        </p:txBody>
      </p:sp>
      <p:sp>
        <p:nvSpPr>
          <p:cNvPr id="14" name="TextBox 13">
            <a:extLst>
              <a:ext uri="{FF2B5EF4-FFF2-40B4-BE49-F238E27FC236}">
                <a16:creationId xmlns="" xmlns:a16="http://schemas.microsoft.com/office/drawing/2014/main" id="{FBE41230-57B8-4371-B67C-ADA5EF7388A6}"/>
              </a:ext>
            </a:extLst>
          </p:cNvPr>
          <p:cNvSpPr txBox="1"/>
          <p:nvPr/>
        </p:nvSpPr>
        <p:spPr>
          <a:xfrm>
            <a:off x="2925960" y="5330679"/>
            <a:ext cx="8288726" cy="892552"/>
          </a:xfrm>
          <a:prstGeom prst="rect">
            <a:avLst/>
          </a:prstGeom>
          <a:noFill/>
        </p:spPr>
        <p:txBody>
          <a:bodyPr wrap="square">
            <a:spAutoFit/>
          </a:bodyPr>
          <a:lstStyle/>
          <a:p>
            <a:r>
              <a:rPr lang="en-US" sz="2600" smtClean="0">
                <a:solidFill>
                  <a:srgbClr val="000000"/>
                </a:solidFill>
                <a:latin typeface="Times New Roman" panose="02020603050405020304" pitchFamily="18" charset="0"/>
              </a:rPr>
              <a:t>-</a:t>
            </a:r>
            <a:r>
              <a:rPr lang="vi-VN" sz="2600" smtClean="0">
                <a:solidFill>
                  <a:srgbClr val="000000"/>
                </a:solidFill>
                <a:latin typeface="Times New Roman" panose="02020603050405020304" pitchFamily="18" charset="0"/>
              </a:rPr>
              <a:t>Chịu </a:t>
            </a:r>
            <a:r>
              <a:rPr lang="vi-VN" sz="2600" dirty="0">
                <a:solidFill>
                  <a:srgbClr val="000000"/>
                </a:solidFill>
                <a:latin typeface="Times New Roman" panose="02020603050405020304" pitchFamily="18" charset="0"/>
              </a:rPr>
              <a:t>ảnh hưởng của ba tôn giáo lớn: Hồi giáo, Phật giáo và Hin-đu giáo.</a:t>
            </a:r>
          </a:p>
        </p:txBody>
      </p:sp>
      <p:sp>
        <p:nvSpPr>
          <p:cNvPr id="16" name="TextBox 15">
            <a:extLst>
              <a:ext uri="{FF2B5EF4-FFF2-40B4-BE49-F238E27FC236}">
                <a16:creationId xmlns="" xmlns:a16="http://schemas.microsoft.com/office/drawing/2014/main" id="{D78CEBCB-FED3-4245-8D26-FF0210706A24}"/>
              </a:ext>
            </a:extLst>
          </p:cNvPr>
          <p:cNvSpPr txBox="1"/>
          <p:nvPr/>
        </p:nvSpPr>
        <p:spPr>
          <a:xfrm>
            <a:off x="2361937" y="4434060"/>
            <a:ext cx="7367889" cy="892552"/>
          </a:xfrm>
          <a:prstGeom prst="rect">
            <a:avLst/>
          </a:prstGeom>
          <a:noFill/>
        </p:spPr>
        <p:txBody>
          <a:bodyPr wrap="square">
            <a:spAutoFit/>
          </a:bodyPr>
          <a:lstStyle/>
          <a:p>
            <a:r>
              <a:rPr lang="en-US" sz="2600" smtClean="0">
                <a:solidFill>
                  <a:srgbClr val="002060"/>
                </a:solidFill>
                <a:latin typeface="Times New Roman" panose="02020603050405020304" pitchFamily="18" charset="0"/>
                <a:cs typeface="Times New Roman" panose="02020603050405020304" pitchFamily="18" charset="0"/>
              </a:rPr>
              <a:t> -</a:t>
            </a:r>
            <a:r>
              <a:rPr lang="vi-VN" sz="2600" smtClean="0">
                <a:solidFill>
                  <a:srgbClr val="002060"/>
                </a:solidFill>
                <a:latin typeface="Times New Roman" panose="02020603050405020304" pitchFamily="18" charset="0"/>
                <a:cs typeface="Times New Roman" panose="02020603050405020304" pitchFamily="18" charset="0"/>
              </a:rPr>
              <a:t>Những </a:t>
            </a:r>
            <a:r>
              <a:rPr lang="vi-VN" sz="2600" dirty="0">
                <a:solidFill>
                  <a:srgbClr val="002060"/>
                </a:solidFill>
                <a:latin typeface="Times New Roman" panose="02020603050405020304" pitchFamily="18" charset="0"/>
                <a:cs typeface="Times New Roman" panose="02020603050405020304" pitchFamily="18" charset="0"/>
              </a:rPr>
              <a:t>nước nào ở Đông </a:t>
            </a:r>
            <a:r>
              <a:rPr lang="vi-VN" sz="2600">
                <a:solidFill>
                  <a:srgbClr val="002060"/>
                </a:solidFill>
                <a:latin typeface="Times New Roman" panose="02020603050405020304" pitchFamily="18" charset="0"/>
                <a:cs typeface="Times New Roman" panose="02020603050405020304" pitchFamily="18" charset="0"/>
              </a:rPr>
              <a:t>Nam </a:t>
            </a:r>
            <a:r>
              <a:rPr lang="vi-VN" sz="2600" smtClean="0">
                <a:solidFill>
                  <a:srgbClr val="002060"/>
                </a:solidFill>
                <a:latin typeface="Times New Roman" panose="02020603050405020304" pitchFamily="18" charset="0"/>
                <a:cs typeface="Times New Roman" panose="02020603050405020304" pitchFamily="18" charset="0"/>
              </a:rPr>
              <a:t>Á</a:t>
            </a:r>
            <a:endParaRPr lang="en-US" sz="2600" smtClean="0">
              <a:solidFill>
                <a:srgbClr val="002060"/>
              </a:solidFill>
              <a:latin typeface="Times New Roman" panose="02020603050405020304" pitchFamily="18" charset="0"/>
              <a:cs typeface="Times New Roman" panose="02020603050405020304" pitchFamily="18" charset="0"/>
            </a:endParaRPr>
          </a:p>
          <a:p>
            <a:r>
              <a:rPr lang="vi-VN" sz="2600" smtClean="0">
                <a:solidFill>
                  <a:srgbClr val="002060"/>
                </a:solidFill>
                <a:latin typeface="Times New Roman" panose="02020603050405020304" pitchFamily="18" charset="0"/>
                <a:cs typeface="Times New Roman" panose="02020603050405020304" pitchFamily="18" charset="0"/>
              </a:rPr>
              <a:t> </a:t>
            </a:r>
            <a:r>
              <a:rPr lang="vi-VN" sz="2600" dirty="0">
                <a:solidFill>
                  <a:srgbClr val="002060"/>
                </a:solidFill>
                <a:latin typeface="Times New Roman" panose="02020603050405020304" pitchFamily="18" charset="0"/>
                <a:cs typeface="Times New Roman" panose="02020603050405020304" pitchFamily="18" charset="0"/>
              </a:rPr>
              <a:t>chịu ảnh hưởng của kiến trúc Ấn Độ? </a:t>
            </a:r>
          </a:p>
        </p:txBody>
      </p:sp>
    </p:spTree>
    <p:extLst>
      <p:ext uri="{BB962C8B-B14F-4D97-AF65-F5344CB8AC3E}">
        <p14:creationId xmlns:p14="http://schemas.microsoft.com/office/powerpoint/2010/main" val="400674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xit" presetSubtype="0" accel="100000" fill="hold" grpId="1" nodeType="clickEffect">
                                  <p:stCondLst>
                                    <p:cond delay="0"/>
                                  </p:stCondLst>
                                  <p:childTnLst>
                                    <p:anim calcmode="lin" valueType="num">
                                      <p:cBhvr>
                                        <p:cTn id="26" dur="500"/>
                                        <p:tgtEl>
                                          <p:spTgt spid="16"/>
                                        </p:tgtEl>
                                        <p:attrNameLst>
                                          <p:attrName>ppt_w</p:attrName>
                                        </p:attrNameLst>
                                      </p:cBhvr>
                                      <p:tavLst>
                                        <p:tav tm="0">
                                          <p:val>
                                            <p:strVal val="ppt_w"/>
                                          </p:val>
                                        </p:tav>
                                        <p:tav tm="100000">
                                          <p:val>
                                            <p:fltVal val="0"/>
                                          </p:val>
                                        </p:tav>
                                      </p:tavLst>
                                    </p:anim>
                                    <p:anim calcmode="lin" valueType="num">
                                      <p:cBhvr>
                                        <p:cTn id="27" dur="500"/>
                                        <p:tgtEl>
                                          <p:spTgt spid="16"/>
                                        </p:tgtEl>
                                        <p:attrNameLst>
                                          <p:attrName>ppt_h</p:attrName>
                                        </p:attrNameLst>
                                      </p:cBhvr>
                                      <p:tavLst>
                                        <p:tav tm="0">
                                          <p:val>
                                            <p:strVal val="ppt_h"/>
                                          </p:val>
                                        </p:tav>
                                        <p:tav tm="100000">
                                          <p:val>
                                            <p:fltVal val="0"/>
                                          </p:val>
                                        </p:tav>
                                      </p:tavLst>
                                    </p:anim>
                                    <p:anim calcmode="lin" valueType="num">
                                      <p:cBhvr>
                                        <p:cTn id="28" dur="500"/>
                                        <p:tgtEl>
                                          <p:spTgt spid="16"/>
                                        </p:tgtEl>
                                        <p:attrNameLst>
                                          <p:attrName>style.rotation</p:attrName>
                                        </p:attrNameLst>
                                      </p:cBhvr>
                                      <p:tavLst>
                                        <p:tav tm="0">
                                          <p:val>
                                            <p:fltVal val="0"/>
                                          </p:val>
                                        </p:tav>
                                        <p:tav tm="100000">
                                          <p:val>
                                            <p:fltVal val="360"/>
                                          </p:val>
                                        </p:tav>
                                      </p:tavLst>
                                    </p:anim>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799F0CD-BC21-4117-AC58-9FCB8AB6514A}"/>
              </a:ext>
            </a:extLst>
          </p:cNvPr>
          <p:cNvPicPr>
            <a:picLocks noChangeAspect="1"/>
          </p:cNvPicPr>
          <p:nvPr/>
        </p:nvPicPr>
        <p:blipFill rotWithShape="1">
          <a:blip r:embed="rId2"/>
          <a:srcRect l="36207" t="44135" r="22413" b="23665"/>
          <a:stretch/>
        </p:blipFill>
        <p:spPr>
          <a:xfrm>
            <a:off x="173420" y="283778"/>
            <a:ext cx="5713030" cy="5580993"/>
          </a:xfrm>
          <a:prstGeom prst="rect">
            <a:avLst/>
          </a:prstGeom>
        </p:spPr>
      </p:pic>
      <p:pic>
        <p:nvPicPr>
          <p:cNvPr id="7" name="Picture 6">
            <a:extLst>
              <a:ext uri="{FF2B5EF4-FFF2-40B4-BE49-F238E27FC236}">
                <a16:creationId xmlns="" xmlns:a16="http://schemas.microsoft.com/office/drawing/2014/main" id="{1D870136-D7D8-41C3-84CD-609FC32FA316}"/>
              </a:ext>
            </a:extLst>
          </p:cNvPr>
          <p:cNvPicPr>
            <a:picLocks noChangeAspect="1"/>
          </p:cNvPicPr>
          <p:nvPr/>
        </p:nvPicPr>
        <p:blipFill rotWithShape="1">
          <a:blip r:embed="rId3"/>
          <a:srcRect l="31422" t="42755" r="22284" b="15385"/>
          <a:stretch/>
        </p:blipFill>
        <p:spPr>
          <a:xfrm>
            <a:off x="5953120" y="63061"/>
            <a:ext cx="6153807" cy="5801710"/>
          </a:xfrm>
          <a:prstGeom prst="rect">
            <a:avLst/>
          </a:prstGeom>
        </p:spPr>
      </p:pic>
      <p:sp>
        <p:nvSpPr>
          <p:cNvPr id="8" name="TextBox 7">
            <a:extLst>
              <a:ext uri="{FF2B5EF4-FFF2-40B4-BE49-F238E27FC236}">
                <a16:creationId xmlns="" xmlns:a16="http://schemas.microsoft.com/office/drawing/2014/main" id="{1F58CB10-3C11-4D8E-8D89-BFF6C8E04FD6}"/>
              </a:ext>
            </a:extLst>
          </p:cNvPr>
          <p:cNvSpPr txBox="1"/>
          <p:nvPr/>
        </p:nvSpPr>
        <p:spPr>
          <a:xfrm>
            <a:off x="1956638" y="5984652"/>
            <a:ext cx="8769569" cy="523220"/>
          </a:xfrm>
          <a:prstGeom prst="rect">
            <a:avLst/>
          </a:prstGeom>
          <a:noFill/>
        </p:spPr>
        <p:txBody>
          <a:bodyPr wrap="square">
            <a:spAutoFit/>
          </a:bodyPr>
          <a:lstStyle/>
          <a:p>
            <a:r>
              <a:rPr lang="vi-VN" sz="2800" dirty="0">
                <a:solidFill>
                  <a:srgbClr val="002060"/>
                </a:solidFill>
                <a:latin typeface="Times New Roman" panose="02020603050405020304" pitchFamily="18" charset="0"/>
                <a:cs typeface="Times New Roman" panose="02020603050405020304" pitchFamily="18" charset="0"/>
              </a:rPr>
              <a:t>Em có nhận xét gì về những thành tựu văn hoá của Ấn Độ?</a:t>
            </a:r>
          </a:p>
        </p:txBody>
      </p:sp>
    </p:spTree>
    <p:extLst>
      <p:ext uri="{BB962C8B-B14F-4D97-AF65-F5344CB8AC3E}">
        <p14:creationId xmlns:p14="http://schemas.microsoft.com/office/powerpoint/2010/main" val="304573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6B40D20-04EC-4C71-B726-EA987BCF88D8}"/>
              </a:ext>
            </a:extLst>
          </p:cNvPr>
          <p:cNvSpPr txBox="1"/>
          <p:nvPr/>
        </p:nvSpPr>
        <p:spPr>
          <a:xfrm>
            <a:off x="3092669" y="54537"/>
            <a:ext cx="6006662" cy="523220"/>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LUYỆN TẬP</a:t>
            </a:r>
          </a:p>
        </p:txBody>
      </p:sp>
      <p:sp>
        <p:nvSpPr>
          <p:cNvPr id="6" name="TextBox 5">
            <a:extLst>
              <a:ext uri="{FF2B5EF4-FFF2-40B4-BE49-F238E27FC236}">
                <a16:creationId xmlns="" xmlns:a16="http://schemas.microsoft.com/office/drawing/2014/main" id="{21494D9E-CAFA-4BF8-A981-093E15932834}"/>
              </a:ext>
            </a:extLst>
          </p:cNvPr>
          <p:cNvSpPr txBox="1"/>
          <p:nvPr/>
        </p:nvSpPr>
        <p:spPr>
          <a:xfrm>
            <a:off x="141890" y="577757"/>
            <a:ext cx="9140058" cy="523220"/>
          </a:xfrm>
          <a:prstGeom prst="rect">
            <a:avLst/>
          </a:prstGeom>
          <a:noFill/>
        </p:spPr>
        <p:txBody>
          <a:bodyPr wrap="square">
            <a:spAutoFit/>
          </a:bodyPr>
          <a:lstStyle/>
          <a:p>
            <a:r>
              <a:rPr lang="vi-VN" sz="2800" b="1" i="0" dirty="0">
                <a:solidFill>
                  <a:srgbClr val="002060"/>
                </a:solidFill>
                <a:effectLst/>
                <a:latin typeface="Times New Roman" panose="02020603050405020304" pitchFamily="18" charset="0"/>
                <a:cs typeface="Times New Roman" panose="02020603050405020304" pitchFamily="18" charset="0"/>
              </a:rPr>
              <a:t>1.</a:t>
            </a:r>
            <a:r>
              <a:rPr lang="vi-VN" sz="2800" b="0" i="0" dirty="0">
                <a:solidFill>
                  <a:srgbClr val="002060"/>
                </a:solidFill>
                <a:effectLst/>
                <a:latin typeface="Times New Roman" panose="02020603050405020304" pitchFamily="18" charset="0"/>
                <a:cs typeface="Times New Roman" panose="02020603050405020304" pitchFamily="18" charset="0"/>
              </a:rPr>
              <a:t> Em hãy lập và hoàn thành bảng theo mẫu dưới đây:</a:t>
            </a:r>
            <a:endParaRPr lang="vi-VN"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7">
            <a:extLst>
              <a:ext uri="{FF2B5EF4-FFF2-40B4-BE49-F238E27FC236}">
                <a16:creationId xmlns="" xmlns:a16="http://schemas.microsoft.com/office/drawing/2014/main" id="{938F85E3-7C62-445A-9176-49731EF3BE1B}"/>
              </a:ext>
            </a:extLst>
          </p:cNvPr>
          <p:cNvGraphicFramePr>
            <a:graphicFrameLocks noGrp="1"/>
          </p:cNvGraphicFramePr>
          <p:nvPr>
            <p:extLst>
              <p:ext uri="{D42A27DB-BD31-4B8C-83A1-F6EECF244321}">
                <p14:modId xmlns:p14="http://schemas.microsoft.com/office/powerpoint/2010/main" val="1392272032"/>
              </p:ext>
            </p:extLst>
          </p:nvPr>
        </p:nvGraphicFramePr>
        <p:xfrm>
          <a:off x="213328" y="1320233"/>
          <a:ext cx="11602439" cy="2590800"/>
        </p:xfrm>
        <a:graphic>
          <a:graphicData uri="http://schemas.openxmlformats.org/drawingml/2006/table">
            <a:tbl>
              <a:tblPr firstRow="1" bandRow="1">
                <a:tableStyleId>{5C22544A-7EE6-4342-B048-85BDC9FD1C3A}</a:tableStyleId>
              </a:tblPr>
              <a:tblGrid>
                <a:gridCol w="2929922">
                  <a:extLst>
                    <a:ext uri="{9D8B030D-6E8A-4147-A177-3AD203B41FA5}">
                      <a16:colId xmlns="" xmlns:a16="http://schemas.microsoft.com/office/drawing/2014/main" val="3506213870"/>
                    </a:ext>
                  </a:extLst>
                </a:gridCol>
                <a:gridCol w="2886075">
                  <a:extLst>
                    <a:ext uri="{9D8B030D-6E8A-4147-A177-3AD203B41FA5}">
                      <a16:colId xmlns="" xmlns:a16="http://schemas.microsoft.com/office/drawing/2014/main" val="3437971548"/>
                    </a:ext>
                  </a:extLst>
                </a:gridCol>
                <a:gridCol w="2771775">
                  <a:extLst>
                    <a:ext uri="{9D8B030D-6E8A-4147-A177-3AD203B41FA5}">
                      <a16:colId xmlns="" xmlns:a16="http://schemas.microsoft.com/office/drawing/2014/main" val="1017194824"/>
                    </a:ext>
                  </a:extLst>
                </a:gridCol>
                <a:gridCol w="3014667">
                  <a:extLst>
                    <a:ext uri="{9D8B030D-6E8A-4147-A177-3AD203B41FA5}">
                      <a16:colId xmlns="" xmlns:a16="http://schemas.microsoft.com/office/drawing/2014/main" val="286483546"/>
                    </a:ext>
                  </a:extLst>
                </a:gridCol>
              </a:tblGrid>
              <a:tr h="370840">
                <a:tc>
                  <a:txBody>
                    <a:bodyPr/>
                    <a:lstStyle/>
                    <a:p>
                      <a:pPr algn="just"/>
                      <a:endParaRPr lang="vi-VN" sz="2800"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pPr algn="just" rtl="0" fontAlgn="t"/>
                      <a:r>
                        <a:rPr lang="vi-VN" sz="2400" b="0" i="0" dirty="0">
                          <a:solidFill>
                            <a:srgbClr val="000000"/>
                          </a:solidFill>
                          <a:effectLst/>
                          <a:latin typeface="Times New Roman" panose="02020603050405020304" pitchFamily="18" charset="0"/>
                          <a:cs typeface="Times New Roman" panose="02020603050405020304" pitchFamily="18" charset="0"/>
                        </a:rPr>
                        <a:t>Vương triều Gúp – ta</a:t>
                      </a:r>
                    </a:p>
                  </a:txBody>
                  <a:tcPr marL="47625" marR="47625" marT="47625" marB="47625">
                    <a:solidFill>
                      <a:schemeClr val="accent3">
                        <a:lumMod val="20000"/>
                        <a:lumOff val="80000"/>
                      </a:schemeClr>
                    </a:solidFill>
                  </a:tcPr>
                </a:tc>
                <a:tc>
                  <a:txBody>
                    <a:bodyPr/>
                    <a:lstStyle/>
                    <a:p>
                      <a:pPr algn="just" rtl="0" fontAlgn="t"/>
                      <a:r>
                        <a:rPr lang="vi-VN" sz="2400" b="0" i="0">
                          <a:solidFill>
                            <a:srgbClr val="000000"/>
                          </a:solidFill>
                          <a:effectLst/>
                          <a:latin typeface="Times New Roman" panose="02020603050405020304" pitchFamily="18" charset="0"/>
                          <a:cs typeface="Times New Roman" panose="02020603050405020304" pitchFamily="18" charset="0"/>
                        </a:rPr>
                        <a:t>Vương triều Đê – li </a:t>
                      </a:r>
                    </a:p>
                  </a:txBody>
                  <a:tcPr marL="47625" marR="47625" marT="47625" marB="47625">
                    <a:solidFill>
                      <a:schemeClr val="accent3">
                        <a:lumMod val="20000"/>
                        <a:lumOff val="80000"/>
                      </a:schemeClr>
                    </a:solidFill>
                  </a:tcPr>
                </a:tc>
                <a:tc>
                  <a:txBody>
                    <a:bodyPr/>
                    <a:lstStyle/>
                    <a:p>
                      <a:pPr algn="just" rtl="0" fontAlgn="t"/>
                      <a:r>
                        <a:rPr lang="vi-VN" sz="2400" b="0" i="0" dirty="0">
                          <a:solidFill>
                            <a:srgbClr val="000000"/>
                          </a:solidFill>
                          <a:effectLst/>
                          <a:latin typeface="Times New Roman" panose="02020603050405020304" pitchFamily="18" charset="0"/>
                          <a:cs typeface="Times New Roman" panose="02020603050405020304" pitchFamily="18" charset="0"/>
                        </a:rPr>
                        <a:t>Vương triều Mô – gôn </a:t>
                      </a:r>
                    </a:p>
                  </a:txBody>
                  <a:tcPr marL="47625" marR="47625" marT="47625" marB="47625">
                    <a:solidFill>
                      <a:schemeClr val="accent3">
                        <a:lumMod val="20000"/>
                        <a:lumOff val="80000"/>
                      </a:schemeClr>
                    </a:solidFill>
                  </a:tcPr>
                </a:tc>
                <a:extLst>
                  <a:ext uri="{0D108BD9-81ED-4DB2-BD59-A6C34878D82A}">
                    <a16:rowId xmlns="" xmlns:a16="http://schemas.microsoft.com/office/drawing/2014/main" val="3886854055"/>
                  </a:ext>
                </a:extLst>
              </a:tr>
              <a:tr h="370840">
                <a:tc>
                  <a:txBody>
                    <a:bodyPr/>
                    <a:lstStyle/>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Thời gian thành lập</a:t>
                      </a:r>
                      <a:endParaRPr lang="vi-VN" sz="2400" dirty="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264835161"/>
                  </a:ext>
                </a:extLst>
              </a:tr>
              <a:tr h="370840">
                <a:tc>
                  <a:txBody>
                    <a:bodyPr/>
                    <a:lstStyle/>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Tình hình chính trị</a:t>
                      </a:r>
                      <a:endParaRPr lang="vi-VN" sz="2400" dirty="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752274273"/>
                  </a:ext>
                </a:extLst>
              </a:tr>
              <a:tr h="370840">
                <a:tc>
                  <a:txBody>
                    <a:bodyPr/>
                    <a:lstStyle/>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Tình hình kinh tế</a:t>
                      </a:r>
                      <a:endParaRPr lang="vi-VN" sz="2400" dirty="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532296285"/>
                  </a:ext>
                </a:extLst>
              </a:tr>
              <a:tr h="370840">
                <a:tc>
                  <a:txBody>
                    <a:bodyPr/>
                    <a:lstStyle/>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Tình hình xã hội</a:t>
                      </a:r>
                      <a:endParaRPr lang="vi-VN" sz="2400" dirty="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337757976"/>
                  </a:ext>
                </a:extLst>
              </a:tr>
            </a:tbl>
          </a:graphicData>
        </a:graphic>
      </p:graphicFrame>
    </p:spTree>
    <p:extLst>
      <p:ext uri="{BB962C8B-B14F-4D97-AF65-F5344CB8AC3E}">
        <p14:creationId xmlns:p14="http://schemas.microsoft.com/office/powerpoint/2010/main" val="1283778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63697D6D-20B5-4C68-87CD-619DBD88616B}"/>
              </a:ext>
            </a:extLst>
          </p:cNvPr>
          <p:cNvGraphicFramePr>
            <a:graphicFrameLocks noGrp="1"/>
          </p:cNvGraphicFramePr>
          <p:nvPr>
            <p:extLst>
              <p:ext uri="{D42A27DB-BD31-4B8C-83A1-F6EECF244321}">
                <p14:modId xmlns:p14="http://schemas.microsoft.com/office/powerpoint/2010/main" val="1018861720"/>
              </p:ext>
            </p:extLst>
          </p:nvPr>
        </p:nvGraphicFramePr>
        <p:xfrm>
          <a:off x="85725" y="214321"/>
          <a:ext cx="11830050" cy="6580208"/>
        </p:xfrm>
        <a:graphic>
          <a:graphicData uri="http://schemas.openxmlformats.org/drawingml/2006/table">
            <a:tbl>
              <a:tblPr firstRow="1" firstCol="1" bandRow="1">
                <a:tableStyleId>{5C22544A-7EE6-4342-B048-85BDC9FD1C3A}</a:tableStyleId>
              </a:tblPr>
              <a:tblGrid>
                <a:gridCol w="1300163">
                  <a:extLst>
                    <a:ext uri="{9D8B030D-6E8A-4147-A177-3AD203B41FA5}">
                      <a16:colId xmlns="" xmlns:a16="http://schemas.microsoft.com/office/drawing/2014/main" val="1309085205"/>
                    </a:ext>
                  </a:extLst>
                </a:gridCol>
                <a:gridCol w="3620658">
                  <a:extLst>
                    <a:ext uri="{9D8B030D-6E8A-4147-A177-3AD203B41FA5}">
                      <a16:colId xmlns="" xmlns:a16="http://schemas.microsoft.com/office/drawing/2014/main" val="790682561"/>
                    </a:ext>
                  </a:extLst>
                </a:gridCol>
                <a:gridCol w="3380217">
                  <a:extLst>
                    <a:ext uri="{9D8B030D-6E8A-4147-A177-3AD203B41FA5}">
                      <a16:colId xmlns="" xmlns:a16="http://schemas.microsoft.com/office/drawing/2014/main" val="3976202808"/>
                    </a:ext>
                  </a:extLst>
                </a:gridCol>
                <a:gridCol w="3529012">
                  <a:extLst>
                    <a:ext uri="{9D8B030D-6E8A-4147-A177-3AD203B41FA5}">
                      <a16:colId xmlns="" xmlns:a16="http://schemas.microsoft.com/office/drawing/2014/main" val="413115166"/>
                    </a:ext>
                  </a:extLst>
                </a:gridCol>
              </a:tblGrid>
              <a:tr h="268753">
                <a:tc>
                  <a:txBody>
                    <a:bodyPr/>
                    <a:lstStyle/>
                    <a:p>
                      <a:pPr algn="just"/>
                      <a:r>
                        <a:rPr lang="vi-VN" sz="2000">
                          <a:effectLst/>
                          <a:latin typeface="Times New Roman" panose="02020603050405020304" pitchFamily="18" charset="0"/>
                          <a:cs typeface="Times New Roman" panose="02020603050405020304" pitchFamily="18" charset="0"/>
                        </a:rPr>
                        <a:t>Nội dung</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Vương triều Gúp-ta</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Vương triều Đê-li</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Vương triều Mô-gôn</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09703891"/>
                  </a:ext>
                </a:extLst>
              </a:tr>
              <a:tr h="357351">
                <a:tc>
                  <a:txBody>
                    <a:bodyPr/>
                    <a:lstStyle/>
                    <a:p>
                      <a:pPr algn="l"/>
                      <a:r>
                        <a:rPr lang="en-US" sz="2000" smtClean="0">
                          <a:effectLst/>
                          <a:latin typeface="Times New Roman" panose="02020603050405020304" pitchFamily="18" charset="0"/>
                          <a:ea typeface="+mn-ea"/>
                          <a:cs typeface="Times New Roman" panose="02020603050405020304" pitchFamily="18" charset="0"/>
                        </a:rPr>
                        <a:t>Thời</a:t>
                      </a:r>
                      <a:r>
                        <a:rPr lang="en-US" sz="2000" baseline="0" smtClean="0">
                          <a:effectLst/>
                          <a:latin typeface="Times New Roman" panose="02020603050405020304" pitchFamily="18" charset="0"/>
                          <a:ea typeface="+mn-ea"/>
                          <a:cs typeface="Times New Roman" panose="02020603050405020304" pitchFamily="18" charset="0"/>
                        </a:rPr>
                        <a:t> </a:t>
                      </a:r>
                      <a:r>
                        <a:rPr lang="en-US" sz="2000" smtClean="0">
                          <a:effectLst/>
                          <a:latin typeface="Times New Roman" panose="02020603050405020304" pitchFamily="18" charset="0"/>
                          <a:ea typeface="+mn-ea"/>
                          <a:cs typeface="Times New Roman" panose="02020603050405020304" pitchFamily="18" charset="0"/>
                        </a:rPr>
                        <a:t>gian thành lâp</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smtClean="0">
                          <a:effectLst/>
                          <a:latin typeface="Times New Roman" panose="02020603050405020304" pitchFamily="18" charset="0"/>
                          <a:cs typeface="Times New Roman" panose="02020603050405020304" pitchFamily="18" charset="0"/>
                        </a:rPr>
                        <a:t>            </a:t>
                      </a: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40342032"/>
                  </a:ext>
                </a:extLst>
              </a:tr>
              <a:tr h="1529255">
                <a:tc>
                  <a:txBody>
                    <a:bodyPr/>
                    <a:lstStyle/>
                    <a:p>
                      <a:pPr algn="l"/>
                      <a:endParaRPr lang="en-US" sz="2000" smtClean="0">
                        <a:effectLst/>
                        <a:latin typeface="Times New Roman" panose="02020603050405020304" pitchFamily="18" charset="0"/>
                        <a:cs typeface="Times New Roman" panose="02020603050405020304" pitchFamily="18" charset="0"/>
                      </a:endParaRPr>
                    </a:p>
                    <a:p>
                      <a:pPr algn="l"/>
                      <a:r>
                        <a:rPr lang="vi-VN" sz="2000" smtClean="0">
                          <a:effectLst/>
                          <a:latin typeface="Times New Roman" panose="02020603050405020304" pitchFamily="18" charset="0"/>
                          <a:cs typeface="Times New Roman" panose="02020603050405020304" pitchFamily="18" charset="0"/>
                        </a:rPr>
                        <a:t>Tình </a:t>
                      </a:r>
                      <a:r>
                        <a:rPr lang="vi-VN" sz="2000" dirty="0" err="1">
                          <a:effectLst/>
                          <a:latin typeface="Times New Roman" panose="02020603050405020304" pitchFamily="18" charset="0"/>
                          <a:cs typeface="Times New Roman" panose="02020603050405020304" pitchFamily="18" charset="0"/>
                        </a:rPr>
                        <a:t>hình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chính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trị</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63735258"/>
                  </a:ext>
                </a:extLst>
              </a:tr>
              <a:tr h="2298085">
                <a:tc>
                  <a:txBody>
                    <a:bodyPr/>
                    <a:lstStyle/>
                    <a:p>
                      <a:pPr algn="l"/>
                      <a:endParaRPr lang="en-US" sz="2000" smtClean="0">
                        <a:effectLst/>
                        <a:latin typeface="Times New Roman" panose="02020603050405020304" pitchFamily="18" charset="0"/>
                        <a:cs typeface="Times New Roman" panose="02020603050405020304" pitchFamily="18" charset="0"/>
                      </a:endParaRPr>
                    </a:p>
                    <a:p>
                      <a:pPr algn="l"/>
                      <a:endParaRPr lang="en-US" sz="2000" smtClean="0">
                        <a:effectLst/>
                        <a:latin typeface="Times New Roman" panose="02020603050405020304" pitchFamily="18" charset="0"/>
                        <a:cs typeface="Times New Roman" panose="02020603050405020304" pitchFamily="18" charset="0"/>
                      </a:endParaRPr>
                    </a:p>
                    <a:p>
                      <a:pPr algn="l"/>
                      <a:r>
                        <a:rPr lang="vi-VN" sz="2000" smtClean="0">
                          <a:effectLst/>
                          <a:latin typeface="Times New Roman" panose="02020603050405020304" pitchFamily="18" charset="0"/>
                          <a:cs typeface="Times New Roman" panose="02020603050405020304" pitchFamily="18" charset="0"/>
                        </a:rPr>
                        <a:t>Tình </a:t>
                      </a:r>
                      <a:r>
                        <a:rPr lang="vi-VN" sz="2000">
                          <a:effectLst/>
                          <a:latin typeface="Times New Roman" panose="02020603050405020304" pitchFamily="18" charset="0"/>
                          <a:cs typeface="Times New Roman" panose="02020603050405020304" pitchFamily="18" charset="0"/>
                        </a:rPr>
                        <a:t>hình kinh tế</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13599738"/>
                  </a:ext>
                </a:extLst>
              </a:tr>
              <a:tr h="1838468">
                <a:tc>
                  <a:txBody>
                    <a:bodyPr/>
                    <a:lstStyle/>
                    <a:p>
                      <a:pPr algn="l"/>
                      <a:endParaRPr lang="en-US" sz="2000" smtClean="0">
                        <a:effectLst/>
                        <a:latin typeface="Times New Roman" panose="02020603050405020304" pitchFamily="18" charset="0"/>
                        <a:cs typeface="Times New Roman" panose="02020603050405020304" pitchFamily="18" charset="0"/>
                      </a:endParaRPr>
                    </a:p>
                    <a:p>
                      <a:pPr algn="l"/>
                      <a:r>
                        <a:rPr lang="vi-VN" sz="2000" smtClean="0">
                          <a:effectLst/>
                          <a:latin typeface="Times New Roman" panose="02020603050405020304" pitchFamily="18" charset="0"/>
                          <a:cs typeface="Times New Roman" panose="02020603050405020304" pitchFamily="18" charset="0"/>
                        </a:rPr>
                        <a:t>Tình </a:t>
                      </a:r>
                      <a:r>
                        <a:rPr lang="vi-VN" sz="2000" dirty="0" err="1">
                          <a:effectLst/>
                          <a:latin typeface="Times New Roman" panose="02020603050405020304" pitchFamily="18" charset="0"/>
                          <a:cs typeface="Times New Roman" panose="02020603050405020304" pitchFamily="18" charset="0"/>
                        </a:rPr>
                        <a:t>hình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xã</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hội</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21679245"/>
                  </a:ext>
                </a:extLst>
              </a:tr>
            </a:tbl>
          </a:graphicData>
        </a:graphic>
      </p:graphicFrame>
      <p:sp>
        <p:nvSpPr>
          <p:cNvPr id="4" name="TextBox 3"/>
          <p:cNvSpPr txBox="1"/>
          <p:nvPr/>
        </p:nvSpPr>
        <p:spPr>
          <a:xfrm>
            <a:off x="1428739" y="1214426"/>
            <a:ext cx="3629021" cy="1323439"/>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Đứng đầu Vua San-dra Gúp-ta I, thống nhất đất nước đầu thế kỉ IV, lãnh thổ mở rộng</a:t>
            </a:r>
          </a:p>
          <a:p>
            <a:pPr lvl="0"/>
            <a:r>
              <a:rPr lang="vi-VN" sz="2000">
                <a:solidFill>
                  <a:prstClr val="black"/>
                </a:solidFill>
                <a:latin typeface="Times New Roman" panose="02020603050405020304" pitchFamily="18" charset="0"/>
                <a:cs typeface="Times New Roman" panose="02020603050405020304" pitchFamily="18" charset="0"/>
              </a:rPr>
              <a:t>- Mở đầu chế độ PK ở Ấn Độ</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p:cNvSpPr txBox="1"/>
          <p:nvPr/>
        </p:nvSpPr>
        <p:spPr>
          <a:xfrm>
            <a:off x="2085969" y="671504"/>
            <a:ext cx="1714500" cy="369332"/>
          </a:xfrm>
          <a:prstGeom prst="rect">
            <a:avLst/>
          </a:prstGeom>
          <a:noFill/>
        </p:spPr>
        <p:txBody>
          <a:bodyPr wrap="square" rtlCol="0">
            <a:spAutoFit/>
          </a:bodyPr>
          <a:lstStyle/>
          <a:p>
            <a:pPr lvl="0" algn="just"/>
            <a:r>
              <a:rPr lang="vi-VN">
                <a:solidFill>
                  <a:prstClr val="black"/>
                </a:solidFill>
                <a:latin typeface="Times New Roman" panose="02020603050405020304" pitchFamily="18" charset="0"/>
                <a:cs typeface="Times New Roman" panose="02020603050405020304" pitchFamily="18" charset="0"/>
              </a:rPr>
              <a:t>Đầu TK IV</a:t>
            </a:r>
            <a:endParaRPr lang="vi-VN"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5457825" y="641850"/>
            <a:ext cx="1728788" cy="369332"/>
          </a:xfrm>
          <a:prstGeom prst="rect">
            <a:avLst/>
          </a:prstGeom>
          <a:noFill/>
        </p:spPr>
        <p:txBody>
          <a:bodyPr wrap="square" rtlCol="0">
            <a:spAutoFit/>
          </a:bodyPr>
          <a:lstStyle/>
          <a:p>
            <a:pPr lvl="0" algn="just"/>
            <a:r>
              <a:rPr lang="vi-VN">
                <a:solidFill>
                  <a:prstClr val="black"/>
                </a:solidFill>
                <a:latin typeface="Times New Roman" panose="02020603050405020304" pitchFamily="18" charset="0"/>
                <a:cs typeface="Times New Roman" panose="02020603050405020304" pitchFamily="18" charset="0"/>
              </a:rPr>
              <a:t>Năm 1206</a:t>
            </a:r>
            <a:endParaRPr lang="vi-VN"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8686804" y="670426"/>
            <a:ext cx="2471737" cy="369332"/>
          </a:xfrm>
          <a:prstGeom prst="rect">
            <a:avLst/>
          </a:prstGeom>
          <a:noFill/>
        </p:spPr>
        <p:txBody>
          <a:bodyPr wrap="square" rtlCol="0">
            <a:spAutoFit/>
          </a:bodyPr>
          <a:lstStyle/>
          <a:p>
            <a:pPr lvl="0" algn="just"/>
            <a:r>
              <a:rPr lang="vi-VN">
                <a:solidFill>
                  <a:prstClr val="black"/>
                </a:solidFill>
                <a:latin typeface="Times New Roman" panose="02020603050405020304" pitchFamily="18" charset="0"/>
                <a:cs typeface="Times New Roman" panose="02020603050405020304" pitchFamily="18" charset="0"/>
              </a:rPr>
              <a:t>Đầu thế kỉ XVI</a:t>
            </a:r>
            <a:endParaRPr lang="vi-VN"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5086337" y="1071546"/>
            <a:ext cx="3228988" cy="1631216"/>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 Vua có quyền lực cao nhất</a:t>
            </a:r>
          </a:p>
          <a:p>
            <a:pPr lvl="0"/>
            <a:r>
              <a:rPr lang="vi-VN" sz="2000">
                <a:solidFill>
                  <a:prstClr val="black"/>
                </a:solidFill>
                <a:latin typeface="Times New Roman" panose="02020603050405020304" pitchFamily="18" charset="0"/>
                <a:cs typeface="Times New Roman" panose="02020603050405020304" pitchFamily="18" charset="0"/>
              </a:rPr>
              <a:t>- Khu vực hành chính do tướng lĩnh Hồi giáo cai quản, tín đồ Hin đu chỉ giữ các chức vụ không quan trọng</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8472484" y="1071547"/>
            <a:ext cx="3386141" cy="1631216"/>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 Cải cách bộ máy hành chính từ trung ương đến địa phương, chia đất nước thành 15 tỉnh.</a:t>
            </a:r>
          </a:p>
          <a:p>
            <a:pPr lvl="0"/>
            <a:r>
              <a:rPr lang="vi-VN" sz="2000">
                <a:solidFill>
                  <a:prstClr val="black"/>
                </a:solidFill>
                <a:latin typeface="Times New Roman" panose="02020603050405020304" pitchFamily="18" charset="0"/>
                <a:cs typeface="Times New Roman" panose="02020603050405020304" pitchFamily="18" charset="0"/>
              </a:rPr>
              <a:t>- Thực hiện chế độ chuyên chế.</a:t>
            </a:r>
          </a:p>
          <a:p>
            <a:pPr lvl="0"/>
            <a:r>
              <a:rPr lang="vi-VN" sz="2000">
                <a:solidFill>
                  <a:prstClr val="black"/>
                </a:solidFill>
                <a:latin typeface="Times New Roman" panose="02020603050405020304" pitchFamily="18" charset="0"/>
                <a:cs typeface="Times New Roman" panose="02020603050405020304" pitchFamily="18" charset="0"/>
              </a:rPr>
              <a:t>- Tiến hành sửa đổi pháp luật</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1428740" y="2714614"/>
            <a:ext cx="3629021" cy="2246769"/>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Nông nghiệp chú trọng phát triển với nhiều công trình thủy lợi lớn được xây dựng, công cụ bằng sắt sử dụng rộng rãi</a:t>
            </a:r>
          </a:p>
          <a:p>
            <a:pPr lvl="0"/>
            <a:r>
              <a:rPr lang="vi-VN" sz="2000">
                <a:solidFill>
                  <a:prstClr val="black"/>
                </a:solidFill>
                <a:latin typeface="Times New Roman" panose="02020603050405020304" pitchFamily="18" charset="0"/>
                <a:cs typeface="Times New Roman" panose="02020603050405020304" pitchFamily="18" charset="0"/>
              </a:rPr>
              <a:t>- Buôn bán trong nước đẩy mạnh.</a:t>
            </a:r>
          </a:p>
          <a:p>
            <a:pPr lvl="0"/>
            <a:r>
              <a:rPr lang="vi-VN" sz="2000">
                <a:solidFill>
                  <a:prstClr val="black"/>
                </a:solidFill>
                <a:latin typeface="Times New Roman" panose="02020603050405020304" pitchFamily="18" charset="0"/>
                <a:cs typeface="Times New Roman" panose="02020603050405020304" pitchFamily="18" charset="0"/>
              </a:rPr>
              <a:t>- Quan hệ thương mại với nhiều nước</a:t>
            </a:r>
            <a:endParaRPr lang="vi-VN"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p:cNvSpPr txBox="1"/>
          <p:nvPr/>
        </p:nvSpPr>
        <p:spPr>
          <a:xfrm>
            <a:off x="5057766" y="2771765"/>
            <a:ext cx="3414717" cy="1938992"/>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 Nông nghiệp vai trò quan trọng được nhà nước khuyến khích.</a:t>
            </a:r>
          </a:p>
          <a:p>
            <a:pPr lvl="0"/>
            <a:r>
              <a:rPr lang="vi-VN" sz="2000">
                <a:solidFill>
                  <a:prstClr val="black"/>
                </a:solidFill>
                <a:latin typeface="Times New Roman" panose="02020603050405020304" pitchFamily="18" charset="0"/>
                <a:cs typeface="Times New Roman" panose="02020603050405020304" pitchFamily="18" charset="0"/>
              </a:rPr>
              <a:t>- TCN và TN phát triển, nhiều thành thị ra đời, đẩy mạnh buôn bán với các nước.</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p:cNvSpPr txBox="1"/>
          <p:nvPr/>
        </p:nvSpPr>
        <p:spPr>
          <a:xfrm>
            <a:off x="8458195" y="2871777"/>
            <a:ext cx="3228979" cy="1631216"/>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 Đo đạt ruộng đất, định mức thuế hợp lí, thống nhất lại hệ thống đo lường.</a:t>
            </a:r>
          </a:p>
          <a:p>
            <a:pPr lvl="0"/>
            <a:r>
              <a:rPr lang="vi-VN" sz="2000">
                <a:solidFill>
                  <a:prstClr val="black"/>
                </a:solidFill>
                <a:latin typeface="Times New Roman" panose="02020603050405020304" pitchFamily="18" charset="0"/>
                <a:cs typeface="Times New Roman" panose="02020603050405020304" pitchFamily="18" charset="0"/>
              </a:rPr>
              <a:t>- Phát triển nông nghiệp, thủ công nghiệp, thương mại.</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p:cNvSpPr txBox="1"/>
          <p:nvPr/>
        </p:nvSpPr>
        <p:spPr>
          <a:xfrm>
            <a:off x="1485894" y="5157784"/>
            <a:ext cx="3157536" cy="1015663"/>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Đời sống nhân dân được ổn định, sung túc</a:t>
            </a:r>
          </a:p>
          <a:p>
            <a:pPr lvl="0"/>
            <a:r>
              <a:rPr lang="vi-VN" sz="2000">
                <a:solidFill>
                  <a:prstClr val="black"/>
                </a:solidFill>
                <a:latin typeface="Times New Roman" panose="02020603050405020304" pitchFamily="18" charset="0"/>
                <a:cs typeface="Times New Roman" panose="02020603050405020304" pitchFamily="18" charset="0"/>
              </a:rPr>
              <a:t>→ thời kì hoàng kim</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p:cNvSpPr txBox="1"/>
          <p:nvPr/>
        </p:nvSpPr>
        <p:spPr>
          <a:xfrm>
            <a:off x="5172065" y="5157778"/>
            <a:ext cx="2943234" cy="1015663"/>
          </a:xfrm>
          <a:prstGeom prst="rect">
            <a:avLst/>
          </a:prstGeom>
          <a:noFill/>
        </p:spPr>
        <p:txBody>
          <a:bodyPr wrap="square" rtlCol="0">
            <a:spAutoFit/>
          </a:bodyPr>
          <a:lstStyle/>
          <a:p>
            <a:pPr lvl="0" algn="just"/>
            <a:r>
              <a:rPr lang="vi-VN" sz="2000">
                <a:solidFill>
                  <a:prstClr val="black"/>
                </a:solidFill>
                <a:latin typeface="Times New Roman" panose="02020603050405020304" pitchFamily="18" charset="0"/>
                <a:cs typeface="Times New Roman" panose="02020603050405020304" pitchFamily="18" charset="0"/>
              </a:rPr>
              <a:t>Mâu thuẫn dân tộc gay gắt làm bùng nổ các cuộc đấu tranh chống triều đình</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p:cNvSpPr txBox="1"/>
          <p:nvPr/>
        </p:nvSpPr>
        <p:spPr>
          <a:xfrm>
            <a:off x="8429620" y="4929169"/>
            <a:ext cx="3429005" cy="1938992"/>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Xây dựng khối hòa hợp dân tộc. Ngăn chặn sự bóc lột của quý tộc</a:t>
            </a:r>
            <a:r>
              <a:rPr lang="en-US" sz="200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đối</a:t>
            </a:r>
            <a:r>
              <a:rPr lang="en-US" sz="200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 với người dân. </a:t>
            </a:r>
          </a:p>
          <a:p>
            <a:pPr lvl="0"/>
            <a:r>
              <a:rPr lang="vi-VN" sz="2000">
                <a:solidFill>
                  <a:prstClr val="black"/>
                </a:solidFill>
                <a:latin typeface="Times New Roman" panose="02020603050405020304" pitchFamily="18" charset="0"/>
                <a:cs typeface="Times New Roman" panose="02020603050405020304" pitchFamily="18" charset="0"/>
              </a:rPr>
              <a:t>- Khuyến khích, ủng hộ các hoạt động văn hóa, nghệ thuật.</a:t>
            </a:r>
          </a:p>
          <a:p>
            <a:pPr lvl="0"/>
            <a:r>
              <a:rPr lang="vi-VN" sz="2000">
                <a:solidFill>
                  <a:prstClr val="black"/>
                </a:solidFill>
                <a:latin typeface="Times New Roman" panose="02020603050405020304" pitchFamily="18" charset="0"/>
                <a:cs typeface="Times New Roman" panose="02020603050405020304" pitchFamily="18" charset="0"/>
              </a:rPr>
              <a:t>→ thời kì phát triển đỉnh cao</a:t>
            </a:r>
            <a:endParaRPr lang="vi-VN"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08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170" name="Picture 2" descr="Địa lý châu Á – Wikipedia tiếng Việt">
            <a:extLst>
              <a:ext uri="{FF2B5EF4-FFF2-40B4-BE49-F238E27FC236}">
                <a16:creationId xmlns="" xmlns:a16="http://schemas.microsoft.com/office/drawing/2014/main" id="{0F7B9D2F-2EC3-4364-B00A-D1993DCCC7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7219"/>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574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892E926-3FE4-449F-8C06-92B1E46CC842}"/>
              </a:ext>
            </a:extLst>
          </p:cNvPr>
          <p:cNvSpPr txBox="1"/>
          <p:nvPr/>
        </p:nvSpPr>
        <p:spPr>
          <a:xfrm>
            <a:off x="828675" y="200032"/>
            <a:ext cx="10487025" cy="954107"/>
          </a:xfrm>
          <a:prstGeom prst="rect">
            <a:avLst/>
          </a:prstGeom>
          <a:noFill/>
        </p:spPr>
        <p:txBody>
          <a:bodyPr wrap="square">
            <a:spAutoFit/>
          </a:bodyPr>
          <a:lstStyle/>
          <a:p>
            <a:r>
              <a:rPr lang="vi-VN" sz="2800" b="1" i="0" dirty="0">
                <a:solidFill>
                  <a:srgbClr val="002060"/>
                </a:solidFill>
                <a:effectLst/>
                <a:latin typeface="Times New Roman" panose="02020603050405020304" pitchFamily="18" charset="0"/>
                <a:cs typeface="Times New Roman" panose="02020603050405020304" pitchFamily="18" charset="0"/>
              </a:rPr>
              <a:t>2.</a:t>
            </a:r>
            <a:r>
              <a:rPr lang="vi-VN" sz="2800" b="0" i="0" dirty="0">
                <a:solidFill>
                  <a:srgbClr val="002060"/>
                </a:solidFill>
                <a:effectLst/>
                <a:latin typeface="Times New Roman" panose="02020603050405020304" pitchFamily="18" charset="0"/>
                <a:cs typeface="Times New Roman" panose="02020603050405020304" pitchFamily="18" charset="0"/>
              </a:rPr>
              <a:t> Hãy tìm hiểu thêm và kể tên một số thành tựu văn hóa của các quốc gia Đông Nam Á chịu ảnh hưởng của văn hóa Ấn Độ thời phong kiến.</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04DD6200-5439-493F-82FC-EC76AB98C067}"/>
              </a:ext>
            </a:extLst>
          </p:cNvPr>
          <p:cNvSpPr txBox="1"/>
          <p:nvPr/>
        </p:nvSpPr>
        <p:spPr>
          <a:xfrm>
            <a:off x="828675" y="1596921"/>
            <a:ext cx="10615614" cy="3970318"/>
          </a:xfrm>
          <a:prstGeom prst="rect">
            <a:avLst/>
          </a:prstGeom>
          <a:noFill/>
        </p:spPr>
        <p:txBody>
          <a:bodyPr wrap="square">
            <a:spAutoFit/>
          </a:bodyPr>
          <a:lstStyle/>
          <a:p>
            <a:r>
              <a:rPr lang="vi-VN" sz="2800" dirty="0">
                <a:solidFill>
                  <a:srgbClr val="7030A0"/>
                </a:solidFill>
                <a:latin typeface="Times New Roman" panose="02020603050405020304" pitchFamily="18" charset="0"/>
              </a:rPr>
              <a:t>Hầu hết các nước Đông Nam Á đều chịu ảnh hưởng của văn hoá Ấn Độ, thể hiện qua một số mặt chính sau: </a:t>
            </a:r>
          </a:p>
          <a:p>
            <a:r>
              <a:rPr lang="vi-VN" sz="2800" dirty="0">
                <a:solidFill>
                  <a:srgbClr val="FF0000"/>
                </a:solidFill>
                <a:latin typeface="Times New Roman" panose="02020603050405020304" pitchFamily="18" charset="0"/>
              </a:rPr>
              <a:t>- Các nước tiếp thu Phật giáo, Hin-đu giáo của Ấn Độ.</a:t>
            </a:r>
          </a:p>
          <a:p>
            <a:r>
              <a:rPr lang="vi-VN" sz="2800" dirty="0">
                <a:solidFill>
                  <a:srgbClr val="FF0000"/>
                </a:solidFill>
                <a:latin typeface="Times New Roman" panose="02020603050405020304" pitchFamily="18" charset="0"/>
              </a:rPr>
              <a:t>- Trên cơ sở của chữ Phạn, một số nước Đông Nam Á đã sáng tạo ra chữ viết của mình. </a:t>
            </a:r>
          </a:p>
          <a:p>
            <a:r>
              <a:rPr lang="vi-VN" sz="2800" dirty="0">
                <a:solidFill>
                  <a:srgbClr val="FF0000"/>
                </a:solidFill>
                <a:latin typeface="Times New Roman" panose="02020603050405020304" pitchFamily="18" charset="0"/>
              </a:rPr>
              <a:t>- Kiến trúc Hin-đu giáo và kiến trúc Phật giáo của Ấn Độ (đền tháp) có ảnh hưởng đến nhiều nước. </a:t>
            </a:r>
          </a:p>
          <a:p>
            <a:r>
              <a:rPr lang="vi-VN" sz="2800" dirty="0">
                <a:solidFill>
                  <a:srgbClr val="FF0000"/>
                </a:solidFill>
                <a:latin typeface="Times New Roman" panose="02020603050405020304" pitchFamily="18" charset="0"/>
              </a:rPr>
              <a:t>- Ở Việt Nam, Phật giáo khá phát triển. Kiến trúc tháp của đồng bào Chăm đều chịu ảnh hưởng của kiến trúc Ấn Độ.</a:t>
            </a:r>
          </a:p>
        </p:txBody>
      </p:sp>
    </p:spTree>
    <p:extLst>
      <p:ext uri="{BB962C8B-B14F-4D97-AF65-F5344CB8AC3E}">
        <p14:creationId xmlns:p14="http://schemas.microsoft.com/office/powerpoint/2010/main" val="84162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24D5FA9-8A07-466A-B9E8-896D84D125BD}"/>
              </a:ext>
            </a:extLst>
          </p:cNvPr>
          <p:cNvSpPr txBox="1"/>
          <p:nvPr/>
        </p:nvSpPr>
        <p:spPr>
          <a:xfrm>
            <a:off x="771525" y="1546267"/>
            <a:ext cx="10729913" cy="1384995"/>
          </a:xfrm>
          <a:prstGeom prst="rect">
            <a:avLst/>
          </a:prstGeom>
          <a:noFill/>
        </p:spPr>
        <p:txBody>
          <a:bodyPr wrap="square">
            <a:spAutoFit/>
          </a:bodyPr>
          <a:lstStyle/>
          <a:p>
            <a:r>
              <a:rPr lang="vi-VN" sz="2800" b="0" i="0" dirty="0">
                <a:solidFill>
                  <a:srgbClr val="002060"/>
                </a:solidFill>
                <a:effectLst/>
                <a:latin typeface="Times New Roman" panose="02020603050405020304" pitchFamily="18" charset="0"/>
                <a:cs typeface="Times New Roman" panose="02020603050405020304" pitchFamily="18" charset="0"/>
              </a:rPr>
              <a:t>Bài 3: Tìm kiếm thông tin và hình ảnh từ sách, báo và Internet, hãy viết đoạn văn ngắn giới thiệu về công trình kiến trúc của Ấn Độ thời phong kiến mà em ấn tượng nhất.</a:t>
            </a:r>
            <a:endParaRPr 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102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Muốn mở chi nhánh tại Ấn Độ thì cần thực hiện những thủ tục gì?">
            <a:extLst>
              <a:ext uri="{FF2B5EF4-FFF2-40B4-BE49-F238E27FC236}">
                <a16:creationId xmlns="" xmlns:a16="http://schemas.microsoft.com/office/drawing/2014/main" id="{8BCEB20E-A655-4AA7-A39D-0023BF5028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14" r="-1" b="2670"/>
          <a:stretch/>
        </p:blipFill>
        <p:spPr bwMode="auto">
          <a:xfrm>
            <a:off x="264160" y="179859"/>
            <a:ext cx="11379384" cy="6498281"/>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36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gup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
            <a:ext cx="4732338"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Rectangle 3"/>
          <p:cNvSpPr>
            <a:spLocks noChangeArrowheads="1"/>
          </p:cNvSpPr>
          <p:nvPr/>
        </p:nvSpPr>
        <p:spPr bwMode="auto">
          <a:xfrm>
            <a:off x="3657601" y="5638800"/>
            <a:ext cx="4602163" cy="641350"/>
          </a:xfrm>
          <a:prstGeom prst="rect">
            <a:avLst/>
          </a:prstGeom>
          <a:noFill/>
          <a:ln w="9525">
            <a:noFill/>
            <a:miter lim="800000"/>
            <a:headEnd/>
            <a:tailEnd/>
          </a:ln>
          <a:effectLst/>
        </p:spPr>
        <p:txBody>
          <a:bodyPr>
            <a:spAutoFit/>
          </a:bodyPr>
          <a:lstStyle/>
          <a:p>
            <a:pPr algn="ctr">
              <a:defRPr/>
            </a:pPr>
            <a:r>
              <a:rPr lang="en-US" sz="3600" b="1" dirty="0" err="1">
                <a:solidFill>
                  <a:srgbClr val="FFFF00"/>
                </a:solidFill>
                <a:effectLst>
                  <a:outerShdw blurRad="38100" dist="38100" dir="2700000" algn="tl">
                    <a:srgbClr val="010199"/>
                  </a:outerShdw>
                </a:effectLst>
              </a:rPr>
              <a:t>Tượng</a:t>
            </a:r>
            <a:r>
              <a:rPr lang="en-US" sz="3600" b="1" dirty="0">
                <a:solidFill>
                  <a:srgbClr val="FFFF00"/>
                </a:solidFill>
                <a:effectLst>
                  <a:outerShdw blurRad="38100" dist="38100" dir="2700000" algn="tl">
                    <a:srgbClr val="010199"/>
                  </a:outerShdw>
                </a:effectLst>
              </a:rPr>
              <a:t> </a:t>
            </a:r>
            <a:r>
              <a:rPr lang="en-US" sz="3600" b="1" dirty="0" err="1">
                <a:solidFill>
                  <a:srgbClr val="FFFF00"/>
                </a:solidFill>
                <a:effectLst>
                  <a:outerShdw blurRad="38100" dist="38100" dir="2700000" algn="tl">
                    <a:srgbClr val="010199"/>
                  </a:outerShdw>
                </a:effectLst>
              </a:rPr>
              <a:t>Gúp-ta</a:t>
            </a:r>
            <a:endParaRPr lang="vi-VN" sz="3600" b="1" dirty="0">
              <a:solidFill>
                <a:srgbClr val="FFFF00"/>
              </a:solidFill>
              <a:effectLst>
                <a:outerShdw blurRad="38100" dist="38100" dir="2700000" algn="tl">
                  <a:srgbClr val="010199"/>
                </a:outerShdw>
              </a:effectLst>
            </a:endParaRPr>
          </a:p>
        </p:txBody>
      </p:sp>
    </p:spTree>
    <p:extLst>
      <p:ext uri="{BB962C8B-B14F-4D97-AF65-F5344CB8AC3E}">
        <p14:creationId xmlns:p14="http://schemas.microsoft.com/office/powerpoint/2010/main" val="1672610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checkerboard(across)">
                                      <p:cBhvr>
                                        <p:cTn id="7" dur="500"/>
                                        <p:tgtEl>
                                          <p:spTgt spid="19456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4563"/>
                                        </p:tgtEl>
                                        <p:attrNameLst>
                                          <p:attrName>style.visibility</p:attrName>
                                        </p:attrNameLst>
                                      </p:cBhvr>
                                      <p:to>
                                        <p:strVal val="visible"/>
                                      </p:to>
                                    </p:set>
                                    <p:animEffect transition="in" filter="checkerboard(across)">
                                      <p:cBhvr>
                                        <p:cTn id="10" dur="500"/>
                                        <p:tgtEl>
                                          <p:spTgt spid="194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
          <p:cNvSpPr>
            <a:spLocks noChangeArrowheads="1" noChangeShapeType="1" noTextEdit="1"/>
          </p:cNvSpPr>
          <p:nvPr/>
        </p:nvSpPr>
        <p:spPr bwMode="auto">
          <a:xfrm>
            <a:off x="3200400" y="171450"/>
            <a:ext cx="6477000" cy="533400"/>
          </a:xfrm>
          <a:prstGeom prst="rect">
            <a:avLst/>
          </a:prstGeom>
        </p:spPr>
        <p:txBody>
          <a:bodyPr wrap="none" fromWordArt="1">
            <a:prstTxWarp prst="textPlain">
              <a:avLst>
                <a:gd name="adj" fmla="val 50000"/>
              </a:avLst>
            </a:prstTxWarp>
          </a:bodyPr>
          <a:lstStyle/>
          <a:p>
            <a:pPr algn="ct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Thế</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kỷ</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VI TCN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Đạo</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Phật</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xuất</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hiện</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p>
        </p:txBody>
      </p:sp>
      <p:grpSp>
        <p:nvGrpSpPr>
          <p:cNvPr id="8195" name="Group 5"/>
          <p:cNvGrpSpPr>
            <a:grpSpLocks/>
          </p:cNvGrpSpPr>
          <p:nvPr/>
        </p:nvGrpSpPr>
        <p:grpSpPr bwMode="auto">
          <a:xfrm>
            <a:off x="3581400" y="838200"/>
            <a:ext cx="5715000" cy="6019800"/>
            <a:chOff x="1104" y="528"/>
            <a:chExt cx="3600" cy="3792"/>
          </a:xfrm>
        </p:grpSpPr>
        <p:pic>
          <p:nvPicPr>
            <p:cNvPr id="8197" name="Picture 6" descr="P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528"/>
              <a:ext cx="3600" cy="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7"/>
            <p:cNvSpPr>
              <a:spLocks noChangeArrowheads="1"/>
            </p:cNvSpPr>
            <p:nvPr/>
          </p:nvSpPr>
          <p:spPr bwMode="auto">
            <a:xfrm>
              <a:off x="1104" y="3696"/>
              <a:ext cx="3600" cy="624"/>
            </a:xfrm>
            <a:prstGeom prst="rect">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3400" b="1">
                  <a:solidFill>
                    <a:srgbClr val="FFFFFF"/>
                  </a:solidFill>
                  <a:latin typeface="Times New Roman" panose="02020603050405020304" pitchFamily="18" charset="0"/>
                </a:rPr>
                <a:t>T</a:t>
              </a:r>
              <a:r>
                <a:rPr lang="en-US" altLang="vi-VN" b="1">
                  <a:solidFill>
                    <a:srgbClr val="FFFFFF"/>
                  </a:solidFill>
                </a:rPr>
                <a:t>ư</a:t>
              </a:r>
              <a:r>
                <a:rPr lang="en-US" altLang="vi-VN" sz="3400" b="1">
                  <a:solidFill>
                    <a:srgbClr val="FFFFFF"/>
                  </a:solidFill>
                  <a:latin typeface="Times New Roman" panose="02020603050405020304" pitchFamily="18" charset="0"/>
                </a:rPr>
                <a:t>ợng Phật A Di Đà</a:t>
              </a:r>
            </a:p>
          </p:txBody>
        </p:sp>
      </p:grpSp>
      <p:pic>
        <p:nvPicPr>
          <p:cNvPr id="8196" name="Picture 8" descr="AN DO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950" y="252414"/>
            <a:ext cx="1447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99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4"/>
          <p:cNvGrpSpPr>
            <a:grpSpLocks/>
          </p:cNvGrpSpPr>
          <p:nvPr/>
        </p:nvGrpSpPr>
        <p:grpSpPr bwMode="auto">
          <a:xfrm>
            <a:off x="6616700" y="938213"/>
            <a:ext cx="3657600" cy="3733800"/>
            <a:chOff x="2976" y="192"/>
            <a:chExt cx="2304" cy="2352"/>
          </a:xfrm>
        </p:grpSpPr>
        <p:pic>
          <p:nvPicPr>
            <p:cNvPr id="9224" name="Picture 5" descr="tol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288"/>
              <a:ext cx="2208"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6"/>
            <p:cNvSpPr>
              <a:spLocks noChangeArrowheads="1"/>
            </p:cNvSpPr>
            <p:nvPr/>
          </p:nvSpPr>
          <p:spPr bwMode="auto">
            <a:xfrm>
              <a:off x="2976" y="192"/>
              <a:ext cx="2304" cy="2352"/>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vi-VN" altLang="vi-VN" sz="2400">
                <a:solidFill>
                  <a:prstClr val="black"/>
                </a:solidFill>
              </a:endParaRPr>
            </a:p>
          </p:txBody>
        </p:sp>
      </p:grpSp>
      <p:grpSp>
        <p:nvGrpSpPr>
          <p:cNvPr id="9219" name="Group 7"/>
          <p:cNvGrpSpPr>
            <a:grpSpLocks/>
          </p:cNvGrpSpPr>
          <p:nvPr/>
        </p:nvGrpSpPr>
        <p:grpSpPr bwMode="auto">
          <a:xfrm>
            <a:off x="2578100" y="404813"/>
            <a:ext cx="3581400" cy="5562600"/>
            <a:chOff x="144" y="336"/>
            <a:chExt cx="2256" cy="3504"/>
          </a:xfrm>
        </p:grpSpPr>
        <p:pic>
          <p:nvPicPr>
            <p:cNvPr id="9222" name="Picture 8" descr="tolu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432"/>
              <a:ext cx="2100" cy="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9"/>
            <p:cNvSpPr>
              <a:spLocks noChangeArrowheads="1"/>
            </p:cNvSpPr>
            <p:nvPr/>
          </p:nvSpPr>
          <p:spPr bwMode="auto">
            <a:xfrm>
              <a:off x="144" y="336"/>
              <a:ext cx="2256" cy="3504"/>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solidFill>
                  <a:prstClr val="black"/>
                </a:solidFill>
              </a:endParaRPr>
            </a:p>
          </p:txBody>
        </p:sp>
      </p:grpSp>
      <p:sp>
        <p:nvSpPr>
          <p:cNvPr id="9220" name="Text Box 10"/>
          <p:cNvSpPr txBox="1">
            <a:spLocks noChangeArrowheads="1"/>
          </p:cNvSpPr>
          <p:nvPr/>
        </p:nvSpPr>
        <p:spPr bwMode="auto">
          <a:xfrm>
            <a:off x="2501900" y="5935664"/>
            <a:ext cx="3657600" cy="579437"/>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b="1">
                <a:solidFill>
                  <a:prstClr val="white"/>
                </a:solidFill>
                <a:latin typeface="Times New Roman" panose="02020603050405020304" pitchFamily="18" charset="0"/>
              </a:rPr>
              <a:t>Hàng tơ lụa</a:t>
            </a:r>
          </a:p>
        </p:txBody>
      </p:sp>
      <p:sp>
        <p:nvSpPr>
          <p:cNvPr id="9221" name="Text Box 11"/>
          <p:cNvSpPr txBox="1">
            <a:spLocks noChangeArrowheads="1"/>
          </p:cNvSpPr>
          <p:nvPr/>
        </p:nvSpPr>
        <p:spPr bwMode="auto">
          <a:xfrm>
            <a:off x="7378700" y="4748213"/>
            <a:ext cx="2209800" cy="64135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3600" b="1">
                <a:solidFill>
                  <a:srgbClr val="FFFFFF"/>
                </a:solidFill>
                <a:latin typeface="Times New Roman" panose="02020603050405020304" pitchFamily="18" charset="0"/>
              </a:rPr>
              <a:t>Thảm    </a:t>
            </a:r>
            <a:endParaRPr lang="en-US" altLang="vi-VN" sz="2400">
              <a:solidFill>
                <a:prstClr val="black"/>
              </a:solidFill>
            </a:endParaRPr>
          </a:p>
        </p:txBody>
      </p:sp>
    </p:spTree>
    <p:extLst>
      <p:ext uri="{BB962C8B-B14F-4D97-AF65-F5344CB8AC3E}">
        <p14:creationId xmlns:p14="http://schemas.microsoft.com/office/powerpoint/2010/main" val="4148934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8" name="Group 4"/>
          <p:cNvGrpSpPr>
            <a:grpSpLocks/>
          </p:cNvGrpSpPr>
          <p:nvPr/>
        </p:nvGrpSpPr>
        <p:grpSpPr bwMode="auto">
          <a:xfrm>
            <a:off x="6769100" y="204788"/>
            <a:ext cx="3810000" cy="5638800"/>
            <a:chOff x="3312" y="336"/>
            <a:chExt cx="2256" cy="3648"/>
          </a:xfrm>
        </p:grpSpPr>
        <p:pic>
          <p:nvPicPr>
            <p:cNvPr id="10247" name="Picture 5" descr="our_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432"/>
              <a:ext cx="2115"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6"/>
            <p:cNvSpPr>
              <a:spLocks noChangeArrowheads="1"/>
            </p:cNvSpPr>
            <p:nvPr/>
          </p:nvSpPr>
          <p:spPr bwMode="auto">
            <a:xfrm>
              <a:off x="3312" y="336"/>
              <a:ext cx="2256" cy="3648"/>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solidFill>
                  <a:prstClr val="black"/>
                </a:solidFill>
              </a:endParaRPr>
            </a:p>
          </p:txBody>
        </p:sp>
      </p:grpSp>
      <p:grpSp>
        <p:nvGrpSpPr>
          <p:cNvPr id="11271" name="Group 7"/>
          <p:cNvGrpSpPr>
            <a:grpSpLocks/>
          </p:cNvGrpSpPr>
          <p:nvPr/>
        </p:nvGrpSpPr>
        <p:grpSpPr bwMode="auto">
          <a:xfrm>
            <a:off x="1968500" y="-100013"/>
            <a:ext cx="4495800" cy="5943601"/>
            <a:chOff x="384" y="288"/>
            <a:chExt cx="2832" cy="3744"/>
          </a:xfrm>
        </p:grpSpPr>
        <p:pic>
          <p:nvPicPr>
            <p:cNvPr id="10245" name="Picture 8" descr="trangs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384"/>
              <a:ext cx="2688"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9"/>
            <p:cNvSpPr>
              <a:spLocks noChangeArrowheads="1"/>
            </p:cNvSpPr>
            <p:nvPr/>
          </p:nvSpPr>
          <p:spPr bwMode="auto">
            <a:xfrm>
              <a:off x="384" y="288"/>
              <a:ext cx="2832" cy="3744"/>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solidFill>
                  <a:prstClr val="black"/>
                </a:solidFill>
              </a:endParaRPr>
            </a:p>
          </p:txBody>
        </p:sp>
      </p:grpSp>
      <p:sp>
        <p:nvSpPr>
          <p:cNvPr id="11274" name="Text Box 10"/>
          <p:cNvSpPr txBox="1">
            <a:spLocks noChangeArrowheads="1"/>
          </p:cNvSpPr>
          <p:nvPr/>
        </p:nvSpPr>
        <p:spPr bwMode="auto">
          <a:xfrm>
            <a:off x="4178300" y="6116638"/>
            <a:ext cx="3657600" cy="64135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b="1">
                <a:solidFill>
                  <a:srgbClr val="FFFFFF"/>
                </a:solidFill>
                <a:latin typeface="Times New Roman" panose="02020603050405020304" pitchFamily="18" charset="0"/>
              </a:rPr>
              <a:t>Đồ trang sức</a:t>
            </a:r>
          </a:p>
        </p:txBody>
      </p:sp>
    </p:spTree>
    <p:extLst>
      <p:ext uri="{BB962C8B-B14F-4D97-AF65-F5344CB8AC3E}">
        <p14:creationId xmlns:p14="http://schemas.microsoft.com/office/powerpoint/2010/main" val="3280167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1000" fill="hold"/>
                                        <p:tgtEl>
                                          <p:spTgt spid="11271"/>
                                        </p:tgtEl>
                                        <p:attrNameLst>
                                          <p:attrName>ppt_w</p:attrName>
                                        </p:attrNameLst>
                                      </p:cBhvr>
                                      <p:tavLst>
                                        <p:tav tm="0">
                                          <p:val>
                                            <p:fltVal val="0"/>
                                          </p:val>
                                        </p:tav>
                                        <p:tav tm="100000">
                                          <p:val>
                                            <p:strVal val="#ppt_w"/>
                                          </p:val>
                                        </p:tav>
                                      </p:tavLst>
                                    </p:anim>
                                    <p:anim calcmode="lin" valueType="num">
                                      <p:cBhvr>
                                        <p:cTn id="8" dur="1000" fill="hold"/>
                                        <p:tgtEl>
                                          <p:spTgt spid="11271"/>
                                        </p:tgtEl>
                                        <p:attrNameLst>
                                          <p:attrName>ppt_h</p:attrName>
                                        </p:attrNameLst>
                                      </p:cBhvr>
                                      <p:tavLst>
                                        <p:tav tm="0">
                                          <p:val>
                                            <p:fltVal val="0"/>
                                          </p:val>
                                        </p:tav>
                                        <p:tav tm="100000">
                                          <p:val>
                                            <p:strVal val="#ppt_h"/>
                                          </p:val>
                                        </p:tav>
                                      </p:tavLst>
                                    </p:anim>
                                    <p:anim calcmode="lin" valueType="num">
                                      <p:cBhvr>
                                        <p:cTn id="9" dur="1000" fill="hold"/>
                                        <p:tgtEl>
                                          <p:spTgt spid="1127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71"/>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p:cTn id="13" dur="1000" fill="hold"/>
                                        <p:tgtEl>
                                          <p:spTgt spid="11268"/>
                                        </p:tgtEl>
                                        <p:attrNameLst>
                                          <p:attrName>ppt_w</p:attrName>
                                        </p:attrNameLst>
                                      </p:cBhvr>
                                      <p:tavLst>
                                        <p:tav tm="0">
                                          <p:val>
                                            <p:fltVal val="0"/>
                                          </p:val>
                                        </p:tav>
                                        <p:tav tm="100000">
                                          <p:val>
                                            <p:strVal val="#ppt_w"/>
                                          </p:val>
                                        </p:tav>
                                      </p:tavLst>
                                    </p:anim>
                                    <p:anim calcmode="lin" valueType="num">
                                      <p:cBhvr>
                                        <p:cTn id="14" dur="1000" fill="hold"/>
                                        <p:tgtEl>
                                          <p:spTgt spid="11268"/>
                                        </p:tgtEl>
                                        <p:attrNameLst>
                                          <p:attrName>ppt_h</p:attrName>
                                        </p:attrNameLst>
                                      </p:cBhvr>
                                      <p:tavLst>
                                        <p:tav tm="0">
                                          <p:val>
                                            <p:fltVal val="0"/>
                                          </p:val>
                                        </p:tav>
                                        <p:tav tm="100000">
                                          <p:val>
                                            <p:strVal val="#ppt_h"/>
                                          </p:val>
                                        </p:tav>
                                      </p:tavLst>
                                    </p:anim>
                                    <p:anim calcmode="lin" valueType="num">
                                      <p:cBhvr>
                                        <p:cTn id="15" dur="1000" fill="hold"/>
                                        <p:tgtEl>
                                          <p:spTgt spid="1126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26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1274"/>
                                        </p:tgtEl>
                                        <p:attrNameLst>
                                          <p:attrName>style.visibility</p:attrName>
                                        </p:attrNameLst>
                                      </p:cBhvr>
                                      <p:to>
                                        <p:strVal val="visible"/>
                                      </p:to>
                                    </p:set>
                                    <p:anim calcmode="lin" valueType="num">
                                      <p:cBhvr>
                                        <p:cTn id="19" dur="1000" fill="hold"/>
                                        <p:tgtEl>
                                          <p:spTgt spid="11274"/>
                                        </p:tgtEl>
                                        <p:attrNameLst>
                                          <p:attrName>ppt_w</p:attrName>
                                        </p:attrNameLst>
                                      </p:cBhvr>
                                      <p:tavLst>
                                        <p:tav tm="0">
                                          <p:val>
                                            <p:fltVal val="0"/>
                                          </p:val>
                                        </p:tav>
                                        <p:tav tm="100000">
                                          <p:val>
                                            <p:strVal val="#ppt_w"/>
                                          </p:val>
                                        </p:tav>
                                      </p:tavLst>
                                    </p:anim>
                                    <p:anim calcmode="lin" valueType="num">
                                      <p:cBhvr>
                                        <p:cTn id="20" dur="1000" fill="hold"/>
                                        <p:tgtEl>
                                          <p:spTgt spid="11274"/>
                                        </p:tgtEl>
                                        <p:attrNameLst>
                                          <p:attrName>ppt_h</p:attrName>
                                        </p:attrNameLst>
                                      </p:cBhvr>
                                      <p:tavLst>
                                        <p:tav tm="0">
                                          <p:val>
                                            <p:fltVal val="0"/>
                                          </p:val>
                                        </p:tav>
                                        <p:tav tm="100000">
                                          <p:val>
                                            <p:strVal val="#ppt_h"/>
                                          </p:val>
                                        </p:tav>
                                      </p:tavLst>
                                    </p:anim>
                                    <p:anim calcmode="lin" valueType="num">
                                      <p:cBhvr>
                                        <p:cTn id="21" dur="1000" fill="hold"/>
                                        <p:tgtEl>
                                          <p:spTgt spid="1127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2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êu đề 1"/>
          <p:cNvSpPr>
            <a:spLocks noGrp="1" noChangeArrowheads="1"/>
          </p:cNvSpPr>
          <p:nvPr>
            <p:ph type="title"/>
          </p:nvPr>
        </p:nvSpPr>
        <p:spPr/>
        <p:txBody>
          <a:bodyPr/>
          <a:lstStyle/>
          <a:p>
            <a:endParaRPr lang="vi-VN" altLang="vi-VN"/>
          </a:p>
        </p:txBody>
      </p:sp>
      <p:pic>
        <p:nvPicPr>
          <p:cNvPr id="11267" name="Chỗ dành sẵn cho Nội dung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Tree>
    <p:extLst>
      <p:ext uri="{BB962C8B-B14F-4D97-AF65-F5344CB8AC3E}">
        <p14:creationId xmlns:p14="http://schemas.microsoft.com/office/powerpoint/2010/main" val="354603494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1997</Words>
  <Application>Microsoft Office PowerPoint</Application>
  <PresentationFormat>Custom</PresentationFormat>
  <Paragraphs>204</Paragraphs>
  <Slides>31</Slides>
  <Notes>0</Notes>
  <HiddenSlides>0</HiddenSlides>
  <MMClips>0</MMClips>
  <ScaleCrop>false</ScaleCrop>
  <HeadingPairs>
    <vt:vector size="4" baseType="variant">
      <vt:variant>
        <vt:lpstr>Theme</vt:lpstr>
      </vt:variant>
      <vt:variant>
        <vt:i4>6</vt:i4>
      </vt:variant>
      <vt:variant>
        <vt:lpstr>Slide Titles</vt:lpstr>
      </vt:variant>
      <vt:variant>
        <vt:i4>31</vt:i4>
      </vt:variant>
    </vt:vector>
  </HeadingPairs>
  <TitlesOfParts>
    <vt:vector size="37" baseType="lpstr">
      <vt:lpstr>Office Theme</vt:lpstr>
      <vt:lpstr>1_Office Theme</vt:lpstr>
      <vt:lpstr>2_Office Theme</vt:lpstr>
      <vt:lpstr>Gallery</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144</cp:revision>
  <dcterms:created xsi:type="dcterms:W3CDTF">2022-09-20T04:06:32Z</dcterms:created>
  <dcterms:modified xsi:type="dcterms:W3CDTF">2022-10-26T14:49:47Z</dcterms:modified>
</cp:coreProperties>
</file>